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6" r:id="rId16"/>
    <p:sldId id="280" r:id="rId17"/>
    <p:sldId id="273" r:id="rId18"/>
    <p:sldId id="279" r:id="rId19"/>
    <p:sldId id="275" r:id="rId20"/>
    <p:sldId id="281" r:id="rId21"/>
    <p:sldId id="274" r:id="rId22"/>
    <p:sldId id="277" r:id="rId23"/>
    <p:sldId id="278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52652-B350-7CE2-4965-76D2096AD207}" v="44" dt="2023-03-06T23:46:40.450"/>
    <p1510:client id="{15670E76-47CE-58EE-7E42-EBA8FC132F2D}" v="276" dt="2023-03-03T02:37:47.484"/>
    <p1510:client id="{1B535B05-1697-1AB4-74D6-C8C00D520466}" v="114" dt="2023-02-10T20:48:44.405"/>
    <p1510:client id="{182765F3-58F1-4E3F-A7FD-B9C428018DE2}" v="305" dt="2023-02-09T16:46:18.889"/>
    <p1510:client id="{5D724BDE-690B-9C8E-32A9-4F4D48CFCBE0}" v="20" dt="2023-04-24T02:49:34.262"/>
    <p1510:client id="{42E923A6-8191-4402-B89F-4B41169C5F19}" v="66" dt="2023-03-06T02:01:38.237"/>
    <p1510:client id="{2716FA03-4774-252B-4D91-40D777BBF502}" v="15" dt="2023-03-06T22:36:37.777"/>
    <p1510:client id="{2BCA4366-7805-7693-6A2A-ADEAA4F4DEC4}" v="15" dt="2023-04-24T02:46:21.763"/>
    <p1510:client id="{654A1FD6-7B13-1B0E-7D5D-7D045E817804}" v="32" dt="2023-02-13T16:41:29.885"/>
    <p1510:client id="{7B96F54C-0984-450F-8178-C1D572EE46E2}" v="1026" dt="2023-04-19T16:05:22.600"/>
    <p1510:client id="{824437A2-B2E8-FECF-80BF-A383F791AB05}" v="170" dt="2023-03-09T02:29:52.975"/>
    <p1510:client id="{C12880B4-8430-7035-4737-833BF516421E}" v="415" dt="2023-04-20T13:35:06.755"/>
    <p1510:client id="{924DB714-8C00-0E9E-A516-CE85C0021E25}" v="25" dt="2023-02-10T01:35:36.986"/>
    <p1510:client id="{D4B2293D-710E-3C9C-16B7-6E4FD4821D70}" v="98" dt="2023-03-03T02:50:18.651"/>
    <p1510:client id="{C955E3EB-B456-28E0-5010-98B409C2C64E}" v="1546" dt="2023-04-20T14:22:14.464"/>
    <p1510:client id="{D6272277-3C28-C70A-1F7D-42F412FF7C95}" v="41" dt="2023-04-20T13:36:45.980"/>
    <p1510:client id="{E35064D9-48D7-5F51-E2BC-1D9FBA72C23C}" v="637" dt="2023-03-03T03:54:45.948"/>
    <p1510:client id="{E45FD8B8-55B3-1742-2A23-D2400EC9FEF4}" v="23" dt="2023-03-03T02:48:44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6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2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2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0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5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6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4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7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2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5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MRTSSM44112USN" TargetMode="External"/><Relationship Id="rId7" Type="http://schemas.openxmlformats.org/officeDocument/2006/relationships/hyperlink" Target="https://elements.visualcapitalist.com/what-key-factors-influence-gas-prices/" TargetMode="External"/><Relationship Id="rId2" Type="http://schemas.openxmlformats.org/officeDocument/2006/relationships/hyperlink" Target="https://www.eia.gov/petroleum/data.php#impor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ia.gov/dnav/pet/hist/LeafHandler.ashx?n=PET&amp;s=MGIRIUS2&amp;f=M" TargetMode="External"/><Relationship Id="rId5" Type="http://schemas.openxmlformats.org/officeDocument/2006/relationships/hyperlink" Target="https://fred.stlouisfed.org/series/FEDFUNDS" TargetMode="External"/><Relationship Id="rId4" Type="http://schemas.openxmlformats.org/officeDocument/2006/relationships/hyperlink" Target="https://fred.stlouisfed.org/series/MRTSSM44111US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Gas Price Data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By Andre Jacobs, Karla Hildebrand &amp; </a:t>
            </a:r>
            <a:r>
              <a:rPr lang="en-US" err="1">
                <a:cs typeface="Calibri"/>
              </a:rPr>
              <a:t>Mandaline</a:t>
            </a:r>
            <a:r>
              <a:rPr lang="en-US">
                <a:cs typeface="Calibri"/>
              </a:rPr>
              <a:t> Thomas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F0598-245E-AFCF-E836-865A0E8B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Gas Prices</a:t>
            </a:r>
          </a:p>
        </p:txBody>
      </p:sp>
      <p:pic>
        <p:nvPicPr>
          <p:cNvPr id="4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48EED57A-6F69-D107-7C25-A18B9CA95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903772"/>
            <a:ext cx="7347537" cy="505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2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0EFC2-C288-D28F-2427-373B7468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 Imports of Crude Oil vs. Gas Price</a:t>
            </a: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1CE127D-2B45-5A74-8DDC-44E61C0A5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757935"/>
            <a:ext cx="6780700" cy="533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C611D-DC77-8CC7-55F8-43632DB2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Car Sales / Used Car Sales vs Gas Price</a:t>
            </a: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943583A-A9CE-E89A-AC75-8998CEE9B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757935"/>
            <a:ext cx="6780700" cy="533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19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728A9-95B7-8842-21E8-B1F30627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CO2 Concentration vs Gas Price</a:t>
            </a: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91290D3-6814-02CF-3104-DD842C8C7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757935"/>
            <a:ext cx="6780700" cy="533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DB525-BA1F-BE97-6485-4306B2C7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Refinery Capacity vs Gas Price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6AF59C9-259F-597D-DBCC-18AA962ED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00315"/>
            <a:ext cx="6780700" cy="52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51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8608-2DE8-9C9B-E3E6-FE667628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Correction Techniques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707AD-D9B9-A9E7-4096-40BA848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Autocorrelation was large</a:t>
            </a:r>
          </a:p>
          <a:p>
            <a:pPr lvl="1"/>
            <a:r>
              <a:rPr lang="en-US">
                <a:latin typeface="Arial"/>
                <a:cs typeface="Arial"/>
              </a:rPr>
              <a:t>Used Differenced Dependent variable</a:t>
            </a:r>
          </a:p>
          <a:p>
            <a:pPr lvl="1"/>
            <a:r>
              <a:rPr lang="en-US">
                <a:latin typeface="Arial"/>
                <a:cs typeface="Arial"/>
              </a:rPr>
              <a:t>Used AR term to control for previous prices influencing next periods price</a:t>
            </a:r>
            <a:endParaRPr lang="en-US"/>
          </a:p>
          <a:p>
            <a:r>
              <a:rPr lang="en-US">
                <a:cs typeface="Calibri"/>
              </a:rPr>
              <a:t>To get model to work used 10-year periods</a:t>
            </a:r>
          </a:p>
        </p:txBody>
      </p:sp>
    </p:spTree>
    <p:extLst>
      <p:ext uri="{BB962C8B-B14F-4D97-AF65-F5344CB8AC3E}">
        <p14:creationId xmlns:p14="http://schemas.microsoft.com/office/powerpoint/2010/main" val="188954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EC7F-7E1D-E407-BE4D-C92A03AE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VIF</a:t>
            </a:r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BA6DC78-ADC5-8607-1DAE-0D23B9CC1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668672"/>
              </p:ext>
            </p:extLst>
          </p:nvPr>
        </p:nvGraphicFramePr>
        <p:xfrm>
          <a:off x="838200" y="1825625"/>
          <a:ext cx="10515600" cy="403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0547108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0963088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97783292"/>
                    </a:ext>
                  </a:extLst>
                </a:gridCol>
              </a:tblGrid>
              <a:tr h="691957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>
                          <a:effectLst/>
                        </a:rPr>
                        <a:t>​</a:t>
                      </a: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Feature​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VIF​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424776"/>
                  </a:ext>
                </a:extLst>
              </a:tr>
              <a:tr h="69195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Crude Oil Imports / Exports​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5.958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747871"/>
                  </a:ext>
                </a:extLst>
              </a:tr>
              <a:tr h="69195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New Car sales / Used Car sales​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1.043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669078"/>
                  </a:ext>
                </a:extLst>
              </a:tr>
              <a:tr h="69195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Refinery Operable Capacity​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1.732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175645"/>
                  </a:ext>
                </a:extLst>
              </a:tr>
              <a:tr h="69195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CO2 Concentration​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5.315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446152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5​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AR(1)​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1.276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672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72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FD362-F86B-A8E7-FB21-52FC2B30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759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cs typeface="Calibri Light"/>
              </a:rPr>
              <a:t>Most Recent Model (2010 – 2020)</a:t>
            </a:r>
            <a:endParaRPr lang="en-US" sz="52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E6832A-378D-5F29-D0B0-3B21147D1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026614"/>
              </p:ext>
            </p:extLst>
          </p:nvPr>
        </p:nvGraphicFramePr>
        <p:xfrm>
          <a:off x="904875" y="1469571"/>
          <a:ext cx="10379506" cy="4938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293">
                  <a:extLst>
                    <a:ext uri="{9D8B030D-6E8A-4147-A177-3AD203B41FA5}">
                      <a16:colId xmlns:a16="http://schemas.microsoft.com/office/drawing/2014/main" val="2626833613"/>
                    </a:ext>
                  </a:extLst>
                </a:gridCol>
                <a:gridCol w="1565443">
                  <a:extLst>
                    <a:ext uri="{9D8B030D-6E8A-4147-A177-3AD203B41FA5}">
                      <a16:colId xmlns:a16="http://schemas.microsoft.com/office/drawing/2014/main" val="3695252089"/>
                    </a:ext>
                  </a:extLst>
                </a:gridCol>
                <a:gridCol w="1237132">
                  <a:extLst>
                    <a:ext uri="{9D8B030D-6E8A-4147-A177-3AD203B41FA5}">
                      <a16:colId xmlns:a16="http://schemas.microsoft.com/office/drawing/2014/main" val="2812258065"/>
                    </a:ext>
                  </a:extLst>
                </a:gridCol>
                <a:gridCol w="1326260">
                  <a:extLst>
                    <a:ext uri="{9D8B030D-6E8A-4147-A177-3AD203B41FA5}">
                      <a16:colId xmlns:a16="http://schemas.microsoft.com/office/drawing/2014/main" val="121555893"/>
                    </a:ext>
                  </a:extLst>
                </a:gridCol>
                <a:gridCol w="1467126">
                  <a:extLst>
                    <a:ext uri="{9D8B030D-6E8A-4147-A177-3AD203B41FA5}">
                      <a16:colId xmlns:a16="http://schemas.microsoft.com/office/drawing/2014/main" val="2633808304"/>
                    </a:ext>
                  </a:extLst>
                </a:gridCol>
                <a:gridCol w="1467126">
                  <a:extLst>
                    <a:ext uri="{9D8B030D-6E8A-4147-A177-3AD203B41FA5}">
                      <a16:colId xmlns:a16="http://schemas.microsoft.com/office/drawing/2014/main" val="1598846105"/>
                    </a:ext>
                  </a:extLst>
                </a:gridCol>
                <a:gridCol w="1467126">
                  <a:extLst>
                    <a:ext uri="{9D8B030D-6E8A-4147-A177-3AD203B41FA5}">
                      <a16:colId xmlns:a16="http://schemas.microsoft.com/office/drawing/2014/main" val="2117047632"/>
                    </a:ext>
                  </a:extLst>
                </a:gridCol>
              </a:tblGrid>
              <a:tr h="812160">
                <a:tc>
                  <a:txBody>
                    <a:bodyPr/>
                    <a:lstStyle/>
                    <a:p>
                      <a:r>
                        <a:rPr lang="en-US" sz="2400"/>
                        <a:t>Variable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Coefficient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Standard Error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T-Statistic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P-Value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Durbin Watson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R-squared</a:t>
                      </a:r>
                    </a:p>
                  </a:txBody>
                  <a:tcPr marL="86234" marR="86234" marT="43117" marB="43117"/>
                </a:tc>
                <a:extLst>
                  <a:ext uri="{0D108BD9-81ED-4DB2-BD59-A6C34878D82A}">
                    <a16:rowId xmlns:a16="http://schemas.microsoft.com/office/drawing/2014/main" val="4216810341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Intercept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-1.283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1.859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-0.690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0.491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extLst>
                  <a:ext uri="{0D108BD9-81ED-4DB2-BD59-A6C34878D82A}">
                    <a16:rowId xmlns:a16="http://schemas.microsoft.com/office/drawing/2014/main" val="1416628497"/>
                  </a:ext>
                </a:extLst>
              </a:tr>
              <a:tr h="678821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highlight>
                            <a:srgbClr val="FFFF00"/>
                          </a:highlight>
                        </a:rPr>
                        <a:t>New over used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-0.028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0.014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-2.003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0.047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extLst>
                  <a:ext uri="{0D108BD9-81ED-4DB2-BD59-A6C34878D82A}">
                    <a16:rowId xmlns:a16="http://schemas.microsoft.com/office/drawing/2014/main" val="3986006685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CO2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-0.005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0.005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1.088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0.279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extLst>
                  <a:ext uri="{0D108BD9-81ED-4DB2-BD59-A6C34878D82A}">
                    <a16:rowId xmlns:a16="http://schemas.microsoft.com/office/drawing/2014/main" val="2694953453"/>
                  </a:ext>
                </a:extLst>
              </a:tr>
              <a:tr h="81216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highlight>
                            <a:srgbClr val="FFFF00"/>
                          </a:highlight>
                        </a:rPr>
                        <a:t>Refinery Capacity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-0.597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0.284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-2.099</a:t>
                      </a:r>
                      <a:endParaRPr lang="en-US" sz="2400"/>
                    </a:p>
                    <a:p>
                      <a:pPr lvl="0" algn="ctr">
                        <a:buNone/>
                      </a:pPr>
                      <a:endParaRPr lang="en-US" sz="2400"/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0.038</a:t>
                      </a:r>
                      <a:endParaRPr lang="en-US" sz="2400"/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extLst>
                  <a:ext uri="{0D108BD9-81ED-4DB2-BD59-A6C34878D82A}">
                    <a16:rowId xmlns:a16="http://schemas.microsoft.com/office/drawing/2014/main" val="389163233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Net Imports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-0.292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0.226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-1.293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0.198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400"/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400"/>
                    </a:p>
                  </a:txBody>
                  <a:tcPr marL="86234" marR="86234" marT="43117" marB="43117"/>
                </a:tc>
                <a:extLst>
                  <a:ext uri="{0D108BD9-81ED-4DB2-BD59-A6C34878D82A}">
                    <a16:rowId xmlns:a16="http://schemas.microsoft.com/office/drawing/2014/main" val="1129899945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>
                          <a:highlight>
                            <a:srgbClr val="FFFF00"/>
                          </a:highlight>
                        </a:rPr>
                        <a:t>AR(1)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0.362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0.083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4.371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0.000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400"/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400"/>
                    </a:p>
                  </a:txBody>
                  <a:tcPr marL="86234" marR="86234" marT="43117" marB="43117"/>
                </a:tc>
                <a:extLst>
                  <a:ext uri="{0D108BD9-81ED-4DB2-BD59-A6C34878D82A}">
                    <a16:rowId xmlns:a16="http://schemas.microsoft.com/office/drawing/2014/main" val="2777445903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1.83</a:t>
                      </a:r>
                    </a:p>
                  </a:txBody>
                  <a:tcPr marL="86234" marR="86234" marT="43117" marB="4311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</a:p>
                  </a:txBody>
                  <a:tcPr marL="86234" marR="86234" marT="43117" marB="4311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979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760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A862-E51C-43E5-8373-D6055114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VIF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B9A6-95D2-96ED-4B62-59F8F350E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86A24D4-2748-97FA-8D22-9C6D8F7BE0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413448"/>
              </p:ext>
            </p:extLst>
          </p:nvPr>
        </p:nvGraphicFramePr>
        <p:xfrm>
          <a:off x="838200" y="1825625"/>
          <a:ext cx="10515600" cy="403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0547108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0963088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97783292"/>
                    </a:ext>
                  </a:extLst>
                </a:gridCol>
              </a:tblGrid>
              <a:tr h="691957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>
                          <a:effectLst/>
                        </a:rPr>
                        <a:t>​</a:t>
                      </a: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Feature​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VIF​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424776"/>
                  </a:ext>
                </a:extLst>
              </a:tr>
              <a:tr h="69195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Crude Oil Imports / Exports​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1.029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747871"/>
                  </a:ext>
                </a:extLst>
              </a:tr>
              <a:tr h="69195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New Car sales / Used Car sales​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1.567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669078"/>
                  </a:ext>
                </a:extLst>
              </a:tr>
              <a:tr h="69195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Refinery Operable Capacity​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1.150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175645"/>
                  </a:ext>
                </a:extLst>
              </a:tr>
              <a:tr h="69195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CO2 Concentration​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1.559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446152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5​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AR(1)​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1.309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672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14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E39C-8D5D-6528-4EDE-88C9C446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Model (2000 – 2010)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0A0015-CFB5-A7CE-6533-A57A205CB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657353"/>
              </p:ext>
            </p:extLst>
          </p:nvPr>
        </p:nvGraphicFramePr>
        <p:xfrm>
          <a:off x="496660" y="1483178"/>
          <a:ext cx="11304803" cy="5113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150">
                  <a:extLst>
                    <a:ext uri="{9D8B030D-6E8A-4147-A177-3AD203B41FA5}">
                      <a16:colId xmlns:a16="http://schemas.microsoft.com/office/drawing/2014/main" val="1398787213"/>
                    </a:ext>
                  </a:extLst>
                </a:gridCol>
                <a:gridCol w="1705000">
                  <a:extLst>
                    <a:ext uri="{9D8B030D-6E8A-4147-A177-3AD203B41FA5}">
                      <a16:colId xmlns:a16="http://schemas.microsoft.com/office/drawing/2014/main" val="1596284153"/>
                    </a:ext>
                  </a:extLst>
                </a:gridCol>
                <a:gridCol w="1347418">
                  <a:extLst>
                    <a:ext uri="{9D8B030D-6E8A-4147-A177-3AD203B41FA5}">
                      <a16:colId xmlns:a16="http://schemas.microsoft.com/office/drawing/2014/main" val="2642801021"/>
                    </a:ext>
                  </a:extLst>
                </a:gridCol>
                <a:gridCol w="1444487">
                  <a:extLst>
                    <a:ext uri="{9D8B030D-6E8A-4147-A177-3AD203B41FA5}">
                      <a16:colId xmlns:a16="http://schemas.microsoft.com/office/drawing/2014/main" val="3632721231"/>
                    </a:ext>
                  </a:extLst>
                </a:gridCol>
                <a:gridCol w="1597916">
                  <a:extLst>
                    <a:ext uri="{9D8B030D-6E8A-4147-A177-3AD203B41FA5}">
                      <a16:colId xmlns:a16="http://schemas.microsoft.com/office/drawing/2014/main" val="198822677"/>
                    </a:ext>
                  </a:extLst>
                </a:gridCol>
                <a:gridCol w="1597916">
                  <a:extLst>
                    <a:ext uri="{9D8B030D-6E8A-4147-A177-3AD203B41FA5}">
                      <a16:colId xmlns:a16="http://schemas.microsoft.com/office/drawing/2014/main" val="1776410832"/>
                    </a:ext>
                  </a:extLst>
                </a:gridCol>
                <a:gridCol w="1597916">
                  <a:extLst>
                    <a:ext uri="{9D8B030D-6E8A-4147-A177-3AD203B41FA5}">
                      <a16:colId xmlns:a16="http://schemas.microsoft.com/office/drawing/2014/main" val="1573652516"/>
                    </a:ext>
                  </a:extLst>
                </a:gridCol>
              </a:tblGrid>
              <a:tr h="1156607"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Variable​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Coefficient​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Standard Error​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T-Statistic​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P-Value​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Durbin  Watson​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>
                          <a:effectLst/>
                        </a:rPr>
                        <a:t>R-squared​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441689"/>
                  </a:ext>
                </a:extLst>
              </a:tr>
              <a:tr h="46249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Intercept​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-0.799​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2.389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-0.334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0.739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400">
                          <a:effectLst/>
                        </a:rPr>
                        <a:t>​</a:t>
                      </a:r>
                      <a:endParaRPr lang="en-US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400">
                          <a:effectLst/>
                        </a:rPr>
                        <a:t>​</a:t>
                      </a:r>
                      <a:endParaRPr lang="en-US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497645"/>
                  </a:ext>
                </a:extLst>
              </a:tr>
              <a:tr h="80606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New over used​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0.013​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0.017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0.451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400">
                          <a:effectLst/>
                        </a:rPr>
                        <a:t>​</a:t>
                      </a:r>
                      <a:endParaRPr lang="en-US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400">
                          <a:effectLst/>
                        </a:rPr>
                        <a:t>​</a:t>
                      </a:r>
                      <a:endParaRPr lang="en-US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818011"/>
                  </a:ext>
                </a:extLst>
              </a:tr>
              <a:tr h="46249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CO2​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0.004​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0.006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0.684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0.495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400">
                          <a:effectLst/>
                        </a:rPr>
                        <a:t>​</a:t>
                      </a:r>
                      <a:endParaRPr lang="en-US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400">
                          <a:effectLst/>
                        </a:rPr>
                        <a:t>​</a:t>
                      </a:r>
                      <a:endParaRPr lang="en-US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61783"/>
                  </a:ext>
                </a:extLst>
              </a:tr>
              <a:tr h="80606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  <a:highlight>
                            <a:srgbClr val="FFFF00"/>
                          </a:highlight>
                        </a:rPr>
                        <a:t>Refinery  Capacity​</a:t>
                      </a:r>
                      <a:endParaRPr lang="en-US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-0.912​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0.460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-1.981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0.671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400">
                          <a:effectLst/>
                        </a:rPr>
                        <a:t>​</a:t>
                      </a:r>
                      <a:endParaRPr lang="en-US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400">
                          <a:effectLst/>
                        </a:rPr>
                        <a:t>​</a:t>
                      </a:r>
                      <a:endParaRPr lang="en-US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036783"/>
                  </a:ext>
                </a:extLst>
              </a:tr>
              <a:tr h="46249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Net Imports​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-3.217​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7.553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-0.426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0.049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400">
                          <a:effectLst/>
                        </a:rPr>
                        <a:t>​</a:t>
                      </a:r>
                      <a:endParaRPr lang="en-US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400">
                          <a:effectLst/>
                        </a:rPr>
                        <a:t>​</a:t>
                      </a:r>
                      <a:endParaRPr lang="en-US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724036"/>
                  </a:ext>
                </a:extLst>
              </a:tr>
              <a:tr h="46249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  <a:highlight>
                            <a:srgbClr val="FFFF00"/>
                          </a:highlight>
                        </a:rPr>
                        <a:t>AR(1)</a:t>
                      </a:r>
                      <a:r>
                        <a:rPr lang="en-US" sz="24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0.512​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0.049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10.508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400">
                          <a:effectLst/>
                        </a:rPr>
                        <a:t>​</a:t>
                      </a:r>
                      <a:endParaRPr lang="en-US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400">
                          <a:effectLst/>
                        </a:rPr>
                        <a:t>​</a:t>
                      </a:r>
                      <a:endParaRPr lang="en-US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803929"/>
                  </a:ext>
                </a:extLst>
              </a:tr>
              <a:tr h="461210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400">
                          <a:effectLst/>
                        </a:rPr>
                        <a:t>​</a:t>
                      </a:r>
                      <a:endParaRPr lang="en-US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400">
                          <a:effectLst/>
                        </a:rPr>
                        <a:t>​</a:t>
                      </a:r>
                      <a:endParaRPr lang="en-US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400">
                          <a:effectLst/>
                        </a:rPr>
                        <a:t>​</a:t>
                      </a:r>
                      <a:endParaRPr lang="en-US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400">
                          <a:effectLst/>
                        </a:rPr>
                        <a:t>​</a:t>
                      </a:r>
                      <a:endParaRPr lang="en-US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2400">
                          <a:effectLst/>
                        </a:rPr>
                        <a:t>​</a:t>
                      </a:r>
                      <a:endParaRPr lang="en-US" sz="2400"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1.77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>
                          <a:effectLst/>
                        </a:rPr>
                        <a:t>0.26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89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2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C8B0-24DB-57B4-05EC-5C296510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10641494" cy="1167627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Questions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15E6-C702-9766-0713-35EEDB6CA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11543"/>
            <a:ext cx="10638946" cy="43820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How do gas prices fluctuate between 1992 to 2022?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cs typeface="Calibri"/>
              </a:rPr>
              <a:t>What role does technology have on Gas Price?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cs typeface="Calibri"/>
              </a:rPr>
              <a:t>Do certain time periods, within our range, differ in how gas prices fluctuate and how certain factors influence the price?</a:t>
            </a:r>
            <a:endParaRPr lang="en-US" dirty="0">
              <a:ea typeface="Calibri"/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9829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2A25-B937-3DCA-D783-5071715D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VIF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2BE9021-8CCB-206F-425E-FBC4BE30E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786945"/>
              </p:ext>
            </p:extLst>
          </p:nvPr>
        </p:nvGraphicFramePr>
        <p:xfrm>
          <a:off x="838200" y="1825625"/>
          <a:ext cx="10515600" cy="452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716854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749004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14644367"/>
                    </a:ext>
                  </a:extLst>
                </a:gridCol>
              </a:tblGrid>
              <a:tr h="754174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800">
                          <a:effectLst/>
                        </a:rPr>
                        <a:t>​</a:t>
                      </a:r>
                      <a:endParaRPr lang="en-US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Feature​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VIF​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170945"/>
                  </a:ext>
                </a:extLst>
              </a:tr>
              <a:tr h="75417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Crude Oil Imports / Exports​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1.066​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338137"/>
                  </a:ext>
                </a:extLst>
              </a:tr>
              <a:tr h="75417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New Car sales / Used Car sales​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1.985​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81849"/>
                  </a:ext>
                </a:extLst>
              </a:tr>
              <a:tr h="75417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3​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Refinery Operable Capacity​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1.069​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855007"/>
                  </a:ext>
                </a:extLst>
              </a:tr>
              <a:tr h="75417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CO2 Concentration​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2.223​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852751"/>
                  </a:ext>
                </a:extLst>
              </a:tr>
              <a:tr h="75417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5​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AR(1)​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</a:rPr>
                        <a:t>1.256​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95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019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F667-57A1-1D3E-A270-04211F1A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*Model (1992-2000)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C143-431F-728B-5AB7-F87828B8C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FA0788-12A5-14EB-A186-09F22E9A4F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7561341"/>
              </p:ext>
            </p:extLst>
          </p:nvPr>
        </p:nvGraphicFramePr>
        <p:xfrm>
          <a:off x="904875" y="1469571"/>
          <a:ext cx="10399550" cy="4713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5">
                  <a:extLst>
                    <a:ext uri="{9D8B030D-6E8A-4147-A177-3AD203B41FA5}">
                      <a16:colId xmlns:a16="http://schemas.microsoft.com/office/drawing/2014/main" val="2626833613"/>
                    </a:ext>
                  </a:extLst>
                </a:gridCol>
                <a:gridCol w="1568466">
                  <a:extLst>
                    <a:ext uri="{9D8B030D-6E8A-4147-A177-3AD203B41FA5}">
                      <a16:colId xmlns:a16="http://schemas.microsoft.com/office/drawing/2014/main" val="3695252089"/>
                    </a:ext>
                  </a:extLst>
                </a:gridCol>
                <a:gridCol w="1239521">
                  <a:extLst>
                    <a:ext uri="{9D8B030D-6E8A-4147-A177-3AD203B41FA5}">
                      <a16:colId xmlns:a16="http://schemas.microsoft.com/office/drawing/2014/main" val="2812258065"/>
                    </a:ext>
                  </a:extLst>
                </a:gridCol>
                <a:gridCol w="1328821">
                  <a:extLst>
                    <a:ext uri="{9D8B030D-6E8A-4147-A177-3AD203B41FA5}">
                      <a16:colId xmlns:a16="http://schemas.microsoft.com/office/drawing/2014/main" val="121555893"/>
                    </a:ext>
                  </a:extLst>
                </a:gridCol>
                <a:gridCol w="1469959">
                  <a:extLst>
                    <a:ext uri="{9D8B030D-6E8A-4147-A177-3AD203B41FA5}">
                      <a16:colId xmlns:a16="http://schemas.microsoft.com/office/drawing/2014/main" val="2633808304"/>
                    </a:ext>
                  </a:extLst>
                </a:gridCol>
                <a:gridCol w="1469959">
                  <a:extLst>
                    <a:ext uri="{9D8B030D-6E8A-4147-A177-3AD203B41FA5}">
                      <a16:colId xmlns:a16="http://schemas.microsoft.com/office/drawing/2014/main" val="1598846105"/>
                    </a:ext>
                  </a:extLst>
                </a:gridCol>
                <a:gridCol w="1469959">
                  <a:extLst>
                    <a:ext uri="{9D8B030D-6E8A-4147-A177-3AD203B41FA5}">
                      <a16:colId xmlns:a16="http://schemas.microsoft.com/office/drawing/2014/main" val="2117047632"/>
                    </a:ext>
                  </a:extLst>
                </a:gridCol>
              </a:tblGrid>
              <a:tr h="743137">
                <a:tc>
                  <a:txBody>
                    <a:bodyPr/>
                    <a:lstStyle/>
                    <a:p>
                      <a:r>
                        <a:rPr lang="en-US" sz="2400"/>
                        <a:t>Variable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Coefficient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Standard Error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T-Statistic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P-Value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Durbin Watson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R-squared</a:t>
                      </a:r>
                    </a:p>
                  </a:txBody>
                  <a:tcPr marL="86234" marR="86234" marT="43117" marB="43117"/>
                </a:tc>
                <a:extLst>
                  <a:ext uri="{0D108BD9-81ED-4DB2-BD59-A6C34878D82A}">
                    <a16:rowId xmlns:a16="http://schemas.microsoft.com/office/drawing/2014/main" val="4216810341"/>
                  </a:ext>
                </a:extLst>
              </a:tr>
              <a:tr h="42202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Intercept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-1.151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0.533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-2.158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0.033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extLst>
                  <a:ext uri="{0D108BD9-81ED-4DB2-BD59-A6C34878D82A}">
                    <a16:rowId xmlns:a16="http://schemas.microsoft.com/office/drawing/2014/main" val="1416628497"/>
                  </a:ext>
                </a:extLst>
              </a:tr>
              <a:tr h="74313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New over used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0.004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0.005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0.909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0.365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extLst>
                  <a:ext uri="{0D108BD9-81ED-4DB2-BD59-A6C34878D82A}">
                    <a16:rowId xmlns:a16="http://schemas.microsoft.com/office/drawing/2014/main" val="3986006685"/>
                  </a:ext>
                </a:extLst>
              </a:tr>
              <a:tr h="42202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highlight>
                            <a:srgbClr val="FFFF00"/>
                          </a:highlight>
                        </a:rPr>
                        <a:t>CO2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0.003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0.001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2.330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0.022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extLst>
                  <a:ext uri="{0D108BD9-81ED-4DB2-BD59-A6C34878D82A}">
                    <a16:rowId xmlns:a16="http://schemas.microsoft.com/office/drawing/2014/main" val="2694953453"/>
                  </a:ext>
                </a:extLst>
              </a:tr>
              <a:tr h="74313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Refinery Capacity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-0.069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0.145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-0.472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0.638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extLst>
                  <a:ext uri="{0D108BD9-81ED-4DB2-BD59-A6C34878D82A}">
                    <a16:rowId xmlns:a16="http://schemas.microsoft.com/office/drawing/2014/main" val="389163233"/>
                  </a:ext>
                </a:extLst>
              </a:tr>
              <a:tr h="4220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Net Imports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0.736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0.409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1.777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0.079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400"/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400"/>
                    </a:p>
                  </a:txBody>
                  <a:tcPr marL="86234" marR="86234" marT="43117" marB="43117"/>
                </a:tc>
                <a:extLst>
                  <a:ext uri="{0D108BD9-81ED-4DB2-BD59-A6C34878D82A}">
                    <a16:rowId xmlns:a16="http://schemas.microsoft.com/office/drawing/2014/main" val="1129899945"/>
                  </a:ext>
                </a:extLst>
              </a:tr>
              <a:tr h="4220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>
                          <a:highlight>
                            <a:srgbClr val="FFFF00"/>
                          </a:highlight>
                        </a:rPr>
                        <a:t>AR(1)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0.150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0.067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2.181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/>
                        <a:t>0.032</a:t>
                      </a:r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400"/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400"/>
                    </a:p>
                  </a:txBody>
                  <a:tcPr marL="86234" marR="86234" marT="43117" marB="43117"/>
                </a:tc>
                <a:extLst>
                  <a:ext uri="{0D108BD9-81ED-4DB2-BD59-A6C34878D82A}">
                    <a16:rowId xmlns:a16="http://schemas.microsoft.com/office/drawing/2014/main" val="2777445903"/>
                  </a:ext>
                </a:extLst>
              </a:tr>
              <a:tr h="422028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86234" marR="86234" marT="43117" marB="43117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1.896</a:t>
                      </a:r>
                    </a:p>
                  </a:txBody>
                  <a:tcPr marL="86234" marR="86234" marT="43117" marB="4311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0.105</a:t>
                      </a:r>
                    </a:p>
                  </a:txBody>
                  <a:tcPr marL="86234" marR="86234" marT="43117" marB="4311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979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115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51F6-BA71-27F2-8948-B65EFD1B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2BE1-D2D8-2DF8-191B-DE30FFE84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 simplify this our model, we used one model rather than a model for supply and demand</a:t>
            </a:r>
          </a:p>
          <a:p>
            <a:pPr lvl="1"/>
            <a:r>
              <a:rPr lang="en-US" sz="2800" dirty="0">
                <a:cs typeface="Calibri"/>
              </a:rPr>
              <a:t>Simultaneous Equation Model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Our model is incomplete and needs better independent variables</a:t>
            </a:r>
          </a:p>
          <a:p>
            <a:pPr lvl="1"/>
            <a:r>
              <a:rPr lang="en-US" dirty="0">
                <a:cs typeface="Calibri"/>
              </a:rPr>
              <a:t>Need to consider inflation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7904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FF48-F0D3-3DA6-F8C5-3548B7A6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42F5-272F-9BD0-B3BB-737104B0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New cars sales are statistically significant in more recent model</a:t>
            </a:r>
          </a:p>
          <a:p>
            <a:r>
              <a:rPr lang="en-US" dirty="0">
                <a:cs typeface="Calibri"/>
              </a:rPr>
              <a:t>In the older models, this is not significant</a:t>
            </a:r>
          </a:p>
          <a:p>
            <a:r>
              <a:rPr lang="en-US" dirty="0">
                <a:cs typeface="Calibri"/>
              </a:rPr>
              <a:t>More recent advances in technology improve fuel economy</a:t>
            </a:r>
          </a:p>
          <a:p>
            <a:pPr lvl="1"/>
            <a:r>
              <a:rPr lang="en-US" dirty="0">
                <a:cs typeface="Calibri"/>
              </a:rPr>
              <a:t>This helps lower the demand for gas, which impacts price</a:t>
            </a:r>
          </a:p>
        </p:txBody>
      </p:sp>
    </p:spTree>
    <p:extLst>
      <p:ext uri="{BB962C8B-B14F-4D97-AF65-F5344CB8AC3E}">
        <p14:creationId xmlns:p14="http://schemas.microsoft.com/office/powerpoint/2010/main" val="250700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A9E6-F574-54EC-20B6-D021A5BD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Sources of Data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C13C1-D178-5ACD-8A09-78C68D44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https://www.eia.gov/petroleum/data.php#imports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https://fred.stlouisfed.org/series/MRTSSM44112USN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https://fred.stlouisfed.org/series/MRTSSM44111USN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5"/>
              </a:rPr>
              <a:t>https://fred.stlouisfed.org/series/FEDFUNDS</a:t>
            </a:r>
          </a:p>
          <a:p>
            <a:r>
              <a:rPr lang="en-US">
                <a:ea typeface="+mn-lt"/>
                <a:cs typeface="+mn-lt"/>
                <a:hlinkClick r:id="rId6"/>
              </a:rPr>
              <a:t>https://www.eia.gov/dnav/pet/hist/LeafHandler.ashx?n=PET&amp;s=MGIRIUS2&amp;f=M</a:t>
            </a:r>
          </a:p>
          <a:p>
            <a:r>
              <a:rPr lang="en-US">
                <a:ea typeface="+mn-lt"/>
                <a:cs typeface="+mn-lt"/>
                <a:hlinkClick r:id="rId7"/>
              </a:rPr>
              <a:t>https://elements.visualcapitalist.com/what-key-factors-influence-gas-prices/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925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C2CB-EECA-4323-0241-AB35D4A5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13" y="265612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cs typeface="Calibri Light"/>
              </a:rPr>
              <a:t>Dependent variable</a:t>
            </a:r>
            <a:endParaRPr lang="en-US" sz="4800"/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95C0C632-3657-2F34-5CCB-588D4DE0E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>
                <a:ea typeface="+mn-lt"/>
                <a:cs typeface="+mn-lt"/>
              </a:rPr>
              <a:t>The dependent variable is gas prices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>
                <a:ea typeface="+mn-lt"/>
                <a:cs typeface="+mn-lt"/>
              </a:rPr>
              <a:t>This is the measured average national gas price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>
                <a:ea typeface="+mn-lt"/>
                <a:cs typeface="+mn-lt"/>
              </a:rPr>
              <a:t>Not adjusted for inflation</a:t>
            </a: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324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4A0E-0BB4-9F8D-E85A-23BCB489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52" y="629268"/>
            <a:ext cx="10927169" cy="1286160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Independent Variables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1AE7-442E-56BF-850F-ABA30648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3" y="1921329"/>
            <a:ext cx="10831917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Net Imports of Crude Oil (Thousand barrels)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New Car Sales / Used Car Sales ratio (Millions of $)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Refinery Operable Activity (Percent)</a:t>
            </a:r>
            <a:endParaRPr lang="en-US" sz="2000"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CO2 Measurements</a:t>
            </a:r>
            <a:endParaRPr lang="en-US" sz="2000">
              <a:cs typeface="Calibri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Measured in parts per million which means 1 part of co2 for the 100 parts of air, measured in micromoles</a:t>
            </a:r>
          </a:p>
          <a:p>
            <a:pPr lvl="1"/>
            <a:endParaRPr lang="en-US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896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C743-A3A3-1D3F-C193-4276DCD8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General Model Statement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D761-DBC5-6C1E-E39D-9E17676F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73" y="1543844"/>
            <a:ext cx="10784526" cy="46331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Differenced Gas Price = f(Net Imports, New Cars / Used Cars, Refinery Operable Activity, CO2 Measurements, AR term (Differenced Gas Price))</a:t>
            </a:r>
          </a:p>
          <a:p>
            <a:r>
              <a:rPr lang="en-US">
                <a:ea typeface="Calibri"/>
                <a:cs typeface="Calibri"/>
              </a:rPr>
              <a:t>Will compare models for different time periods.</a:t>
            </a:r>
          </a:p>
          <a:p>
            <a:pPr lvl="1"/>
            <a:r>
              <a:rPr lang="en-US">
                <a:ea typeface="Calibri"/>
                <a:cs typeface="Calibri"/>
              </a:rPr>
              <a:t>1992 – 2000</a:t>
            </a:r>
          </a:p>
          <a:p>
            <a:pPr lvl="1"/>
            <a:r>
              <a:rPr lang="en-US">
                <a:ea typeface="Calibri"/>
                <a:cs typeface="Calibri"/>
              </a:rPr>
              <a:t>2000 - 2010</a:t>
            </a:r>
          </a:p>
          <a:p>
            <a:pPr lvl="1"/>
            <a:r>
              <a:rPr lang="en-US">
                <a:ea typeface="Calibri"/>
                <a:cs typeface="Calibri"/>
              </a:rPr>
              <a:t>2010 – 2020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5229-CE85-12AF-55B7-28A506EF4D9D}"/>
              </a:ext>
            </a:extLst>
          </p:cNvPr>
          <p:cNvSpPr txBox="1"/>
          <p:nvPr/>
        </p:nvSpPr>
        <p:spPr>
          <a:xfrm>
            <a:off x="612321" y="455839"/>
            <a:ext cx="106952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ea typeface="Calibri"/>
                <a:cs typeface="Calibri"/>
              </a:rPr>
              <a:t>Model Statement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9341-854C-507F-A3F7-84D106A5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Picture of data </a:t>
            </a:r>
            <a:endParaRPr lang="en-US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5ACF21B3-9654-1C4F-91F1-92FCACF61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745" y="1506649"/>
            <a:ext cx="10160742" cy="4918407"/>
          </a:xfrm>
        </p:spPr>
      </p:pic>
    </p:spTree>
    <p:extLst>
      <p:ext uri="{BB962C8B-B14F-4D97-AF65-F5344CB8AC3E}">
        <p14:creationId xmlns:p14="http://schemas.microsoft.com/office/powerpoint/2010/main" val="377226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A0D0-D7DA-EA4A-C078-6DE8858C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Variance Inflation Factor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F2941B-D0ED-4904-C2A3-F00FB16A57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421997"/>
              </p:ext>
            </p:extLst>
          </p:nvPr>
        </p:nvGraphicFramePr>
        <p:xfrm>
          <a:off x="838200" y="1825625"/>
          <a:ext cx="10524066" cy="418305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508022">
                  <a:extLst>
                    <a:ext uri="{9D8B030D-6E8A-4147-A177-3AD203B41FA5}">
                      <a16:colId xmlns:a16="http://schemas.microsoft.com/office/drawing/2014/main" val="246090801"/>
                    </a:ext>
                  </a:extLst>
                </a:gridCol>
                <a:gridCol w="3508022">
                  <a:extLst>
                    <a:ext uri="{9D8B030D-6E8A-4147-A177-3AD203B41FA5}">
                      <a16:colId xmlns:a16="http://schemas.microsoft.com/office/drawing/2014/main" val="2975030582"/>
                    </a:ext>
                  </a:extLst>
                </a:gridCol>
                <a:gridCol w="3508022">
                  <a:extLst>
                    <a:ext uri="{9D8B030D-6E8A-4147-A177-3AD203B41FA5}">
                      <a16:colId xmlns:a16="http://schemas.microsoft.com/office/drawing/2014/main" val="2196127062"/>
                    </a:ext>
                  </a:extLst>
                </a:gridCol>
              </a:tblGrid>
              <a:tr h="69717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991426"/>
                  </a:ext>
                </a:extLst>
              </a:tr>
              <a:tr h="6971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Crude Oil Imports / 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3.153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137383"/>
                  </a:ext>
                </a:extLst>
              </a:tr>
              <a:tr h="6971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New Car sales / Used Car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5.322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148126"/>
                  </a:ext>
                </a:extLst>
              </a:tr>
              <a:tr h="6971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Federal Funds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2.819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171143"/>
                  </a:ext>
                </a:extLst>
              </a:tr>
              <a:tr h="6971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Refinery Operable 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1.525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755992"/>
                  </a:ext>
                </a:extLst>
              </a:tr>
              <a:tr h="6971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CO2 Concentration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highlight>
                            <a:srgbClr val="FFFF00"/>
                          </a:highlight>
                        </a:rPr>
                        <a:t>11.791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813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02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3C50-D424-EF4E-CB3A-4290921E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Correlation Matrix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476290-6A54-3917-823B-F25B7F6D3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627307"/>
              </p:ext>
            </p:extLst>
          </p:nvPr>
        </p:nvGraphicFramePr>
        <p:xfrm>
          <a:off x="601133" y="1825625"/>
          <a:ext cx="10997243" cy="410993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90205">
                  <a:extLst>
                    <a:ext uri="{9D8B030D-6E8A-4147-A177-3AD203B41FA5}">
                      <a16:colId xmlns:a16="http://schemas.microsoft.com/office/drawing/2014/main" val="1820170971"/>
                    </a:ext>
                  </a:extLst>
                </a:gridCol>
                <a:gridCol w="1351863">
                  <a:extLst>
                    <a:ext uri="{9D8B030D-6E8A-4147-A177-3AD203B41FA5}">
                      <a16:colId xmlns:a16="http://schemas.microsoft.com/office/drawing/2014/main" val="3935909892"/>
                    </a:ext>
                  </a:extLst>
                </a:gridCol>
                <a:gridCol w="1571037">
                  <a:extLst>
                    <a:ext uri="{9D8B030D-6E8A-4147-A177-3AD203B41FA5}">
                      <a16:colId xmlns:a16="http://schemas.microsoft.com/office/drawing/2014/main" val="394989662"/>
                    </a:ext>
                  </a:extLst>
                </a:gridCol>
                <a:gridCol w="1571037">
                  <a:extLst>
                    <a:ext uri="{9D8B030D-6E8A-4147-A177-3AD203B41FA5}">
                      <a16:colId xmlns:a16="http://schemas.microsoft.com/office/drawing/2014/main" val="4073005432"/>
                    </a:ext>
                  </a:extLst>
                </a:gridCol>
                <a:gridCol w="1507066">
                  <a:extLst>
                    <a:ext uri="{9D8B030D-6E8A-4147-A177-3AD203B41FA5}">
                      <a16:colId xmlns:a16="http://schemas.microsoft.com/office/drawing/2014/main" val="383983228"/>
                    </a:ext>
                  </a:extLst>
                </a:gridCol>
                <a:gridCol w="1811866">
                  <a:extLst>
                    <a:ext uri="{9D8B030D-6E8A-4147-A177-3AD203B41FA5}">
                      <a16:colId xmlns:a16="http://schemas.microsoft.com/office/drawing/2014/main" val="4265421140"/>
                    </a:ext>
                  </a:extLst>
                </a:gridCol>
                <a:gridCol w="1394169">
                  <a:extLst>
                    <a:ext uri="{9D8B030D-6E8A-4147-A177-3AD203B41FA5}">
                      <a16:colId xmlns:a16="http://schemas.microsoft.com/office/drawing/2014/main" val="3203958208"/>
                    </a:ext>
                  </a:extLst>
                </a:gridCol>
              </a:tblGrid>
              <a:tr h="745066">
                <a:tc>
                  <a:txBody>
                    <a:bodyPr/>
                    <a:lstStyle/>
                    <a:p>
                      <a:pPr algn="ctr" fontAlgn="b"/>
                      <a:endParaRPr lang="en-US" sz="1600">
                        <a:effectLst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effectLst/>
                          <a:latin typeface="Calibri"/>
                        </a:rPr>
                        <a:t>Gas Price</a:t>
                      </a:r>
                      <a:endParaRPr lang="en-US" b="1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effectLst/>
                          <a:latin typeface="Calibri"/>
                        </a:rPr>
                        <a:t>Net Imports of Crude Oil</a:t>
                      </a:r>
                      <a:endParaRPr lang="en-US" b="1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effectLst/>
                          <a:latin typeface="Calibri"/>
                        </a:rPr>
                        <a:t>New Car Sales / Used Car Sales</a:t>
                      </a:r>
                      <a:endParaRPr lang="en-US" b="1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effectLst/>
                          <a:latin typeface="Calibri"/>
                        </a:rPr>
                        <a:t>Federal Funds Rate</a:t>
                      </a:r>
                      <a:endParaRPr lang="en-US" b="1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effectLst/>
                          <a:latin typeface="Calibri"/>
                        </a:rPr>
                        <a:t>Refinery Operable Capacity</a:t>
                      </a:r>
                      <a:endParaRPr lang="en-US" b="1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effectLst/>
                          <a:latin typeface="Calibri"/>
                        </a:rPr>
                        <a:t>CO2 Measurements</a:t>
                      </a:r>
                      <a:endParaRPr lang="en-US" b="1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8520839"/>
                  </a:ext>
                </a:extLst>
              </a:tr>
              <a:tr h="4887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effectLst/>
                        </a:rPr>
                        <a:t>Gas Price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0.342993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-0.75057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-0.61391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-0.29586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0.755329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0726447"/>
                  </a:ext>
                </a:extLst>
              </a:tr>
              <a:tr h="4887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effectLst/>
                        </a:rPr>
                        <a:t>Net Imports of Crude Oil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0.342993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-0.46121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-0.30911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-0.22589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0.71285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7749419"/>
                  </a:ext>
                </a:extLst>
              </a:tr>
              <a:tr h="48875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effectLst/>
                          <a:latin typeface="Calibri"/>
                        </a:rPr>
                        <a:t>New Car Sales / Used Car Sales</a:t>
                      </a:r>
                      <a:endParaRPr lang="en-US" b="1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-0.75057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-0.46121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0.608805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0.449319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-0.85014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207493"/>
                  </a:ext>
                </a:extLst>
              </a:tr>
              <a:tr h="4887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effectLst/>
                        </a:rPr>
                        <a:t>Federal Funds Rate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-0.61391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-0.30911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0.608805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0.432943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-0.70383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1064261"/>
                  </a:ext>
                </a:extLst>
              </a:tr>
              <a:tr h="9041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effectLst/>
                        </a:rPr>
                        <a:t>Refinery Operable Capacity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-0.29586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-0.22589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0.449319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0.432943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-0.33377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8452458"/>
                  </a:ext>
                </a:extLst>
              </a:tr>
              <a:tr h="4887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>
                          <a:effectLst/>
                        </a:rPr>
                        <a:t>CO2 Measurements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0.755329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0.71285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-0.85014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-0.70383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-0.33377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734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0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C84B-21A3-BA06-7EDB-6A70ACD8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Summary Statistics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C13953-321D-5792-8680-3A7791A32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009387"/>
              </p:ext>
            </p:extLst>
          </p:nvPr>
        </p:nvGraphicFramePr>
        <p:xfrm>
          <a:off x="838200" y="1825625"/>
          <a:ext cx="10515598" cy="4401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468">
                  <a:extLst>
                    <a:ext uri="{9D8B030D-6E8A-4147-A177-3AD203B41FA5}">
                      <a16:colId xmlns:a16="http://schemas.microsoft.com/office/drawing/2014/main" val="2978548010"/>
                    </a:ext>
                  </a:extLst>
                </a:gridCol>
                <a:gridCol w="1356026">
                  <a:extLst>
                    <a:ext uri="{9D8B030D-6E8A-4147-A177-3AD203B41FA5}">
                      <a16:colId xmlns:a16="http://schemas.microsoft.com/office/drawing/2014/main" val="751745136"/>
                    </a:ext>
                  </a:extLst>
                </a:gridCol>
                <a:gridCol w="1356026">
                  <a:extLst>
                    <a:ext uri="{9D8B030D-6E8A-4147-A177-3AD203B41FA5}">
                      <a16:colId xmlns:a16="http://schemas.microsoft.com/office/drawing/2014/main" val="206087255"/>
                    </a:ext>
                  </a:extLst>
                </a:gridCol>
                <a:gridCol w="1356026">
                  <a:extLst>
                    <a:ext uri="{9D8B030D-6E8A-4147-A177-3AD203B41FA5}">
                      <a16:colId xmlns:a16="http://schemas.microsoft.com/office/drawing/2014/main" val="3264328321"/>
                    </a:ext>
                  </a:extLst>
                </a:gridCol>
                <a:gridCol w="1356026">
                  <a:extLst>
                    <a:ext uri="{9D8B030D-6E8A-4147-A177-3AD203B41FA5}">
                      <a16:colId xmlns:a16="http://schemas.microsoft.com/office/drawing/2014/main" val="1691954342"/>
                    </a:ext>
                  </a:extLst>
                </a:gridCol>
                <a:gridCol w="1356026">
                  <a:extLst>
                    <a:ext uri="{9D8B030D-6E8A-4147-A177-3AD203B41FA5}">
                      <a16:colId xmlns:a16="http://schemas.microsoft.com/office/drawing/2014/main" val="1671162621"/>
                    </a:ext>
                  </a:extLst>
                </a:gridCol>
              </a:tblGrid>
              <a:tr h="628819">
                <a:tc>
                  <a:txBody>
                    <a:bodyPr/>
                    <a:lstStyle/>
                    <a:p>
                      <a:pPr algn="ctr" fontAlgn="b"/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mean</a:t>
                      </a:r>
                      <a:endParaRPr lang="en-US" sz="1600" b="1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std</a:t>
                      </a:r>
                      <a:endParaRPr lang="en-US" sz="1600" b="1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min</a:t>
                      </a:r>
                      <a:endParaRPr lang="en-US" sz="1600" b="1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max</a:t>
                      </a:r>
                      <a:endParaRPr lang="en-US" sz="1600" b="1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n</a:t>
                      </a:r>
                      <a:endParaRPr lang="en-US" sz="1600" b="1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3805465"/>
                  </a:ext>
                </a:extLst>
              </a:tr>
              <a:tr h="6288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Gas Price</a:t>
                      </a:r>
                      <a:endParaRPr lang="en-US" sz="1600" b="1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2.194611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0.927248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0.921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4.929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370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996525"/>
                  </a:ext>
                </a:extLst>
              </a:tr>
              <a:tr h="6288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Net Imports of Crude Oil</a:t>
                      </a:r>
                      <a:endParaRPr lang="en-US" sz="1600" b="1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0.089699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0.170852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0.000192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0.664769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370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3073939"/>
                  </a:ext>
                </a:extLst>
              </a:tr>
              <a:tr h="6288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New Car Sales / Used Car Sales</a:t>
                      </a:r>
                      <a:endParaRPr lang="en-US" sz="1600" b="1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9.595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2.141055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5.788929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16.83765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370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9321005"/>
                  </a:ext>
                </a:extLst>
              </a:tr>
              <a:tr h="6288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Federal Funds Rate</a:t>
                      </a:r>
                      <a:endParaRPr lang="en-US" sz="1600" b="1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2.475108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2.224062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0.04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7.8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370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688022"/>
                  </a:ext>
                </a:extLst>
              </a:tr>
              <a:tr h="6288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Refinery Operable Capacity</a:t>
                      </a:r>
                      <a:endParaRPr lang="en-US" sz="1600" b="1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0.900786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0.047274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0.702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0.999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370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4732907"/>
                  </a:ext>
                </a:extLst>
              </a:tr>
              <a:tr h="6288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CO2 Measurements</a:t>
                      </a:r>
                      <a:endParaRPr lang="en-US" sz="1600" b="1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385.0436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18.81653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353.01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420.99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370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8268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76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978</Words>
  <Application>Microsoft Office PowerPoint</Application>
  <PresentationFormat>Widescreen</PresentationFormat>
  <Paragraphs>356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Gas Price Data </vt:lpstr>
      <vt:lpstr>Questions</vt:lpstr>
      <vt:lpstr>Dependent variable</vt:lpstr>
      <vt:lpstr>Independent Variables</vt:lpstr>
      <vt:lpstr>General Model Statement</vt:lpstr>
      <vt:lpstr>Picture of data </vt:lpstr>
      <vt:lpstr>Variance Inflation Factor</vt:lpstr>
      <vt:lpstr>Correlation Matrix</vt:lpstr>
      <vt:lpstr>Summary Statistics</vt:lpstr>
      <vt:lpstr>Gas Prices</vt:lpstr>
      <vt:lpstr>Net Imports of Crude Oil vs. Gas Price</vt:lpstr>
      <vt:lpstr>New Car Sales / Used Car Sales vs Gas Price</vt:lpstr>
      <vt:lpstr>CO2 Concentration vs Gas Price</vt:lpstr>
      <vt:lpstr>Refinery Capacity vs Gas Price</vt:lpstr>
      <vt:lpstr>Correction Techniques</vt:lpstr>
      <vt:lpstr>VIF</vt:lpstr>
      <vt:lpstr>Most Recent Model (2010 – 2020)</vt:lpstr>
      <vt:lpstr>VIF</vt:lpstr>
      <vt:lpstr>Model (2000 – 2010)</vt:lpstr>
      <vt:lpstr>VIF</vt:lpstr>
      <vt:lpstr>*Model (1992-2000)</vt:lpstr>
      <vt:lpstr>Limitations</vt:lpstr>
      <vt:lpstr>Conclusion</vt:lpstr>
      <vt:lpstr>Sources of Data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Imbrogno, Jason Patrick</dc:creator>
  <cp:lastModifiedBy>Imbrogno, Jason Patrick</cp:lastModifiedBy>
  <cp:revision>15</cp:revision>
  <dcterms:created xsi:type="dcterms:W3CDTF">2023-02-09T16:04:45Z</dcterms:created>
  <dcterms:modified xsi:type="dcterms:W3CDTF">2023-05-09T19:48:16Z</dcterms:modified>
</cp:coreProperties>
</file>