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4" r:id="rId3"/>
    <p:sldId id="265" r:id="rId4"/>
    <p:sldId id="266" r:id="rId5"/>
    <p:sldId id="267" r:id="rId6"/>
    <p:sldId id="268" r:id="rId7"/>
    <p:sldId id="269" r:id="rId8"/>
    <p:sldId id="270" r:id="rId9"/>
    <p:sldId id="271" r:id="rId10"/>
    <p:sldId id="272" r:id="rId11"/>
    <p:sldId id="273" r:id="rId12"/>
    <p:sldId id="275" r:id="rId13"/>
    <p:sldId id="276" r:id="rId14"/>
    <p:sldId id="277" r:id="rId15"/>
    <p:sldId id="278" r:id="rId16"/>
    <p:sldId id="258" r:id="rId17"/>
    <p:sldId id="259" r:id="rId18"/>
    <p:sldId id="260" r:id="rId19"/>
    <p:sldId id="261" r:id="rId20"/>
    <p:sldId id="262" r:id="rId21"/>
    <p:sldId id="285" r:id="rId22"/>
    <p:sldId id="286" r:id="rId23"/>
    <p:sldId id="287" r:id="rId24"/>
    <p:sldId id="288" r:id="rId25"/>
    <p:sldId id="289" r:id="rId26"/>
    <p:sldId id="290" r:id="rId27"/>
    <p:sldId id="279" r:id="rId28"/>
    <p:sldId id="280" r:id="rId29"/>
    <p:sldId id="281" r:id="rId30"/>
    <p:sldId id="282" r:id="rId31"/>
    <p:sldId id="283" r:id="rId32"/>
    <p:sldId id="284" r:id="rId33"/>
    <p:sldId id="26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49C23-6D4B-45C9-BAEA-CD964E72BEAD}" type="datetimeFigureOut">
              <a:rPr lang="zh-CN" altLang="en-US" smtClean="0"/>
              <a:t>2021/11/20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A999-CCE4-4D54-8383-857267CB6326}" type="slidenum">
              <a:rPr lang="zh-CN" altLang="en-US" smtClean="0"/>
              <a:t>‹#›</a:t>
            </a:fld>
            <a:endParaRPr lang="zh-CN" altLang="en-US"/>
          </a:p>
        </p:txBody>
      </p:sp>
    </p:spTree>
    <p:extLst>
      <p:ext uri="{BB962C8B-B14F-4D97-AF65-F5344CB8AC3E}">
        <p14:creationId xmlns:p14="http://schemas.microsoft.com/office/powerpoint/2010/main" val="358800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0DA999-CCE4-4D54-8383-857267CB6326}" type="slidenum">
              <a:rPr lang="zh-CN" altLang="en-US" smtClean="0"/>
              <a:t>14</a:t>
            </a:fld>
            <a:endParaRPr lang="zh-CN" altLang="en-US"/>
          </a:p>
        </p:txBody>
      </p:sp>
    </p:spTree>
    <p:extLst>
      <p:ext uri="{BB962C8B-B14F-4D97-AF65-F5344CB8AC3E}">
        <p14:creationId xmlns:p14="http://schemas.microsoft.com/office/powerpoint/2010/main" val="354184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0DA999-CCE4-4D54-8383-857267CB6326}" type="slidenum">
              <a:rPr lang="zh-CN" altLang="en-US" smtClean="0"/>
              <a:t>15</a:t>
            </a:fld>
            <a:endParaRPr lang="zh-CN" altLang="en-US"/>
          </a:p>
        </p:txBody>
      </p:sp>
    </p:spTree>
    <p:extLst>
      <p:ext uri="{BB962C8B-B14F-4D97-AF65-F5344CB8AC3E}">
        <p14:creationId xmlns:p14="http://schemas.microsoft.com/office/powerpoint/2010/main" val="356945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a:t>
            </a:r>
            <a:r>
              <a:rPr lang="en-US" dirty="0" err="1"/>
              <a:t>Caiqi</a:t>
            </a:r>
            <a:r>
              <a:rPr lang="en-US" dirty="0"/>
              <a:t>. I am mainly responsible for the ordinal features.</a:t>
            </a:r>
          </a:p>
        </p:txBody>
      </p:sp>
      <p:sp>
        <p:nvSpPr>
          <p:cNvPr id="4" name="Slide Number Placeholder 3"/>
          <p:cNvSpPr>
            <a:spLocks noGrp="1"/>
          </p:cNvSpPr>
          <p:nvPr>
            <p:ph type="sldNum" sz="quarter" idx="5"/>
          </p:nvPr>
        </p:nvSpPr>
        <p:spPr/>
        <p:txBody>
          <a:bodyPr/>
          <a:lstStyle/>
          <a:p>
            <a:fld id="{9C5D5FB0-ED68-BA40-8903-356A7A7D3E10}" type="slidenum">
              <a:rPr lang="en-US" smtClean="0"/>
              <a:t>21</a:t>
            </a:fld>
            <a:endParaRPr lang="en-US"/>
          </a:p>
        </p:txBody>
      </p:sp>
    </p:spTree>
    <p:extLst>
      <p:ext uri="{BB962C8B-B14F-4D97-AF65-F5344CB8AC3E}">
        <p14:creationId xmlns:p14="http://schemas.microsoft.com/office/powerpoint/2010/main" val="344129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catalog is similar to the categorical features. I will first introduce how I roughly select the features in the </a:t>
            </a:r>
            <a:r>
              <a:rPr lang="en-US" dirty="0" err="1"/>
              <a:t>firstround</a:t>
            </a:r>
            <a:r>
              <a:rPr lang="en-US" dirty="0"/>
              <a:t> and how I do the feature encoding specifically for the ordinal data. After that, I will calculate the correlation between each feature and the </a:t>
            </a:r>
            <a:r>
              <a:rPr lang="en-US" dirty="0" err="1"/>
              <a:t>Saleprice</a:t>
            </a:r>
            <a:r>
              <a:rPr lang="en-US" dirty="0"/>
              <a:t> and finalized the features for future training. </a:t>
            </a:r>
          </a:p>
        </p:txBody>
      </p:sp>
      <p:sp>
        <p:nvSpPr>
          <p:cNvPr id="4" name="Slide Number Placeholder 3"/>
          <p:cNvSpPr>
            <a:spLocks noGrp="1"/>
          </p:cNvSpPr>
          <p:nvPr>
            <p:ph type="sldNum" sz="quarter" idx="5"/>
          </p:nvPr>
        </p:nvSpPr>
        <p:spPr/>
        <p:txBody>
          <a:bodyPr/>
          <a:lstStyle/>
          <a:p>
            <a:fld id="{9C5D5FB0-ED68-BA40-8903-356A7A7D3E10}" type="slidenum">
              <a:rPr lang="en-US" smtClean="0"/>
              <a:t>22</a:t>
            </a:fld>
            <a:endParaRPr lang="en-US"/>
          </a:p>
        </p:txBody>
      </p:sp>
    </p:spTree>
    <p:extLst>
      <p:ext uri="{BB962C8B-B14F-4D97-AF65-F5344CB8AC3E}">
        <p14:creationId xmlns:p14="http://schemas.microsoft.com/office/powerpoint/2010/main" val="218991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Ordinal features are very similar to the categorical features, but they have minor difference. In ordinal features, **there exist information about rank, which could be represented by </a:t>
            </a:r>
            <a:r>
              <a:rPr lang="en-US" dirty="0" err="1"/>
              <a:t>quantitive</a:t>
            </a:r>
            <a:r>
              <a:rPr lang="en-US" dirty="0"/>
              <a:t> attributes.** For example, from the training data, when it refers to </a:t>
            </a:r>
            <a:r>
              <a:rPr lang="en-US" dirty="0" err="1"/>
              <a:t>exter</a:t>
            </a:r>
            <a:r>
              <a:rPr lang="en-US" dirty="0"/>
              <a:t> quality, it will use words like Excellent, Good, Average/Typical etc.</a:t>
            </a:r>
          </a:p>
          <a:p>
            <a:endParaRPr lang="en-US" dirty="0"/>
          </a:p>
          <a:p>
            <a:r>
              <a:rPr lang="en-US" dirty="0"/>
              <a:t>In this example, Ex and Gd represent different level of an attribute. Thus, in the following section, we will adopt label encoding, where a higher numeric value refers to a higher rank.</a:t>
            </a:r>
          </a:p>
          <a:p>
            <a:endParaRPr lang="en-US" dirty="0"/>
          </a:p>
          <a:p>
            <a:r>
              <a:rPr lang="en-US" dirty="0"/>
              <a:t>In the first round, we can filter some features which are very likely </a:t>
            </a:r>
            <a:r>
              <a:rPr lang="en-US" dirty="0" err="1"/>
              <a:t>unuseful</a:t>
            </a:r>
            <a:r>
              <a:rPr lang="en-US" dirty="0"/>
              <a:t>. Here are two </a:t>
            </a:r>
            <a:r>
              <a:rPr lang="en-US" dirty="0" err="1"/>
              <a:t>matrics</a:t>
            </a:r>
            <a:r>
              <a:rPr lang="en-US" dirty="0"/>
              <a:t>, missing value less than 20% and same value less than 90%. For example, Pool quality and condition: "</a:t>
            </a:r>
            <a:r>
              <a:rPr lang="en-US" dirty="0" err="1"/>
              <a:t>PoolQC</a:t>
            </a:r>
            <a:r>
              <a:rPr lang="en-US" dirty="0"/>
              <a:t>": As we discussed previously, we will not use this one because it have 99% null value.</a:t>
            </a:r>
          </a:p>
        </p:txBody>
      </p:sp>
      <p:sp>
        <p:nvSpPr>
          <p:cNvPr id="4" name="Slide Number Placeholder 3"/>
          <p:cNvSpPr>
            <a:spLocks noGrp="1"/>
          </p:cNvSpPr>
          <p:nvPr>
            <p:ph type="sldNum" sz="quarter" idx="5"/>
          </p:nvPr>
        </p:nvSpPr>
        <p:spPr/>
        <p:txBody>
          <a:bodyPr/>
          <a:lstStyle/>
          <a:p>
            <a:fld id="{9C5D5FB0-ED68-BA40-8903-356A7A7D3E10}" type="slidenum">
              <a:rPr lang="en-US" smtClean="0"/>
              <a:t>23</a:t>
            </a:fld>
            <a:endParaRPr lang="en-US"/>
          </a:p>
        </p:txBody>
      </p:sp>
    </p:spTree>
    <p:extLst>
      <p:ext uri="{BB962C8B-B14F-4D97-AF65-F5344CB8AC3E}">
        <p14:creationId xmlns:p14="http://schemas.microsoft.com/office/powerpoint/2010/main" val="1793159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use the value mapping, the rules can be found in this function. it sounds a little bit tedious to do so, but we actually have some smarter and more efficient way. We can categorize the features, some of them have same metrics. For example, </a:t>
            </a:r>
            <a:r>
              <a:rPr lang="en-US" dirty="0" err="1"/>
              <a:t>Exter</a:t>
            </a:r>
            <a:r>
              <a:rPr lang="en-US" dirty="0"/>
              <a:t> Qual, </a:t>
            </a:r>
            <a:r>
              <a:rPr lang="en-US" dirty="0" err="1"/>
              <a:t>Exter</a:t>
            </a:r>
            <a:r>
              <a:rPr lang="en-US" dirty="0"/>
              <a:t> </a:t>
            </a:r>
            <a:r>
              <a:rPr lang="en-US" dirty="0" err="1"/>
              <a:t>condi</a:t>
            </a:r>
            <a:r>
              <a:rPr lang="en-US" dirty="0"/>
              <a:t>, all use the ex, good, average </a:t>
            </a:r>
            <a:r>
              <a:rPr lang="en-US" dirty="0" err="1"/>
              <a:t>matrics</a:t>
            </a:r>
            <a:r>
              <a:rPr lang="en-US" dirty="0"/>
              <a:t>.</a:t>
            </a:r>
          </a:p>
          <a:p>
            <a:endParaRPr lang="en-US" dirty="0"/>
          </a:p>
        </p:txBody>
      </p:sp>
      <p:sp>
        <p:nvSpPr>
          <p:cNvPr id="4" name="Slide Number Placeholder 3"/>
          <p:cNvSpPr>
            <a:spLocks noGrp="1"/>
          </p:cNvSpPr>
          <p:nvPr>
            <p:ph type="sldNum" sz="quarter" idx="5"/>
          </p:nvPr>
        </p:nvSpPr>
        <p:spPr/>
        <p:txBody>
          <a:bodyPr/>
          <a:lstStyle/>
          <a:p>
            <a:fld id="{9C5D5FB0-ED68-BA40-8903-356A7A7D3E10}" type="slidenum">
              <a:rPr lang="en-US" smtClean="0"/>
              <a:t>24</a:t>
            </a:fld>
            <a:endParaRPr lang="en-US"/>
          </a:p>
        </p:txBody>
      </p:sp>
    </p:spTree>
    <p:extLst>
      <p:ext uri="{BB962C8B-B14F-4D97-AF65-F5344CB8AC3E}">
        <p14:creationId xmlns:p14="http://schemas.microsoft.com/office/powerpoint/2010/main" val="1075084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 correlation of each feature with the </a:t>
            </a:r>
            <a:r>
              <a:rPr lang="en-US" dirty="0" err="1"/>
              <a:t>SalePrice</a:t>
            </a:r>
            <a:r>
              <a:rPr lang="en-US" dirty="0"/>
              <a:t>.</a:t>
            </a:r>
          </a:p>
          <a:p>
            <a:r>
              <a:rPr lang="en-US" dirty="0"/>
              <a:t>Select features with correlation higher than 0.30. here I just list two examples, details can be found in our notebook. We will keep the overall qual here but prune the overall condition, because the later is with too low correlation score.</a:t>
            </a:r>
          </a:p>
        </p:txBody>
      </p:sp>
      <p:sp>
        <p:nvSpPr>
          <p:cNvPr id="4" name="Slide Number Placeholder 3"/>
          <p:cNvSpPr>
            <a:spLocks noGrp="1"/>
          </p:cNvSpPr>
          <p:nvPr>
            <p:ph type="sldNum" sz="quarter" idx="5"/>
          </p:nvPr>
        </p:nvSpPr>
        <p:spPr/>
        <p:txBody>
          <a:bodyPr/>
          <a:lstStyle/>
          <a:p>
            <a:fld id="{9C5D5FB0-ED68-BA40-8903-356A7A7D3E10}" type="slidenum">
              <a:rPr lang="en-US" smtClean="0"/>
              <a:t>25</a:t>
            </a:fld>
            <a:endParaRPr lang="en-US"/>
          </a:p>
        </p:txBody>
      </p:sp>
    </p:spTree>
    <p:extLst>
      <p:ext uri="{BB962C8B-B14F-4D97-AF65-F5344CB8AC3E}">
        <p14:creationId xmlns:p14="http://schemas.microsoft.com/office/powerpoint/2010/main" val="307803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can select the </a:t>
            </a:r>
            <a:r>
              <a:rPr lang="en-US" dirty="0" err="1"/>
              <a:t>folwooing</a:t>
            </a:r>
            <a:r>
              <a:rPr lang="en-US" dirty="0"/>
              <a:t> 7 features for the future training and </a:t>
            </a:r>
            <a:r>
              <a:rPr lang="en-US" dirty="0" err="1"/>
              <a:t>tesing</a:t>
            </a:r>
            <a:r>
              <a:rPr lang="en-US" dirty="0"/>
              <a:t>. </a:t>
            </a:r>
          </a:p>
        </p:txBody>
      </p:sp>
      <p:sp>
        <p:nvSpPr>
          <p:cNvPr id="4" name="Slide Number Placeholder 3"/>
          <p:cNvSpPr>
            <a:spLocks noGrp="1"/>
          </p:cNvSpPr>
          <p:nvPr>
            <p:ph type="sldNum" sz="quarter" idx="5"/>
          </p:nvPr>
        </p:nvSpPr>
        <p:spPr/>
        <p:txBody>
          <a:bodyPr/>
          <a:lstStyle/>
          <a:p>
            <a:fld id="{9C5D5FB0-ED68-BA40-8903-356A7A7D3E10}" type="slidenum">
              <a:rPr lang="en-US" smtClean="0"/>
              <a:t>26</a:t>
            </a:fld>
            <a:endParaRPr lang="en-US"/>
          </a:p>
        </p:txBody>
      </p:sp>
    </p:spTree>
    <p:extLst>
      <p:ext uri="{BB962C8B-B14F-4D97-AF65-F5344CB8AC3E}">
        <p14:creationId xmlns:p14="http://schemas.microsoft.com/office/powerpoint/2010/main" val="402951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59CD5-58D8-483C-AFC6-A401BA7D76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950D0DA-A4FA-4418-AC9C-AA903A5D5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F663A1-9D7F-4D50-AA1B-5FFB8E321F53}"/>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5" name="页脚占位符 4">
            <a:extLst>
              <a:ext uri="{FF2B5EF4-FFF2-40B4-BE49-F238E27FC236}">
                <a16:creationId xmlns:a16="http://schemas.microsoft.com/office/drawing/2014/main" id="{205517B6-A607-42C7-9021-7555C50ECD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EA2BEB-8345-46A4-931B-199C0CC68C8C}"/>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236791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2697D-960B-4414-A703-81289E3BAE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66D66CC-197C-410E-8A77-69DB5F73C0D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DCB268-D7C2-43D5-B3E3-91C1CE3E5D87}"/>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5" name="页脚占位符 4">
            <a:extLst>
              <a:ext uri="{FF2B5EF4-FFF2-40B4-BE49-F238E27FC236}">
                <a16:creationId xmlns:a16="http://schemas.microsoft.com/office/drawing/2014/main" id="{06B8476D-BE80-4CF0-999A-647506616A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CFA91-2BB1-41E7-9485-1218F0797C58}"/>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263816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BECD2C-2000-4C7D-8E3C-381419F685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3B733C-7D0F-4685-8648-38C8A591C97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CD76BB-EC7E-4726-A35D-87D8DCE40F5D}"/>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5" name="页脚占位符 4">
            <a:extLst>
              <a:ext uri="{FF2B5EF4-FFF2-40B4-BE49-F238E27FC236}">
                <a16:creationId xmlns:a16="http://schemas.microsoft.com/office/drawing/2014/main" id="{E8B38E1E-BC49-460D-99E7-83CE4CC42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105D6F-03E2-430A-BCCC-A4CF2B36FC3E}"/>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338838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2F001-87A4-43E8-9E18-25BAF05069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D4CCAE-D64C-48AA-8B4C-AF73617A1A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1C306F-092E-4BD4-A249-2CC426659034}"/>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5" name="页脚占位符 4">
            <a:extLst>
              <a:ext uri="{FF2B5EF4-FFF2-40B4-BE49-F238E27FC236}">
                <a16:creationId xmlns:a16="http://schemas.microsoft.com/office/drawing/2014/main" id="{5B460A06-B645-449D-8DE4-6188D48404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1CA6D3-104E-4189-B82B-E4B9A5BBEEAF}"/>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162222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BBE67-A510-4BD2-B11A-0009CA08C6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1C15530-81BC-42B5-AE39-12945EE26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9F456F9-1ABF-40A1-BC3D-C554F2A0FB67}"/>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5" name="页脚占位符 4">
            <a:extLst>
              <a:ext uri="{FF2B5EF4-FFF2-40B4-BE49-F238E27FC236}">
                <a16:creationId xmlns:a16="http://schemas.microsoft.com/office/drawing/2014/main" id="{0C291ABC-AF13-4F87-BD2B-0D5DA1FDCA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6DDFEB-76A8-4D6F-811F-440CCF5773E9}"/>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137589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0B097-B2C4-4C57-A570-920B1E0F18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F982CB-37DC-4E16-95F2-C7ADEB3FE20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F1FD002-8322-4B7B-930F-F0DA53F0588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FCC581B-1ECD-4416-A366-7803BBA1BB1C}"/>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6" name="页脚占位符 5">
            <a:extLst>
              <a:ext uri="{FF2B5EF4-FFF2-40B4-BE49-F238E27FC236}">
                <a16:creationId xmlns:a16="http://schemas.microsoft.com/office/drawing/2014/main" id="{CAEB83D9-1D6E-4A7A-A285-2C5B3647D3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43334F-041E-40AD-8B86-3AEB141A49D9}"/>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159601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E64FE-AD02-4878-BFDA-097A539221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802B17B-806A-403C-8E6C-41500DCA0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018EFB-19D6-41F3-BA14-D993DDF4B4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C57366D-8B40-4BA7-861E-336BDFB489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87CC70-2221-46B3-95AF-EE7A0952E6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DB8229D-462A-4DBF-8676-CACD24792506}"/>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8" name="页脚占位符 7">
            <a:extLst>
              <a:ext uri="{FF2B5EF4-FFF2-40B4-BE49-F238E27FC236}">
                <a16:creationId xmlns:a16="http://schemas.microsoft.com/office/drawing/2014/main" id="{CA04F73B-16B0-4F54-A858-F0CCC54B5D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0F28EB-EADF-47A5-A273-D28AA0FD34F5}"/>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4231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102CE-0697-4423-89E8-1CF36F5521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23441C-D5EA-4456-8FF6-E88DF19585FF}"/>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4" name="页脚占位符 3">
            <a:extLst>
              <a:ext uri="{FF2B5EF4-FFF2-40B4-BE49-F238E27FC236}">
                <a16:creationId xmlns:a16="http://schemas.microsoft.com/office/drawing/2014/main" id="{70B11836-1BAA-495F-8A62-18BA5405A3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2A4536-5410-4B3C-9B3B-C77BB07FD0F2}"/>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154880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F056C1-FF62-4618-83DB-C8C832C5CC8E}"/>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3" name="页脚占位符 2">
            <a:extLst>
              <a:ext uri="{FF2B5EF4-FFF2-40B4-BE49-F238E27FC236}">
                <a16:creationId xmlns:a16="http://schemas.microsoft.com/office/drawing/2014/main" id="{2AF7C810-4C12-420B-BC91-CE91B75C49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FF3061-33C6-444D-97F4-0460585491EA}"/>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66015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1AD3E-C329-4E81-BA3E-79FAE56878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8B81C5-356A-4AC6-AD6D-454DD0016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256B68-3C4E-4967-A2C2-F7E082AAF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265FD0-89DB-439C-B065-FEE31E6B5E26}"/>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6" name="页脚占位符 5">
            <a:extLst>
              <a:ext uri="{FF2B5EF4-FFF2-40B4-BE49-F238E27FC236}">
                <a16:creationId xmlns:a16="http://schemas.microsoft.com/office/drawing/2014/main" id="{E4C64F89-1F38-4DFD-939C-FAF706C7E6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C71759-2A36-4361-8DA3-09C33309649A}"/>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48346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8F9E9A-CECE-48CE-904B-FF82810090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5F6A2FD-66C5-4EF6-9EC3-D9A197697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79CBC5-6DBC-4906-8BE8-28A8F090D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B3D2DD-20B1-4949-B506-0C4023C5207D}"/>
              </a:ext>
            </a:extLst>
          </p:cNvPr>
          <p:cNvSpPr>
            <a:spLocks noGrp="1"/>
          </p:cNvSpPr>
          <p:nvPr>
            <p:ph type="dt" sz="half" idx="10"/>
          </p:nvPr>
        </p:nvSpPr>
        <p:spPr/>
        <p:txBody>
          <a:bodyPr/>
          <a:lstStyle/>
          <a:p>
            <a:fld id="{1D9656BE-962E-4C6A-A9CB-AB7E32731886}" type="datetimeFigureOut">
              <a:rPr lang="zh-CN" altLang="en-US" smtClean="0"/>
              <a:t>2021/11/20</a:t>
            </a:fld>
            <a:endParaRPr lang="zh-CN" altLang="en-US"/>
          </a:p>
        </p:txBody>
      </p:sp>
      <p:sp>
        <p:nvSpPr>
          <p:cNvPr id="6" name="页脚占位符 5">
            <a:extLst>
              <a:ext uri="{FF2B5EF4-FFF2-40B4-BE49-F238E27FC236}">
                <a16:creationId xmlns:a16="http://schemas.microsoft.com/office/drawing/2014/main" id="{89DC4941-659E-4E8B-B3A4-C59EE3C9A0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76F97F-3840-465A-B080-BC7B27E5D47F}"/>
              </a:ext>
            </a:extLst>
          </p:cNvPr>
          <p:cNvSpPr>
            <a:spLocks noGrp="1"/>
          </p:cNvSpPr>
          <p:nvPr>
            <p:ph type="sldNum" sz="quarter" idx="12"/>
          </p:nvPr>
        </p:nvSpPr>
        <p:spPr/>
        <p:txBody>
          <a:body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341901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C93CA1-7827-4DDA-B652-673D6AA21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3EA906-5FBA-4469-9CD4-281B265A1E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AF19A7-1ADB-44DB-9977-696E10ECC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656BE-962E-4C6A-A9CB-AB7E32731886}" type="datetimeFigureOut">
              <a:rPr lang="zh-CN" altLang="en-US" smtClean="0"/>
              <a:t>2021/11/20</a:t>
            </a:fld>
            <a:endParaRPr lang="zh-CN" altLang="en-US"/>
          </a:p>
        </p:txBody>
      </p:sp>
      <p:sp>
        <p:nvSpPr>
          <p:cNvPr id="5" name="页脚占位符 4">
            <a:extLst>
              <a:ext uri="{FF2B5EF4-FFF2-40B4-BE49-F238E27FC236}">
                <a16:creationId xmlns:a16="http://schemas.microsoft.com/office/drawing/2014/main" id="{EC14098B-CF4C-4228-939A-D42E8DDFB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C229F2-AA1B-4562-BE91-4BCD0FA48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D7B36-738D-48AA-B8C2-F6DA528235F1}" type="slidenum">
              <a:rPr lang="zh-CN" altLang="en-US" smtClean="0"/>
              <a:t>‹#›</a:t>
            </a:fld>
            <a:endParaRPr lang="zh-CN" altLang="en-US"/>
          </a:p>
        </p:txBody>
      </p:sp>
    </p:spTree>
    <p:extLst>
      <p:ext uri="{BB962C8B-B14F-4D97-AF65-F5344CB8AC3E}">
        <p14:creationId xmlns:p14="http://schemas.microsoft.com/office/powerpoint/2010/main" val="221758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kaggle.com/massquantity/all-you-need-is-pca-lb-0-11421-top-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analyticsvidhya.com/blog/2016/12/introduction-to-feature-selection-methods-with-an-example-or-how-to-select-the-right-variables/" TargetMode="External"/><Relationship Id="rId2" Type="http://schemas.openxmlformats.org/officeDocument/2006/relationships/hyperlink" Target="https://www.kaggle.com/massquantity/all-you-need-is-pca-lb-0-11421-top-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C1F74-A90C-46D0-891C-49F6E2758953}"/>
              </a:ext>
            </a:extLst>
          </p:cNvPr>
          <p:cNvSpPr>
            <a:spLocks noGrp="1"/>
          </p:cNvSpPr>
          <p:nvPr>
            <p:ph type="ctrTitle"/>
          </p:nvPr>
        </p:nvSpPr>
        <p:spPr/>
        <p:txBody>
          <a:bodyPr>
            <a:normAutofit/>
          </a:bodyPr>
          <a:lstStyle/>
          <a:p>
            <a:pPr algn="r"/>
            <a:r>
              <a:rPr lang="en-US" altLang="zh-CN" dirty="0">
                <a:latin typeface="Arial" panose="020B0604020202020204" pitchFamily="34" charset="0"/>
                <a:cs typeface="Arial" panose="020B0604020202020204" pitchFamily="34" charset="0"/>
              </a:rPr>
              <a:t>Competition Report</a:t>
            </a:r>
            <a:br>
              <a:rPr lang="en-US" altLang="zh-CN" dirty="0">
                <a:latin typeface="Arial" panose="020B0604020202020204" pitchFamily="34" charset="0"/>
                <a:cs typeface="Arial" panose="020B0604020202020204" pitchFamily="34" charset="0"/>
              </a:rPr>
            </a:br>
            <a:r>
              <a:rPr lang="en-US" altLang="zh-CN" sz="2800" dirty="0">
                <a:latin typeface="Arial" panose="020B0604020202020204" pitchFamily="34" charset="0"/>
                <a:cs typeface="Arial" panose="020B0604020202020204" pitchFamily="34" charset="0"/>
              </a:rPr>
              <a:t>of COMP4433 House Price Prediction on </a:t>
            </a:r>
            <a:r>
              <a:rPr lang="en-US" altLang="zh-CN" sz="2800" i="1" dirty="0">
                <a:latin typeface="Arial" panose="020B0604020202020204" pitchFamily="34" charset="0"/>
                <a:cs typeface="Arial" panose="020B0604020202020204" pitchFamily="34" charset="0"/>
              </a:rPr>
              <a:t>Kaggle</a:t>
            </a:r>
            <a:endParaRPr lang="zh-CN" altLang="en-US" i="1"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EF55D4E6-FBBD-4CE6-A3F6-67492505C7D5}"/>
              </a:ext>
            </a:extLst>
          </p:cNvPr>
          <p:cNvSpPr>
            <a:spLocks noGrp="1"/>
          </p:cNvSpPr>
          <p:nvPr>
            <p:ph type="subTitle" idx="1"/>
          </p:nvPr>
        </p:nvSpPr>
        <p:spPr>
          <a:xfrm>
            <a:off x="1524000" y="3857219"/>
            <a:ext cx="9144000" cy="1655762"/>
          </a:xfrm>
        </p:spPr>
        <p:txBody>
          <a:bodyPr>
            <a:normAutofit fontScale="77500" lnSpcReduction="20000"/>
          </a:bodyPr>
          <a:lstStyle/>
          <a:p>
            <a:pPr algn="r"/>
            <a:r>
              <a:rPr lang="en-US" altLang="zh-CN" b="1" dirty="0"/>
              <a:t>Group:</a:t>
            </a:r>
            <a:r>
              <a:rPr lang="en-US" altLang="zh-CN" dirty="0"/>
              <a:t> Gold Miner</a:t>
            </a:r>
          </a:p>
          <a:p>
            <a:pPr algn="r"/>
            <a:r>
              <a:rPr lang="en-US" altLang="zh-CN" b="1" dirty="0"/>
              <a:t>Members:</a:t>
            </a:r>
            <a:r>
              <a:rPr lang="en-US" altLang="zh-CN" dirty="0"/>
              <a:t>              </a:t>
            </a:r>
          </a:p>
          <a:p>
            <a:pPr algn="r"/>
            <a:r>
              <a:rPr lang="en-US" altLang="zh-CN" dirty="0"/>
              <a:t>DING Yukuan 18082849D</a:t>
            </a:r>
          </a:p>
          <a:p>
            <a:pPr algn="r"/>
            <a:r>
              <a:rPr lang="en-US" altLang="zh-CN" dirty="0"/>
              <a:t>LIU </a:t>
            </a:r>
            <a:r>
              <a:rPr lang="en-US" altLang="zh-CN" dirty="0" err="1"/>
              <a:t>Yanting</a:t>
            </a:r>
            <a:r>
              <a:rPr lang="en-US" altLang="zh-CN" dirty="0"/>
              <a:t> 18082826D</a:t>
            </a:r>
          </a:p>
          <a:p>
            <a:pPr algn="r"/>
            <a:r>
              <a:rPr lang="en-US" altLang="zh-CN" dirty="0"/>
              <a:t>ZHANG </a:t>
            </a:r>
            <a:r>
              <a:rPr lang="en-US" altLang="zh-CN" dirty="0" err="1"/>
              <a:t>Caiqi</a:t>
            </a:r>
            <a:r>
              <a:rPr lang="en-US" altLang="zh-CN" dirty="0"/>
              <a:t> 18085481D</a:t>
            </a:r>
          </a:p>
          <a:p>
            <a:endParaRPr lang="zh-CN" altLang="en-US" dirty="0"/>
          </a:p>
        </p:txBody>
      </p:sp>
    </p:spTree>
    <p:extLst>
      <p:ext uri="{BB962C8B-B14F-4D97-AF65-F5344CB8AC3E}">
        <p14:creationId xmlns:p14="http://schemas.microsoft.com/office/powerpoint/2010/main" val="2678260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a:xfrm>
            <a:off x="838200" y="1825625"/>
            <a:ext cx="4459419" cy="4351338"/>
          </a:xfrm>
        </p:spPr>
        <p:txBody>
          <a:bodyPr>
            <a:normAutofit/>
          </a:bodyPr>
          <a:lstStyle/>
          <a:p>
            <a:r>
              <a:rPr lang="en-US" altLang="zh-CN" sz="2000" dirty="0">
                <a:latin typeface="Arial" panose="020B0604020202020204" pitchFamily="34" charset="0"/>
                <a:cs typeface="Arial" panose="020B0604020202020204" pitchFamily="34" charset="0"/>
              </a:rPr>
              <a:t>Feature Construction</a:t>
            </a:r>
          </a:p>
          <a:p>
            <a:pPr lvl="1"/>
            <a:r>
              <a:rPr lang="en-US" altLang="zh-CN" sz="1600" dirty="0">
                <a:latin typeface="Arial" panose="020B0604020202020204" pitchFamily="34" charset="0"/>
                <a:cs typeface="Arial" panose="020B0604020202020204" pitchFamily="34" charset="0"/>
              </a:rPr>
              <a:t>Multiplication</a:t>
            </a:r>
          </a:p>
          <a:p>
            <a:pPr lvl="2"/>
            <a:r>
              <a:rPr lang="en-US" altLang="zh-CN" sz="1400" i="0" dirty="0">
                <a:solidFill>
                  <a:srgbClr val="212121"/>
                </a:solidFill>
                <a:effectLst/>
                <a:latin typeface="Arial" panose="020B0604020202020204" pitchFamily="34" charset="0"/>
                <a:cs typeface="Arial" panose="020B0604020202020204" pitchFamily="34" charset="0"/>
              </a:rPr>
              <a:t>Surprisingly outperforms </a:t>
            </a:r>
            <a:r>
              <a:rPr lang="en-US" altLang="zh-CN" sz="1400" b="1" i="0" dirty="0">
                <a:solidFill>
                  <a:srgbClr val="212121"/>
                </a:solidFill>
                <a:effectLst/>
                <a:latin typeface="Arial" panose="020B0604020202020204" pitchFamily="34" charset="0"/>
                <a:cs typeface="Arial" panose="020B0604020202020204" pitchFamily="34" charset="0"/>
              </a:rPr>
              <a:t>Average Area for Each Car</a:t>
            </a:r>
          </a:p>
          <a:p>
            <a:pPr marL="457200" lvl="1" indent="0">
              <a:buNone/>
            </a:pPr>
            <a:endParaRPr lang="en-US" altLang="zh-CN" sz="2800" dirty="0"/>
          </a:p>
        </p:txBody>
      </p:sp>
      <p:pic>
        <p:nvPicPr>
          <p:cNvPr id="5" name="图片 4">
            <a:extLst>
              <a:ext uri="{FF2B5EF4-FFF2-40B4-BE49-F238E27FC236}">
                <a16:creationId xmlns:a16="http://schemas.microsoft.com/office/drawing/2014/main" id="{4C97D2A0-4EDE-4FCC-88FC-49FD0FB8A603}"/>
              </a:ext>
            </a:extLst>
          </p:cNvPr>
          <p:cNvPicPr>
            <a:picLocks noChangeAspect="1"/>
          </p:cNvPicPr>
          <p:nvPr/>
        </p:nvPicPr>
        <p:blipFill>
          <a:blip r:embed="rId2"/>
          <a:stretch>
            <a:fillRect/>
          </a:stretch>
        </p:blipFill>
        <p:spPr>
          <a:xfrm>
            <a:off x="5297619" y="1905492"/>
            <a:ext cx="6709087" cy="3975755"/>
          </a:xfrm>
          <a:prstGeom prst="rect">
            <a:avLst/>
          </a:prstGeom>
        </p:spPr>
      </p:pic>
    </p:spTree>
    <p:extLst>
      <p:ext uri="{BB962C8B-B14F-4D97-AF65-F5344CB8AC3E}">
        <p14:creationId xmlns:p14="http://schemas.microsoft.com/office/powerpoint/2010/main" val="60801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F3DF5C5-D62A-48B1-A523-FBDE2098CC9E}"/>
              </a:ext>
            </a:extLst>
          </p:cNvPr>
          <p:cNvPicPr>
            <a:picLocks noChangeAspect="1"/>
          </p:cNvPicPr>
          <p:nvPr/>
        </p:nvPicPr>
        <p:blipFill>
          <a:blip r:embed="rId2"/>
          <a:stretch>
            <a:fillRect/>
          </a:stretch>
        </p:blipFill>
        <p:spPr>
          <a:xfrm>
            <a:off x="6473559" y="962854"/>
            <a:ext cx="3922493" cy="2696278"/>
          </a:xfrm>
          <a:prstGeom prst="rect">
            <a:avLst/>
          </a:prstGeom>
        </p:spPr>
      </p:pic>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a:xfrm>
            <a:off x="838200" y="1825625"/>
            <a:ext cx="4459419" cy="4351338"/>
          </a:xfrm>
        </p:spPr>
        <p:txBody>
          <a:bodyPr>
            <a:normAutofit/>
          </a:bodyPr>
          <a:lstStyle/>
          <a:p>
            <a:r>
              <a:rPr lang="en-US" altLang="zh-CN" sz="2000" dirty="0">
                <a:latin typeface="Arial" panose="020B0604020202020204" pitchFamily="34" charset="0"/>
                <a:cs typeface="Arial" panose="020B0604020202020204" pitchFamily="34" charset="0"/>
              </a:rPr>
              <a:t>Feature Construction</a:t>
            </a:r>
          </a:p>
          <a:p>
            <a:pPr lvl="1"/>
            <a:r>
              <a:rPr lang="en-US" altLang="zh-CN" sz="1600" dirty="0">
                <a:latin typeface="Arial" panose="020B0604020202020204" pitchFamily="34" charset="0"/>
                <a:cs typeface="Arial" panose="020B0604020202020204" pitchFamily="34" charset="0"/>
              </a:rPr>
              <a:t>Existence</a:t>
            </a:r>
          </a:p>
          <a:p>
            <a:pPr lvl="2"/>
            <a:r>
              <a:rPr lang="en-US" altLang="zh-CN" sz="1400" i="0" dirty="0">
                <a:solidFill>
                  <a:srgbClr val="212121"/>
                </a:solidFill>
                <a:effectLst/>
                <a:latin typeface="Arial" panose="020B0604020202020204" pitchFamily="34" charset="0"/>
                <a:cs typeface="Arial" panose="020B0604020202020204" pitchFamily="34" charset="0"/>
              </a:rPr>
              <a:t>Based on observations in EDA, differences in </a:t>
            </a:r>
            <a:r>
              <a:rPr lang="en-US" altLang="zh-CN" sz="1400" i="0" dirty="0" err="1">
                <a:solidFill>
                  <a:srgbClr val="212121"/>
                </a:solidFill>
                <a:effectLst/>
                <a:latin typeface="Arial" panose="020B0604020202020204" pitchFamily="34" charset="0"/>
                <a:cs typeface="Arial" panose="020B0604020202020204" pitchFamily="34" charset="0"/>
              </a:rPr>
              <a:t>SalePrice</a:t>
            </a:r>
            <a:r>
              <a:rPr lang="en-US" altLang="zh-CN" sz="1400" i="0" dirty="0">
                <a:solidFill>
                  <a:srgbClr val="212121"/>
                </a:solidFill>
                <a:effectLst/>
                <a:latin typeface="Arial" panose="020B0604020202020204" pitchFamily="34" charset="0"/>
                <a:cs typeface="Arial" panose="020B0604020202020204" pitchFamily="34" charset="0"/>
              </a:rPr>
              <a:t> has shown with the existence of:</a:t>
            </a:r>
          </a:p>
          <a:p>
            <a:pPr lvl="3"/>
            <a:r>
              <a:rPr lang="en-US" altLang="zh-CN" sz="1200" b="1" i="0" dirty="0">
                <a:solidFill>
                  <a:srgbClr val="212121"/>
                </a:solidFill>
                <a:effectLst/>
                <a:latin typeface="Arial" panose="020B0604020202020204" pitchFamily="34" charset="0"/>
                <a:cs typeface="Arial" panose="020B0604020202020204" pitchFamily="34" charset="0"/>
              </a:rPr>
              <a:t>Fire Place</a:t>
            </a:r>
          </a:p>
          <a:p>
            <a:pPr lvl="3"/>
            <a:r>
              <a:rPr lang="en-US" altLang="zh-CN" sz="1200" b="1" dirty="0">
                <a:solidFill>
                  <a:srgbClr val="212121"/>
                </a:solidFill>
                <a:latin typeface="Arial" panose="020B0604020202020204" pitchFamily="34" charset="0"/>
                <a:cs typeface="Arial" panose="020B0604020202020204" pitchFamily="34" charset="0"/>
              </a:rPr>
              <a:t>Basement</a:t>
            </a:r>
          </a:p>
          <a:p>
            <a:pPr marL="457200" lvl="1" indent="0">
              <a:buNone/>
            </a:pPr>
            <a:endParaRPr lang="en-US" altLang="zh-CN" sz="2800" dirty="0"/>
          </a:p>
        </p:txBody>
      </p:sp>
      <p:pic>
        <p:nvPicPr>
          <p:cNvPr id="8" name="图片 7">
            <a:extLst>
              <a:ext uri="{FF2B5EF4-FFF2-40B4-BE49-F238E27FC236}">
                <a16:creationId xmlns:a16="http://schemas.microsoft.com/office/drawing/2014/main" id="{E9CCF018-F01D-40E8-A614-FF1A2DD9E128}"/>
              </a:ext>
            </a:extLst>
          </p:cNvPr>
          <p:cNvPicPr>
            <a:picLocks noChangeAspect="1"/>
          </p:cNvPicPr>
          <p:nvPr/>
        </p:nvPicPr>
        <p:blipFill>
          <a:blip r:embed="rId3"/>
          <a:stretch>
            <a:fillRect/>
          </a:stretch>
        </p:blipFill>
        <p:spPr>
          <a:xfrm>
            <a:off x="6473559" y="3747622"/>
            <a:ext cx="3922493" cy="2684543"/>
          </a:xfrm>
          <a:prstGeom prst="rect">
            <a:avLst/>
          </a:prstGeom>
        </p:spPr>
      </p:pic>
    </p:spTree>
    <p:extLst>
      <p:ext uri="{BB962C8B-B14F-4D97-AF65-F5344CB8AC3E}">
        <p14:creationId xmlns:p14="http://schemas.microsoft.com/office/powerpoint/2010/main" val="22345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a:xfrm>
            <a:off x="838200" y="1825625"/>
            <a:ext cx="9751142" cy="4351338"/>
          </a:xfrm>
        </p:spPr>
        <p:txBody>
          <a:bodyPr>
            <a:normAutofit/>
          </a:bodyPr>
          <a:lstStyle/>
          <a:p>
            <a:r>
              <a:rPr lang="en-US" altLang="zh-CN" sz="2000" dirty="0">
                <a:latin typeface="Arial" panose="020B0604020202020204" pitchFamily="34" charset="0"/>
                <a:cs typeface="Arial" panose="020B0604020202020204" pitchFamily="34" charset="0"/>
              </a:rPr>
              <a:t>Normality Preservation</a:t>
            </a:r>
          </a:p>
          <a:p>
            <a:pPr lvl="1"/>
            <a:r>
              <a:rPr lang="en-US" altLang="zh-CN" sz="1600" dirty="0">
                <a:latin typeface="Arial" panose="020B0604020202020204" pitchFamily="34" charset="0"/>
                <a:cs typeface="Arial" panose="020B0604020202020204" pitchFamily="34" charset="0"/>
              </a:rPr>
              <a:t>Non-normal distribution of numeric features highly degrades the performance in regression models.</a:t>
            </a:r>
          </a:p>
          <a:p>
            <a:pPr lvl="1"/>
            <a:r>
              <a:rPr lang="en-US" altLang="zh-CN" sz="1600" dirty="0">
                <a:latin typeface="Arial" panose="020B0604020202020204" pitchFamily="34" charset="0"/>
                <a:cs typeface="Arial" panose="020B0604020202020204" pitchFamily="34" charset="0"/>
              </a:rPr>
              <a:t>Skewness: how far is a feature from normal distribution</a:t>
            </a:r>
            <a:r>
              <a:rPr lang="en-US" altLang="zh-CN" sz="1600" dirty="0"/>
              <a:t>.</a:t>
            </a:r>
          </a:p>
          <a:p>
            <a:endParaRPr lang="en-US" altLang="zh-CN" sz="1600" dirty="0"/>
          </a:p>
        </p:txBody>
      </p:sp>
      <p:pic>
        <p:nvPicPr>
          <p:cNvPr id="9" name="图片 8">
            <a:extLst>
              <a:ext uri="{FF2B5EF4-FFF2-40B4-BE49-F238E27FC236}">
                <a16:creationId xmlns:a16="http://schemas.microsoft.com/office/drawing/2014/main" id="{6F0E2A04-50A6-4472-A50E-B9C69F6D799B}"/>
              </a:ext>
            </a:extLst>
          </p:cNvPr>
          <p:cNvPicPr>
            <a:picLocks noChangeAspect="1"/>
          </p:cNvPicPr>
          <p:nvPr/>
        </p:nvPicPr>
        <p:blipFill>
          <a:blip r:embed="rId2"/>
          <a:stretch>
            <a:fillRect/>
          </a:stretch>
        </p:blipFill>
        <p:spPr>
          <a:xfrm>
            <a:off x="1933246" y="3053424"/>
            <a:ext cx="3381847" cy="1895740"/>
          </a:xfrm>
          <a:prstGeom prst="rect">
            <a:avLst/>
          </a:prstGeom>
        </p:spPr>
      </p:pic>
      <p:pic>
        <p:nvPicPr>
          <p:cNvPr id="11" name="图片 10">
            <a:extLst>
              <a:ext uri="{FF2B5EF4-FFF2-40B4-BE49-F238E27FC236}">
                <a16:creationId xmlns:a16="http://schemas.microsoft.com/office/drawing/2014/main" id="{FA93E84F-BE9A-4C26-82C0-97E8DE431A4F}"/>
              </a:ext>
            </a:extLst>
          </p:cNvPr>
          <p:cNvPicPr>
            <a:picLocks noChangeAspect="1"/>
          </p:cNvPicPr>
          <p:nvPr/>
        </p:nvPicPr>
        <p:blipFill>
          <a:blip r:embed="rId3"/>
          <a:stretch>
            <a:fillRect/>
          </a:stretch>
        </p:blipFill>
        <p:spPr>
          <a:xfrm>
            <a:off x="6207699" y="3040651"/>
            <a:ext cx="2915057" cy="1867161"/>
          </a:xfrm>
          <a:prstGeom prst="rect">
            <a:avLst/>
          </a:prstGeom>
        </p:spPr>
      </p:pic>
      <p:sp>
        <p:nvSpPr>
          <p:cNvPr id="12" name="文本框 11">
            <a:extLst>
              <a:ext uri="{FF2B5EF4-FFF2-40B4-BE49-F238E27FC236}">
                <a16:creationId xmlns:a16="http://schemas.microsoft.com/office/drawing/2014/main" id="{1D822FEA-547A-4919-81EB-44FAE81CD004}"/>
              </a:ext>
            </a:extLst>
          </p:cNvPr>
          <p:cNvSpPr txBox="1"/>
          <p:nvPr/>
        </p:nvSpPr>
        <p:spPr>
          <a:xfrm>
            <a:off x="2713703" y="5238627"/>
            <a:ext cx="2224057" cy="369332"/>
          </a:xfrm>
          <a:prstGeom prst="rect">
            <a:avLst/>
          </a:prstGeom>
          <a:noFill/>
        </p:spPr>
        <p:txBody>
          <a:bodyPr wrap="square" rtlCol="0">
            <a:spAutoFit/>
          </a:bodyPr>
          <a:lstStyle/>
          <a:p>
            <a:pPr algn="ctr"/>
            <a:r>
              <a:rPr lang="en-US" altLang="zh-CN" b="1" dirty="0"/>
              <a:t>High Skewness</a:t>
            </a:r>
            <a:endParaRPr lang="zh-CN" altLang="en-US" b="1" dirty="0"/>
          </a:p>
        </p:txBody>
      </p:sp>
      <p:sp>
        <p:nvSpPr>
          <p:cNvPr id="14" name="文本框 13">
            <a:extLst>
              <a:ext uri="{FF2B5EF4-FFF2-40B4-BE49-F238E27FC236}">
                <a16:creationId xmlns:a16="http://schemas.microsoft.com/office/drawing/2014/main" id="{2B03AD39-352D-4083-9AC4-F627C096C678}"/>
              </a:ext>
            </a:extLst>
          </p:cNvPr>
          <p:cNvSpPr txBox="1"/>
          <p:nvPr/>
        </p:nvSpPr>
        <p:spPr>
          <a:xfrm>
            <a:off x="4759305" y="5238627"/>
            <a:ext cx="6096982" cy="369332"/>
          </a:xfrm>
          <a:prstGeom prst="rect">
            <a:avLst/>
          </a:prstGeom>
          <a:noFill/>
        </p:spPr>
        <p:txBody>
          <a:bodyPr wrap="square">
            <a:spAutoFit/>
          </a:bodyPr>
          <a:lstStyle/>
          <a:p>
            <a:pPr algn="ctr"/>
            <a:r>
              <a:rPr lang="en-US" altLang="zh-CN" b="1" dirty="0"/>
              <a:t>Low Skewness (Nearly Normal)</a:t>
            </a:r>
            <a:endParaRPr lang="zh-CN" altLang="en-US" b="1" dirty="0"/>
          </a:p>
        </p:txBody>
      </p:sp>
    </p:spTree>
    <p:extLst>
      <p:ext uri="{BB962C8B-B14F-4D97-AF65-F5344CB8AC3E}">
        <p14:creationId xmlns:p14="http://schemas.microsoft.com/office/powerpoint/2010/main" val="1124758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a:xfrm>
            <a:off x="838200" y="1825625"/>
            <a:ext cx="3486027" cy="4351338"/>
          </a:xfrm>
        </p:spPr>
        <p:txBody>
          <a:bodyPr>
            <a:normAutofit/>
          </a:bodyPr>
          <a:lstStyle/>
          <a:p>
            <a:r>
              <a:rPr lang="en-US" altLang="zh-CN" sz="2000" dirty="0">
                <a:latin typeface="Arial" panose="020B0604020202020204" pitchFamily="34" charset="0"/>
                <a:cs typeface="Arial" panose="020B0604020202020204" pitchFamily="34" charset="0"/>
              </a:rPr>
              <a:t>Normality Preservation</a:t>
            </a:r>
          </a:p>
          <a:p>
            <a:pPr lvl="1"/>
            <a:r>
              <a:rPr lang="en-US" altLang="zh-CN" sz="1600" dirty="0">
                <a:latin typeface="Arial" panose="020B0604020202020204" pitchFamily="34" charset="0"/>
                <a:cs typeface="Arial" panose="020B0604020202020204" pitchFamily="34" charset="0"/>
              </a:rPr>
              <a:t>Skewness calculation</a:t>
            </a:r>
          </a:p>
          <a:p>
            <a:pPr lvl="1"/>
            <a:r>
              <a:rPr lang="en-US" altLang="zh-CN" sz="1600" i="1" dirty="0" err="1">
                <a:latin typeface="Arial" panose="020B0604020202020204" pitchFamily="34" charset="0"/>
                <a:cs typeface="Arial" panose="020B0604020202020204" pitchFamily="34" charset="0"/>
              </a:rPr>
              <a:t>YeoJohnson</a:t>
            </a:r>
            <a:r>
              <a:rPr lang="en-US" altLang="zh-CN" sz="1600" dirty="0">
                <a:latin typeface="Arial" panose="020B0604020202020204" pitchFamily="34" charset="0"/>
                <a:cs typeface="Arial" panose="020B0604020202020204" pitchFamily="34" charset="0"/>
              </a:rPr>
              <a:t> Transformation</a:t>
            </a:r>
          </a:p>
          <a:p>
            <a:pPr lvl="2"/>
            <a:r>
              <a:rPr lang="en-US" altLang="zh-CN" sz="1400" dirty="0">
                <a:latin typeface="Arial" panose="020B0604020202020204" pitchFamily="34" charset="0"/>
                <a:cs typeface="Arial" panose="020B0604020202020204" pitchFamily="34" charset="0"/>
              </a:rPr>
              <a:t>Transform towards normality</a:t>
            </a:r>
          </a:p>
          <a:p>
            <a:pPr lvl="2"/>
            <a:r>
              <a:rPr lang="en-US" altLang="zh-CN" sz="1400" dirty="0">
                <a:latin typeface="Arial" panose="020B0604020202020204" pitchFamily="34" charset="0"/>
                <a:cs typeface="Arial" panose="020B0604020202020204" pitchFamily="34" charset="0"/>
              </a:rPr>
              <a:t>Tolerable for zero values</a:t>
            </a:r>
          </a:p>
          <a:p>
            <a:pPr lvl="2"/>
            <a:r>
              <a:rPr lang="en-US" altLang="zh-CN" sz="1400" dirty="0">
                <a:latin typeface="Arial" panose="020B0604020202020204" pitchFamily="34" charset="0"/>
                <a:cs typeface="Arial" panose="020B0604020202020204" pitchFamily="34" charset="0"/>
              </a:rPr>
              <a:t>Outperforms logarithm and box-cox method </a:t>
            </a:r>
          </a:p>
        </p:txBody>
      </p:sp>
      <p:pic>
        <p:nvPicPr>
          <p:cNvPr id="5" name="图片 4">
            <a:extLst>
              <a:ext uri="{FF2B5EF4-FFF2-40B4-BE49-F238E27FC236}">
                <a16:creationId xmlns:a16="http://schemas.microsoft.com/office/drawing/2014/main" id="{9D13F1B3-C9C8-4B73-B857-630335B780AA}"/>
              </a:ext>
            </a:extLst>
          </p:cNvPr>
          <p:cNvPicPr>
            <a:picLocks noChangeAspect="1"/>
          </p:cNvPicPr>
          <p:nvPr/>
        </p:nvPicPr>
        <p:blipFill>
          <a:blip r:embed="rId2"/>
          <a:stretch>
            <a:fillRect/>
          </a:stretch>
        </p:blipFill>
        <p:spPr>
          <a:xfrm>
            <a:off x="4324227" y="1604089"/>
            <a:ext cx="3210373" cy="4467849"/>
          </a:xfrm>
          <a:prstGeom prst="rect">
            <a:avLst/>
          </a:prstGeom>
        </p:spPr>
      </p:pic>
      <p:pic>
        <p:nvPicPr>
          <p:cNvPr id="7" name="图片 6">
            <a:extLst>
              <a:ext uri="{FF2B5EF4-FFF2-40B4-BE49-F238E27FC236}">
                <a16:creationId xmlns:a16="http://schemas.microsoft.com/office/drawing/2014/main" id="{136F6066-AC9A-40EB-9D93-83C9691E17FC}"/>
              </a:ext>
            </a:extLst>
          </p:cNvPr>
          <p:cNvPicPr>
            <a:picLocks noChangeAspect="1"/>
          </p:cNvPicPr>
          <p:nvPr/>
        </p:nvPicPr>
        <p:blipFill>
          <a:blip r:embed="rId3"/>
          <a:stretch>
            <a:fillRect/>
          </a:stretch>
        </p:blipFill>
        <p:spPr>
          <a:xfrm>
            <a:off x="6766150" y="2740822"/>
            <a:ext cx="2759103" cy="809737"/>
          </a:xfrm>
          <a:prstGeom prst="rect">
            <a:avLst/>
          </a:prstGeom>
        </p:spPr>
      </p:pic>
      <p:pic>
        <p:nvPicPr>
          <p:cNvPr id="10" name="图片 9">
            <a:extLst>
              <a:ext uri="{FF2B5EF4-FFF2-40B4-BE49-F238E27FC236}">
                <a16:creationId xmlns:a16="http://schemas.microsoft.com/office/drawing/2014/main" id="{9C4B9CFD-1041-4E95-87A8-D1577D2216E8}"/>
              </a:ext>
            </a:extLst>
          </p:cNvPr>
          <p:cNvPicPr>
            <a:picLocks noChangeAspect="1"/>
          </p:cNvPicPr>
          <p:nvPr/>
        </p:nvPicPr>
        <p:blipFill>
          <a:blip r:embed="rId4"/>
          <a:stretch>
            <a:fillRect/>
          </a:stretch>
        </p:blipFill>
        <p:spPr>
          <a:xfrm>
            <a:off x="6669030" y="3596425"/>
            <a:ext cx="3172268" cy="809738"/>
          </a:xfrm>
          <a:prstGeom prst="rect">
            <a:avLst/>
          </a:prstGeom>
        </p:spPr>
      </p:pic>
      <p:pic>
        <p:nvPicPr>
          <p:cNvPr id="18" name="图片 17">
            <a:extLst>
              <a:ext uri="{FF2B5EF4-FFF2-40B4-BE49-F238E27FC236}">
                <a16:creationId xmlns:a16="http://schemas.microsoft.com/office/drawing/2014/main" id="{AA59B621-3891-4EDD-A118-B09472770A7B}"/>
              </a:ext>
            </a:extLst>
          </p:cNvPr>
          <p:cNvPicPr>
            <a:picLocks noChangeAspect="1"/>
          </p:cNvPicPr>
          <p:nvPr/>
        </p:nvPicPr>
        <p:blipFill>
          <a:blip r:embed="rId5"/>
          <a:stretch>
            <a:fillRect/>
          </a:stretch>
        </p:blipFill>
        <p:spPr>
          <a:xfrm>
            <a:off x="9417603" y="1507964"/>
            <a:ext cx="2343477" cy="4477375"/>
          </a:xfrm>
          <a:prstGeom prst="rect">
            <a:avLst/>
          </a:prstGeom>
        </p:spPr>
      </p:pic>
      <p:sp>
        <p:nvSpPr>
          <p:cNvPr id="19" name="箭头: 右 18">
            <a:extLst>
              <a:ext uri="{FF2B5EF4-FFF2-40B4-BE49-F238E27FC236}">
                <a16:creationId xmlns:a16="http://schemas.microsoft.com/office/drawing/2014/main" id="{8A4AFD5E-7C42-4585-BAC8-CFAD7EA8BCA3}"/>
              </a:ext>
            </a:extLst>
          </p:cNvPr>
          <p:cNvSpPr/>
          <p:nvPr/>
        </p:nvSpPr>
        <p:spPr>
          <a:xfrm>
            <a:off x="6889968" y="4600693"/>
            <a:ext cx="2527635" cy="4019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567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a:xfrm>
            <a:off x="838200" y="1831525"/>
            <a:ext cx="4606905" cy="4351338"/>
          </a:xfrm>
        </p:spPr>
        <p:txBody>
          <a:bodyPr>
            <a:normAutofit/>
          </a:bodyPr>
          <a:lstStyle/>
          <a:p>
            <a:r>
              <a:rPr lang="en-US" altLang="zh-CN" sz="2000" dirty="0">
                <a:latin typeface="Arial" panose="020B0604020202020204" pitchFamily="34" charset="0"/>
                <a:cs typeface="Arial" panose="020B0604020202020204" pitchFamily="34" charset="0"/>
              </a:rPr>
              <a:t>Normality Preservation</a:t>
            </a:r>
          </a:p>
          <a:p>
            <a:pPr lvl="1"/>
            <a:r>
              <a:rPr lang="en-US" altLang="zh-CN" sz="1600" dirty="0">
                <a:latin typeface="Arial" panose="020B0604020202020204" pitchFamily="34" charset="0"/>
                <a:cs typeface="Arial" panose="020B0604020202020204" pitchFamily="34" charset="0"/>
              </a:rPr>
              <a:t>Special treatment for </a:t>
            </a:r>
            <a:r>
              <a:rPr lang="en-US" altLang="zh-CN" sz="1600" dirty="0" err="1">
                <a:latin typeface="Arial" panose="020B0604020202020204" pitchFamily="34" charset="0"/>
                <a:cs typeface="Arial" panose="020B0604020202020204" pitchFamily="34" charset="0"/>
              </a:rPr>
              <a:t>SalePrice</a:t>
            </a:r>
            <a:endParaRPr lang="en-US" altLang="zh-CN" sz="1600" dirty="0">
              <a:latin typeface="Arial" panose="020B0604020202020204" pitchFamily="34" charset="0"/>
              <a:cs typeface="Arial" panose="020B0604020202020204" pitchFamily="34" charset="0"/>
            </a:endParaRPr>
          </a:p>
          <a:p>
            <a:pPr lvl="2"/>
            <a:r>
              <a:rPr lang="en-US" altLang="zh-CN" sz="1400" dirty="0">
                <a:latin typeface="Arial" panose="020B0604020202020204" pitchFamily="34" charset="0"/>
                <a:cs typeface="Arial" panose="020B0604020202020204" pitchFamily="34" charset="0"/>
              </a:rPr>
              <a:t>Transformation method based on distribution</a:t>
            </a:r>
          </a:p>
          <a:p>
            <a:pPr lvl="2"/>
            <a:r>
              <a:rPr lang="en-US" altLang="zh-CN" sz="1400" dirty="0" err="1">
                <a:latin typeface="Arial" panose="020B0604020202020204" pitchFamily="34" charset="0"/>
                <a:cs typeface="Arial" panose="020B0604020202020204" pitchFamily="34" charset="0"/>
              </a:rPr>
              <a:t>JohnsonSU</a:t>
            </a:r>
            <a:r>
              <a:rPr lang="en-US" altLang="zh-CN" sz="1400" dirty="0">
                <a:latin typeface="Arial" panose="020B0604020202020204" pitchFamily="34" charset="0"/>
                <a:cs typeface="Arial" panose="020B0604020202020204" pitchFamily="34" charset="0"/>
              </a:rPr>
              <a:t> distribution or exponentially modified Gaussian distribution</a:t>
            </a:r>
          </a:p>
          <a:p>
            <a:pPr lvl="2"/>
            <a:r>
              <a:rPr lang="en-US" altLang="zh-CN" sz="1400" dirty="0">
                <a:latin typeface="Arial" panose="020B0604020202020204" pitchFamily="34" charset="0"/>
                <a:cs typeface="Arial" panose="020B0604020202020204" pitchFamily="34" charset="0"/>
              </a:rPr>
              <a:t>Box-Cox transformation</a:t>
            </a:r>
          </a:p>
          <a:p>
            <a:pPr lvl="3"/>
            <a:r>
              <a:rPr lang="en-US" altLang="zh-CN" sz="1200" dirty="0">
                <a:latin typeface="Arial" panose="020B0604020202020204" pitchFamily="34" charset="0"/>
                <a:cs typeface="Arial" panose="020B0604020202020204" pitchFamily="34" charset="0"/>
              </a:rPr>
              <a:t>Suitable for exponential data sample</a:t>
            </a:r>
          </a:p>
        </p:txBody>
      </p:sp>
      <p:pic>
        <p:nvPicPr>
          <p:cNvPr id="6" name="图片 5">
            <a:extLst>
              <a:ext uri="{FF2B5EF4-FFF2-40B4-BE49-F238E27FC236}">
                <a16:creationId xmlns:a16="http://schemas.microsoft.com/office/drawing/2014/main" id="{9EA25822-F516-46A0-B1C0-AD7A48157C33}"/>
              </a:ext>
            </a:extLst>
          </p:cNvPr>
          <p:cNvPicPr>
            <a:picLocks noChangeAspect="1"/>
          </p:cNvPicPr>
          <p:nvPr/>
        </p:nvPicPr>
        <p:blipFill>
          <a:blip r:embed="rId3"/>
          <a:stretch>
            <a:fillRect/>
          </a:stretch>
        </p:blipFill>
        <p:spPr>
          <a:xfrm>
            <a:off x="5584555" y="1734410"/>
            <a:ext cx="5856378" cy="4144268"/>
          </a:xfrm>
          <a:prstGeom prst="rect">
            <a:avLst/>
          </a:prstGeom>
        </p:spPr>
      </p:pic>
      <p:pic>
        <p:nvPicPr>
          <p:cNvPr id="9" name="图片 8">
            <a:extLst>
              <a:ext uri="{FF2B5EF4-FFF2-40B4-BE49-F238E27FC236}">
                <a16:creationId xmlns:a16="http://schemas.microsoft.com/office/drawing/2014/main" id="{37C9E9F6-BD66-4A56-96A8-78B04F004C55}"/>
              </a:ext>
            </a:extLst>
          </p:cNvPr>
          <p:cNvPicPr>
            <a:picLocks noChangeAspect="1"/>
          </p:cNvPicPr>
          <p:nvPr/>
        </p:nvPicPr>
        <p:blipFill>
          <a:blip r:embed="rId4"/>
          <a:stretch>
            <a:fillRect/>
          </a:stretch>
        </p:blipFill>
        <p:spPr>
          <a:xfrm>
            <a:off x="937998" y="4499273"/>
            <a:ext cx="3934870" cy="756167"/>
          </a:xfrm>
          <a:prstGeom prst="rect">
            <a:avLst/>
          </a:prstGeom>
        </p:spPr>
      </p:pic>
    </p:spTree>
    <p:extLst>
      <p:ext uri="{BB962C8B-B14F-4D97-AF65-F5344CB8AC3E}">
        <p14:creationId xmlns:p14="http://schemas.microsoft.com/office/powerpoint/2010/main" val="362200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a:xfrm>
            <a:off x="838200" y="1831525"/>
            <a:ext cx="4624603" cy="4351338"/>
          </a:xfrm>
        </p:spPr>
        <p:txBody>
          <a:bodyPr>
            <a:normAutofit/>
          </a:bodyPr>
          <a:lstStyle/>
          <a:p>
            <a:r>
              <a:rPr lang="en-US" altLang="zh-CN" sz="2000" dirty="0">
                <a:latin typeface="Arial" panose="020B0604020202020204" pitchFamily="34" charset="0"/>
                <a:cs typeface="Arial" panose="020B0604020202020204" pitchFamily="34" charset="0"/>
              </a:rPr>
              <a:t>Rough Feature Elimination</a:t>
            </a:r>
          </a:p>
          <a:p>
            <a:endParaRPr lang="en-US" altLang="zh-CN" sz="2000" dirty="0">
              <a:latin typeface="Arial" panose="020B0604020202020204" pitchFamily="34" charset="0"/>
              <a:cs typeface="Arial" panose="020B0604020202020204" pitchFamily="34" charset="0"/>
            </a:endParaRPr>
          </a:p>
          <a:p>
            <a:pPr lvl="1"/>
            <a:r>
              <a:rPr lang="en-US" altLang="zh-CN" sz="1600" dirty="0">
                <a:latin typeface="Arial" panose="020B0604020202020204" pitchFamily="34" charset="0"/>
                <a:cs typeface="Arial" panose="020B0604020202020204" pitchFamily="34" charset="0"/>
              </a:rPr>
              <a:t>Correlation to </a:t>
            </a:r>
            <a:r>
              <a:rPr lang="en-US" altLang="zh-CN" sz="1600" dirty="0" err="1">
                <a:latin typeface="Arial" panose="020B0604020202020204" pitchFamily="34" charset="0"/>
                <a:cs typeface="Arial" panose="020B0604020202020204" pitchFamily="34" charset="0"/>
              </a:rPr>
              <a:t>SalePrice</a:t>
            </a:r>
            <a:endParaRPr lang="en-US" altLang="zh-CN" sz="1600" dirty="0">
              <a:latin typeface="Arial" panose="020B0604020202020204" pitchFamily="34" charset="0"/>
              <a:cs typeface="Arial" panose="020B0604020202020204" pitchFamily="34" charset="0"/>
            </a:endParaRPr>
          </a:p>
          <a:p>
            <a:pPr lvl="1"/>
            <a:r>
              <a:rPr lang="en-US" altLang="zh-CN" sz="1600" dirty="0">
                <a:latin typeface="Arial" panose="020B0604020202020204" pitchFamily="34" charset="0"/>
                <a:cs typeface="Arial" panose="020B0604020202020204" pitchFamily="34" charset="0"/>
              </a:rPr>
              <a:t>Only features with correlation larger than threshold.</a:t>
            </a:r>
            <a:endParaRPr lang="en-US" altLang="zh-CN" sz="1200" dirty="0">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2A087B3B-F1AC-43CF-9F29-5EF3D7389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682" y="1526631"/>
            <a:ext cx="5592312" cy="496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38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7D422-CF31-4477-8DD6-305328850791}"/>
              </a:ext>
            </a:extLst>
          </p:cNvPr>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Catalog</a:t>
            </a:r>
            <a:endParaRPr lang="zh-CN" altLang="en-US" b="1"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6DC46E1B-AF0C-4258-826E-92BB23D0E5D1}"/>
              </a:ext>
            </a:extLst>
          </p:cNvPr>
          <p:cNvSpPr>
            <a:spLocks noGrp="1"/>
          </p:cNvSpPr>
          <p:nvPr>
            <p:ph idx="1"/>
          </p:nvPr>
        </p:nvSpPr>
        <p:spPr>
          <a:xfrm>
            <a:off x="892387" y="1967865"/>
            <a:ext cx="10515600" cy="4351338"/>
          </a:xfrm>
        </p:spPr>
        <p:txBody>
          <a:bodyPr/>
          <a:lstStyle/>
          <a:p>
            <a:r>
              <a:rPr lang="en-US" altLang="zh-CN" dirty="0">
                <a:latin typeface="Arial" panose="020B0604020202020204" pitchFamily="34" charset="0"/>
                <a:cs typeface="Arial" panose="020B0604020202020204" pitchFamily="34" charset="0"/>
              </a:rPr>
              <a:t>Primary Feature Selection</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Feature Encoding</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Correlation Calculation</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Results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1944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BEFA45D-0E69-4AD0-ADCC-A23384198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385" y="1403768"/>
            <a:ext cx="6238241" cy="421410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E432DDB7-403A-4A99-A58C-4E8ED4249727}"/>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Primary Feature Selection</a:t>
            </a:r>
            <a:endParaRPr lang="zh-CN" altLang="en-US" dirty="0"/>
          </a:p>
        </p:txBody>
      </p:sp>
      <p:sp>
        <p:nvSpPr>
          <p:cNvPr id="3" name="内容占位符 2">
            <a:extLst>
              <a:ext uri="{FF2B5EF4-FFF2-40B4-BE49-F238E27FC236}">
                <a16:creationId xmlns:a16="http://schemas.microsoft.com/office/drawing/2014/main" id="{1D82A66C-0E74-498C-9681-124B578AC29B}"/>
              </a:ext>
            </a:extLst>
          </p:cNvPr>
          <p:cNvSpPr>
            <a:spLocks noGrp="1"/>
          </p:cNvSpPr>
          <p:nvPr>
            <p:ph idx="1"/>
          </p:nvPr>
        </p:nvSpPr>
        <p:spPr>
          <a:xfrm>
            <a:off x="321669" y="1776256"/>
            <a:ext cx="10515600" cy="4351338"/>
          </a:xfrm>
        </p:spPr>
        <p:txBody>
          <a:bodyPr/>
          <a:lstStyle/>
          <a:p>
            <a:r>
              <a:rPr lang="en-US" altLang="zh-CN" dirty="0">
                <a:latin typeface="Arial" panose="020B0604020202020204" pitchFamily="34" charset="0"/>
                <a:cs typeface="Arial" panose="020B0604020202020204" pitchFamily="34" charset="0"/>
              </a:rPr>
              <a:t>Handle Missing Values</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Three Dimensions:</a:t>
            </a:r>
          </a:p>
          <a:p>
            <a:pPr lvl="1"/>
            <a:r>
              <a:rPr lang="en-US" altLang="zh-CN" dirty="0">
                <a:latin typeface="Arial" panose="020B0604020202020204" pitchFamily="34" charset="0"/>
                <a:cs typeface="Arial" panose="020B0604020202020204" pitchFamily="34" charset="0"/>
              </a:rPr>
              <a:t>Obvious correlation</a:t>
            </a:r>
          </a:p>
          <a:p>
            <a:pPr lvl="1"/>
            <a:r>
              <a:rPr lang="en-US" altLang="zh-CN" dirty="0">
                <a:latin typeface="Arial" panose="020B0604020202020204" pitchFamily="34" charset="0"/>
                <a:cs typeface="Arial" panose="020B0604020202020204" pitchFamily="34" charset="0"/>
              </a:rPr>
              <a:t>Missing values less than 20%</a:t>
            </a:r>
          </a:p>
          <a:p>
            <a:pPr lvl="1"/>
            <a:r>
              <a:rPr lang="en-US" altLang="zh-CN" dirty="0">
                <a:latin typeface="Arial" panose="020B0604020202020204" pitchFamily="34" charset="0"/>
                <a:cs typeface="Arial" panose="020B0604020202020204" pitchFamily="34" charset="0"/>
              </a:rPr>
              <a:t>Same value less than 90%</a:t>
            </a:r>
          </a:p>
          <a:p>
            <a:pPr marL="0" indent="0">
              <a:buNone/>
            </a:pPr>
            <a:endParaRPr lang="en-US" altLang="zh-CN" b="1" dirty="0"/>
          </a:p>
          <a:p>
            <a:r>
              <a:rPr lang="en-US" altLang="zh-CN" b="1" dirty="0"/>
              <a:t>Result: </a:t>
            </a:r>
          </a:p>
          <a:p>
            <a:endParaRPr lang="en-US" altLang="zh-CN" b="1" dirty="0"/>
          </a:p>
          <a:p>
            <a:endParaRPr lang="en-US" altLang="zh-CN" dirty="0"/>
          </a:p>
          <a:p>
            <a:endParaRPr lang="en-US" altLang="zh-CN" dirty="0"/>
          </a:p>
          <a:p>
            <a:endParaRPr lang="en-US" altLang="zh-CN" dirty="0"/>
          </a:p>
          <a:p>
            <a:endParaRPr lang="en-US" altLang="zh-CN" dirty="0"/>
          </a:p>
          <a:p>
            <a:pPr lvl="1"/>
            <a:endParaRPr lang="en-US" altLang="zh-CN" dirty="0"/>
          </a:p>
          <a:p>
            <a:pPr lvl="1"/>
            <a:endParaRPr lang="en-US" altLang="zh-CN" dirty="0"/>
          </a:p>
          <a:p>
            <a:pPr lvl="1"/>
            <a:endParaRPr lang="en-US" altLang="zh-CN" dirty="0"/>
          </a:p>
        </p:txBody>
      </p:sp>
      <p:sp>
        <p:nvSpPr>
          <p:cNvPr id="4" name="Rectangle 3">
            <a:extLst>
              <a:ext uri="{FF2B5EF4-FFF2-40B4-BE49-F238E27FC236}">
                <a16:creationId xmlns:a16="http://schemas.microsoft.com/office/drawing/2014/main" id="{1DAC4216-0133-4098-B5B4-CE97A3CCBEEA}"/>
              </a:ext>
            </a:extLst>
          </p:cNvPr>
          <p:cNvSpPr>
            <a:spLocks noChangeArrowheads="1"/>
          </p:cNvSpPr>
          <p:nvPr/>
        </p:nvSpPr>
        <p:spPr bwMode="auto">
          <a:xfrm>
            <a:off x="663787" y="5657671"/>
            <a:ext cx="849376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80808"/>
                </a:solidFill>
                <a:effectLst/>
                <a:latin typeface="Arial Unicode MS"/>
                <a:ea typeface="JetBrains Mono"/>
              </a:rPr>
              <a:t>[</a:t>
            </a:r>
            <a:r>
              <a:rPr kumimoji="0" lang="zh-CN" altLang="zh-CN" sz="2000" b="0" i="0" u="none" strike="noStrike" cap="none" normalizeH="0" baseline="0" dirty="0">
                <a:ln>
                  <a:noFill/>
                </a:ln>
                <a:solidFill>
                  <a:srgbClr val="067D17"/>
                </a:solidFill>
                <a:effectLst/>
                <a:latin typeface="Arial Unicode MS"/>
                <a:ea typeface="JetBrains Mono"/>
              </a:rPr>
              <a:t>'MSZoning'</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'Neighborhood'</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'HouseStyle'</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'Exterior1st'</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'Exterior2nd'</a:t>
            </a:r>
            <a:r>
              <a:rPr kumimoji="0" lang="zh-CN" altLang="zh-CN" sz="2000" b="0" i="0" u="none" strike="noStrike" cap="none" normalizeH="0" baseline="0" dirty="0">
                <a:ln>
                  <a:noFill/>
                </a:ln>
                <a:solidFill>
                  <a:srgbClr val="080808"/>
                </a:solidFill>
                <a:effectLst/>
                <a:latin typeface="Arial Unicode MS"/>
                <a:ea typeface="JetBrains Mono"/>
              </a:rPr>
              <a:t>, </a:t>
            </a:r>
            <a:br>
              <a:rPr kumimoji="0" lang="zh-CN" altLang="zh-CN" sz="2000" b="0" i="0" u="none" strike="noStrike" cap="none" normalizeH="0" baseline="0" dirty="0">
                <a:ln>
                  <a:noFill/>
                </a:ln>
                <a:solidFill>
                  <a:srgbClr val="080808"/>
                </a:solidFill>
                <a:effectLst/>
                <a:latin typeface="Arial Unicode MS"/>
                <a:ea typeface="JetBrains Mono"/>
              </a:rPr>
            </a:b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'Foundation'</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'GarageType'</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'GarageFinish'</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'SaleType'</a:t>
            </a:r>
            <a:r>
              <a:rPr kumimoji="0" lang="zh-CN" altLang="zh-CN" sz="2000" b="0" i="0" u="none" strike="noStrike" cap="none" normalizeH="0" baseline="0" dirty="0">
                <a:ln>
                  <a:noFill/>
                </a:ln>
                <a:solidFill>
                  <a:srgbClr val="080808"/>
                </a:solidFill>
                <a:effectLst/>
                <a:latin typeface="Arial Unicode MS"/>
                <a:ea typeface="JetBrains Mono"/>
              </a:rPr>
              <a:t>, </a:t>
            </a:r>
            <a:r>
              <a:rPr kumimoji="0" lang="zh-CN" altLang="zh-CN" sz="2000" b="0" i="0" u="none" strike="noStrike" cap="none" normalizeH="0" baseline="0" dirty="0">
                <a:ln>
                  <a:noFill/>
                </a:ln>
                <a:solidFill>
                  <a:srgbClr val="067D17"/>
                </a:solidFill>
                <a:effectLst/>
                <a:latin typeface="Arial Unicode MS"/>
                <a:ea typeface="JetBrains Mono"/>
              </a:rPr>
              <a:t>'SaleCondition'</a:t>
            </a:r>
            <a:r>
              <a:rPr kumimoji="0" lang="zh-CN" altLang="zh-CN" sz="2000" b="0" i="0" u="none" strike="noStrike" cap="none" normalizeH="0" baseline="0" dirty="0">
                <a:ln>
                  <a:noFill/>
                </a:ln>
                <a:solidFill>
                  <a:srgbClr val="080808"/>
                </a:solidFill>
                <a:effectLst/>
                <a:latin typeface="Arial Unicode MS"/>
                <a:ea typeface="JetBrains Mono"/>
              </a:rPr>
              <a:t>]</a:t>
            </a:r>
            <a:br>
              <a:rPr kumimoji="0" lang="zh-CN" altLang="zh-CN" sz="1200" b="0" i="0" u="none" strike="noStrike" cap="none" normalizeH="0" baseline="0" dirty="0">
                <a:ln>
                  <a:noFill/>
                </a:ln>
                <a:solidFill>
                  <a:srgbClr val="080808"/>
                </a:solidFill>
                <a:effectLst/>
                <a:latin typeface="Arial Unicode MS"/>
                <a:ea typeface="JetBrains Mono"/>
              </a:rPr>
            </a:b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90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C2BF3-07A2-4EFA-9618-4CA3620105B2}"/>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Feature Encoding</a:t>
            </a:r>
            <a:endParaRPr lang="zh-CN" altLang="en-US" dirty="0"/>
          </a:p>
        </p:txBody>
      </p:sp>
      <p:sp>
        <p:nvSpPr>
          <p:cNvPr id="5" name="内容占位符 4">
            <a:extLst>
              <a:ext uri="{FF2B5EF4-FFF2-40B4-BE49-F238E27FC236}">
                <a16:creationId xmlns:a16="http://schemas.microsoft.com/office/drawing/2014/main" id="{0EA2831B-07C3-4613-90F2-FD29ADE96B5F}"/>
              </a:ext>
            </a:extLst>
          </p:cNvPr>
          <p:cNvSpPr>
            <a:spLocks noGrp="1"/>
          </p:cNvSpPr>
          <p:nvPr>
            <p:ph idx="1"/>
          </p:nvPr>
        </p:nvSpPr>
        <p:spPr>
          <a:xfrm>
            <a:off x="513080" y="1900885"/>
            <a:ext cx="5034280" cy="3809035"/>
          </a:xfrm>
        </p:spPr>
        <p:txBody>
          <a:bodyPr/>
          <a:lstStyle/>
          <a:p>
            <a:r>
              <a:rPr lang="en-US" altLang="zh-CN" dirty="0">
                <a:latin typeface="Arial" panose="020B0604020202020204" pitchFamily="34" charset="0"/>
                <a:cs typeface="Arial" panose="020B0604020202020204" pitchFamily="34" charset="0"/>
              </a:rPr>
              <a:t>One-hot Coding</a:t>
            </a:r>
          </a:p>
          <a:p>
            <a:pPr lvl="1"/>
            <a:r>
              <a:rPr lang="en-US" altLang="zh-CN" dirty="0">
                <a:latin typeface="Arial" panose="020B0604020202020204" pitchFamily="34" charset="0"/>
                <a:cs typeface="Arial" panose="020B0604020202020204" pitchFamily="34" charset="0"/>
              </a:rPr>
              <a:t>Small Training Data</a:t>
            </a:r>
          </a:p>
          <a:p>
            <a:pPr lvl="1"/>
            <a:r>
              <a:rPr lang="en-US" altLang="zh-CN" dirty="0">
                <a:latin typeface="Arial" panose="020B0604020202020204" pitchFamily="34" charset="0"/>
                <a:cs typeface="Arial" panose="020B0604020202020204" pitchFamily="34" charset="0"/>
              </a:rPr>
              <a:t>High metrics </a:t>
            </a:r>
            <a:r>
              <a:rPr lang="en-US" altLang="zh-CN" dirty="0" err="1">
                <a:latin typeface="Arial" panose="020B0604020202020204" pitchFamily="34" charset="0"/>
                <a:cs typeface="Arial" panose="020B0604020202020204" pitchFamily="34" charset="0"/>
              </a:rPr>
              <a:t>sparsification</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Value-mapping [1]</a:t>
            </a:r>
          </a:p>
          <a:p>
            <a:pPr lvl="1"/>
            <a:r>
              <a:rPr lang="en-US" altLang="zh-CN" dirty="0">
                <a:latin typeface="Arial" panose="020B0604020202020204" pitchFamily="34" charset="0"/>
                <a:cs typeface="Arial" panose="020B0604020202020204" pitchFamily="34" charset="0"/>
              </a:rPr>
              <a:t>Sort single feature values using Median </a:t>
            </a:r>
            <a:r>
              <a:rPr lang="en-US" altLang="zh-CN" dirty="0" err="1">
                <a:latin typeface="Arial" panose="020B0604020202020204" pitchFamily="34" charset="0"/>
                <a:cs typeface="Arial" panose="020B0604020202020204" pitchFamily="34" charset="0"/>
              </a:rPr>
              <a:t>SalePrice</a:t>
            </a:r>
            <a:r>
              <a:rPr lang="en-US" altLang="zh-CN" dirty="0">
                <a:latin typeface="Arial" panose="020B0604020202020204" pitchFamily="34" charset="0"/>
                <a:cs typeface="Arial" panose="020B0604020202020204" pitchFamily="34" charset="0"/>
              </a:rPr>
              <a:t> and Average </a:t>
            </a:r>
            <a:r>
              <a:rPr lang="en-US" altLang="zh-CN" dirty="0" err="1">
                <a:latin typeface="Arial" panose="020B0604020202020204" pitchFamily="34" charset="0"/>
                <a:cs typeface="Arial" panose="020B0604020202020204" pitchFamily="34" charset="0"/>
              </a:rPr>
              <a:t>SalePrice</a:t>
            </a:r>
            <a:endParaRPr lang="en-US" altLang="zh-CN" dirty="0">
              <a:latin typeface="Arial" panose="020B0604020202020204" pitchFamily="34" charset="0"/>
              <a:cs typeface="Arial" panose="020B0604020202020204" pitchFamily="34" charset="0"/>
            </a:endParaRPr>
          </a:p>
          <a:p>
            <a:pPr lvl="1"/>
            <a:r>
              <a:rPr lang="en-US" altLang="zh-CN" dirty="0">
                <a:latin typeface="Arial" panose="020B0604020202020204" pitchFamily="34" charset="0"/>
                <a:cs typeface="Arial" panose="020B0604020202020204" pitchFamily="34" charset="0"/>
              </a:rPr>
              <a:t>Map values to label number</a:t>
            </a:r>
          </a:p>
          <a:p>
            <a:pPr marL="0" indent="0">
              <a:buNone/>
            </a:pPr>
            <a:endParaRPr lang="zh-CN" altLang="en-US" dirty="0"/>
          </a:p>
        </p:txBody>
      </p:sp>
      <p:sp>
        <p:nvSpPr>
          <p:cNvPr id="8" name="Rectangle 1">
            <a:extLst>
              <a:ext uri="{FF2B5EF4-FFF2-40B4-BE49-F238E27FC236}">
                <a16:creationId xmlns:a16="http://schemas.microsoft.com/office/drawing/2014/main" id="{AE6479C4-E6EC-4AEE-92B0-D2F0EEAE8B4E}"/>
              </a:ext>
            </a:extLst>
          </p:cNvPr>
          <p:cNvSpPr>
            <a:spLocks noChangeArrowheads="1"/>
          </p:cNvSpPr>
          <p:nvPr/>
        </p:nvSpPr>
        <p:spPr bwMode="auto">
          <a:xfrm>
            <a:off x="5547360" y="1228398"/>
            <a:ext cx="268224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rgbClr val="080808"/>
                </a:solidFill>
                <a:effectLst/>
                <a:latin typeface="Arial Unicode MS"/>
                <a:ea typeface="JetBrains Mono"/>
              </a:rPr>
              <a:t>                  SalePrice              </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                       mean  median count</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Neighborhood                             </a:t>
            </a:r>
            <a:br>
              <a:rPr kumimoji="0" lang="zh-CN" altLang="zh-CN" sz="1000" b="0" i="0" u="none" strike="noStrike" cap="none" normalizeH="0" baseline="0" dirty="0">
                <a:ln>
                  <a:noFill/>
                </a:ln>
                <a:solidFill>
                  <a:srgbClr val="080808"/>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Blmngtn       </a:t>
            </a:r>
            <a:r>
              <a:rPr kumimoji="0" lang="zh-CN" altLang="zh-CN" sz="1000" b="0" i="0" u="none" strike="noStrike" cap="none" normalizeH="0" baseline="0" dirty="0">
                <a:ln>
                  <a:noFill/>
                </a:ln>
                <a:solidFill>
                  <a:srgbClr val="1750EB"/>
                </a:solidFill>
                <a:effectLst/>
                <a:latin typeface="Arial Unicode MS"/>
                <a:ea typeface="JetBrains Mono"/>
              </a:rPr>
              <a:t>194870.882353  191000    17</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Blueste       </a:t>
            </a:r>
            <a:r>
              <a:rPr kumimoji="0" lang="zh-CN" altLang="zh-CN" sz="1000" b="0" i="0" u="none" strike="noStrike" cap="none" normalizeH="0" baseline="0" dirty="0">
                <a:ln>
                  <a:noFill/>
                </a:ln>
                <a:solidFill>
                  <a:srgbClr val="1750EB"/>
                </a:solidFill>
                <a:effectLst/>
                <a:latin typeface="Arial Unicode MS"/>
                <a:ea typeface="JetBrains Mono"/>
              </a:rPr>
              <a:t>137500.000000  137500     2</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BrDale        </a:t>
            </a:r>
            <a:r>
              <a:rPr kumimoji="0" lang="zh-CN" altLang="zh-CN" sz="1000" b="0" i="0" u="none" strike="noStrike" cap="none" normalizeH="0" baseline="0" dirty="0">
                <a:ln>
                  <a:noFill/>
                </a:ln>
                <a:solidFill>
                  <a:srgbClr val="1750EB"/>
                </a:solidFill>
                <a:effectLst/>
                <a:latin typeface="Arial Unicode MS"/>
                <a:ea typeface="JetBrains Mono"/>
              </a:rPr>
              <a:t>104493.750000  106000    16</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BrkSide       </a:t>
            </a:r>
            <a:r>
              <a:rPr kumimoji="0" lang="zh-CN" altLang="zh-CN" sz="1000" b="0" i="0" u="none" strike="noStrike" cap="none" normalizeH="0" baseline="0" dirty="0">
                <a:ln>
                  <a:noFill/>
                </a:ln>
                <a:solidFill>
                  <a:srgbClr val="1750EB"/>
                </a:solidFill>
                <a:effectLst/>
                <a:latin typeface="Arial Unicode MS"/>
                <a:ea typeface="JetBrains Mono"/>
              </a:rPr>
              <a:t>124834.051724  124300    58</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ClearCr       </a:t>
            </a:r>
            <a:r>
              <a:rPr kumimoji="0" lang="zh-CN" altLang="zh-CN" sz="1000" b="0" i="0" u="none" strike="noStrike" cap="none" normalizeH="0" baseline="0" dirty="0">
                <a:ln>
                  <a:noFill/>
                </a:ln>
                <a:solidFill>
                  <a:srgbClr val="1750EB"/>
                </a:solidFill>
                <a:effectLst/>
                <a:latin typeface="Arial Unicode MS"/>
                <a:ea typeface="JetBrains Mono"/>
              </a:rPr>
              <a:t>212565.428571  200250    28</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CollgCr       </a:t>
            </a:r>
            <a:r>
              <a:rPr kumimoji="0" lang="zh-CN" altLang="zh-CN" sz="1000" b="0" i="0" u="none" strike="noStrike" cap="none" normalizeH="0" baseline="0" dirty="0">
                <a:ln>
                  <a:noFill/>
                </a:ln>
                <a:solidFill>
                  <a:srgbClr val="1750EB"/>
                </a:solidFill>
                <a:effectLst/>
                <a:latin typeface="Arial Unicode MS"/>
                <a:ea typeface="JetBrains Mono"/>
              </a:rPr>
              <a:t>197965.773333  197200   150</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Crawfor       </a:t>
            </a:r>
            <a:r>
              <a:rPr kumimoji="0" lang="zh-CN" altLang="zh-CN" sz="1000" b="0" i="0" u="none" strike="noStrike" cap="none" normalizeH="0" baseline="0" dirty="0">
                <a:ln>
                  <a:noFill/>
                </a:ln>
                <a:solidFill>
                  <a:srgbClr val="1750EB"/>
                </a:solidFill>
                <a:effectLst/>
                <a:latin typeface="Arial Unicode MS"/>
                <a:ea typeface="JetBrains Mono"/>
              </a:rPr>
              <a:t>210624.725490  200624    51</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Edwards       </a:t>
            </a:r>
            <a:r>
              <a:rPr kumimoji="0" lang="zh-CN" altLang="zh-CN" sz="1000" b="0" i="0" u="none" strike="noStrike" cap="none" normalizeH="0" baseline="0" dirty="0">
                <a:ln>
                  <a:noFill/>
                </a:ln>
                <a:solidFill>
                  <a:srgbClr val="1750EB"/>
                </a:solidFill>
                <a:effectLst/>
                <a:latin typeface="Arial Unicode MS"/>
                <a:ea typeface="JetBrains Mono"/>
              </a:rPr>
              <a:t>128219.700000  121750   100</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Gilbert       </a:t>
            </a:r>
            <a:r>
              <a:rPr kumimoji="0" lang="zh-CN" altLang="zh-CN" sz="1000" b="0" i="0" u="none" strike="noStrike" cap="none" normalizeH="0" baseline="0" dirty="0">
                <a:ln>
                  <a:noFill/>
                </a:ln>
                <a:solidFill>
                  <a:srgbClr val="1750EB"/>
                </a:solidFill>
                <a:effectLst/>
                <a:latin typeface="Arial Unicode MS"/>
                <a:ea typeface="JetBrains Mono"/>
              </a:rPr>
              <a:t>192854.506329  181000    79</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IDOTRR        </a:t>
            </a:r>
            <a:r>
              <a:rPr kumimoji="0" lang="zh-CN" altLang="zh-CN" sz="1000" b="0" i="0" u="none" strike="noStrike" cap="none" normalizeH="0" baseline="0" dirty="0">
                <a:ln>
                  <a:noFill/>
                </a:ln>
                <a:solidFill>
                  <a:srgbClr val="1750EB"/>
                </a:solidFill>
                <a:effectLst/>
                <a:latin typeface="Arial Unicode MS"/>
                <a:ea typeface="JetBrains Mono"/>
              </a:rPr>
              <a:t>100123.783784  103000    37</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MeadowV        </a:t>
            </a:r>
            <a:r>
              <a:rPr kumimoji="0" lang="zh-CN" altLang="zh-CN" sz="1000" b="0" i="0" u="none" strike="noStrike" cap="none" normalizeH="0" baseline="0" dirty="0">
                <a:ln>
                  <a:noFill/>
                </a:ln>
                <a:solidFill>
                  <a:srgbClr val="1750EB"/>
                </a:solidFill>
                <a:effectLst/>
                <a:latin typeface="Arial Unicode MS"/>
                <a:ea typeface="JetBrains Mono"/>
              </a:rPr>
              <a:t>98576.470588   88000    17</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Mitchel       </a:t>
            </a:r>
            <a:r>
              <a:rPr kumimoji="0" lang="zh-CN" altLang="zh-CN" sz="1000" b="0" i="0" u="none" strike="noStrike" cap="none" normalizeH="0" baseline="0" dirty="0">
                <a:ln>
                  <a:noFill/>
                </a:ln>
                <a:solidFill>
                  <a:srgbClr val="1750EB"/>
                </a:solidFill>
                <a:effectLst/>
                <a:latin typeface="Arial Unicode MS"/>
                <a:ea typeface="JetBrains Mono"/>
              </a:rPr>
              <a:t>156270.122449  153500    49</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NAmes         </a:t>
            </a:r>
            <a:r>
              <a:rPr kumimoji="0" lang="zh-CN" altLang="zh-CN" sz="1000" b="0" i="0" u="none" strike="noStrike" cap="none" normalizeH="0" baseline="0" dirty="0">
                <a:ln>
                  <a:noFill/>
                </a:ln>
                <a:solidFill>
                  <a:srgbClr val="1750EB"/>
                </a:solidFill>
                <a:effectLst/>
                <a:latin typeface="Arial Unicode MS"/>
                <a:ea typeface="JetBrains Mono"/>
              </a:rPr>
              <a:t>145847.080000  140000   225</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NPkVill       </a:t>
            </a:r>
            <a:r>
              <a:rPr kumimoji="0" lang="zh-CN" altLang="zh-CN" sz="1000" b="0" i="0" u="none" strike="noStrike" cap="none" normalizeH="0" baseline="0" dirty="0">
                <a:ln>
                  <a:noFill/>
                </a:ln>
                <a:solidFill>
                  <a:srgbClr val="1750EB"/>
                </a:solidFill>
                <a:effectLst/>
                <a:latin typeface="Arial Unicode MS"/>
                <a:ea typeface="JetBrains Mono"/>
              </a:rPr>
              <a:t>142694.444444  146000     9</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NWAmes        </a:t>
            </a:r>
            <a:r>
              <a:rPr kumimoji="0" lang="zh-CN" altLang="zh-CN" sz="1000" b="0" i="0" u="none" strike="noStrike" cap="none" normalizeH="0" baseline="0" dirty="0">
                <a:ln>
                  <a:noFill/>
                </a:ln>
                <a:solidFill>
                  <a:srgbClr val="1750EB"/>
                </a:solidFill>
                <a:effectLst/>
                <a:latin typeface="Arial Unicode MS"/>
                <a:ea typeface="JetBrains Mono"/>
              </a:rPr>
              <a:t>189050.068493  182900    73</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NoRidge       </a:t>
            </a:r>
            <a:r>
              <a:rPr kumimoji="0" lang="zh-CN" altLang="zh-CN" sz="1000" b="0" i="0" u="none" strike="noStrike" cap="none" normalizeH="0" baseline="0" dirty="0">
                <a:ln>
                  <a:noFill/>
                </a:ln>
                <a:solidFill>
                  <a:srgbClr val="1750EB"/>
                </a:solidFill>
                <a:effectLst/>
                <a:latin typeface="Arial Unicode MS"/>
                <a:ea typeface="JetBrains Mono"/>
              </a:rPr>
              <a:t>335295.317073  301500    41</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NridgHt       </a:t>
            </a:r>
            <a:r>
              <a:rPr kumimoji="0" lang="zh-CN" altLang="zh-CN" sz="1000" b="0" i="0" u="none" strike="noStrike" cap="none" normalizeH="0" baseline="0" dirty="0">
                <a:ln>
                  <a:noFill/>
                </a:ln>
                <a:solidFill>
                  <a:srgbClr val="1750EB"/>
                </a:solidFill>
                <a:effectLst/>
                <a:latin typeface="Arial Unicode MS"/>
                <a:ea typeface="JetBrains Mono"/>
              </a:rPr>
              <a:t>316270.623377  315000    77</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OldTown       </a:t>
            </a:r>
            <a:r>
              <a:rPr kumimoji="0" lang="zh-CN" altLang="zh-CN" sz="1000" b="0" i="0" u="none" strike="noStrike" cap="none" normalizeH="0" baseline="0" dirty="0">
                <a:ln>
                  <a:noFill/>
                </a:ln>
                <a:solidFill>
                  <a:srgbClr val="1750EB"/>
                </a:solidFill>
                <a:effectLst/>
                <a:latin typeface="Arial Unicode MS"/>
                <a:ea typeface="JetBrains Mono"/>
              </a:rPr>
              <a:t>128225.300885  119000   113</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SWISU         </a:t>
            </a:r>
            <a:r>
              <a:rPr kumimoji="0" lang="zh-CN" altLang="zh-CN" sz="1000" b="0" i="0" u="none" strike="noStrike" cap="none" normalizeH="0" baseline="0" dirty="0">
                <a:ln>
                  <a:noFill/>
                </a:ln>
                <a:solidFill>
                  <a:srgbClr val="1750EB"/>
                </a:solidFill>
                <a:effectLst/>
                <a:latin typeface="Arial Unicode MS"/>
                <a:ea typeface="JetBrains Mono"/>
              </a:rPr>
              <a:t>142591.360000  139500    25</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Sawyer        </a:t>
            </a:r>
            <a:r>
              <a:rPr kumimoji="0" lang="zh-CN" altLang="zh-CN" sz="1000" b="0" i="0" u="none" strike="noStrike" cap="none" normalizeH="0" baseline="0" dirty="0">
                <a:ln>
                  <a:noFill/>
                </a:ln>
                <a:solidFill>
                  <a:srgbClr val="1750EB"/>
                </a:solidFill>
                <a:effectLst/>
                <a:latin typeface="Arial Unicode MS"/>
                <a:ea typeface="JetBrains Mono"/>
              </a:rPr>
              <a:t>136793.135135  135000    74</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SawyerW       </a:t>
            </a:r>
            <a:r>
              <a:rPr kumimoji="0" lang="zh-CN" altLang="zh-CN" sz="1000" b="0" i="0" u="none" strike="noStrike" cap="none" normalizeH="0" baseline="0" dirty="0">
                <a:ln>
                  <a:noFill/>
                </a:ln>
                <a:solidFill>
                  <a:srgbClr val="1750EB"/>
                </a:solidFill>
                <a:effectLst/>
                <a:latin typeface="Arial Unicode MS"/>
                <a:ea typeface="JetBrains Mono"/>
              </a:rPr>
              <a:t>186555.796610  179900    59</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Somerst       </a:t>
            </a:r>
            <a:r>
              <a:rPr kumimoji="0" lang="zh-CN" altLang="zh-CN" sz="1000" b="0" i="0" u="none" strike="noStrike" cap="none" normalizeH="0" baseline="0" dirty="0">
                <a:ln>
                  <a:noFill/>
                </a:ln>
                <a:solidFill>
                  <a:srgbClr val="1750EB"/>
                </a:solidFill>
                <a:effectLst/>
                <a:latin typeface="Arial Unicode MS"/>
                <a:ea typeface="JetBrains Mono"/>
              </a:rPr>
              <a:t>225379.837209  225500    86</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StoneBr       </a:t>
            </a:r>
            <a:r>
              <a:rPr kumimoji="0" lang="zh-CN" altLang="zh-CN" sz="1000" b="0" i="0" u="none" strike="noStrike" cap="none" normalizeH="0" baseline="0" dirty="0">
                <a:ln>
                  <a:noFill/>
                </a:ln>
                <a:solidFill>
                  <a:srgbClr val="1750EB"/>
                </a:solidFill>
                <a:effectLst/>
                <a:latin typeface="Arial Unicode MS"/>
                <a:ea typeface="JetBrains Mono"/>
              </a:rPr>
              <a:t>310499.000000  278000    25</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Timber        </a:t>
            </a:r>
            <a:r>
              <a:rPr kumimoji="0" lang="zh-CN" altLang="zh-CN" sz="1000" b="0" i="0" u="none" strike="noStrike" cap="none" normalizeH="0" baseline="0" dirty="0">
                <a:ln>
                  <a:noFill/>
                </a:ln>
                <a:solidFill>
                  <a:srgbClr val="1750EB"/>
                </a:solidFill>
                <a:effectLst/>
                <a:latin typeface="Arial Unicode MS"/>
                <a:ea typeface="JetBrains Mono"/>
              </a:rPr>
              <a:t>242247.447368  228475    38</a:t>
            </a:r>
            <a:br>
              <a:rPr kumimoji="0" lang="zh-CN" altLang="zh-CN" sz="1000" b="0" i="0" u="none" strike="noStrike" cap="none" normalizeH="0" baseline="0" dirty="0">
                <a:ln>
                  <a:noFill/>
                </a:ln>
                <a:solidFill>
                  <a:srgbClr val="1750EB"/>
                </a:solidFill>
                <a:effectLst/>
                <a:latin typeface="Arial Unicode MS"/>
                <a:ea typeface="JetBrains Mono"/>
              </a:rPr>
            </a:br>
            <a:r>
              <a:rPr kumimoji="0" lang="zh-CN" altLang="zh-CN" sz="1000" b="0" i="0" u="none" strike="noStrike" cap="none" normalizeH="0" baseline="0" dirty="0">
                <a:ln>
                  <a:noFill/>
                </a:ln>
                <a:solidFill>
                  <a:srgbClr val="080808"/>
                </a:solidFill>
                <a:effectLst/>
                <a:latin typeface="Arial Unicode MS"/>
                <a:ea typeface="JetBrains Mono"/>
              </a:rPr>
              <a:t>Veenker       </a:t>
            </a:r>
            <a:r>
              <a:rPr kumimoji="0" lang="zh-CN" altLang="zh-CN" sz="1000" b="0" i="0" u="none" strike="noStrike" cap="none" normalizeH="0" baseline="0" dirty="0">
                <a:ln>
                  <a:noFill/>
                </a:ln>
                <a:solidFill>
                  <a:srgbClr val="1750EB"/>
                </a:solidFill>
                <a:effectLst/>
                <a:latin typeface="Arial Unicode MS"/>
                <a:ea typeface="JetBrains Mono"/>
              </a:rPr>
              <a:t>238772.727273  218000    11</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6D5B2283-3E4D-4E30-903F-B4BA37FA3A39}"/>
              </a:ext>
            </a:extLst>
          </p:cNvPr>
          <p:cNvSpPr>
            <a:spLocks noChangeArrowheads="1"/>
          </p:cNvSpPr>
          <p:nvPr/>
        </p:nvSpPr>
        <p:spPr bwMode="auto">
          <a:xfrm>
            <a:off x="8892540" y="1167155"/>
            <a:ext cx="2682240"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67D17"/>
                </a:solidFill>
                <a:effectLst/>
                <a:latin typeface="Arial Unicode MS"/>
                <a:ea typeface="JetBrains Mono"/>
              </a:rPr>
              <a:t>categorical_test['Neighborhood'] = categorical_test['Neighborhood'].map</a:t>
            </a:r>
            <a:endParaRPr kumimoji="0" lang="en-US" altLang="zh-CN" sz="1600" b="0" i="0" u="none" strike="noStrike" cap="none" normalizeH="0" baseline="0" dirty="0">
              <a:ln>
                <a:noFill/>
              </a:ln>
              <a:solidFill>
                <a:srgbClr val="067D17"/>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67D17"/>
                </a:solidFill>
                <a:effectLst/>
                <a:latin typeface="Arial Unicode MS"/>
                <a:ea typeface="JetBrains Mono"/>
              </a:rPr>
              <a:t>({'Blmngtn': 5, 'Blueste': 3, 'BrDale': 1, 'BrkSide': 2, 'ClearCr': 6,</a:t>
            </a:r>
            <a:br>
              <a:rPr kumimoji="0" lang="zh-CN" altLang="zh-CN" sz="1600" b="0" i="0" u="none" strike="noStrike" cap="none" normalizeH="0" baseline="0" dirty="0">
                <a:ln>
                  <a:noFill/>
                </a:ln>
                <a:solidFill>
                  <a:srgbClr val="067D17"/>
                </a:solidFill>
                <a:effectLst/>
                <a:latin typeface="Arial Unicode MS"/>
                <a:ea typeface="JetBrains Mono"/>
              </a:rPr>
            </a:br>
            <a:r>
              <a:rPr kumimoji="0" lang="zh-CN" altLang="zh-CN" sz="1600" b="0" i="0" u="none" strike="noStrike" cap="none" normalizeH="0" baseline="0" dirty="0">
                <a:ln>
                  <a:noFill/>
                </a:ln>
                <a:solidFill>
                  <a:srgbClr val="067D17"/>
                </a:solidFill>
                <a:effectLst/>
                <a:latin typeface="Arial Unicode MS"/>
                <a:ea typeface="JetBrains Mono"/>
              </a:rPr>
              <a:t>'CollgCr': 5, 'Crawfor': 6, 'Edwards': 2, 'Gilbert': 5, 'IDOTRR': 1,</a:t>
            </a:r>
            <a:endParaRPr lang="en-US" altLang="zh-CN" sz="1600" dirty="0">
              <a:solidFill>
                <a:srgbClr val="067D17"/>
              </a:solidFill>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67D17"/>
                </a:solidFill>
                <a:effectLst/>
                <a:latin typeface="Arial Unicode MS"/>
                <a:ea typeface="JetBrains Mono"/>
              </a:rPr>
              <a:t>'MeadowV': 1, 'Mitchel': 4, 'NAmes': 4, 'NPKVill': 4, 'NWAmes': 5,</a:t>
            </a:r>
            <a:br>
              <a:rPr kumimoji="0" lang="zh-CN" altLang="zh-CN" sz="1600" b="0" i="0" u="none" strike="noStrike" cap="none" normalizeH="0" baseline="0" dirty="0">
                <a:ln>
                  <a:noFill/>
                </a:ln>
                <a:solidFill>
                  <a:srgbClr val="067D17"/>
                </a:solidFill>
                <a:effectLst/>
                <a:latin typeface="Arial Unicode MS"/>
                <a:ea typeface="JetBrains Mono"/>
              </a:rPr>
            </a:br>
            <a:r>
              <a:rPr kumimoji="0" lang="zh-CN" altLang="zh-CN" sz="1600" b="0" i="0" u="none" strike="noStrike" cap="none" normalizeH="0" baseline="0" dirty="0">
                <a:ln>
                  <a:noFill/>
                </a:ln>
                <a:solidFill>
                  <a:srgbClr val="067D17"/>
                </a:solidFill>
                <a:effectLst/>
                <a:latin typeface="Arial Unicode MS"/>
                <a:ea typeface="JetBrains Mono"/>
              </a:rPr>
              <a:t>'NoRidge': 7, 'NridgHt': 7, 'OldTown': 2, 'SWISU': 4, 'Sawyer': 3,</a:t>
            </a:r>
            <a:br>
              <a:rPr kumimoji="0" lang="zh-CN" altLang="zh-CN" sz="1600" b="0" i="0" u="none" strike="noStrike" cap="none" normalizeH="0" baseline="0" dirty="0">
                <a:ln>
                  <a:noFill/>
                </a:ln>
                <a:solidFill>
                  <a:srgbClr val="067D17"/>
                </a:solidFill>
                <a:effectLst/>
                <a:latin typeface="Arial Unicode MS"/>
                <a:ea typeface="JetBrains Mono"/>
              </a:rPr>
            </a:br>
            <a:r>
              <a:rPr kumimoji="0" lang="zh-CN" altLang="zh-CN" sz="1600" b="0" i="0" u="none" strike="noStrike" cap="none" normalizeH="0" baseline="0" dirty="0">
                <a:ln>
                  <a:noFill/>
                </a:ln>
                <a:solidFill>
                  <a:srgbClr val="067D17"/>
                </a:solidFill>
                <a:effectLst/>
                <a:latin typeface="Arial Unicode MS"/>
                <a:ea typeface="JetBrains Mono"/>
              </a:rPr>
              <a:t>'SawyerW': 5, 'Somerst': 6, 'StoneBr': 7, 'Timber': 6, 'Veenker': 6})</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D516D59E-1EB5-46D5-9583-B8F0A7DECB5C}"/>
              </a:ext>
            </a:extLst>
          </p:cNvPr>
          <p:cNvSpPr txBox="1"/>
          <p:nvPr/>
        </p:nvSpPr>
        <p:spPr>
          <a:xfrm>
            <a:off x="460586" y="6093391"/>
            <a:ext cx="11026987" cy="646331"/>
          </a:xfrm>
          <a:prstGeom prst="rect">
            <a:avLst/>
          </a:prstGeom>
          <a:noFill/>
        </p:spPr>
        <p:txBody>
          <a:bodyPr wrap="square">
            <a:spAutoFit/>
          </a:bodyPr>
          <a:lstStyle/>
          <a:p>
            <a:r>
              <a:rPr lang="en-US" altLang="zh-CN" b="0" i="0" dirty="0">
                <a:solidFill>
                  <a:srgbClr val="212121"/>
                </a:solidFill>
                <a:effectLst/>
                <a:latin typeface="Roboto" panose="02000000000000000000" pitchFamily="2" charset="0"/>
              </a:rPr>
              <a:t>[1] Reference: All You Need is PCA (LB: 0.11421, top 4%), MASSQUANTITY,  </a:t>
            </a:r>
            <a:r>
              <a:rPr lang="en-US" altLang="zh-CN" b="0" i="0" dirty="0">
                <a:effectLst/>
                <a:latin typeface="Roboto" panose="02000000000000000000" pitchFamily="2" charset="0"/>
                <a:hlinkClick r:id="rId2"/>
              </a:rPr>
              <a:t>https://www.kaggle.com/massquantity/all-you-need-is-pca-lb-0-11421-top-4</a:t>
            </a:r>
            <a:r>
              <a:rPr lang="en-US" altLang="zh-CN" b="0" i="0" dirty="0">
                <a:solidFill>
                  <a:srgbClr val="212121"/>
                </a:solidFill>
                <a:effectLst/>
                <a:latin typeface="Roboto" panose="02000000000000000000" pitchFamily="2" charset="0"/>
              </a:rPr>
              <a:t> (2016).</a:t>
            </a:r>
            <a:endParaRPr lang="zh-CN" altLang="en-US" dirty="0"/>
          </a:p>
        </p:txBody>
      </p:sp>
    </p:spTree>
    <p:extLst>
      <p:ext uri="{BB962C8B-B14F-4D97-AF65-F5344CB8AC3E}">
        <p14:creationId xmlns:p14="http://schemas.microsoft.com/office/powerpoint/2010/main" val="2296715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860CD-8A2A-4B5B-B0DA-4BFEB655AE52}"/>
              </a:ext>
            </a:extLst>
          </p:cNvPr>
          <p:cNvSpPr>
            <a:spLocks noGrp="1"/>
          </p:cNvSpPr>
          <p:nvPr>
            <p:ph type="title"/>
          </p:nvPr>
        </p:nvSpPr>
        <p:spPr>
          <a:xfrm>
            <a:off x="289560" y="221079"/>
            <a:ext cx="10515600" cy="1325563"/>
          </a:xfrm>
        </p:spPr>
        <p:txBody>
          <a:bodyPr/>
          <a:lstStyle/>
          <a:p>
            <a:r>
              <a:rPr lang="en-US" altLang="zh-CN" dirty="0">
                <a:latin typeface="Arial" panose="020B0604020202020204" pitchFamily="34" charset="0"/>
                <a:cs typeface="Arial" panose="020B0604020202020204" pitchFamily="34" charset="0"/>
              </a:rPr>
              <a:t>Correlation Calculation</a:t>
            </a:r>
            <a:endParaRPr lang="zh-CN" altLang="en-US" dirty="0"/>
          </a:p>
        </p:txBody>
      </p:sp>
      <p:sp>
        <p:nvSpPr>
          <p:cNvPr id="3" name="内容占位符 2">
            <a:extLst>
              <a:ext uri="{FF2B5EF4-FFF2-40B4-BE49-F238E27FC236}">
                <a16:creationId xmlns:a16="http://schemas.microsoft.com/office/drawing/2014/main" id="{79D78905-4DCA-450E-AEFE-963E80DB4458}"/>
              </a:ext>
            </a:extLst>
          </p:cNvPr>
          <p:cNvSpPr>
            <a:spLocks noGrp="1"/>
          </p:cNvSpPr>
          <p:nvPr>
            <p:ph idx="1"/>
          </p:nvPr>
        </p:nvSpPr>
        <p:spPr>
          <a:xfrm>
            <a:off x="655320" y="1398905"/>
            <a:ext cx="10515600" cy="1047419"/>
          </a:xfrm>
        </p:spPr>
        <p:txBody>
          <a:bodyPr>
            <a:normAutofit/>
          </a:bodyPr>
          <a:lstStyle/>
          <a:p>
            <a:r>
              <a:rPr lang="en-US" altLang="zh-CN" dirty="0">
                <a:latin typeface="Arial" panose="020B0604020202020204" pitchFamily="34" charset="0"/>
                <a:cs typeface="Arial" panose="020B0604020202020204" pitchFamily="34" charset="0"/>
              </a:rPr>
              <a:t>Calculate Correlation and Violin pictures to encoded features</a:t>
            </a:r>
          </a:p>
          <a:p>
            <a:r>
              <a:rPr lang="en-US" altLang="zh-CN" dirty="0">
                <a:latin typeface="Arial" panose="020B0604020202020204" pitchFamily="34" charset="0"/>
                <a:cs typeface="Arial" panose="020B0604020202020204" pitchFamily="34" charset="0"/>
              </a:rPr>
              <a:t>Select features with correlation higher than 0.35</a:t>
            </a:r>
            <a:endParaRPr lang="en-US" altLang="zh-CN" dirty="0"/>
          </a:p>
          <a:p>
            <a:endParaRPr lang="zh-CN" altLang="en-US" dirty="0"/>
          </a:p>
        </p:txBody>
      </p:sp>
      <p:pic>
        <p:nvPicPr>
          <p:cNvPr id="3076" name="Picture 4">
            <a:extLst>
              <a:ext uri="{FF2B5EF4-FFF2-40B4-BE49-F238E27FC236}">
                <a16:creationId xmlns:a16="http://schemas.microsoft.com/office/drawing/2014/main" id="{4B37F6FC-480F-4DC2-8AD4-D8DF552C6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708" y="2528418"/>
            <a:ext cx="6472840" cy="31588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0E52E343-0CC8-46A2-A21F-28CEE06FFA0D}"/>
              </a:ext>
            </a:extLst>
          </p:cNvPr>
          <p:cNvSpPr>
            <a:spLocks noChangeArrowheads="1"/>
          </p:cNvSpPr>
          <p:nvPr/>
        </p:nvSpPr>
        <p:spPr bwMode="auto">
          <a:xfrm>
            <a:off x="217145" y="2368920"/>
            <a:ext cx="4880960"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chemeClr val="bg2">
                    <a:lumMod val="75000"/>
                  </a:schemeClr>
                </a:solidFill>
                <a:effectLst/>
                <a:latin typeface="Arial Unicode MS"/>
                <a:ea typeface="JetBrains Mono"/>
              </a:rPr>
              <a:t>MSZoning :  PointbiserialrResult(correlation=0.3221987895999799, pvalue=1.283134900310385e-36)</a:t>
            </a:r>
            <a:br>
              <a:rPr kumimoji="0" lang="zh-CN" altLang="zh-CN" sz="1100" b="0" i="0" u="none" strike="noStrike" cap="none" normalizeH="0" baseline="0" dirty="0">
                <a:ln>
                  <a:noFill/>
                </a:ln>
                <a:solidFill>
                  <a:schemeClr val="accent6">
                    <a:lumMod val="75000"/>
                  </a:schemeClr>
                </a:solidFill>
                <a:effectLst/>
                <a:latin typeface="Arial Unicode MS"/>
                <a:ea typeface="JetBrains Mono"/>
              </a:rPr>
            </a:br>
            <a:r>
              <a:rPr kumimoji="0" lang="zh-CN" altLang="zh-CN" sz="1100" b="1" i="0" u="none" strike="noStrike" cap="none" normalizeH="0" baseline="0" dirty="0">
                <a:ln>
                  <a:noFill/>
                </a:ln>
                <a:solidFill>
                  <a:schemeClr val="accent6">
                    <a:lumMod val="75000"/>
                  </a:schemeClr>
                </a:solidFill>
                <a:effectLst/>
                <a:latin typeface="Arial Unicode MS"/>
                <a:ea typeface="JetBrains Mono"/>
              </a:rPr>
              <a:t>Neighborhood :  PointbiserialrResult(correlation=0.6701797535279588, pvalue=5.1519941639699525e-191)</a:t>
            </a:r>
            <a:br>
              <a:rPr kumimoji="0" lang="zh-CN" altLang="zh-CN" sz="1100" b="0" i="0" u="none" strike="noStrike" cap="none" normalizeH="0" baseline="0" dirty="0">
                <a:ln>
                  <a:noFill/>
                </a:ln>
                <a:solidFill>
                  <a:schemeClr val="accent6">
                    <a:lumMod val="75000"/>
                  </a:schemeClr>
                </a:solidFill>
                <a:effectLst/>
                <a:latin typeface="Arial Unicode MS"/>
                <a:ea typeface="JetBrains Mono"/>
              </a:rPr>
            </a:br>
            <a:r>
              <a:rPr kumimoji="0" lang="zh-CN" altLang="zh-CN" sz="1100" b="0" i="0" u="none" strike="noStrike" cap="none" normalizeH="0" baseline="0" dirty="0">
                <a:ln>
                  <a:noFill/>
                </a:ln>
                <a:solidFill>
                  <a:schemeClr val="bg2">
                    <a:lumMod val="75000"/>
                  </a:schemeClr>
                </a:solidFill>
                <a:effectLst/>
                <a:latin typeface="Arial Unicode MS"/>
                <a:ea typeface="JetBrains Mono"/>
              </a:rPr>
              <a:t>HouseStyle :  PointbiserialrResult(correlation=0.2917619253942099, pvalue=4.836529442916937e-30)</a:t>
            </a:r>
            <a:br>
              <a:rPr kumimoji="0" lang="zh-CN" altLang="zh-CN" sz="1100" b="0" i="0" u="none" strike="noStrike" cap="none" normalizeH="0" baseline="0" dirty="0">
                <a:ln>
                  <a:noFill/>
                </a:ln>
                <a:solidFill>
                  <a:schemeClr val="accent6">
                    <a:lumMod val="75000"/>
                  </a:schemeClr>
                </a:solidFill>
                <a:effectLst/>
                <a:latin typeface="Arial Unicode MS"/>
                <a:ea typeface="JetBrains Mono"/>
              </a:rPr>
            </a:br>
            <a:r>
              <a:rPr kumimoji="0" lang="zh-CN" altLang="zh-CN" sz="1100" b="1" i="0" u="none" strike="noStrike" cap="none" normalizeH="0" baseline="0" dirty="0">
                <a:ln>
                  <a:noFill/>
                </a:ln>
                <a:solidFill>
                  <a:schemeClr val="accent6">
                    <a:lumMod val="75000"/>
                  </a:schemeClr>
                </a:solidFill>
                <a:effectLst/>
                <a:latin typeface="Arial Unicode MS"/>
                <a:ea typeface="JetBrains Mono"/>
              </a:rPr>
              <a:t>Exterior1st :  PointbiserialrResult(correlation=0.3846074438932704, pvalue=1.1282124736903266e-52)</a:t>
            </a:r>
            <a:br>
              <a:rPr kumimoji="0" lang="zh-CN" altLang="zh-CN" sz="1100" b="1" i="0" u="none" strike="noStrike" cap="none" normalizeH="0" baseline="0" dirty="0">
                <a:ln>
                  <a:noFill/>
                </a:ln>
                <a:solidFill>
                  <a:schemeClr val="accent6">
                    <a:lumMod val="75000"/>
                  </a:schemeClr>
                </a:solidFill>
                <a:effectLst/>
                <a:latin typeface="Arial Unicode MS"/>
                <a:ea typeface="JetBrains Mono"/>
              </a:rPr>
            </a:br>
            <a:r>
              <a:rPr kumimoji="0" lang="zh-CN" altLang="zh-CN" sz="1100" b="1" i="0" u="none" strike="noStrike" cap="none" normalizeH="0" baseline="0" dirty="0">
                <a:ln>
                  <a:noFill/>
                </a:ln>
                <a:solidFill>
                  <a:schemeClr val="accent6">
                    <a:lumMod val="75000"/>
                  </a:schemeClr>
                </a:solidFill>
                <a:effectLst/>
                <a:latin typeface="Arial Unicode MS"/>
                <a:ea typeface="JetBrains Mono"/>
              </a:rPr>
              <a:t>Exterior2nd :  PointbiserialrResult(correlation=0.37607757234755024, pvalue=2.9094682641835423e-50)</a:t>
            </a:r>
            <a:br>
              <a:rPr kumimoji="0" lang="zh-CN" altLang="zh-CN" sz="1100" b="1" i="0" u="none" strike="noStrike" cap="none" normalizeH="0" baseline="0" dirty="0">
                <a:ln>
                  <a:noFill/>
                </a:ln>
                <a:solidFill>
                  <a:schemeClr val="accent6">
                    <a:lumMod val="75000"/>
                  </a:schemeClr>
                </a:solidFill>
                <a:effectLst/>
                <a:latin typeface="Arial Unicode MS"/>
                <a:ea typeface="JetBrains Mono"/>
              </a:rPr>
            </a:br>
            <a:r>
              <a:rPr kumimoji="0" lang="zh-CN" altLang="zh-CN" sz="1100" b="1" i="0" u="none" strike="noStrike" cap="none" normalizeH="0" baseline="0" dirty="0">
                <a:ln>
                  <a:noFill/>
                </a:ln>
                <a:solidFill>
                  <a:schemeClr val="accent6">
                    <a:lumMod val="75000"/>
                  </a:schemeClr>
                </a:solidFill>
                <a:effectLst/>
                <a:latin typeface="Arial Unicode MS"/>
                <a:ea typeface="JetBrains Mono"/>
              </a:rPr>
              <a:t>Foundation :  PointbiserialrResult(correlation=0.5055031712897448, pvalue=1.550746357476438e-95)</a:t>
            </a:r>
            <a:br>
              <a:rPr kumimoji="0" lang="zh-CN" altLang="zh-CN" sz="1100" b="1" i="0" u="none" strike="noStrike" cap="none" normalizeH="0" baseline="0" dirty="0">
                <a:ln>
                  <a:noFill/>
                </a:ln>
                <a:solidFill>
                  <a:schemeClr val="accent6">
                    <a:lumMod val="75000"/>
                  </a:schemeClr>
                </a:solidFill>
                <a:effectLst/>
                <a:latin typeface="Arial Unicode MS"/>
                <a:ea typeface="JetBrains Mono"/>
              </a:rPr>
            </a:br>
            <a:r>
              <a:rPr kumimoji="0" lang="zh-CN" altLang="zh-CN" sz="1100" b="1" i="0" u="none" strike="noStrike" cap="none" normalizeH="0" baseline="0" dirty="0">
                <a:ln>
                  <a:noFill/>
                </a:ln>
                <a:solidFill>
                  <a:schemeClr val="accent6">
                    <a:lumMod val="75000"/>
                  </a:schemeClr>
                </a:solidFill>
                <a:effectLst/>
                <a:latin typeface="Arial Unicode MS"/>
                <a:ea typeface="JetBrains Mono"/>
              </a:rPr>
              <a:t>GarageType :  PointbiserialrResult(correlation=0.402803120549104, pvalue=4.6095857912866875e-58)</a:t>
            </a:r>
            <a:br>
              <a:rPr kumimoji="0" lang="zh-CN" altLang="zh-CN" sz="1100" b="1" i="0" u="none" strike="noStrike" cap="none" normalizeH="0" baseline="0" dirty="0">
                <a:ln>
                  <a:noFill/>
                </a:ln>
                <a:solidFill>
                  <a:schemeClr val="accent6">
                    <a:lumMod val="75000"/>
                  </a:schemeClr>
                </a:solidFill>
                <a:effectLst/>
                <a:latin typeface="Arial Unicode MS"/>
                <a:ea typeface="JetBrains Mono"/>
              </a:rPr>
            </a:br>
            <a:r>
              <a:rPr kumimoji="0" lang="zh-CN" altLang="zh-CN" sz="1100" b="1" i="0" u="none" strike="noStrike" cap="none" normalizeH="0" baseline="0" dirty="0">
                <a:ln>
                  <a:noFill/>
                </a:ln>
                <a:solidFill>
                  <a:schemeClr val="accent6">
                    <a:lumMod val="75000"/>
                  </a:schemeClr>
                </a:solidFill>
                <a:effectLst/>
                <a:latin typeface="Arial Unicode MS"/>
                <a:ea typeface="JetBrains Mono"/>
              </a:rPr>
              <a:t>GarageFinish :  PointbiserialrResult(correlation=0.48275441091028953, pvalue=4.263006940106301e-86)</a:t>
            </a:r>
            <a:br>
              <a:rPr kumimoji="0" lang="zh-CN" altLang="zh-CN" sz="1100" b="1" i="0" u="none" strike="noStrike" cap="none" normalizeH="0" baseline="0" dirty="0">
                <a:ln>
                  <a:noFill/>
                </a:ln>
                <a:solidFill>
                  <a:schemeClr val="accent6">
                    <a:lumMod val="75000"/>
                  </a:schemeClr>
                </a:solidFill>
                <a:effectLst/>
                <a:latin typeface="Arial Unicode MS"/>
                <a:ea typeface="JetBrains Mono"/>
              </a:rPr>
            </a:br>
            <a:r>
              <a:rPr kumimoji="0" lang="zh-CN" altLang="zh-CN" sz="1100" b="1" i="0" u="none" strike="noStrike" cap="none" normalizeH="0" baseline="0" dirty="0">
                <a:ln>
                  <a:noFill/>
                </a:ln>
                <a:solidFill>
                  <a:schemeClr val="accent6">
                    <a:lumMod val="75000"/>
                  </a:schemeClr>
                </a:solidFill>
                <a:effectLst/>
                <a:latin typeface="Arial Unicode MS"/>
                <a:ea typeface="JetBrains Mono"/>
              </a:rPr>
              <a:t>SaleType :  PointbiserialrResult(correlation=0.3664118358581532, pvalue=1.2896178151245787e-47)</a:t>
            </a:r>
            <a:br>
              <a:rPr kumimoji="0" lang="zh-CN" altLang="zh-CN" sz="1100" b="0" i="0" u="none" strike="noStrike" cap="none" normalizeH="0" baseline="0" dirty="0">
                <a:ln>
                  <a:noFill/>
                </a:ln>
                <a:solidFill>
                  <a:schemeClr val="accent6">
                    <a:lumMod val="75000"/>
                  </a:schemeClr>
                </a:solidFill>
                <a:effectLst/>
                <a:latin typeface="Arial Unicode MS"/>
                <a:ea typeface="JetBrains Mono"/>
              </a:rPr>
            </a:br>
            <a:r>
              <a:rPr kumimoji="0" lang="zh-CN" altLang="zh-CN" sz="1100" b="0" i="0" u="none" strike="noStrike" cap="none" normalizeH="0" baseline="0" dirty="0">
                <a:ln>
                  <a:noFill/>
                </a:ln>
                <a:solidFill>
                  <a:schemeClr val="bg2">
                    <a:lumMod val="75000"/>
                  </a:schemeClr>
                </a:solidFill>
                <a:effectLst/>
                <a:latin typeface="Arial Unicode MS"/>
                <a:ea typeface="JetBrains Mono"/>
              </a:rPr>
              <a:t>SaleCondition :  PointbiserialrResult(correlation=0.3332971035340395, pvalue=3.260018512245069e-39)</a:t>
            </a:r>
            <a:endParaRPr kumimoji="0" lang="zh-CN" altLang="zh-CN" sz="2800" b="0" i="0" u="none" strike="noStrike" cap="none" normalizeH="0" baseline="0" dirty="0">
              <a:ln>
                <a:noFill/>
              </a:ln>
              <a:solidFill>
                <a:schemeClr val="bg2">
                  <a:lumMod val="75000"/>
                </a:schemeClr>
              </a:solidFill>
              <a:effectLst/>
              <a:latin typeface="Arial" panose="020B0604020202020204" pitchFamily="34" charset="0"/>
            </a:endParaRPr>
          </a:p>
        </p:txBody>
      </p:sp>
      <p:sp>
        <p:nvSpPr>
          <p:cNvPr id="8" name="文本框 7">
            <a:extLst>
              <a:ext uri="{FF2B5EF4-FFF2-40B4-BE49-F238E27FC236}">
                <a16:creationId xmlns:a16="http://schemas.microsoft.com/office/drawing/2014/main" id="{DCB758BC-8CDF-46FF-A679-0F949E6844D4}"/>
              </a:ext>
            </a:extLst>
          </p:cNvPr>
          <p:cNvSpPr txBox="1"/>
          <p:nvPr/>
        </p:nvSpPr>
        <p:spPr>
          <a:xfrm>
            <a:off x="467361" y="6006293"/>
            <a:ext cx="9252372" cy="646331"/>
          </a:xfrm>
          <a:prstGeom prst="rect">
            <a:avLst/>
          </a:prstGeom>
          <a:noFill/>
        </p:spPr>
        <p:txBody>
          <a:bodyPr wrap="square">
            <a:spAutoFit/>
          </a:bodyPr>
          <a:lstStyle/>
          <a:p>
            <a:r>
              <a:rPr lang="en-US" altLang="zh-CN" sz="1800" b="0" dirty="0" err="1">
                <a:solidFill>
                  <a:srgbClr val="000000"/>
                </a:solidFill>
                <a:effectLst/>
                <a:latin typeface="Courier New" panose="02070309020205020404" pitchFamily="49" charset="0"/>
              </a:rPr>
              <a:t>final_categorical</a:t>
            </a:r>
            <a:r>
              <a:rPr lang="en-US" altLang="zh-CN" sz="1800" b="0" dirty="0">
                <a:solidFill>
                  <a:srgbClr val="000000"/>
                </a:solidFill>
                <a:effectLst/>
                <a:latin typeface="Courier New" panose="02070309020205020404" pitchFamily="49" charset="0"/>
              </a:rPr>
              <a:t> = [</a:t>
            </a:r>
            <a:r>
              <a:rPr lang="en-US" altLang="zh-CN" sz="1800" b="0" dirty="0">
                <a:solidFill>
                  <a:srgbClr val="A31515"/>
                </a:solidFill>
                <a:effectLst/>
                <a:latin typeface="Courier New" panose="02070309020205020404" pitchFamily="49" charset="0"/>
              </a:rPr>
              <a:t>'Neighborhood'</a:t>
            </a:r>
            <a:r>
              <a:rPr lang="en-US" altLang="zh-CN" sz="1800" b="0" dirty="0">
                <a:solidFill>
                  <a:srgbClr val="000000"/>
                </a:solidFill>
                <a:effectLst/>
                <a:latin typeface="Courier New" panose="02070309020205020404" pitchFamily="49" charset="0"/>
              </a:rPr>
              <a:t>, </a:t>
            </a:r>
            <a:r>
              <a:rPr lang="en-US" altLang="zh-CN" sz="1800" b="0" dirty="0">
                <a:solidFill>
                  <a:srgbClr val="A31515"/>
                </a:solidFill>
                <a:effectLst/>
                <a:latin typeface="Courier New" panose="02070309020205020404" pitchFamily="49" charset="0"/>
              </a:rPr>
              <a:t>'Exterior1st'</a:t>
            </a:r>
            <a:r>
              <a:rPr lang="en-US" altLang="zh-CN" sz="1800" b="0" dirty="0">
                <a:solidFill>
                  <a:srgbClr val="000000"/>
                </a:solidFill>
                <a:effectLst/>
                <a:latin typeface="Courier New" panose="02070309020205020404" pitchFamily="49" charset="0"/>
              </a:rPr>
              <a:t>, </a:t>
            </a:r>
            <a:r>
              <a:rPr lang="en-US" altLang="zh-CN" sz="1800" b="0" dirty="0">
                <a:solidFill>
                  <a:srgbClr val="A31515"/>
                </a:solidFill>
                <a:effectLst/>
                <a:latin typeface="Courier New" panose="02070309020205020404" pitchFamily="49" charset="0"/>
              </a:rPr>
              <a:t>'Exterior2nd'</a:t>
            </a:r>
            <a:r>
              <a:rPr lang="en-US" altLang="zh-CN" sz="1800" b="0" dirty="0">
                <a:solidFill>
                  <a:srgbClr val="000000"/>
                </a:solidFill>
                <a:effectLst/>
                <a:latin typeface="Courier New" panose="02070309020205020404" pitchFamily="49" charset="0"/>
              </a:rPr>
              <a:t>, </a:t>
            </a:r>
            <a:r>
              <a:rPr lang="en-US" altLang="zh-CN" sz="1800" b="0" dirty="0">
                <a:solidFill>
                  <a:srgbClr val="A31515"/>
                </a:solidFill>
                <a:effectLst/>
                <a:latin typeface="Courier New" panose="02070309020205020404" pitchFamily="49" charset="0"/>
              </a:rPr>
              <a:t>'Foundation'</a:t>
            </a:r>
            <a:r>
              <a:rPr lang="en-US" altLang="zh-CN" sz="1800" b="0" dirty="0">
                <a:solidFill>
                  <a:srgbClr val="000000"/>
                </a:solidFill>
                <a:effectLst/>
                <a:latin typeface="Courier New" panose="02070309020205020404" pitchFamily="49" charset="0"/>
              </a:rPr>
              <a:t>, </a:t>
            </a:r>
            <a:r>
              <a:rPr lang="en-US" altLang="zh-CN" sz="1800" b="0" dirty="0">
                <a:solidFill>
                  <a:srgbClr val="A31515"/>
                </a:solidFill>
                <a:effectLst/>
                <a:latin typeface="Courier New" panose="02070309020205020404" pitchFamily="49" charset="0"/>
              </a:rPr>
              <a:t>'</a:t>
            </a:r>
            <a:r>
              <a:rPr lang="en-US" altLang="zh-CN" sz="1800" b="0" dirty="0" err="1">
                <a:solidFill>
                  <a:srgbClr val="A31515"/>
                </a:solidFill>
                <a:effectLst/>
                <a:latin typeface="Courier New" panose="02070309020205020404" pitchFamily="49" charset="0"/>
              </a:rPr>
              <a:t>GarageType</a:t>
            </a:r>
            <a:r>
              <a:rPr lang="en-US" altLang="zh-CN" sz="1800" b="0" dirty="0">
                <a:solidFill>
                  <a:srgbClr val="A31515"/>
                </a:solidFill>
                <a:effectLst/>
                <a:latin typeface="Courier New" panose="02070309020205020404" pitchFamily="49" charset="0"/>
              </a:rPr>
              <a:t>'</a:t>
            </a:r>
            <a:r>
              <a:rPr lang="en-US" altLang="zh-CN" sz="1800" b="0" dirty="0">
                <a:solidFill>
                  <a:srgbClr val="000000"/>
                </a:solidFill>
                <a:effectLst/>
                <a:latin typeface="Courier New" panose="02070309020205020404" pitchFamily="49" charset="0"/>
              </a:rPr>
              <a:t>, </a:t>
            </a:r>
            <a:r>
              <a:rPr lang="en-US" altLang="zh-CN" sz="1800" b="0" dirty="0">
                <a:solidFill>
                  <a:srgbClr val="A31515"/>
                </a:solidFill>
                <a:effectLst/>
                <a:latin typeface="Courier New" panose="02070309020205020404" pitchFamily="49" charset="0"/>
              </a:rPr>
              <a:t>'</a:t>
            </a:r>
            <a:r>
              <a:rPr lang="en-US" altLang="zh-CN" sz="1800" b="0" dirty="0" err="1">
                <a:solidFill>
                  <a:srgbClr val="A31515"/>
                </a:solidFill>
                <a:effectLst/>
                <a:latin typeface="Courier New" panose="02070309020205020404" pitchFamily="49" charset="0"/>
              </a:rPr>
              <a:t>GarageFinish</a:t>
            </a:r>
            <a:r>
              <a:rPr lang="en-US" altLang="zh-CN" sz="1800" b="0" dirty="0">
                <a:solidFill>
                  <a:srgbClr val="A31515"/>
                </a:solidFill>
                <a:effectLst/>
                <a:latin typeface="Courier New" panose="02070309020205020404" pitchFamily="49" charset="0"/>
              </a:rPr>
              <a:t>'</a:t>
            </a:r>
            <a:r>
              <a:rPr lang="en-US" altLang="zh-CN" sz="1800" b="0" dirty="0">
                <a:solidFill>
                  <a:srgbClr val="000000"/>
                </a:solidFill>
                <a:effectLst/>
                <a:latin typeface="Courier New" panose="02070309020205020404" pitchFamily="49" charset="0"/>
              </a:rPr>
              <a:t>, </a:t>
            </a:r>
            <a:r>
              <a:rPr lang="en-US" altLang="zh-CN" sz="1800" b="0" dirty="0">
                <a:solidFill>
                  <a:srgbClr val="A31515"/>
                </a:solidFill>
                <a:effectLst/>
                <a:latin typeface="Courier New" panose="02070309020205020404" pitchFamily="49" charset="0"/>
              </a:rPr>
              <a:t>'</a:t>
            </a:r>
            <a:r>
              <a:rPr lang="en-US" altLang="zh-CN" sz="1800" b="0" dirty="0" err="1">
                <a:solidFill>
                  <a:srgbClr val="A31515"/>
                </a:solidFill>
                <a:effectLst/>
                <a:latin typeface="Courier New" panose="02070309020205020404" pitchFamily="49" charset="0"/>
              </a:rPr>
              <a:t>SaleType</a:t>
            </a:r>
            <a:r>
              <a:rPr lang="en-US" altLang="zh-CN" sz="1800" b="0" dirty="0">
                <a:solidFill>
                  <a:srgbClr val="A31515"/>
                </a:solidFill>
                <a:effectLst/>
                <a:latin typeface="Courier New" panose="02070309020205020404" pitchFamily="49" charset="0"/>
              </a:rPr>
              <a:t>'</a:t>
            </a:r>
            <a:r>
              <a:rPr lang="en-US" altLang="zh-CN" sz="1800" b="0" dirty="0">
                <a:solidFill>
                  <a:srgbClr val="000000"/>
                </a:solidFill>
                <a:effectLst/>
                <a:latin typeface="Courier New" panose="02070309020205020404" pitchFamily="49" charset="0"/>
              </a:rPr>
              <a:t>]</a:t>
            </a:r>
            <a:endParaRPr lang="en-US" altLang="zh-CN" dirty="0"/>
          </a:p>
        </p:txBody>
      </p:sp>
    </p:spTree>
    <p:extLst>
      <p:ext uri="{BB962C8B-B14F-4D97-AF65-F5344CB8AC3E}">
        <p14:creationId xmlns:p14="http://schemas.microsoft.com/office/powerpoint/2010/main" val="223515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5A6C7-124E-43F4-B456-1894D6EDB633}"/>
              </a:ext>
            </a:extLst>
          </p:cNvPr>
          <p:cNvSpPr>
            <a:spLocks noGrp="1"/>
          </p:cNvSpPr>
          <p:nvPr>
            <p:ph type="title"/>
          </p:nvPr>
        </p:nvSpPr>
        <p:spPr/>
        <p:txBody>
          <a:bodyPr/>
          <a:lstStyle/>
          <a:p>
            <a:r>
              <a:rPr lang="en-US" altLang="zh-CN" b="1" dirty="0"/>
              <a:t>Procedure</a:t>
            </a:r>
            <a:endParaRPr lang="zh-CN" altLang="en-US" b="1" dirty="0"/>
          </a:p>
        </p:txBody>
      </p:sp>
      <p:sp>
        <p:nvSpPr>
          <p:cNvPr id="3" name="内容占位符 2">
            <a:extLst>
              <a:ext uri="{FF2B5EF4-FFF2-40B4-BE49-F238E27FC236}">
                <a16:creationId xmlns:a16="http://schemas.microsoft.com/office/drawing/2014/main" id="{03F4EAC7-4284-4A96-9976-09F3CD46D963}"/>
              </a:ext>
            </a:extLst>
          </p:cNvPr>
          <p:cNvSpPr>
            <a:spLocks noGrp="1"/>
          </p:cNvSpPr>
          <p:nvPr>
            <p:ph idx="1"/>
          </p:nvPr>
        </p:nvSpPr>
        <p:spPr/>
        <p:txBody>
          <a:bodyPr>
            <a:normAutofit/>
          </a:bodyPr>
          <a:lstStyle/>
          <a:p>
            <a:r>
              <a:rPr lang="en-US" altLang="zh-CN" sz="2000" dirty="0">
                <a:latin typeface="Arial" panose="020B0604020202020204" pitchFamily="34" charset="0"/>
                <a:cs typeface="Arial" panose="020B0604020202020204" pitchFamily="34" charset="0"/>
              </a:rPr>
              <a:t>Explorative Data Visualization and Analysis</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Feature Engineering</a:t>
            </a:r>
          </a:p>
          <a:p>
            <a:pPr lvl="1"/>
            <a:r>
              <a:rPr lang="en-US" altLang="zh-CN" sz="1800" dirty="0">
                <a:latin typeface="Arial" panose="020B0604020202020204" pitchFamily="34" charset="0"/>
                <a:cs typeface="Arial" panose="020B0604020202020204" pitchFamily="34" charset="0"/>
              </a:rPr>
              <a:t>Data Cleaning</a:t>
            </a:r>
          </a:p>
          <a:p>
            <a:pPr lvl="1"/>
            <a:r>
              <a:rPr lang="en-US" altLang="zh-CN" sz="1800" dirty="0">
                <a:latin typeface="Arial" panose="020B0604020202020204" pitchFamily="34" charset="0"/>
                <a:cs typeface="Arial" panose="020B0604020202020204" pitchFamily="34" charset="0"/>
              </a:rPr>
              <a:t>Non-numeric Data Transformation</a:t>
            </a:r>
          </a:p>
          <a:p>
            <a:pPr lvl="1"/>
            <a:r>
              <a:rPr lang="en-US" altLang="zh-CN" sz="1800" dirty="0">
                <a:latin typeface="Arial" panose="020B0604020202020204" pitchFamily="34" charset="0"/>
                <a:cs typeface="Arial" panose="020B0604020202020204" pitchFamily="34" charset="0"/>
              </a:rPr>
              <a:t>Distribution Transformation</a:t>
            </a:r>
          </a:p>
          <a:p>
            <a:pPr lvl="1"/>
            <a:r>
              <a:rPr lang="en-US" altLang="zh-CN" sz="1800" dirty="0">
                <a:latin typeface="Arial" panose="020B0604020202020204" pitchFamily="34" charset="0"/>
                <a:cs typeface="Arial" panose="020B0604020202020204" pitchFamily="34" charset="0"/>
              </a:rPr>
              <a:t>PCA Feature Transformation</a:t>
            </a:r>
          </a:p>
          <a:p>
            <a:pPr marL="457200" lvl="1" indent="0">
              <a:buNone/>
            </a:pPr>
            <a:endParaRPr lang="en-US" altLang="zh-CN" sz="18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Model Construction</a:t>
            </a:r>
          </a:p>
          <a:p>
            <a:pPr lvl="1"/>
            <a:r>
              <a:rPr lang="en-US" altLang="zh-CN" sz="1800" dirty="0">
                <a:latin typeface="Arial" panose="020B0604020202020204" pitchFamily="34" charset="0"/>
                <a:cs typeface="Arial" panose="020B0604020202020204" pitchFamily="34" charset="0"/>
              </a:rPr>
              <a:t>Baseline Evaluation</a:t>
            </a:r>
          </a:p>
          <a:p>
            <a:pPr lvl="1"/>
            <a:r>
              <a:rPr lang="en-US" altLang="zh-CN" sz="1800" dirty="0">
                <a:latin typeface="Arial" panose="020B0604020202020204" pitchFamily="34" charset="0"/>
                <a:cs typeface="Arial" panose="020B0604020202020204" pitchFamily="34" charset="0"/>
              </a:rPr>
              <a:t>Wrapper Feature Selection</a:t>
            </a:r>
          </a:p>
          <a:p>
            <a:pPr lvl="1"/>
            <a:r>
              <a:rPr lang="en-US" altLang="zh-CN" sz="1800" dirty="0">
                <a:latin typeface="Arial" panose="020B0604020202020204" pitchFamily="34" charset="0"/>
                <a:cs typeface="Arial" panose="020B0604020202020204" pitchFamily="34" charset="0"/>
              </a:rPr>
              <a:t>Blend Model Experiment</a:t>
            </a:r>
            <a:endParaRPr lang="zh-CN"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9077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10543-55BE-43A7-A600-52B1304068A6}"/>
              </a:ext>
            </a:extLst>
          </p:cNvPr>
          <p:cNvSpPr>
            <a:spLocks noGrp="1"/>
          </p:cNvSpPr>
          <p:nvPr>
            <p:ph type="title"/>
          </p:nvPr>
        </p:nvSpPr>
        <p:spPr>
          <a:xfrm>
            <a:off x="349783" y="543729"/>
            <a:ext cx="10515600" cy="1325563"/>
          </a:xfrm>
        </p:spPr>
        <p:txBody>
          <a:bodyPr/>
          <a:lstStyle/>
          <a:p>
            <a:r>
              <a:rPr lang="en-US" altLang="zh-CN" dirty="0">
                <a:latin typeface="Arial" panose="020B0604020202020204" pitchFamily="34" charset="0"/>
                <a:cs typeface="Arial" panose="020B0604020202020204" pitchFamily="34" charset="0"/>
              </a:rPr>
              <a:t>Results</a:t>
            </a:r>
            <a:endParaRPr lang="zh-CN" altLang="en-US" dirty="0"/>
          </a:p>
        </p:txBody>
      </p:sp>
      <p:pic>
        <p:nvPicPr>
          <p:cNvPr id="7" name="图片 6">
            <a:extLst>
              <a:ext uri="{FF2B5EF4-FFF2-40B4-BE49-F238E27FC236}">
                <a16:creationId xmlns:a16="http://schemas.microsoft.com/office/drawing/2014/main" id="{F0A01215-F794-4128-BB29-4EC45F8788C1}"/>
              </a:ext>
            </a:extLst>
          </p:cNvPr>
          <p:cNvPicPr>
            <a:picLocks noChangeAspect="1"/>
          </p:cNvPicPr>
          <p:nvPr/>
        </p:nvPicPr>
        <p:blipFill>
          <a:blip r:embed="rId2"/>
          <a:stretch>
            <a:fillRect/>
          </a:stretch>
        </p:blipFill>
        <p:spPr>
          <a:xfrm>
            <a:off x="439028" y="2943445"/>
            <a:ext cx="4928709" cy="3003646"/>
          </a:xfrm>
          <a:prstGeom prst="rect">
            <a:avLst/>
          </a:prstGeom>
        </p:spPr>
      </p:pic>
      <p:pic>
        <p:nvPicPr>
          <p:cNvPr id="9" name="图片 8">
            <a:extLst>
              <a:ext uri="{FF2B5EF4-FFF2-40B4-BE49-F238E27FC236}">
                <a16:creationId xmlns:a16="http://schemas.microsoft.com/office/drawing/2014/main" id="{D42EF45E-592C-4761-8E0A-36CE1F2AB4CC}"/>
              </a:ext>
            </a:extLst>
          </p:cNvPr>
          <p:cNvPicPr>
            <a:picLocks noChangeAspect="1"/>
          </p:cNvPicPr>
          <p:nvPr/>
        </p:nvPicPr>
        <p:blipFill>
          <a:blip r:embed="rId3"/>
          <a:stretch>
            <a:fillRect/>
          </a:stretch>
        </p:blipFill>
        <p:spPr>
          <a:xfrm>
            <a:off x="6360076" y="2946205"/>
            <a:ext cx="5392896" cy="3000885"/>
          </a:xfrm>
          <a:prstGeom prst="rect">
            <a:avLst/>
          </a:prstGeom>
        </p:spPr>
      </p:pic>
      <p:sp>
        <p:nvSpPr>
          <p:cNvPr id="11" name="文本框 10">
            <a:extLst>
              <a:ext uri="{FF2B5EF4-FFF2-40B4-BE49-F238E27FC236}">
                <a16:creationId xmlns:a16="http://schemas.microsoft.com/office/drawing/2014/main" id="{6DC4A660-AB62-4767-9048-ED6A87533240}"/>
              </a:ext>
            </a:extLst>
          </p:cNvPr>
          <p:cNvSpPr txBox="1"/>
          <p:nvPr/>
        </p:nvSpPr>
        <p:spPr>
          <a:xfrm>
            <a:off x="439028" y="2257120"/>
            <a:ext cx="4733265"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Train Dataset</a:t>
            </a:r>
            <a:endParaRPr lang="zh-CN" altLang="en-US" sz="28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8B488DB4-8873-4C57-A0C2-D23DFE173D93}"/>
              </a:ext>
            </a:extLst>
          </p:cNvPr>
          <p:cNvSpPr txBox="1"/>
          <p:nvPr/>
        </p:nvSpPr>
        <p:spPr>
          <a:xfrm>
            <a:off x="6360076" y="2257120"/>
            <a:ext cx="6146800" cy="523220"/>
          </a:xfrm>
          <a:prstGeom prst="rect">
            <a:avLst/>
          </a:prstGeom>
          <a:noFill/>
        </p:spPr>
        <p:txBody>
          <a:bodyPr wrap="square">
            <a:spAutoFit/>
          </a:bodyPr>
          <a:lstStyle/>
          <a:p>
            <a:r>
              <a:rPr lang="en-US" altLang="zh-CN" sz="2800" dirty="0">
                <a:latin typeface="Arial" panose="020B0604020202020204" pitchFamily="34" charset="0"/>
                <a:cs typeface="Arial" panose="020B0604020202020204" pitchFamily="34" charset="0"/>
              </a:rPr>
              <a:t>Test Dataset</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2000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17513-BC9F-4A43-BCBB-3E539A43A919}"/>
              </a:ext>
            </a:extLst>
          </p:cNvPr>
          <p:cNvSpPr>
            <a:spLocks noGrp="1"/>
          </p:cNvSpPr>
          <p:nvPr>
            <p:ph type="ctrTitle"/>
          </p:nvPr>
        </p:nvSpPr>
        <p:spPr/>
        <p:txBody>
          <a:bodyPr/>
          <a:lstStyle/>
          <a:p>
            <a:r>
              <a:rPr lang="en-US" altLang="zh-CN" dirty="0">
                <a:latin typeface="Arial" panose="020B0604020202020204" pitchFamily="34" charset="0"/>
                <a:cs typeface="Arial" panose="020B0604020202020204" pitchFamily="34" charset="0"/>
              </a:rPr>
              <a:t> Ordinal Features Handing</a:t>
            </a:r>
            <a:endParaRPr lang="zh-CN" altLang="en-US"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D586250F-B4C6-469F-9F77-5F1A9D499ABB}"/>
              </a:ext>
            </a:extLst>
          </p:cNvPr>
          <p:cNvSpPr>
            <a:spLocks noGrp="1"/>
          </p:cNvSpPr>
          <p:nvPr>
            <p:ph type="subTitle" idx="1"/>
          </p:nvPr>
        </p:nvSpPr>
        <p:spPr>
          <a:xfrm>
            <a:off x="1524000" y="4231958"/>
            <a:ext cx="9144000" cy="1655762"/>
          </a:xfrm>
        </p:spPr>
        <p:txBody>
          <a:bodyPr/>
          <a:lstStyle/>
          <a:p>
            <a:r>
              <a:rPr lang="en-US" altLang="zh-CN" dirty="0">
                <a:latin typeface="Arial" panose="020B0604020202020204" pitchFamily="34" charset="0"/>
                <a:cs typeface="Arial" panose="020B0604020202020204" pitchFamily="34" charset="0"/>
              </a:rPr>
              <a:t>ZHANG </a:t>
            </a:r>
            <a:r>
              <a:rPr lang="en-US" altLang="zh-CN" dirty="0" err="1">
                <a:latin typeface="Arial" panose="020B0604020202020204" pitchFamily="34" charset="0"/>
                <a:cs typeface="Arial" panose="020B0604020202020204" pitchFamily="34" charset="0"/>
              </a:rPr>
              <a:t>Caiqi</a:t>
            </a:r>
            <a:r>
              <a:rPr lang="en-US" altLang="zh-CN" dirty="0">
                <a:latin typeface="Arial" panose="020B0604020202020204" pitchFamily="34" charset="0"/>
                <a:cs typeface="Arial" panose="020B0604020202020204" pitchFamily="34" charset="0"/>
              </a:rPr>
              <a:t> 18085481D</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1738093"/>
      </p:ext>
    </p:extLst>
  </p:cSld>
  <p:clrMapOvr>
    <a:masterClrMapping/>
  </p:clrMapOvr>
  <mc:AlternateContent xmlns:mc="http://schemas.openxmlformats.org/markup-compatibility/2006" xmlns:p14="http://schemas.microsoft.com/office/powerpoint/2010/main">
    <mc:Choice Requires="p14">
      <p:transition spd="slow" p14:dur="2000" advTm="9949"/>
    </mc:Choice>
    <mc:Fallback xmlns="">
      <p:transition spd="slow" advTm="994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7D422-CF31-4477-8DD6-305328850791}"/>
              </a:ext>
            </a:extLst>
          </p:cNvPr>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Catalog</a:t>
            </a:r>
            <a:endParaRPr lang="zh-CN" altLang="en-US" b="1"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6DC46E1B-AF0C-4258-826E-92BB23D0E5D1}"/>
              </a:ext>
            </a:extLst>
          </p:cNvPr>
          <p:cNvSpPr>
            <a:spLocks noGrp="1"/>
          </p:cNvSpPr>
          <p:nvPr>
            <p:ph idx="1"/>
          </p:nvPr>
        </p:nvSpPr>
        <p:spPr>
          <a:xfrm>
            <a:off x="892387" y="1967865"/>
            <a:ext cx="10515600" cy="4351338"/>
          </a:xfrm>
        </p:spPr>
        <p:txBody>
          <a:bodyPr/>
          <a:lstStyle/>
          <a:p>
            <a:r>
              <a:rPr lang="en-US" altLang="zh-CN" dirty="0">
                <a:latin typeface="Arial" panose="020B0604020202020204" pitchFamily="34" charset="0"/>
                <a:cs typeface="Arial" panose="020B0604020202020204" pitchFamily="34" charset="0"/>
              </a:rPr>
              <a:t>Primary Feature Selection</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Feature Encoding</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Correlation Calculation</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Results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4106973"/>
      </p:ext>
    </p:extLst>
  </p:cSld>
  <p:clrMapOvr>
    <a:masterClrMapping/>
  </p:clrMapOvr>
  <mc:AlternateContent xmlns:mc="http://schemas.openxmlformats.org/markup-compatibility/2006" xmlns:p14="http://schemas.microsoft.com/office/powerpoint/2010/main">
    <mc:Choice Requires="p14">
      <p:transition spd="slow" p14:dur="2000" advTm="23167"/>
    </mc:Choice>
    <mc:Fallback xmlns="">
      <p:transition spd="slow" advTm="2316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2DDB7-403A-4A99-A58C-4E8ED4249727}"/>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Primary Feature Selection</a:t>
            </a:r>
            <a:endParaRPr lang="zh-CN" altLang="en-US" dirty="0"/>
          </a:p>
        </p:txBody>
      </p:sp>
      <p:sp>
        <p:nvSpPr>
          <p:cNvPr id="3" name="内容占位符 2">
            <a:extLst>
              <a:ext uri="{FF2B5EF4-FFF2-40B4-BE49-F238E27FC236}">
                <a16:creationId xmlns:a16="http://schemas.microsoft.com/office/drawing/2014/main" id="{1D82A66C-0E74-498C-9681-124B578AC29B}"/>
              </a:ext>
            </a:extLst>
          </p:cNvPr>
          <p:cNvSpPr>
            <a:spLocks noGrp="1"/>
          </p:cNvSpPr>
          <p:nvPr>
            <p:ph idx="1"/>
          </p:nvPr>
        </p:nvSpPr>
        <p:spPr>
          <a:xfrm>
            <a:off x="321669" y="1776256"/>
            <a:ext cx="10515600" cy="4351338"/>
          </a:xfrm>
        </p:spPr>
        <p:txBody>
          <a:bodyPr>
            <a:normAutofit/>
          </a:bodyPr>
          <a:lstStyle/>
          <a:p>
            <a:r>
              <a:rPr lang="en-US" altLang="zh-CN" dirty="0">
                <a:latin typeface="Arial" panose="020B0604020202020204" pitchFamily="34" charset="0"/>
                <a:cs typeface="Arial" panose="020B0604020202020204" pitchFamily="34" charset="0"/>
              </a:rPr>
              <a:t>In ordinal features, there exists information about rank, which could be represented by </a:t>
            </a:r>
            <a:r>
              <a:rPr lang="en-US" altLang="zh-CN" dirty="0" err="1">
                <a:latin typeface="Arial" panose="020B0604020202020204" pitchFamily="34" charset="0"/>
                <a:cs typeface="Arial" panose="020B0604020202020204" pitchFamily="34" charset="0"/>
              </a:rPr>
              <a:t>quantitive</a:t>
            </a:r>
            <a:r>
              <a:rPr lang="en-US" altLang="zh-CN" dirty="0">
                <a:latin typeface="Arial" panose="020B0604020202020204" pitchFamily="34" charset="0"/>
                <a:cs typeface="Arial" panose="020B0604020202020204" pitchFamily="34" charset="0"/>
              </a:rPr>
              <a:t> attributes. e.g. Ex, Gd..</a:t>
            </a:r>
          </a:p>
          <a:p>
            <a:r>
              <a:rPr lang="en-US" altLang="zh-CN" dirty="0">
                <a:latin typeface="Arial" panose="020B0604020202020204" pitchFamily="34" charset="0"/>
                <a:cs typeface="Arial" panose="020B0604020202020204" pitchFamily="34" charset="0"/>
              </a:rPr>
              <a:t>Two Dimensions:</a:t>
            </a:r>
          </a:p>
          <a:p>
            <a:pPr lvl="1"/>
            <a:r>
              <a:rPr lang="en-US" altLang="zh-CN" dirty="0">
                <a:latin typeface="Arial" panose="020B0604020202020204" pitchFamily="34" charset="0"/>
                <a:cs typeface="Arial" panose="020B0604020202020204" pitchFamily="34" charset="0"/>
              </a:rPr>
              <a:t>Missing values less than 20% (e.g. </a:t>
            </a:r>
            <a:r>
              <a:rPr lang="en-US" altLang="zh-CN" dirty="0" err="1">
                <a:latin typeface="Arial" panose="020B0604020202020204" pitchFamily="34" charset="0"/>
                <a:cs typeface="Arial" panose="020B0604020202020204" pitchFamily="34" charset="0"/>
              </a:rPr>
              <a:t>PoolQC</a:t>
            </a:r>
            <a:r>
              <a:rPr lang="en-US" altLang="zh-CN" dirty="0">
                <a:latin typeface="Arial" panose="020B0604020202020204" pitchFamily="34" charset="0"/>
                <a:cs typeface="Arial" panose="020B0604020202020204" pitchFamily="34" charset="0"/>
              </a:rPr>
              <a:t>: 99% null)</a:t>
            </a:r>
          </a:p>
          <a:p>
            <a:pPr lvl="1"/>
            <a:r>
              <a:rPr lang="en-US" altLang="zh-CN" dirty="0">
                <a:latin typeface="Arial" panose="020B0604020202020204" pitchFamily="34" charset="0"/>
                <a:cs typeface="Arial" panose="020B0604020202020204" pitchFamily="34" charset="0"/>
              </a:rPr>
              <a:t>Same value less than 90%</a:t>
            </a:r>
            <a:endParaRPr lang="en-US" altLang="zh-CN" b="1" dirty="0"/>
          </a:p>
          <a:p>
            <a:r>
              <a:rPr lang="en-US" altLang="zh-CN" b="1" dirty="0"/>
              <a:t>Result: </a:t>
            </a:r>
            <a:endParaRPr lang="en-US" altLang="zh-CN" dirty="0"/>
          </a:p>
          <a:p>
            <a:endParaRPr lang="en-US" altLang="zh-CN" dirty="0"/>
          </a:p>
          <a:p>
            <a:endParaRPr lang="en-US" altLang="zh-CN" dirty="0"/>
          </a:p>
          <a:p>
            <a:pPr lvl="1"/>
            <a:endParaRPr lang="en-US" altLang="zh-CN" dirty="0"/>
          </a:p>
          <a:p>
            <a:pPr lvl="1"/>
            <a:endParaRPr lang="en-US" altLang="zh-CN" dirty="0"/>
          </a:p>
          <a:p>
            <a:pPr lvl="1"/>
            <a:endParaRPr lang="en-US" altLang="zh-CN" dirty="0"/>
          </a:p>
        </p:txBody>
      </p:sp>
      <p:sp>
        <p:nvSpPr>
          <p:cNvPr id="4" name="Rectangle 3">
            <a:extLst>
              <a:ext uri="{FF2B5EF4-FFF2-40B4-BE49-F238E27FC236}">
                <a16:creationId xmlns:a16="http://schemas.microsoft.com/office/drawing/2014/main" id="{1DAC4216-0133-4098-B5B4-CE97A3CCBEEA}"/>
              </a:ext>
            </a:extLst>
          </p:cNvPr>
          <p:cNvSpPr>
            <a:spLocks noChangeArrowheads="1"/>
          </p:cNvSpPr>
          <p:nvPr/>
        </p:nvSpPr>
        <p:spPr bwMode="auto">
          <a:xfrm>
            <a:off x="741846" y="4583288"/>
            <a:ext cx="849376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HK" altLang="zh-CN" sz="2000" dirty="0">
                <a:latin typeface="Arial Unicode MS"/>
                <a:ea typeface="JetBrains Mono"/>
              </a:rPr>
              <a:t>[</a:t>
            </a:r>
            <a:r>
              <a:rPr lang="en-HK" altLang="zh-CN" sz="2000" dirty="0">
                <a:solidFill>
                  <a:schemeClr val="accent6">
                    <a:lumMod val="75000"/>
                  </a:schemeClr>
                </a:solidFill>
                <a:latin typeface="Arial Unicode MS"/>
                <a:ea typeface="JetBrains Mono"/>
              </a:rPr>
              <a:t>"</a:t>
            </a:r>
            <a:r>
              <a:rPr lang="en-HK" altLang="zh-CN" sz="2000" dirty="0" err="1">
                <a:solidFill>
                  <a:schemeClr val="accent6">
                    <a:lumMod val="75000"/>
                  </a:schemeClr>
                </a:solidFill>
                <a:latin typeface="Arial Unicode MS"/>
                <a:ea typeface="JetBrains Mono"/>
              </a:rPr>
              <a:t>MSSubClass</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OverallQual</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OverallCond</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ExterQual</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ExterCond</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BsmtQual</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BsmtCond</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HeatingQC</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KitchenQual</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FireplaceQu</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GarageQual</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GarageCond</a:t>
            </a:r>
            <a:r>
              <a:rPr lang="en-HK" altLang="zh-CN" sz="2000" dirty="0">
                <a:solidFill>
                  <a:schemeClr val="accent6">
                    <a:lumMod val="75000"/>
                  </a:schemeClr>
                </a:solidFill>
                <a:latin typeface="Arial Unicode MS"/>
                <a:ea typeface="JetBrains Mono"/>
              </a:rPr>
              <a:t>", "</a:t>
            </a:r>
            <a:r>
              <a:rPr lang="en-HK" altLang="zh-CN" sz="2000" dirty="0" err="1">
                <a:solidFill>
                  <a:schemeClr val="accent6">
                    <a:lumMod val="75000"/>
                  </a:schemeClr>
                </a:solidFill>
                <a:latin typeface="Arial Unicode MS"/>
                <a:ea typeface="JetBrains Mono"/>
              </a:rPr>
              <a:t>BsmtExposure</a:t>
            </a:r>
            <a:r>
              <a:rPr lang="en-HK" altLang="zh-CN" sz="2000" dirty="0">
                <a:solidFill>
                  <a:schemeClr val="accent6">
                    <a:lumMod val="75000"/>
                  </a:schemeClr>
                </a:solidFill>
                <a:latin typeface="Arial Unicode MS"/>
                <a:ea typeface="JetBrains Mono"/>
              </a:rPr>
              <a:t>", "BsmtFinType1", "BsmtFinType2"</a:t>
            </a:r>
            <a:r>
              <a:rPr lang="en-HK" altLang="zh-CN" sz="2000" dirty="0">
                <a:solidFill>
                  <a:srgbClr val="080808"/>
                </a:solidFill>
                <a:latin typeface="Arial Unicode MS"/>
                <a:ea typeface="JetBrains Mono"/>
              </a:rPr>
              <a:t>]</a:t>
            </a:r>
          </a:p>
        </p:txBody>
      </p:sp>
    </p:spTree>
    <p:extLst>
      <p:ext uri="{BB962C8B-B14F-4D97-AF65-F5344CB8AC3E}">
        <p14:creationId xmlns:p14="http://schemas.microsoft.com/office/powerpoint/2010/main" val="683419324"/>
      </p:ext>
    </p:extLst>
  </p:cSld>
  <p:clrMapOvr>
    <a:masterClrMapping/>
  </p:clrMapOvr>
  <mc:AlternateContent xmlns:mc="http://schemas.openxmlformats.org/markup-compatibility/2006" xmlns:p14="http://schemas.microsoft.com/office/powerpoint/2010/main">
    <mc:Choice Requires="p14">
      <p:transition spd="slow" p14:dur="2000" advTm="96307"/>
    </mc:Choice>
    <mc:Fallback xmlns="">
      <p:transition spd="slow" advTm="9630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C2BF3-07A2-4EFA-9618-4CA3620105B2}"/>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Feature Encoding</a:t>
            </a:r>
            <a:endParaRPr lang="zh-CN" altLang="en-US" dirty="0"/>
          </a:p>
        </p:txBody>
      </p:sp>
      <p:sp>
        <p:nvSpPr>
          <p:cNvPr id="5" name="内容占位符 4">
            <a:extLst>
              <a:ext uri="{FF2B5EF4-FFF2-40B4-BE49-F238E27FC236}">
                <a16:creationId xmlns:a16="http://schemas.microsoft.com/office/drawing/2014/main" id="{0EA2831B-07C3-4613-90F2-FD29ADE96B5F}"/>
              </a:ext>
            </a:extLst>
          </p:cNvPr>
          <p:cNvSpPr>
            <a:spLocks noGrp="1"/>
          </p:cNvSpPr>
          <p:nvPr>
            <p:ph idx="1"/>
          </p:nvPr>
        </p:nvSpPr>
        <p:spPr>
          <a:xfrm>
            <a:off x="513080" y="1900885"/>
            <a:ext cx="5034280" cy="3809035"/>
          </a:xfrm>
        </p:spPr>
        <p:txBody>
          <a:bodyPr/>
          <a:lstStyle/>
          <a:p>
            <a:r>
              <a:rPr lang="en-US" altLang="zh-CN" dirty="0">
                <a:latin typeface="Arial" panose="020B0604020202020204" pitchFamily="34" charset="0"/>
                <a:cs typeface="Arial" panose="020B0604020202020204" pitchFamily="34" charset="0"/>
              </a:rPr>
              <a:t>Value-mapping</a:t>
            </a:r>
          </a:p>
          <a:p>
            <a:r>
              <a:rPr lang="en-US" altLang="zh-CN" dirty="0">
                <a:latin typeface="Arial" panose="020B0604020202020204" pitchFamily="34" charset="0"/>
                <a:cs typeface="Arial" panose="020B0604020202020204" pitchFamily="34" charset="0"/>
              </a:rPr>
              <a:t>Efficient way:</a:t>
            </a:r>
          </a:p>
          <a:p>
            <a:pPr lvl="1"/>
            <a:r>
              <a:rPr lang="en-US" altLang="zh-CN" dirty="0">
                <a:latin typeface="Arial" panose="020B0604020202020204" pitchFamily="34" charset="0"/>
                <a:cs typeface="Arial" panose="020B0604020202020204" pitchFamily="34" charset="0"/>
              </a:rPr>
              <a:t>Categorize the features.</a:t>
            </a:r>
          </a:p>
          <a:p>
            <a:pPr marL="0" indent="0">
              <a:buNone/>
            </a:pPr>
            <a:endParaRPr lang="zh-CN" altLang="en-US" dirty="0"/>
          </a:p>
        </p:txBody>
      </p:sp>
      <p:pic>
        <p:nvPicPr>
          <p:cNvPr id="10" name="Picture 9" descr="A picture containing text&#10;&#10;Description automatically generated">
            <a:extLst>
              <a:ext uri="{FF2B5EF4-FFF2-40B4-BE49-F238E27FC236}">
                <a16:creationId xmlns:a16="http://schemas.microsoft.com/office/drawing/2014/main" id="{932B2286-0411-5641-8EC6-41F186A6E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734" y="2028734"/>
            <a:ext cx="7625266" cy="3553336"/>
          </a:xfrm>
          <a:prstGeom prst="rect">
            <a:avLst/>
          </a:prstGeom>
        </p:spPr>
      </p:pic>
    </p:spTree>
    <p:extLst>
      <p:ext uri="{BB962C8B-B14F-4D97-AF65-F5344CB8AC3E}">
        <p14:creationId xmlns:p14="http://schemas.microsoft.com/office/powerpoint/2010/main" val="2591923265"/>
      </p:ext>
    </p:extLst>
  </p:cSld>
  <p:clrMapOvr>
    <a:masterClrMapping/>
  </p:clrMapOvr>
  <mc:AlternateContent xmlns:mc="http://schemas.openxmlformats.org/markup-compatibility/2006" xmlns:p14="http://schemas.microsoft.com/office/powerpoint/2010/main">
    <mc:Choice Requires="p14">
      <p:transition spd="slow" p14:dur="2000" advTm="37561"/>
    </mc:Choice>
    <mc:Fallback xmlns="">
      <p:transition spd="slow" advTm="3756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860CD-8A2A-4B5B-B0DA-4BFEB655AE52}"/>
              </a:ext>
            </a:extLst>
          </p:cNvPr>
          <p:cNvSpPr>
            <a:spLocks noGrp="1"/>
          </p:cNvSpPr>
          <p:nvPr>
            <p:ph type="title"/>
          </p:nvPr>
        </p:nvSpPr>
        <p:spPr>
          <a:xfrm>
            <a:off x="289560" y="221079"/>
            <a:ext cx="10515600" cy="1325563"/>
          </a:xfrm>
        </p:spPr>
        <p:txBody>
          <a:bodyPr/>
          <a:lstStyle/>
          <a:p>
            <a:r>
              <a:rPr lang="en-US" altLang="zh-CN" dirty="0">
                <a:latin typeface="Arial" panose="020B0604020202020204" pitchFamily="34" charset="0"/>
                <a:cs typeface="Arial" panose="020B0604020202020204" pitchFamily="34" charset="0"/>
              </a:rPr>
              <a:t>Correlation Calculation</a:t>
            </a:r>
            <a:endParaRPr lang="zh-CN" altLang="en-US" dirty="0"/>
          </a:p>
        </p:txBody>
      </p:sp>
      <p:sp>
        <p:nvSpPr>
          <p:cNvPr id="3" name="内容占位符 2">
            <a:extLst>
              <a:ext uri="{FF2B5EF4-FFF2-40B4-BE49-F238E27FC236}">
                <a16:creationId xmlns:a16="http://schemas.microsoft.com/office/drawing/2014/main" id="{79D78905-4DCA-450E-AEFE-963E80DB4458}"/>
              </a:ext>
            </a:extLst>
          </p:cNvPr>
          <p:cNvSpPr>
            <a:spLocks noGrp="1"/>
          </p:cNvSpPr>
          <p:nvPr>
            <p:ph idx="1"/>
          </p:nvPr>
        </p:nvSpPr>
        <p:spPr>
          <a:xfrm>
            <a:off x="655320" y="1398905"/>
            <a:ext cx="10515600" cy="1047419"/>
          </a:xfrm>
        </p:spPr>
        <p:txBody>
          <a:bodyPr>
            <a:normAutofit/>
          </a:bodyPr>
          <a:lstStyle/>
          <a:p>
            <a:r>
              <a:rPr lang="en-US" altLang="zh-CN" dirty="0">
                <a:latin typeface="Arial" panose="020B0604020202020204" pitchFamily="34" charset="0"/>
                <a:cs typeface="Arial" panose="020B0604020202020204" pitchFamily="34" charset="0"/>
              </a:rPr>
              <a:t>Calculate correlation of each feature with the </a:t>
            </a:r>
            <a:r>
              <a:rPr lang="en-US" altLang="zh-CN" dirty="0" err="1">
                <a:latin typeface="Arial" panose="020B0604020202020204" pitchFamily="34" charset="0"/>
                <a:cs typeface="Arial" panose="020B0604020202020204" pitchFamily="34" charset="0"/>
              </a:rPr>
              <a:t>SalePrice</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Select features with correlation higher than 0.30.</a:t>
            </a:r>
            <a:endParaRPr lang="en-US" altLang="zh-CN" dirty="0"/>
          </a:p>
          <a:p>
            <a:endParaRPr lang="zh-CN" altLang="en-US" dirty="0"/>
          </a:p>
        </p:txBody>
      </p:sp>
      <p:pic>
        <p:nvPicPr>
          <p:cNvPr id="1026" name="Picture 2">
            <a:extLst>
              <a:ext uri="{FF2B5EF4-FFF2-40B4-BE49-F238E27FC236}">
                <a16:creationId xmlns:a16="http://schemas.microsoft.com/office/drawing/2014/main" id="{55A78575-1D84-3A42-883B-2441BC7E0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078" y="2724468"/>
            <a:ext cx="6824870" cy="3495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02470"/>
      </p:ext>
    </p:extLst>
  </p:cSld>
  <p:clrMapOvr>
    <a:masterClrMapping/>
  </p:clrMapOvr>
  <mc:AlternateContent xmlns:mc="http://schemas.openxmlformats.org/markup-compatibility/2006" xmlns:p14="http://schemas.microsoft.com/office/powerpoint/2010/main">
    <mc:Choice Requires="p14">
      <p:transition spd="slow" p14:dur="2000" advTm="28602"/>
    </mc:Choice>
    <mc:Fallback xmlns="">
      <p:transition spd="slow" advTm="2860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10543-55BE-43A7-A600-52B1304068A6}"/>
              </a:ext>
            </a:extLst>
          </p:cNvPr>
          <p:cNvSpPr>
            <a:spLocks noGrp="1"/>
          </p:cNvSpPr>
          <p:nvPr>
            <p:ph type="title"/>
          </p:nvPr>
        </p:nvSpPr>
        <p:spPr>
          <a:xfrm>
            <a:off x="349783" y="543729"/>
            <a:ext cx="10515600" cy="1325563"/>
          </a:xfrm>
        </p:spPr>
        <p:txBody>
          <a:bodyPr/>
          <a:lstStyle/>
          <a:p>
            <a:r>
              <a:rPr lang="en-US" altLang="zh-CN" dirty="0">
                <a:latin typeface="Arial" panose="020B0604020202020204" pitchFamily="34" charset="0"/>
                <a:cs typeface="Arial" panose="020B0604020202020204" pitchFamily="34" charset="0"/>
              </a:rPr>
              <a:t>Results</a:t>
            </a:r>
            <a:endParaRPr lang="zh-CN" altLang="en-US" dirty="0"/>
          </a:p>
        </p:txBody>
      </p:sp>
      <p:pic>
        <p:nvPicPr>
          <p:cNvPr id="4" name="Picture 3" descr="Table&#10;&#10;Description automatically generated">
            <a:extLst>
              <a:ext uri="{FF2B5EF4-FFF2-40B4-BE49-F238E27FC236}">
                <a16:creationId xmlns:a16="http://schemas.microsoft.com/office/drawing/2014/main" id="{CCD3FB57-ECBA-504B-8B4E-956ABB692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661" y="3642114"/>
            <a:ext cx="6736293" cy="2727283"/>
          </a:xfrm>
          <a:prstGeom prst="rect">
            <a:avLst/>
          </a:prstGeom>
        </p:spPr>
      </p:pic>
      <p:sp>
        <p:nvSpPr>
          <p:cNvPr id="10" name="文本框 7">
            <a:extLst>
              <a:ext uri="{FF2B5EF4-FFF2-40B4-BE49-F238E27FC236}">
                <a16:creationId xmlns:a16="http://schemas.microsoft.com/office/drawing/2014/main" id="{5EB49E02-F308-A246-9802-987EF1E9ADB5}"/>
              </a:ext>
            </a:extLst>
          </p:cNvPr>
          <p:cNvSpPr txBox="1"/>
          <p:nvPr/>
        </p:nvSpPr>
        <p:spPr>
          <a:xfrm>
            <a:off x="349783" y="1764677"/>
            <a:ext cx="9252372" cy="1877437"/>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Arial Unicode MS"/>
              </a:rPr>
              <a:t>Final selected ordinal features: </a:t>
            </a:r>
            <a:r>
              <a:rPr lang="en-US" altLang="zh-CN" sz="2400" dirty="0">
                <a:solidFill>
                  <a:schemeClr val="accent6">
                    <a:lumMod val="75000"/>
                  </a:schemeClr>
                </a:solidFill>
                <a:latin typeface="Arial Unicode MS"/>
              </a:rPr>
              <a:t>["</a:t>
            </a:r>
            <a:r>
              <a:rPr lang="en-US" altLang="zh-CN" sz="2400" dirty="0" err="1">
                <a:solidFill>
                  <a:schemeClr val="accent6">
                    <a:lumMod val="75000"/>
                  </a:schemeClr>
                </a:solidFill>
                <a:latin typeface="Arial Unicode MS"/>
              </a:rPr>
              <a:t>MSSubClass</a:t>
            </a:r>
            <a:r>
              <a:rPr lang="en-US" altLang="zh-CN" sz="2400" dirty="0">
                <a:solidFill>
                  <a:schemeClr val="accent6">
                    <a:lumMod val="75000"/>
                  </a:schemeClr>
                </a:solidFill>
                <a:latin typeface="Arial Unicode MS"/>
              </a:rPr>
              <a:t>", "</a:t>
            </a:r>
            <a:r>
              <a:rPr lang="en-US" altLang="zh-CN" sz="2400" dirty="0" err="1">
                <a:solidFill>
                  <a:schemeClr val="accent6">
                    <a:lumMod val="75000"/>
                  </a:schemeClr>
                </a:solidFill>
                <a:latin typeface="Arial Unicode MS"/>
              </a:rPr>
              <a:t>OverallQual</a:t>
            </a:r>
            <a:r>
              <a:rPr lang="en-US" altLang="zh-CN" sz="2400" dirty="0">
                <a:solidFill>
                  <a:schemeClr val="accent6">
                    <a:lumMod val="75000"/>
                  </a:schemeClr>
                </a:solidFill>
                <a:latin typeface="Arial Unicode MS"/>
              </a:rPr>
              <a:t>", "</a:t>
            </a:r>
            <a:r>
              <a:rPr lang="en-US" altLang="zh-CN" sz="2400" dirty="0" err="1">
                <a:solidFill>
                  <a:schemeClr val="accent6">
                    <a:lumMod val="75000"/>
                  </a:schemeClr>
                </a:solidFill>
                <a:latin typeface="Arial Unicode MS"/>
              </a:rPr>
              <a:t>ExterQual</a:t>
            </a:r>
            <a:r>
              <a:rPr lang="en-US" altLang="zh-CN" sz="2400" dirty="0">
                <a:solidFill>
                  <a:schemeClr val="accent6">
                    <a:lumMod val="75000"/>
                  </a:schemeClr>
                </a:solidFill>
                <a:latin typeface="Arial Unicode MS"/>
              </a:rPr>
              <a:t>", "</a:t>
            </a:r>
            <a:r>
              <a:rPr lang="en-US" altLang="zh-CN" sz="2400" dirty="0" err="1">
                <a:solidFill>
                  <a:schemeClr val="accent6">
                    <a:lumMod val="75000"/>
                  </a:schemeClr>
                </a:solidFill>
                <a:latin typeface="Arial Unicode MS"/>
              </a:rPr>
              <a:t>BsmtQual</a:t>
            </a:r>
            <a:r>
              <a:rPr lang="en-US" altLang="zh-CN" sz="2400" dirty="0">
                <a:solidFill>
                  <a:schemeClr val="accent6">
                    <a:lumMod val="75000"/>
                  </a:schemeClr>
                </a:solidFill>
                <a:latin typeface="Arial Unicode MS"/>
              </a:rPr>
              <a:t>", "</a:t>
            </a:r>
            <a:r>
              <a:rPr lang="en-US" altLang="zh-CN" sz="2400" dirty="0" err="1">
                <a:solidFill>
                  <a:schemeClr val="accent6">
                    <a:lumMod val="75000"/>
                  </a:schemeClr>
                </a:solidFill>
                <a:latin typeface="Arial Unicode MS"/>
              </a:rPr>
              <a:t>HeatingQC</a:t>
            </a:r>
            <a:r>
              <a:rPr lang="en-US" altLang="zh-CN" sz="2400" dirty="0">
                <a:solidFill>
                  <a:schemeClr val="accent6">
                    <a:lumMod val="75000"/>
                  </a:schemeClr>
                </a:solidFill>
                <a:latin typeface="Arial Unicode MS"/>
              </a:rPr>
              <a:t>", "</a:t>
            </a:r>
            <a:r>
              <a:rPr lang="en-US" altLang="zh-CN" sz="2400" dirty="0" err="1">
                <a:solidFill>
                  <a:schemeClr val="accent6">
                    <a:lumMod val="75000"/>
                  </a:schemeClr>
                </a:solidFill>
                <a:latin typeface="Arial Unicode MS"/>
              </a:rPr>
              <a:t>KitchenQual</a:t>
            </a:r>
            <a:r>
              <a:rPr lang="en-US" altLang="zh-CN" sz="2400" dirty="0">
                <a:solidFill>
                  <a:schemeClr val="accent6">
                    <a:lumMod val="75000"/>
                  </a:schemeClr>
                </a:solidFill>
                <a:latin typeface="Arial Unicode MS"/>
              </a:rPr>
              <a:t>", "</a:t>
            </a:r>
            <a:r>
              <a:rPr lang="en-US" altLang="zh-CN" sz="2400" dirty="0" err="1">
                <a:solidFill>
                  <a:schemeClr val="accent6">
                    <a:lumMod val="75000"/>
                  </a:schemeClr>
                </a:solidFill>
                <a:latin typeface="Arial Unicode MS"/>
              </a:rPr>
              <a:t>BsmtExposure</a:t>
            </a:r>
            <a:r>
              <a:rPr lang="en-US" altLang="zh-CN" sz="2400" dirty="0">
                <a:solidFill>
                  <a:schemeClr val="accent6">
                    <a:lumMod val="75000"/>
                  </a:schemeClr>
                </a:solidFill>
                <a:latin typeface="Arial Unicode MS"/>
              </a:rPr>
              <a:t>"]</a:t>
            </a:r>
          </a:p>
          <a:p>
            <a:pPr marL="342900" indent="-342900">
              <a:buFont typeface="Arial" panose="020B0604020202020204" pitchFamily="34" charset="0"/>
              <a:buChar char="•"/>
            </a:pPr>
            <a:r>
              <a:rPr lang="en-US" altLang="zh-CN" sz="2400" dirty="0" err="1">
                <a:latin typeface="Arial Unicode MS"/>
              </a:rPr>
              <a:t>Testset</a:t>
            </a:r>
            <a:r>
              <a:rPr lang="en-US" altLang="zh-CN" sz="2400" dirty="0">
                <a:latin typeface="Arial Unicode MS"/>
              </a:rPr>
              <a:t> screenshot:</a:t>
            </a:r>
          </a:p>
          <a:p>
            <a:endParaRPr lang="en-US" altLang="zh-CN" sz="2000" dirty="0"/>
          </a:p>
        </p:txBody>
      </p:sp>
    </p:spTree>
    <p:extLst>
      <p:ext uri="{BB962C8B-B14F-4D97-AF65-F5344CB8AC3E}">
        <p14:creationId xmlns:p14="http://schemas.microsoft.com/office/powerpoint/2010/main" val="3470687476"/>
      </p:ext>
    </p:extLst>
  </p:cSld>
  <p:clrMapOvr>
    <a:masterClrMapping/>
  </p:clrMapOvr>
  <mc:AlternateContent xmlns:mc="http://schemas.openxmlformats.org/markup-compatibility/2006" xmlns:p14="http://schemas.microsoft.com/office/powerpoint/2010/main">
    <mc:Choice Requires="p14">
      <p:transition spd="slow" p14:dur="2000" advTm="8926"/>
    </mc:Choice>
    <mc:Fallback xmlns="">
      <p:transition spd="slow" advTm="892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Model Construction</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r>
              <a:rPr lang="en-US" altLang="zh-CN" sz="2000" dirty="0">
                <a:latin typeface="Arial" panose="020B0604020202020204" pitchFamily="34" charset="0"/>
                <a:cs typeface="Arial" panose="020B0604020202020204" pitchFamily="34" charset="0"/>
              </a:rPr>
              <a:t>Principle Component Analysis (PCA)</a:t>
            </a:r>
          </a:p>
          <a:p>
            <a:pPr lvl="1"/>
            <a:r>
              <a:rPr lang="en-US" altLang="zh-CN" sz="1600" dirty="0">
                <a:latin typeface="Arial" panose="020B0604020202020204" pitchFamily="34" charset="0"/>
                <a:cs typeface="Arial" panose="020B0604020202020204" pitchFamily="34" charset="0"/>
              </a:rPr>
              <a:t>Normalization: Robust Scaler for Outliers</a:t>
            </a:r>
          </a:p>
          <a:p>
            <a:pPr lvl="1"/>
            <a:r>
              <a:rPr lang="en-US" altLang="zh-CN" sz="1600" dirty="0">
                <a:latin typeface="Arial" panose="020B0604020202020204" pitchFamily="34" charset="0"/>
                <a:cs typeface="Arial" panose="020B0604020202020204" pitchFamily="34" charset="0"/>
              </a:rPr>
              <a:t>Multicollinearity Reduction</a:t>
            </a:r>
          </a:p>
          <a:p>
            <a:pPr lvl="1"/>
            <a:endParaRPr lang="en-US" altLang="zh-CN" sz="1600" dirty="0">
              <a:latin typeface="Arial" panose="020B0604020202020204" pitchFamily="34" charset="0"/>
              <a:cs typeface="Arial" panose="020B0604020202020204" pitchFamily="34" charset="0"/>
            </a:endParaRPr>
          </a:p>
          <a:p>
            <a:endParaRPr lang="en-US" altLang="zh-CN" sz="400" i="0" dirty="0">
              <a:solidFill>
                <a:srgbClr val="21212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1592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Model Construction</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r>
              <a:rPr lang="en-US" altLang="zh-CN" sz="2000" dirty="0">
                <a:latin typeface="Arial" panose="020B0604020202020204" pitchFamily="34" charset="0"/>
                <a:cs typeface="Arial" panose="020B0604020202020204" pitchFamily="34" charset="0"/>
              </a:rPr>
              <a:t>Principle Component Analysis (PCA)</a:t>
            </a:r>
          </a:p>
          <a:p>
            <a:r>
              <a:rPr lang="en-US" altLang="zh-CN" sz="2000" dirty="0">
                <a:latin typeface="Arial" panose="020B0604020202020204" pitchFamily="34" charset="0"/>
                <a:cs typeface="Arial" panose="020B0604020202020204" pitchFamily="34" charset="0"/>
              </a:rPr>
              <a:t>Single Model</a:t>
            </a:r>
          </a:p>
          <a:p>
            <a:pPr lvl="1"/>
            <a:r>
              <a:rPr lang="en-US" altLang="zh-CN" sz="1800" dirty="0">
                <a:latin typeface="Arial" panose="020B0604020202020204" pitchFamily="34" charset="0"/>
                <a:cs typeface="Arial" panose="020B0604020202020204" pitchFamily="34" charset="0"/>
              </a:rPr>
              <a:t>Familiar models in former study:</a:t>
            </a:r>
          </a:p>
          <a:p>
            <a:pPr lvl="2"/>
            <a:r>
              <a:rPr lang="en-US" altLang="zh-CN" sz="1400" dirty="0">
                <a:latin typeface="Arial" panose="020B0604020202020204" pitchFamily="34" charset="0"/>
                <a:cs typeface="Arial" panose="020B0604020202020204" pitchFamily="34" charset="0"/>
              </a:rPr>
              <a:t>Linear Regression</a:t>
            </a:r>
          </a:p>
          <a:p>
            <a:pPr lvl="2"/>
            <a:r>
              <a:rPr lang="en-US" altLang="zh-CN" sz="1400" dirty="0">
                <a:latin typeface="Arial" panose="020B0604020202020204" pitchFamily="34" charset="0"/>
                <a:cs typeface="Arial" panose="020B0604020202020204" pitchFamily="34" charset="0"/>
              </a:rPr>
              <a:t>Ridge Regression</a:t>
            </a:r>
          </a:p>
          <a:p>
            <a:pPr lvl="2"/>
            <a:r>
              <a:rPr lang="en-US" altLang="zh-CN" sz="1400" dirty="0">
                <a:latin typeface="Arial" panose="020B0604020202020204" pitchFamily="34" charset="0"/>
                <a:cs typeface="Arial" panose="020B0604020202020204" pitchFamily="34" charset="0"/>
              </a:rPr>
              <a:t>Lasso Regression</a:t>
            </a:r>
          </a:p>
          <a:p>
            <a:pPr lvl="2"/>
            <a:r>
              <a:rPr lang="en-US" altLang="zh-CN" sz="1400" dirty="0">
                <a:latin typeface="Arial" panose="020B0604020202020204" pitchFamily="34" charset="0"/>
                <a:cs typeface="Arial" panose="020B0604020202020204" pitchFamily="34" charset="0"/>
              </a:rPr>
              <a:t>Random Forest Regression</a:t>
            </a:r>
          </a:p>
          <a:p>
            <a:pPr lvl="2"/>
            <a:r>
              <a:rPr lang="en-US" altLang="zh-CN" sz="1400" dirty="0">
                <a:latin typeface="Arial" panose="020B0604020202020204" pitchFamily="34" charset="0"/>
                <a:cs typeface="Arial" panose="020B0604020202020204" pitchFamily="34" charset="0"/>
              </a:rPr>
              <a:t>Gradient Boosting Regression</a:t>
            </a:r>
          </a:p>
          <a:p>
            <a:pPr lvl="2"/>
            <a:r>
              <a:rPr lang="en-US" altLang="zh-CN" sz="1400" dirty="0">
                <a:latin typeface="Arial" panose="020B0604020202020204" pitchFamily="34" charset="0"/>
                <a:cs typeface="Arial" panose="020B0604020202020204" pitchFamily="34" charset="0"/>
              </a:rPr>
              <a:t>Elastic Net</a:t>
            </a:r>
          </a:p>
          <a:p>
            <a:pPr lvl="2"/>
            <a:r>
              <a:rPr lang="en-US" altLang="zh-CN" sz="1400" dirty="0" err="1">
                <a:latin typeface="Arial" panose="020B0604020202020204" pitchFamily="34" charset="0"/>
                <a:cs typeface="Arial" panose="020B0604020202020204" pitchFamily="34" charset="0"/>
              </a:rPr>
              <a:t>Stochasitic</a:t>
            </a:r>
            <a:r>
              <a:rPr lang="en-US" altLang="zh-CN" sz="1400" dirty="0">
                <a:latin typeface="Arial" panose="020B0604020202020204" pitchFamily="34" charset="0"/>
                <a:cs typeface="Arial" panose="020B0604020202020204" pitchFamily="34" charset="0"/>
              </a:rPr>
              <a:t> Gradient Regression</a:t>
            </a:r>
          </a:p>
          <a:p>
            <a:pPr lvl="2"/>
            <a:r>
              <a:rPr lang="en-US" altLang="zh-CN" sz="1400" dirty="0" err="1">
                <a:latin typeface="Arial" panose="020B0604020202020204" pitchFamily="34" charset="0"/>
                <a:cs typeface="Arial" panose="020B0604020202020204" pitchFamily="34" charset="0"/>
              </a:rPr>
              <a:t>XGBoost</a:t>
            </a:r>
            <a:r>
              <a:rPr lang="en-US" altLang="zh-CN" sz="1400" dirty="0">
                <a:latin typeface="Arial" panose="020B0604020202020204" pitchFamily="34" charset="0"/>
                <a:cs typeface="Arial" panose="020B0604020202020204" pitchFamily="34" charset="0"/>
              </a:rPr>
              <a:t> Gradient Boosting Regression</a:t>
            </a:r>
          </a:p>
          <a:p>
            <a:pPr lvl="2"/>
            <a:endParaRPr lang="en-US" altLang="zh-CN" sz="1400" dirty="0">
              <a:latin typeface="Arial" panose="020B0604020202020204" pitchFamily="34" charset="0"/>
              <a:cs typeface="Arial" panose="020B0604020202020204" pitchFamily="34" charset="0"/>
            </a:endParaRPr>
          </a:p>
          <a:p>
            <a:r>
              <a:rPr lang="zh-CN" altLang="en-US" sz="1000" i="0" dirty="0">
                <a:solidFill>
                  <a:srgbClr val="212121"/>
                </a:solidFill>
                <a:effectLst/>
                <a:latin typeface="Arial" panose="020B0604020202020204" pitchFamily="34" charset="0"/>
                <a:cs typeface="Arial" panose="020B0604020202020204" pitchFamily="34" charset="0"/>
              </a:rPr>
              <a:t>　</a:t>
            </a:r>
            <a:endParaRPr lang="en-US" altLang="zh-CN" sz="700" i="0" dirty="0">
              <a:solidFill>
                <a:srgbClr val="21212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9186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Model Construction</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r>
              <a:rPr lang="en-US" altLang="zh-CN" sz="2000" dirty="0">
                <a:latin typeface="Arial" panose="020B0604020202020204" pitchFamily="34" charset="0"/>
                <a:cs typeface="Arial" panose="020B0604020202020204" pitchFamily="34" charset="0"/>
              </a:rPr>
              <a:t>Principle Component Analysis (PCA)</a:t>
            </a:r>
          </a:p>
          <a:p>
            <a:r>
              <a:rPr lang="en-US" altLang="zh-CN" sz="2000" dirty="0">
                <a:latin typeface="Arial" panose="020B0604020202020204" pitchFamily="34" charset="0"/>
                <a:cs typeface="Arial" panose="020B0604020202020204" pitchFamily="34" charset="0"/>
              </a:rPr>
              <a:t>Single Model</a:t>
            </a:r>
          </a:p>
          <a:p>
            <a:r>
              <a:rPr lang="en-US" altLang="zh-CN" sz="2000" dirty="0">
                <a:latin typeface="Arial" panose="020B0604020202020204" pitchFamily="34" charset="0"/>
                <a:cs typeface="Arial" panose="020B0604020202020204" pitchFamily="34" charset="0"/>
              </a:rPr>
              <a:t>Evaluation</a:t>
            </a:r>
          </a:p>
          <a:p>
            <a:pPr lvl="1"/>
            <a:r>
              <a:rPr lang="en-US" altLang="zh-CN" sz="1400" dirty="0">
                <a:latin typeface="Arial" panose="020B0604020202020204" pitchFamily="34" charset="0"/>
                <a:cs typeface="Arial" panose="020B0604020202020204" pitchFamily="34" charset="0"/>
              </a:rPr>
              <a:t>RMLSE: Root Mean Squared Logarithmic error</a:t>
            </a:r>
          </a:p>
          <a:p>
            <a:pPr lvl="1"/>
            <a:r>
              <a:rPr lang="en-US" altLang="zh-CN" sz="1400" dirty="0">
                <a:latin typeface="Arial" panose="020B0604020202020204" pitchFamily="34" charset="0"/>
                <a:cs typeface="Arial" panose="020B0604020202020204" pitchFamily="34" charset="0"/>
              </a:rPr>
              <a:t>Cross Validation: More reliable evaluation result</a:t>
            </a:r>
          </a:p>
          <a:p>
            <a:r>
              <a:rPr lang="zh-CN" altLang="en-US" sz="1000" dirty="0">
                <a:latin typeface="Arial" panose="020B0604020202020204" pitchFamily="34" charset="0"/>
                <a:cs typeface="Arial" panose="020B0604020202020204" pitchFamily="34" charset="0"/>
              </a:rPr>
              <a:t>　</a:t>
            </a:r>
            <a:endParaRPr lang="en-US" altLang="zh-CN" sz="1000" dirty="0">
              <a:latin typeface="Arial" panose="020B0604020202020204" pitchFamily="34" charset="0"/>
              <a:cs typeface="Arial" panose="020B0604020202020204" pitchFamily="34" charset="0"/>
            </a:endParaRPr>
          </a:p>
        </p:txBody>
      </p:sp>
      <p:graphicFrame>
        <p:nvGraphicFramePr>
          <p:cNvPr id="4" name="表格 6">
            <a:extLst>
              <a:ext uri="{FF2B5EF4-FFF2-40B4-BE49-F238E27FC236}">
                <a16:creationId xmlns:a16="http://schemas.microsoft.com/office/drawing/2014/main" id="{6C4A9276-23FB-40BA-BF39-BFE86C31E4FB}"/>
              </a:ext>
            </a:extLst>
          </p:cNvPr>
          <p:cNvGraphicFramePr>
            <a:graphicFrameLocks/>
          </p:cNvGraphicFramePr>
          <p:nvPr>
            <p:extLst>
              <p:ext uri="{D42A27DB-BD31-4B8C-83A1-F6EECF244321}">
                <p14:modId xmlns:p14="http://schemas.microsoft.com/office/powerpoint/2010/main" val="4253613659"/>
              </p:ext>
            </p:extLst>
          </p:nvPr>
        </p:nvGraphicFramePr>
        <p:xfrm>
          <a:off x="838200" y="4009918"/>
          <a:ext cx="10515600" cy="167640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86532077"/>
                    </a:ext>
                  </a:extLst>
                </a:gridCol>
                <a:gridCol w="1168400">
                  <a:extLst>
                    <a:ext uri="{9D8B030D-6E8A-4147-A177-3AD203B41FA5}">
                      <a16:colId xmlns:a16="http://schemas.microsoft.com/office/drawing/2014/main" val="1651989388"/>
                    </a:ext>
                  </a:extLst>
                </a:gridCol>
                <a:gridCol w="1168400">
                  <a:extLst>
                    <a:ext uri="{9D8B030D-6E8A-4147-A177-3AD203B41FA5}">
                      <a16:colId xmlns:a16="http://schemas.microsoft.com/office/drawing/2014/main" val="579685167"/>
                    </a:ext>
                  </a:extLst>
                </a:gridCol>
                <a:gridCol w="1168400">
                  <a:extLst>
                    <a:ext uri="{9D8B030D-6E8A-4147-A177-3AD203B41FA5}">
                      <a16:colId xmlns:a16="http://schemas.microsoft.com/office/drawing/2014/main" val="3610814279"/>
                    </a:ext>
                  </a:extLst>
                </a:gridCol>
                <a:gridCol w="1168400">
                  <a:extLst>
                    <a:ext uri="{9D8B030D-6E8A-4147-A177-3AD203B41FA5}">
                      <a16:colId xmlns:a16="http://schemas.microsoft.com/office/drawing/2014/main" val="360689049"/>
                    </a:ext>
                  </a:extLst>
                </a:gridCol>
                <a:gridCol w="1168400">
                  <a:extLst>
                    <a:ext uri="{9D8B030D-6E8A-4147-A177-3AD203B41FA5}">
                      <a16:colId xmlns:a16="http://schemas.microsoft.com/office/drawing/2014/main" val="520907631"/>
                    </a:ext>
                  </a:extLst>
                </a:gridCol>
                <a:gridCol w="1168400">
                  <a:extLst>
                    <a:ext uri="{9D8B030D-6E8A-4147-A177-3AD203B41FA5}">
                      <a16:colId xmlns:a16="http://schemas.microsoft.com/office/drawing/2014/main" val="1889639022"/>
                    </a:ext>
                  </a:extLst>
                </a:gridCol>
                <a:gridCol w="1168400">
                  <a:extLst>
                    <a:ext uri="{9D8B030D-6E8A-4147-A177-3AD203B41FA5}">
                      <a16:colId xmlns:a16="http://schemas.microsoft.com/office/drawing/2014/main" val="435018399"/>
                    </a:ext>
                  </a:extLst>
                </a:gridCol>
                <a:gridCol w="1168400">
                  <a:extLst>
                    <a:ext uri="{9D8B030D-6E8A-4147-A177-3AD203B41FA5}">
                      <a16:colId xmlns:a16="http://schemas.microsoft.com/office/drawing/2014/main" val="2504525609"/>
                    </a:ext>
                  </a:extLst>
                </a:gridCol>
              </a:tblGrid>
              <a:tr h="370840">
                <a:tc>
                  <a:txBody>
                    <a:bodyPr/>
                    <a:lstStyle/>
                    <a:p>
                      <a:pPr algn="ctr"/>
                      <a:r>
                        <a:rPr lang="en-US" altLang="zh-CN" sz="1200" dirty="0"/>
                        <a:t>Model</a:t>
                      </a:r>
                      <a:endParaRPr lang="zh-CN" altLang="en-US" sz="1200" dirty="0"/>
                    </a:p>
                  </a:txBody>
                  <a:tcPr anchor="ctr"/>
                </a:tc>
                <a:tc>
                  <a:txBody>
                    <a:bodyPr/>
                    <a:lstStyle/>
                    <a:p>
                      <a:pPr algn="ctr"/>
                      <a:r>
                        <a:rPr lang="en-US" altLang="zh-CN" sz="1200" dirty="0"/>
                        <a:t>Linear Regression</a:t>
                      </a:r>
                      <a:endParaRPr lang="zh-CN" altLang="en-US" sz="1200" dirty="0"/>
                    </a:p>
                  </a:txBody>
                  <a:tcPr anchor="ctr"/>
                </a:tc>
                <a:tc>
                  <a:txBody>
                    <a:bodyPr/>
                    <a:lstStyle/>
                    <a:p>
                      <a:pPr algn="ctr"/>
                      <a:r>
                        <a:rPr lang="en-US" altLang="zh-CN" sz="1200" dirty="0"/>
                        <a:t>Ridge Regression</a:t>
                      </a:r>
                      <a:endParaRPr lang="zh-CN" altLang="en-US" sz="1200" dirty="0"/>
                    </a:p>
                  </a:txBody>
                  <a:tcPr anchor="ctr"/>
                </a:tc>
                <a:tc>
                  <a:txBody>
                    <a:bodyPr/>
                    <a:lstStyle/>
                    <a:p>
                      <a:pPr algn="ctr"/>
                      <a:r>
                        <a:rPr lang="en-US" altLang="zh-CN" sz="1200" dirty="0"/>
                        <a:t>Lasso Regression</a:t>
                      </a:r>
                      <a:endParaRPr lang="zh-CN" altLang="en-US" sz="1200" dirty="0"/>
                    </a:p>
                  </a:txBody>
                  <a:tcPr anchor="ctr"/>
                </a:tc>
                <a:tc>
                  <a:txBody>
                    <a:bodyPr/>
                    <a:lstStyle/>
                    <a:p>
                      <a:pPr algn="ctr"/>
                      <a:r>
                        <a:rPr lang="en-US" altLang="zh-CN" sz="1200" dirty="0"/>
                        <a:t>Random Forest Regression</a:t>
                      </a:r>
                      <a:endParaRPr lang="zh-CN" altLang="en-US" sz="1200" dirty="0"/>
                    </a:p>
                  </a:txBody>
                  <a:tcPr anchor="ctr"/>
                </a:tc>
                <a:tc>
                  <a:txBody>
                    <a:bodyPr/>
                    <a:lstStyle/>
                    <a:p>
                      <a:pPr algn="ctr"/>
                      <a:r>
                        <a:rPr lang="en-US" altLang="zh-CN" sz="1200" dirty="0"/>
                        <a:t>Gradient Boosting Regression</a:t>
                      </a:r>
                      <a:endParaRPr lang="zh-CN" altLang="en-US" sz="1200" dirty="0"/>
                    </a:p>
                  </a:txBody>
                  <a:tcPr anchor="ctr"/>
                </a:tc>
                <a:tc>
                  <a:txBody>
                    <a:bodyPr/>
                    <a:lstStyle/>
                    <a:p>
                      <a:pPr algn="ctr"/>
                      <a:r>
                        <a:rPr lang="en-US" altLang="zh-CN" sz="1200" dirty="0"/>
                        <a:t>Elastic Net</a:t>
                      </a:r>
                      <a:endParaRPr lang="zh-CN" altLang="en-US" sz="1200" dirty="0"/>
                    </a:p>
                  </a:txBody>
                  <a:tcPr anchor="ctr"/>
                </a:tc>
                <a:tc>
                  <a:txBody>
                    <a:bodyPr/>
                    <a:lstStyle/>
                    <a:p>
                      <a:pPr algn="ctr"/>
                      <a:r>
                        <a:rPr lang="en-US" altLang="zh-CN" sz="1200" dirty="0"/>
                        <a:t>SGD Regression</a:t>
                      </a:r>
                      <a:endParaRPr lang="zh-CN" altLang="en-US" sz="1200" dirty="0"/>
                    </a:p>
                  </a:txBody>
                  <a:tcPr anchor="ctr"/>
                </a:tc>
                <a:tc>
                  <a:txBody>
                    <a:bodyPr/>
                    <a:lstStyle/>
                    <a:p>
                      <a:pPr algn="ctr"/>
                      <a:r>
                        <a:rPr lang="en-US" altLang="zh-CN" sz="1200" dirty="0" err="1"/>
                        <a:t>XGBoost</a:t>
                      </a:r>
                      <a:r>
                        <a:rPr lang="en-US" altLang="zh-CN" sz="1200" dirty="0"/>
                        <a:t> Regression</a:t>
                      </a:r>
                      <a:endParaRPr lang="zh-CN" altLang="en-US" sz="1200" dirty="0"/>
                    </a:p>
                  </a:txBody>
                  <a:tcPr anchor="ctr"/>
                </a:tc>
                <a:extLst>
                  <a:ext uri="{0D108BD9-81ED-4DB2-BD59-A6C34878D82A}">
                    <a16:rowId xmlns:a16="http://schemas.microsoft.com/office/drawing/2014/main" val="3304137492"/>
                  </a:ext>
                </a:extLst>
              </a:tr>
              <a:tr h="370840">
                <a:tc>
                  <a:txBody>
                    <a:bodyPr/>
                    <a:lstStyle/>
                    <a:p>
                      <a:pPr algn="ctr"/>
                      <a:r>
                        <a:rPr lang="en-US" altLang="zh-CN" sz="1400" dirty="0"/>
                        <a:t>Train CV RMLSE</a:t>
                      </a:r>
                      <a:endParaRPr lang="zh-CN" altLang="en-US" sz="1400" dirty="0"/>
                    </a:p>
                  </a:txBody>
                  <a:tcPr anchor="ctr"/>
                </a:tc>
                <a:tc>
                  <a:txBody>
                    <a:bodyPr/>
                    <a:lstStyle/>
                    <a:p>
                      <a:pPr algn="ctr"/>
                      <a:r>
                        <a:rPr lang="en-US" altLang="zh-CN" dirty="0"/>
                        <a:t>0.0068</a:t>
                      </a:r>
                      <a:endParaRPr lang="zh-CN" altLang="en-US" dirty="0"/>
                    </a:p>
                  </a:txBody>
                  <a:tcPr anchor="ctr"/>
                </a:tc>
                <a:tc>
                  <a:txBody>
                    <a:bodyPr/>
                    <a:lstStyle/>
                    <a:p>
                      <a:pPr algn="ctr"/>
                      <a:r>
                        <a:rPr lang="en-US" altLang="zh-CN" dirty="0"/>
                        <a:t>0.0068</a:t>
                      </a:r>
                      <a:endParaRPr lang="zh-CN" altLang="en-US" dirty="0"/>
                    </a:p>
                  </a:txBody>
                  <a:tcPr anchor="ctr"/>
                </a:tc>
                <a:tc>
                  <a:txBody>
                    <a:bodyPr/>
                    <a:lstStyle/>
                    <a:p>
                      <a:pPr algn="ctr"/>
                      <a:r>
                        <a:rPr lang="en-US" altLang="zh-CN" dirty="0"/>
                        <a:t>0.0179</a:t>
                      </a:r>
                      <a:endParaRPr lang="zh-CN" altLang="en-US" dirty="0"/>
                    </a:p>
                  </a:txBody>
                  <a:tcPr anchor="ctr"/>
                </a:tc>
                <a:tc>
                  <a:txBody>
                    <a:bodyPr/>
                    <a:lstStyle/>
                    <a:p>
                      <a:pPr algn="ctr"/>
                      <a:r>
                        <a:rPr lang="en-US" altLang="zh-CN" dirty="0"/>
                        <a:t>0.0071</a:t>
                      </a:r>
                      <a:endParaRPr lang="zh-CN" altLang="en-US" dirty="0"/>
                    </a:p>
                  </a:txBody>
                  <a:tcPr anchor="ctr"/>
                </a:tc>
                <a:tc>
                  <a:txBody>
                    <a:bodyPr/>
                    <a:lstStyle/>
                    <a:p>
                      <a:pPr algn="ctr"/>
                      <a:r>
                        <a:rPr lang="en-US" altLang="zh-CN" dirty="0"/>
                        <a:t>0.0067</a:t>
                      </a:r>
                      <a:endParaRPr lang="zh-CN" altLang="en-US" dirty="0"/>
                    </a:p>
                  </a:txBody>
                  <a:tcPr anchor="ctr"/>
                </a:tc>
                <a:tc>
                  <a:txBody>
                    <a:bodyPr/>
                    <a:lstStyle/>
                    <a:p>
                      <a:pPr algn="ctr"/>
                      <a:r>
                        <a:rPr lang="en-US" altLang="zh-CN" dirty="0"/>
                        <a:t>0.0067</a:t>
                      </a:r>
                      <a:endParaRPr lang="zh-CN" altLang="en-US" dirty="0"/>
                    </a:p>
                  </a:txBody>
                  <a:tcPr anchor="ctr"/>
                </a:tc>
                <a:tc>
                  <a:txBody>
                    <a:bodyPr/>
                    <a:lstStyle/>
                    <a:p>
                      <a:pPr algn="ctr"/>
                      <a:r>
                        <a:rPr lang="en-US" altLang="zh-CN" dirty="0"/>
                        <a:t>0.0072</a:t>
                      </a:r>
                      <a:endParaRPr lang="zh-CN" altLang="en-US" dirty="0"/>
                    </a:p>
                  </a:txBody>
                  <a:tcPr anchor="ctr"/>
                </a:tc>
                <a:tc>
                  <a:txBody>
                    <a:bodyPr/>
                    <a:lstStyle/>
                    <a:p>
                      <a:pPr algn="ctr"/>
                      <a:r>
                        <a:rPr lang="en-US" altLang="zh-CN" dirty="0"/>
                        <a:t>0.0067</a:t>
                      </a:r>
                      <a:endParaRPr lang="zh-CN" altLang="en-US" dirty="0"/>
                    </a:p>
                  </a:txBody>
                  <a:tcPr anchor="ctr"/>
                </a:tc>
                <a:extLst>
                  <a:ext uri="{0D108BD9-81ED-4DB2-BD59-A6C34878D82A}">
                    <a16:rowId xmlns:a16="http://schemas.microsoft.com/office/drawing/2014/main" val="1812378450"/>
                  </a:ext>
                </a:extLst>
              </a:tr>
              <a:tr h="370840">
                <a:tc>
                  <a:txBody>
                    <a:bodyPr/>
                    <a:lstStyle/>
                    <a:p>
                      <a:pPr algn="ctr"/>
                      <a:r>
                        <a:rPr lang="en-US" altLang="zh-CN" sz="1400" dirty="0"/>
                        <a:t>Prediction RMLSE</a:t>
                      </a:r>
                      <a:endParaRPr lang="zh-CN" altLang="en-US" sz="1400" dirty="0"/>
                    </a:p>
                  </a:txBody>
                  <a:tcPr anchor="ctr"/>
                </a:tc>
                <a:tc>
                  <a:txBody>
                    <a:bodyPr/>
                    <a:lstStyle/>
                    <a:p>
                      <a:pPr algn="ctr"/>
                      <a:r>
                        <a:rPr lang="en-US" altLang="zh-CN" dirty="0"/>
                        <a:t>0.1490</a:t>
                      </a:r>
                      <a:endParaRPr lang="zh-CN" altLang="en-US" dirty="0"/>
                    </a:p>
                  </a:txBody>
                  <a:tcPr anchor="ctr"/>
                </a:tc>
                <a:tc>
                  <a:txBody>
                    <a:bodyPr/>
                    <a:lstStyle/>
                    <a:p>
                      <a:pPr algn="ctr"/>
                      <a:r>
                        <a:rPr lang="en-US" altLang="zh-CN" dirty="0"/>
                        <a:t>0.1488</a:t>
                      </a:r>
                      <a:endParaRPr lang="zh-CN" altLang="en-US" dirty="0"/>
                    </a:p>
                  </a:txBody>
                  <a:tcPr anchor="ctr"/>
                </a:tc>
                <a:tc>
                  <a:txBody>
                    <a:bodyPr/>
                    <a:lstStyle/>
                    <a:p>
                      <a:pPr algn="ctr"/>
                      <a:r>
                        <a:rPr lang="en-US" altLang="zh-CN" dirty="0"/>
                        <a:t>0.4163</a:t>
                      </a:r>
                      <a:endParaRPr lang="zh-CN" altLang="en-US" dirty="0"/>
                    </a:p>
                  </a:txBody>
                  <a:tcPr anchor="ctr"/>
                </a:tc>
                <a:tc>
                  <a:txBody>
                    <a:bodyPr/>
                    <a:lstStyle/>
                    <a:p>
                      <a:pPr algn="ctr"/>
                      <a:r>
                        <a:rPr lang="en-US" altLang="zh-CN" dirty="0"/>
                        <a:t>0.2458</a:t>
                      </a:r>
                      <a:endParaRPr lang="zh-CN" altLang="en-US" dirty="0"/>
                    </a:p>
                  </a:txBody>
                  <a:tcPr anchor="ctr"/>
                </a:tc>
                <a:tc>
                  <a:txBody>
                    <a:bodyPr/>
                    <a:lstStyle/>
                    <a:p>
                      <a:pPr algn="ctr"/>
                      <a:r>
                        <a:rPr lang="en-US" altLang="zh-CN" dirty="0"/>
                        <a:t>0.2153</a:t>
                      </a:r>
                      <a:endParaRPr lang="zh-CN" altLang="en-US" dirty="0"/>
                    </a:p>
                  </a:txBody>
                  <a:tcPr anchor="ctr"/>
                </a:tc>
                <a:tc>
                  <a:txBody>
                    <a:bodyPr/>
                    <a:lstStyle/>
                    <a:p>
                      <a:pPr algn="ctr"/>
                      <a:r>
                        <a:rPr lang="en-US" altLang="zh-CN" dirty="0"/>
                        <a:t>0.1488</a:t>
                      </a:r>
                      <a:endParaRPr lang="zh-CN" altLang="en-US" dirty="0"/>
                    </a:p>
                  </a:txBody>
                  <a:tcPr anchor="ctr"/>
                </a:tc>
                <a:tc>
                  <a:txBody>
                    <a:bodyPr/>
                    <a:lstStyle/>
                    <a:p>
                      <a:pPr algn="ctr"/>
                      <a:r>
                        <a:rPr lang="en-US" altLang="zh-CN" dirty="0"/>
                        <a:t>0.1545</a:t>
                      </a:r>
                      <a:endParaRPr lang="zh-CN" altLang="en-US" dirty="0"/>
                    </a:p>
                  </a:txBody>
                  <a:tcPr anchor="ctr"/>
                </a:tc>
                <a:tc>
                  <a:txBody>
                    <a:bodyPr/>
                    <a:lstStyle/>
                    <a:p>
                      <a:pPr algn="ctr"/>
                      <a:r>
                        <a:rPr lang="en-US" altLang="zh-CN" dirty="0"/>
                        <a:t>0.2003</a:t>
                      </a:r>
                      <a:endParaRPr lang="zh-CN" altLang="en-US" dirty="0"/>
                    </a:p>
                  </a:txBody>
                  <a:tcPr anchor="ctr"/>
                </a:tc>
                <a:extLst>
                  <a:ext uri="{0D108BD9-81ED-4DB2-BD59-A6C34878D82A}">
                    <a16:rowId xmlns:a16="http://schemas.microsoft.com/office/drawing/2014/main" val="3942065139"/>
                  </a:ext>
                </a:extLst>
              </a:tr>
            </a:tbl>
          </a:graphicData>
        </a:graphic>
      </p:graphicFrame>
    </p:spTree>
    <p:extLst>
      <p:ext uri="{BB962C8B-B14F-4D97-AF65-F5344CB8AC3E}">
        <p14:creationId xmlns:p14="http://schemas.microsoft.com/office/powerpoint/2010/main" val="81177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Explorative Data Visualization and Analysis</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lstStyle/>
          <a:p>
            <a:r>
              <a:rPr lang="en-US" altLang="zh-CN" dirty="0"/>
              <a:t>A first glimpse: 79 features, 3 forms</a:t>
            </a:r>
            <a:endParaRPr lang="zh-CN" altLang="en-US" dirty="0"/>
          </a:p>
        </p:txBody>
      </p:sp>
      <p:pic>
        <p:nvPicPr>
          <p:cNvPr id="13" name="图片 12">
            <a:extLst>
              <a:ext uri="{FF2B5EF4-FFF2-40B4-BE49-F238E27FC236}">
                <a16:creationId xmlns:a16="http://schemas.microsoft.com/office/drawing/2014/main" id="{F4519928-8221-46DA-A92E-A628AEB76484}"/>
              </a:ext>
            </a:extLst>
          </p:cNvPr>
          <p:cNvPicPr>
            <a:picLocks noChangeAspect="1"/>
          </p:cNvPicPr>
          <p:nvPr/>
        </p:nvPicPr>
        <p:blipFill>
          <a:blip r:embed="rId2"/>
          <a:stretch>
            <a:fillRect/>
          </a:stretch>
        </p:blipFill>
        <p:spPr>
          <a:xfrm>
            <a:off x="7790121" y="2634737"/>
            <a:ext cx="4214049" cy="2663214"/>
          </a:xfrm>
          <a:prstGeom prst="rect">
            <a:avLst/>
          </a:prstGeom>
        </p:spPr>
      </p:pic>
      <p:pic>
        <p:nvPicPr>
          <p:cNvPr id="15" name="图片 14">
            <a:extLst>
              <a:ext uri="{FF2B5EF4-FFF2-40B4-BE49-F238E27FC236}">
                <a16:creationId xmlns:a16="http://schemas.microsoft.com/office/drawing/2014/main" id="{80CBE7F1-2204-4301-BB14-742BCB392B7F}"/>
              </a:ext>
            </a:extLst>
          </p:cNvPr>
          <p:cNvPicPr>
            <a:picLocks noChangeAspect="1"/>
          </p:cNvPicPr>
          <p:nvPr/>
        </p:nvPicPr>
        <p:blipFill>
          <a:blip r:embed="rId3"/>
          <a:stretch>
            <a:fillRect/>
          </a:stretch>
        </p:blipFill>
        <p:spPr>
          <a:xfrm>
            <a:off x="0" y="2877879"/>
            <a:ext cx="3979674" cy="2420072"/>
          </a:xfrm>
          <a:prstGeom prst="rect">
            <a:avLst/>
          </a:prstGeom>
        </p:spPr>
      </p:pic>
      <p:pic>
        <p:nvPicPr>
          <p:cNvPr id="11" name="图片 10">
            <a:extLst>
              <a:ext uri="{FF2B5EF4-FFF2-40B4-BE49-F238E27FC236}">
                <a16:creationId xmlns:a16="http://schemas.microsoft.com/office/drawing/2014/main" id="{1E73E606-52BD-4D71-A139-7103BEB505DF}"/>
              </a:ext>
            </a:extLst>
          </p:cNvPr>
          <p:cNvPicPr>
            <a:picLocks noChangeAspect="1"/>
          </p:cNvPicPr>
          <p:nvPr/>
        </p:nvPicPr>
        <p:blipFill>
          <a:blip r:embed="rId4"/>
          <a:stretch>
            <a:fillRect/>
          </a:stretch>
        </p:blipFill>
        <p:spPr>
          <a:xfrm>
            <a:off x="3706597" y="2634737"/>
            <a:ext cx="4083524" cy="3037072"/>
          </a:xfrm>
          <a:prstGeom prst="rect">
            <a:avLst/>
          </a:prstGeom>
        </p:spPr>
      </p:pic>
      <p:sp>
        <p:nvSpPr>
          <p:cNvPr id="16" name="文本框 15">
            <a:extLst>
              <a:ext uri="{FF2B5EF4-FFF2-40B4-BE49-F238E27FC236}">
                <a16:creationId xmlns:a16="http://schemas.microsoft.com/office/drawing/2014/main" id="{1B05D622-D26D-4E26-B7FD-016B0A6BAE4F}"/>
              </a:ext>
            </a:extLst>
          </p:cNvPr>
          <p:cNvSpPr txBox="1"/>
          <p:nvPr/>
        </p:nvSpPr>
        <p:spPr>
          <a:xfrm>
            <a:off x="838200" y="5904451"/>
            <a:ext cx="2585484" cy="369332"/>
          </a:xfrm>
          <a:prstGeom prst="rect">
            <a:avLst/>
          </a:prstGeom>
          <a:noFill/>
        </p:spPr>
        <p:txBody>
          <a:bodyPr wrap="square" rtlCol="0">
            <a:spAutoFit/>
          </a:bodyPr>
          <a:lstStyle/>
          <a:p>
            <a:pPr algn="ctr"/>
            <a:r>
              <a:rPr lang="en-US" altLang="zh-CN" b="1" dirty="0"/>
              <a:t>Numeric</a:t>
            </a:r>
            <a:endParaRPr lang="zh-CN" altLang="en-US" b="1" dirty="0"/>
          </a:p>
        </p:txBody>
      </p:sp>
      <p:sp>
        <p:nvSpPr>
          <p:cNvPr id="17" name="文本框 16">
            <a:extLst>
              <a:ext uri="{FF2B5EF4-FFF2-40B4-BE49-F238E27FC236}">
                <a16:creationId xmlns:a16="http://schemas.microsoft.com/office/drawing/2014/main" id="{9F394B90-DDAC-4A52-BA72-038BC6030FCA}"/>
              </a:ext>
            </a:extLst>
          </p:cNvPr>
          <p:cNvSpPr txBox="1"/>
          <p:nvPr/>
        </p:nvSpPr>
        <p:spPr>
          <a:xfrm>
            <a:off x="4803258" y="5904451"/>
            <a:ext cx="2585484" cy="369332"/>
          </a:xfrm>
          <a:prstGeom prst="rect">
            <a:avLst/>
          </a:prstGeom>
          <a:noFill/>
        </p:spPr>
        <p:txBody>
          <a:bodyPr wrap="square" rtlCol="0">
            <a:spAutoFit/>
          </a:bodyPr>
          <a:lstStyle/>
          <a:p>
            <a:pPr algn="ctr"/>
            <a:r>
              <a:rPr lang="en-US" altLang="zh-CN" b="1" dirty="0"/>
              <a:t>Categorical</a:t>
            </a:r>
            <a:endParaRPr lang="zh-CN" altLang="en-US" b="1" dirty="0"/>
          </a:p>
        </p:txBody>
      </p:sp>
      <p:sp>
        <p:nvSpPr>
          <p:cNvPr id="18" name="文本框 17">
            <a:extLst>
              <a:ext uri="{FF2B5EF4-FFF2-40B4-BE49-F238E27FC236}">
                <a16:creationId xmlns:a16="http://schemas.microsoft.com/office/drawing/2014/main" id="{683233E0-80F7-4059-A822-EAF1538FC167}"/>
              </a:ext>
            </a:extLst>
          </p:cNvPr>
          <p:cNvSpPr txBox="1"/>
          <p:nvPr/>
        </p:nvSpPr>
        <p:spPr>
          <a:xfrm>
            <a:off x="9035903" y="5904451"/>
            <a:ext cx="2585484" cy="369332"/>
          </a:xfrm>
          <a:prstGeom prst="rect">
            <a:avLst/>
          </a:prstGeom>
          <a:noFill/>
        </p:spPr>
        <p:txBody>
          <a:bodyPr wrap="square" rtlCol="0">
            <a:spAutoFit/>
          </a:bodyPr>
          <a:lstStyle/>
          <a:p>
            <a:pPr algn="ctr"/>
            <a:r>
              <a:rPr lang="en-US" altLang="zh-CN" b="1" dirty="0"/>
              <a:t>Ordinal (Rank Info)</a:t>
            </a:r>
            <a:endParaRPr lang="zh-CN" altLang="en-US" b="1" dirty="0"/>
          </a:p>
        </p:txBody>
      </p:sp>
    </p:spTree>
    <p:extLst>
      <p:ext uri="{BB962C8B-B14F-4D97-AF65-F5344CB8AC3E}">
        <p14:creationId xmlns:p14="http://schemas.microsoft.com/office/powerpoint/2010/main" val="1045063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Model Construction</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r>
              <a:rPr lang="en-US" altLang="zh-CN" sz="2000" dirty="0">
                <a:latin typeface="Arial" panose="020B0604020202020204" pitchFamily="34" charset="0"/>
                <a:cs typeface="Arial" panose="020B0604020202020204" pitchFamily="34" charset="0"/>
              </a:rPr>
              <a:t>Principle Component Analysis (PCA)</a:t>
            </a:r>
          </a:p>
          <a:p>
            <a:r>
              <a:rPr lang="en-US" altLang="zh-CN" sz="2000" dirty="0">
                <a:latin typeface="Arial" panose="020B0604020202020204" pitchFamily="34" charset="0"/>
                <a:cs typeface="Arial" panose="020B0604020202020204" pitchFamily="34" charset="0"/>
              </a:rPr>
              <a:t>Single Model</a:t>
            </a:r>
          </a:p>
          <a:p>
            <a:r>
              <a:rPr lang="en-US" altLang="zh-CN" sz="2000" dirty="0">
                <a:latin typeface="Arial" panose="020B0604020202020204" pitchFamily="34" charset="0"/>
                <a:cs typeface="Arial" panose="020B0604020202020204" pitchFamily="34" charset="0"/>
              </a:rPr>
              <a:t>Evaluation</a:t>
            </a:r>
            <a:endParaRPr lang="en-US" altLang="zh-CN" sz="1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Wrapper Feature Selection Method</a:t>
            </a:r>
          </a:p>
          <a:p>
            <a:pPr lvl="1"/>
            <a:r>
              <a:rPr lang="en-US" altLang="zh-CN" sz="1600" b="0" i="0" dirty="0">
                <a:solidFill>
                  <a:srgbClr val="212121"/>
                </a:solidFill>
                <a:effectLst/>
                <a:latin typeface="Roboto" panose="02000000000000000000" pitchFamily="2" charset="0"/>
              </a:rPr>
              <a:t>Recursive feature elimination model</a:t>
            </a:r>
          </a:p>
          <a:p>
            <a:pPr lvl="1"/>
            <a:r>
              <a:rPr lang="en-US" altLang="zh-CN" sz="1600" dirty="0">
                <a:solidFill>
                  <a:srgbClr val="212121"/>
                </a:solidFill>
                <a:latin typeface="Roboto" panose="02000000000000000000" pitchFamily="2" charset="0"/>
              </a:rPr>
              <a:t>R</a:t>
            </a:r>
            <a:r>
              <a:rPr lang="en-US" altLang="zh-CN" sz="1600" b="0" i="0" dirty="0">
                <a:solidFill>
                  <a:srgbClr val="212121"/>
                </a:solidFill>
                <a:effectLst/>
                <a:latin typeface="Roboto" panose="02000000000000000000" pitchFamily="2" charset="0"/>
              </a:rPr>
              <a:t>emoval of the 'unimportant' features based on the </a:t>
            </a:r>
            <a:r>
              <a:rPr lang="en-US" altLang="zh-CN" sz="1600" b="0" i="0" dirty="0" err="1">
                <a:solidFill>
                  <a:srgbClr val="212121"/>
                </a:solidFill>
                <a:effectLst/>
                <a:latin typeface="Roboto" panose="02000000000000000000" pitchFamily="2" charset="0"/>
              </a:rPr>
              <a:t>coef</a:t>
            </a:r>
            <a:r>
              <a:rPr lang="en-US" altLang="zh-CN" sz="1600" b="0" i="0" dirty="0">
                <a:solidFill>
                  <a:srgbClr val="212121"/>
                </a:solidFill>
                <a:effectLst/>
                <a:latin typeface="Roboto" panose="02000000000000000000" pitchFamily="2" charset="0"/>
              </a:rPr>
              <a:t> attribute or feature </a:t>
            </a:r>
            <a:r>
              <a:rPr lang="en-US" altLang="zh-CN" sz="1600" b="0" i="0" dirty="0" err="1">
                <a:solidFill>
                  <a:srgbClr val="212121"/>
                </a:solidFill>
                <a:effectLst/>
                <a:latin typeface="Roboto" panose="02000000000000000000" pitchFamily="2" charset="0"/>
              </a:rPr>
              <a:t>importances</a:t>
            </a:r>
            <a:r>
              <a:rPr lang="en-US" altLang="zh-CN" sz="1600" b="0" i="0" dirty="0">
                <a:solidFill>
                  <a:srgbClr val="212121"/>
                </a:solidFill>
                <a:effectLst/>
                <a:latin typeface="Roboto" panose="02000000000000000000" pitchFamily="2" charset="0"/>
              </a:rPr>
              <a:t>.</a:t>
            </a:r>
          </a:p>
          <a:p>
            <a:pPr lvl="1"/>
            <a:r>
              <a:rPr lang="en-US" altLang="zh-CN" sz="1600" dirty="0">
                <a:solidFill>
                  <a:srgbClr val="212121"/>
                </a:solidFill>
                <a:latin typeface="Roboto" panose="02000000000000000000" pitchFamily="2" charset="0"/>
                <a:cs typeface="Arial" panose="020B0604020202020204" pitchFamily="34" charset="0"/>
              </a:rPr>
              <a:t>Observation:</a:t>
            </a:r>
          </a:p>
          <a:p>
            <a:pPr lvl="2"/>
            <a:r>
              <a:rPr lang="en-US" altLang="zh-CN" sz="1600" dirty="0">
                <a:solidFill>
                  <a:srgbClr val="212121"/>
                </a:solidFill>
                <a:latin typeface="Roboto" panose="02000000000000000000" pitchFamily="2" charset="0"/>
                <a:cs typeface="Arial" panose="020B0604020202020204" pitchFamily="34" charset="0"/>
              </a:rPr>
              <a:t>Performance remains the same as Single Model: Ridge Regression</a:t>
            </a:r>
          </a:p>
          <a:p>
            <a:pPr lvl="2"/>
            <a:r>
              <a:rPr lang="en-US" altLang="zh-CN" sz="1600" dirty="0">
                <a:solidFill>
                  <a:srgbClr val="212121"/>
                </a:solidFill>
                <a:latin typeface="Roboto" panose="02000000000000000000" pitchFamily="2" charset="0"/>
                <a:cs typeface="Arial" panose="020B0604020202020204" pitchFamily="34" charset="0"/>
              </a:rPr>
              <a:t>Largely reduced performance: Elastic Net.</a:t>
            </a:r>
          </a:p>
          <a:p>
            <a:endParaRPr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546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Model Construction</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r>
              <a:rPr lang="en-US" altLang="zh-CN" sz="2000" dirty="0">
                <a:latin typeface="Arial" panose="020B0604020202020204" pitchFamily="34" charset="0"/>
                <a:cs typeface="Arial" panose="020B0604020202020204" pitchFamily="34" charset="0"/>
              </a:rPr>
              <a:t>Principle Component Analysis (PCA)</a:t>
            </a:r>
          </a:p>
          <a:p>
            <a:r>
              <a:rPr lang="en-US" altLang="zh-CN" sz="2000" dirty="0">
                <a:latin typeface="Arial" panose="020B0604020202020204" pitchFamily="34" charset="0"/>
                <a:cs typeface="Arial" panose="020B0604020202020204" pitchFamily="34" charset="0"/>
              </a:rPr>
              <a:t>Single Model</a:t>
            </a:r>
          </a:p>
          <a:p>
            <a:r>
              <a:rPr lang="en-US" altLang="zh-CN" sz="2000" dirty="0">
                <a:latin typeface="Arial" panose="020B0604020202020204" pitchFamily="34" charset="0"/>
                <a:cs typeface="Arial" panose="020B0604020202020204" pitchFamily="34" charset="0"/>
              </a:rPr>
              <a:t>Evaluation</a:t>
            </a:r>
            <a:endParaRPr lang="en-US" altLang="zh-CN" sz="1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Wrapper Feature Selection Method</a:t>
            </a:r>
          </a:p>
          <a:p>
            <a:r>
              <a:rPr lang="en-US" altLang="zh-CN" sz="2000" dirty="0">
                <a:latin typeface="Arial" panose="020B0604020202020204" pitchFamily="34" charset="0"/>
                <a:cs typeface="Arial" panose="020B0604020202020204" pitchFamily="34" charset="0"/>
              </a:rPr>
              <a:t>Blend Model</a:t>
            </a:r>
          </a:p>
          <a:p>
            <a:pPr lvl="1"/>
            <a:r>
              <a:rPr lang="en-US" altLang="zh-CN" sz="1600" dirty="0">
                <a:latin typeface="Arial" panose="020B0604020202020204" pitchFamily="34" charset="0"/>
                <a:cs typeface="Arial" panose="020B0604020202020204" pitchFamily="34" charset="0"/>
              </a:rPr>
              <a:t>Simple way: average of several models prediction result as blend model’s result</a:t>
            </a:r>
          </a:p>
          <a:p>
            <a:pPr lvl="1"/>
            <a:r>
              <a:rPr lang="en-US" altLang="zh-CN" sz="1600" dirty="0">
                <a:latin typeface="Arial" panose="020B0604020202020204" pitchFamily="34" charset="0"/>
                <a:cs typeface="Arial" panose="020B0604020202020204" pitchFamily="34" charset="0"/>
              </a:rPr>
              <a:t>Performance: 5-fold evaluation resulted an RMSLE of 0.00005.</a:t>
            </a:r>
          </a:p>
          <a:p>
            <a:pPr lvl="2"/>
            <a:r>
              <a:rPr lang="en-US" altLang="zh-CN" sz="1600" dirty="0">
                <a:latin typeface="Arial" panose="020B0604020202020204" pitchFamily="34" charset="0"/>
                <a:cs typeface="Arial" panose="020B0604020202020204" pitchFamily="34" charset="0"/>
              </a:rPr>
              <a:t>Slight improvement on prediction results</a:t>
            </a:r>
          </a:p>
          <a:p>
            <a:pPr lvl="2"/>
            <a:r>
              <a:rPr lang="en-US" altLang="zh-CN" sz="1600" dirty="0">
                <a:latin typeface="Arial" panose="020B0604020202020204" pitchFamily="34" charset="0"/>
                <a:cs typeface="Arial" panose="020B0604020202020204" pitchFamily="34" charset="0"/>
              </a:rPr>
              <a:t>Guess: Models’ strategies are similar</a:t>
            </a:r>
            <a:endParaRPr lang="en-US" altLang="zh-C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6591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746F1-5FAD-4319-A77D-192F8D98D058}"/>
              </a:ext>
            </a:extLst>
          </p:cNvPr>
          <p:cNvSpPr>
            <a:spLocks noGrp="1"/>
          </p:cNvSpPr>
          <p:nvPr>
            <p:ph type="title"/>
          </p:nvPr>
        </p:nvSpPr>
        <p:spPr>
          <a:xfrm>
            <a:off x="466541" y="2618678"/>
            <a:ext cx="10515600" cy="1325563"/>
          </a:xfrm>
        </p:spPr>
        <p:txBody>
          <a:bodyPr/>
          <a:lstStyle/>
          <a:p>
            <a:pPr algn="r"/>
            <a:r>
              <a:rPr lang="en-US" altLang="zh-CN" dirty="0">
                <a:latin typeface="Berlin Sans FB Demi" panose="020E0802020502020306" pitchFamily="34" charset="0"/>
              </a:rPr>
              <a:t>FIN</a:t>
            </a:r>
            <a:br>
              <a:rPr lang="en-US" altLang="zh-CN" dirty="0"/>
            </a:br>
            <a:r>
              <a:rPr lang="en-US" altLang="zh-CN" sz="3600" dirty="0"/>
              <a:t>Thank you for watching!</a:t>
            </a:r>
            <a:endParaRPr lang="zh-CN" altLang="en-US" dirty="0"/>
          </a:p>
        </p:txBody>
      </p:sp>
    </p:spTree>
    <p:extLst>
      <p:ext uri="{BB962C8B-B14F-4D97-AF65-F5344CB8AC3E}">
        <p14:creationId xmlns:p14="http://schemas.microsoft.com/office/powerpoint/2010/main" val="3100517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AAD97-F9B8-4DC0-A202-F235401BD5DA}"/>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Reference</a:t>
            </a:r>
            <a:endParaRPr lang="zh-CN" altLang="en-US" dirty="0"/>
          </a:p>
        </p:txBody>
      </p:sp>
      <p:sp>
        <p:nvSpPr>
          <p:cNvPr id="3" name="内容占位符 2">
            <a:extLst>
              <a:ext uri="{FF2B5EF4-FFF2-40B4-BE49-F238E27FC236}">
                <a16:creationId xmlns:a16="http://schemas.microsoft.com/office/drawing/2014/main" id="{C050ADEC-C636-4BDE-91B7-BE48AC9E77DA}"/>
              </a:ext>
            </a:extLst>
          </p:cNvPr>
          <p:cNvSpPr>
            <a:spLocks noGrp="1"/>
          </p:cNvSpPr>
          <p:nvPr>
            <p:ph idx="1"/>
          </p:nvPr>
        </p:nvSpPr>
        <p:spPr/>
        <p:txBody>
          <a:bodyPr>
            <a:normAutofit/>
          </a:bodyPr>
          <a:lstStyle/>
          <a:p>
            <a:r>
              <a:rPr lang="en-US" altLang="zh-CN" sz="1600" b="0" i="0" dirty="0">
                <a:solidFill>
                  <a:srgbClr val="212121"/>
                </a:solidFill>
                <a:effectLst/>
                <a:latin typeface="Roboto" panose="02000000000000000000" pitchFamily="2" charset="0"/>
              </a:rPr>
              <a:t>[1] Reference: All You Need is PCA (LB: 0.11421, top 4%), MASSQUANTITY, </a:t>
            </a:r>
            <a:r>
              <a:rPr lang="en-US" altLang="zh-CN" sz="1600" b="0" i="0" dirty="0">
                <a:effectLst/>
                <a:latin typeface="Roboto" panose="02000000000000000000" pitchFamily="2" charset="0"/>
                <a:hlinkClick r:id="rId2"/>
              </a:rPr>
              <a:t>https://www.kaggle.com/massquantity/all-you-need-is-pca-lb-0-11421-top-4</a:t>
            </a:r>
            <a:r>
              <a:rPr lang="en-US" altLang="zh-CN" sz="1600" b="0" i="0" dirty="0">
                <a:solidFill>
                  <a:srgbClr val="212121"/>
                </a:solidFill>
                <a:effectLst/>
                <a:latin typeface="Roboto" panose="02000000000000000000" pitchFamily="2" charset="0"/>
              </a:rPr>
              <a:t> (2016).</a:t>
            </a:r>
          </a:p>
          <a:p>
            <a:r>
              <a:rPr lang="en-US" altLang="zh-CN" sz="1600" dirty="0">
                <a:solidFill>
                  <a:srgbClr val="212121"/>
                </a:solidFill>
                <a:latin typeface="Roboto" panose="02000000000000000000" pitchFamily="2" charset="0"/>
              </a:rPr>
              <a:t>[2]</a:t>
            </a:r>
            <a:r>
              <a:rPr lang="en-US" altLang="zh-CN" sz="1600" b="1" i="0" dirty="0">
                <a:solidFill>
                  <a:srgbClr val="222222"/>
                </a:solidFill>
                <a:effectLst/>
                <a:latin typeface="Lato" panose="020F0502020204030203" pitchFamily="34" charset="0"/>
              </a:rPr>
              <a:t> </a:t>
            </a:r>
            <a:r>
              <a:rPr lang="en-US" altLang="zh-CN" sz="1600" i="1" dirty="0">
                <a:solidFill>
                  <a:srgbClr val="222222"/>
                </a:solidFill>
                <a:effectLst/>
                <a:latin typeface="Lato" panose="020F0502020204030203" pitchFamily="34" charset="0"/>
              </a:rPr>
              <a:t>Introduction to Feature Selection methods with an example (or how to select the right variables?)</a:t>
            </a:r>
            <a:r>
              <a:rPr lang="en-US" altLang="zh-CN" sz="1600" i="1" dirty="0">
                <a:solidFill>
                  <a:srgbClr val="212121"/>
                </a:solidFill>
                <a:latin typeface="Roboto" panose="02000000000000000000" pitchFamily="2" charset="0"/>
              </a:rPr>
              <a:t> </a:t>
            </a:r>
            <a:r>
              <a:rPr lang="en-US" altLang="zh-CN" sz="1600" dirty="0">
                <a:solidFill>
                  <a:srgbClr val="212121"/>
                </a:solidFill>
                <a:latin typeface="Roboto" panose="02000000000000000000" pitchFamily="2" charset="0"/>
                <a:hlinkClick r:id="rId3"/>
              </a:rPr>
              <a:t>https://www.analyticsvidhya.com/blog/2016/12/introduction-to-feature-selection-methods-with-an-example-or-how-to-select-the-right-variables/</a:t>
            </a:r>
            <a:endParaRPr lang="en-US" altLang="zh-CN" sz="1600" dirty="0">
              <a:solidFill>
                <a:srgbClr val="212121"/>
              </a:solidFill>
              <a:latin typeface="Roboto" panose="02000000000000000000" pitchFamily="2" charset="0"/>
            </a:endParaRPr>
          </a:p>
          <a:p>
            <a:r>
              <a:rPr lang="en-US" altLang="zh-CN" sz="1600" dirty="0">
                <a:solidFill>
                  <a:srgbClr val="212121"/>
                </a:solidFill>
                <a:latin typeface="Roboto" panose="02000000000000000000" pitchFamily="2" charset="0"/>
              </a:rPr>
              <a:t>[3]</a:t>
            </a:r>
            <a:r>
              <a:rPr lang="en-US" altLang="zh-CN" sz="1100" b="1" i="0" dirty="0">
                <a:solidFill>
                  <a:srgbClr val="292929"/>
                </a:solidFill>
                <a:effectLst/>
                <a:latin typeface="sohne"/>
              </a:rPr>
              <a:t> </a:t>
            </a:r>
            <a:r>
              <a:rPr lang="en-US" altLang="zh-CN" sz="1600" i="1" dirty="0">
                <a:solidFill>
                  <a:srgbClr val="222222"/>
                </a:solidFill>
                <a:latin typeface="Lato" panose="020F0502020204030203" pitchFamily="34" charset="0"/>
              </a:rPr>
              <a:t>Building A Custom Model in Scikit-Learn</a:t>
            </a:r>
          </a:p>
          <a:p>
            <a:pPr marL="0" indent="0">
              <a:buNone/>
            </a:pPr>
            <a:r>
              <a:rPr lang="en-US" altLang="zh-CN" sz="1600" i="1" dirty="0">
                <a:solidFill>
                  <a:srgbClr val="222222"/>
                </a:solidFill>
                <a:latin typeface="Lato" panose="020F0502020204030203" pitchFamily="34" charset="0"/>
              </a:rPr>
              <a:t>        </a:t>
            </a:r>
            <a:r>
              <a:rPr lang="en-US" altLang="zh-CN" sz="1600" dirty="0">
                <a:solidFill>
                  <a:srgbClr val="212121"/>
                </a:solidFill>
                <a:latin typeface="Roboto" panose="02000000000000000000" pitchFamily="2" charset="0"/>
              </a:rPr>
              <a:t>https://towardsdatascience. com/building-a-custom-model-in-scikit-learn-b0da965a1299</a:t>
            </a:r>
          </a:p>
          <a:p>
            <a:r>
              <a:rPr lang="en-US" altLang="zh-CN" sz="1600" dirty="0">
                <a:solidFill>
                  <a:srgbClr val="212121"/>
                </a:solidFill>
                <a:latin typeface="Roboto" panose="02000000000000000000" pitchFamily="2" charset="0"/>
              </a:rPr>
              <a:t>[4] </a:t>
            </a:r>
            <a:r>
              <a:rPr lang="en-US" altLang="zh-CN" sz="1600" i="1" dirty="0">
                <a:solidFill>
                  <a:srgbClr val="222222"/>
                </a:solidFill>
                <a:latin typeface="Lato" panose="020F0502020204030203" pitchFamily="34" charset="0"/>
              </a:rPr>
              <a:t>Houses Prices - Complete Solution</a:t>
            </a:r>
          </a:p>
          <a:p>
            <a:pPr marL="0" indent="0">
              <a:buNone/>
            </a:pPr>
            <a:r>
              <a:rPr lang="en-US" altLang="zh-CN" sz="1600" dirty="0">
                <a:solidFill>
                  <a:srgbClr val="212121"/>
                </a:solidFill>
                <a:latin typeface="Roboto" panose="02000000000000000000" pitchFamily="2" charset="0"/>
              </a:rPr>
              <a:t>       https://www.kaggle.com/mgmarques/houses-prices-complete-solution/notebook</a:t>
            </a:r>
            <a:endParaRPr lang="zh-CN" altLang="en-US" sz="1600" dirty="0">
              <a:solidFill>
                <a:srgbClr val="212121"/>
              </a:solidFill>
              <a:latin typeface="Roboto" panose="02000000000000000000" pitchFamily="2" charset="0"/>
            </a:endParaRPr>
          </a:p>
        </p:txBody>
      </p:sp>
    </p:spTree>
    <p:extLst>
      <p:ext uri="{BB962C8B-B14F-4D97-AF65-F5344CB8AC3E}">
        <p14:creationId xmlns:p14="http://schemas.microsoft.com/office/powerpoint/2010/main" val="136205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Explorative Data Visualization and Analysis: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endParaRPr lang="en-US" altLang="zh-CN" sz="2000" dirty="0"/>
          </a:p>
          <a:p>
            <a:endParaRPr lang="en-US" altLang="zh-CN" sz="2000" dirty="0"/>
          </a:p>
          <a:p>
            <a:pPr marL="0" indent="0">
              <a:buNone/>
            </a:pPr>
            <a:endParaRPr lang="en-US" altLang="zh-CN" sz="2000" dirty="0"/>
          </a:p>
          <a:p>
            <a:r>
              <a:rPr lang="en-US" altLang="zh-CN" sz="2000" dirty="0"/>
              <a:t>Linear Correlation to </a:t>
            </a:r>
            <a:r>
              <a:rPr lang="en-US" altLang="zh-CN" sz="2000" dirty="0" err="1"/>
              <a:t>SalePrice</a:t>
            </a:r>
            <a:endParaRPr lang="en-US" altLang="zh-CN" sz="2000" dirty="0"/>
          </a:p>
          <a:p>
            <a:r>
              <a:rPr lang="en-US" altLang="zh-CN" sz="2000" dirty="0"/>
              <a:t>Outliers</a:t>
            </a:r>
          </a:p>
          <a:p>
            <a:endParaRPr lang="zh-CN" altLang="en-US" sz="2000" dirty="0"/>
          </a:p>
        </p:txBody>
      </p:sp>
      <p:pic>
        <p:nvPicPr>
          <p:cNvPr id="5" name="图片 4">
            <a:extLst>
              <a:ext uri="{FF2B5EF4-FFF2-40B4-BE49-F238E27FC236}">
                <a16:creationId xmlns:a16="http://schemas.microsoft.com/office/drawing/2014/main" id="{6065B9CB-DA07-4364-BF5F-49CA913252B3}"/>
              </a:ext>
            </a:extLst>
          </p:cNvPr>
          <p:cNvPicPr>
            <a:picLocks noChangeAspect="1"/>
          </p:cNvPicPr>
          <p:nvPr/>
        </p:nvPicPr>
        <p:blipFill>
          <a:blip r:embed="rId2"/>
          <a:stretch>
            <a:fillRect/>
          </a:stretch>
        </p:blipFill>
        <p:spPr>
          <a:xfrm>
            <a:off x="6438874" y="1393255"/>
            <a:ext cx="4804710" cy="2278522"/>
          </a:xfrm>
          <a:prstGeom prst="rect">
            <a:avLst/>
          </a:prstGeom>
        </p:spPr>
      </p:pic>
      <p:pic>
        <p:nvPicPr>
          <p:cNvPr id="7" name="图片 6">
            <a:extLst>
              <a:ext uri="{FF2B5EF4-FFF2-40B4-BE49-F238E27FC236}">
                <a16:creationId xmlns:a16="http://schemas.microsoft.com/office/drawing/2014/main" id="{565C62A2-FF8E-4821-B8B1-ADCE714A2913}"/>
              </a:ext>
            </a:extLst>
          </p:cNvPr>
          <p:cNvPicPr>
            <a:picLocks noChangeAspect="1"/>
          </p:cNvPicPr>
          <p:nvPr/>
        </p:nvPicPr>
        <p:blipFill>
          <a:blip r:embed="rId3"/>
          <a:stretch>
            <a:fillRect/>
          </a:stretch>
        </p:blipFill>
        <p:spPr>
          <a:xfrm>
            <a:off x="6438874" y="3787557"/>
            <a:ext cx="4804710" cy="2210824"/>
          </a:xfrm>
          <a:prstGeom prst="rect">
            <a:avLst/>
          </a:prstGeom>
        </p:spPr>
      </p:pic>
      <p:sp>
        <p:nvSpPr>
          <p:cNvPr id="8" name="椭圆 7">
            <a:extLst>
              <a:ext uri="{FF2B5EF4-FFF2-40B4-BE49-F238E27FC236}">
                <a16:creationId xmlns:a16="http://schemas.microsoft.com/office/drawing/2014/main" id="{B6FD9560-C63F-4A9A-8A62-A361CB2F7C38}"/>
              </a:ext>
            </a:extLst>
          </p:cNvPr>
          <p:cNvSpPr/>
          <p:nvPr/>
        </p:nvSpPr>
        <p:spPr>
          <a:xfrm>
            <a:off x="10566399" y="4972871"/>
            <a:ext cx="1145309" cy="743201"/>
          </a:xfrm>
          <a:prstGeom prst="ellipse">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928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r>
              <a:rPr lang="en-US" altLang="zh-CN" sz="2000" dirty="0"/>
              <a:t>Data Cleaning</a:t>
            </a:r>
          </a:p>
          <a:p>
            <a:pPr lvl="1"/>
            <a:r>
              <a:rPr lang="en-US" altLang="zh-CN" sz="1600" dirty="0"/>
              <a:t>Missing Values</a:t>
            </a:r>
          </a:p>
          <a:p>
            <a:pPr lvl="2"/>
            <a:r>
              <a:rPr lang="en-US" altLang="zh-CN" sz="1400" dirty="0"/>
              <a:t>Series missing: high possibility of the non-existence of corresponding equipment</a:t>
            </a:r>
            <a:endParaRPr lang="zh-CN" altLang="en-US" sz="1400" dirty="0"/>
          </a:p>
        </p:txBody>
      </p:sp>
      <p:pic>
        <p:nvPicPr>
          <p:cNvPr id="1028" name="Picture 4">
            <a:extLst>
              <a:ext uri="{FF2B5EF4-FFF2-40B4-BE49-F238E27FC236}">
                <a16:creationId xmlns:a16="http://schemas.microsoft.com/office/drawing/2014/main" id="{64517082-08F1-4B80-8C6E-143645D33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190" y="2976340"/>
            <a:ext cx="7524258" cy="361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55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r>
              <a:rPr lang="en-US" altLang="zh-CN" sz="2000" dirty="0"/>
              <a:t>Data Cleaning</a:t>
            </a:r>
          </a:p>
          <a:p>
            <a:pPr lvl="1"/>
            <a:r>
              <a:rPr lang="en-US" altLang="zh-CN" sz="1600" dirty="0"/>
              <a:t>Missing Values</a:t>
            </a:r>
          </a:p>
          <a:p>
            <a:pPr lvl="2"/>
            <a:r>
              <a:rPr lang="en-US" altLang="zh-CN" sz="1400" dirty="0"/>
              <a:t>Series missing</a:t>
            </a:r>
          </a:p>
          <a:p>
            <a:pPr lvl="2"/>
            <a:r>
              <a:rPr lang="en-US" altLang="zh-CN" sz="1400" dirty="0"/>
              <a:t>Large range missing: Correlation-Based Median Filling</a:t>
            </a:r>
          </a:p>
        </p:txBody>
      </p:sp>
      <p:pic>
        <p:nvPicPr>
          <p:cNvPr id="2050" name="Picture 2">
            <a:extLst>
              <a:ext uri="{FF2B5EF4-FFF2-40B4-BE49-F238E27FC236}">
                <a16:creationId xmlns:a16="http://schemas.microsoft.com/office/drawing/2014/main" id="{10B4D33B-FDAD-48BF-885C-5630E9E29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422" y="3134701"/>
            <a:ext cx="8095727" cy="335817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EE98117-8891-4C9C-9549-BA4E541B98BA}"/>
              </a:ext>
            </a:extLst>
          </p:cNvPr>
          <p:cNvSpPr txBox="1"/>
          <p:nvPr/>
        </p:nvSpPr>
        <p:spPr>
          <a:xfrm>
            <a:off x="7079226" y="1430104"/>
            <a:ext cx="4395019" cy="1569660"/>
          </a:xfrm>
          <a:prstGeom prst="rect">
            <a:avLst/>
          </a:prstGeom>
          <a:noFill/>
        </p:spPr>
        <p:txBody>
          <a:bodyPr wrap="square" rtlCol="0">
            <a:spAutoFit/>
          </a:bodyPr>
          <a:lstStyle/>
          <a:p>
            <a:r>
              <a:rPr lang="en-US" altLang="zh-CN" sz="1600" b="1" dirty="0">
                <a:solidFill>
                  <a:srgbClr val="FF0000"/>
                </a:solidFill>
              </a:rPr>
              <a:t>PROBLEM: </a:t>
            </a:r>
            <a:r>
              <a:rPr lang="en-US" altLang="zh-CN" sz="1600" dirty="0"/>
              <a:t>Cannot Set Correlation between Numeric and Qualitative Features!</a:t>
            </a:r>
          </a:p>
          <a:p>
            <a:r>
              <a:rPr lang="en-US" altLang="zh-CN" sz="1600" b="1" dirty="0">
                <a:solidFill>
                  <a:srgbClr val="FF0000"/>
                </a:solidFill>
              </a:rPr>
              <a:t>SOLUTION: </a:t>
            </a:r>
            <a:r>
              <a:rPr lang="en-US" altLang="zh-CN" sz="1600" dirty="0"/>
              <a:t>Average </a:t>
            </a:r>
            <a:r>
              <a:rPr lang="en-US" altLang="zh-CN" sz="1600" dirty="0" err="1"/>
              <a:t>SalePrice</a:t>
            </a:r>
            <a:r>
              <a:rPr lang="en-US" altLang="zh-CN" sz="1600" dirty="0"/>
              <a:t> ‘</a:t>
            </a:r>
            <a:r>
              <a:rPr lang="en-US" altLang="zh-CN" sz="1600" dirty="0" err="1"/>
              <a:t>XXX_mean</a:t>
            </a:r>
            <a:r>
              <a:rPr lang="en-US" altLang="zh-CN" sz="1600" dirty="0"/>
              <a:t>’ in each qualitative group. Find correlation between mean values and features with missing values.</a:t>
            </a:r>
            <a:endParaRPr lang="zh-CN" altLang="en-US" sz="1600" dirty="0"/>
          </a:p>
        </p:txBody>
      </p:sp>
    </p:spTree>
    <p:extLst>
      <p:ext uri="{BB962C8B-B14F-4D97-AF65-F5344CB8AC3E}">
        <p14:creationId xmlns:p14="http://schemas.microsoft.com/office/powerpoint/2010/main" val="231612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r>
              <a:rPr lang="en-US" altLang="zh-CN" sz="2000" dirty="0"/>
              <a:t>Feature Construction</a:t>
            </a:r>
          </a:p>
          <a:p>
            <a:pPr lvl="1"/>
            <a:r>
              <a:rPr lang="en-US" altLang="zh-CN" sz="1600" dirty="0"/>
              <a:t>Summation by real world experiences:</a:t>
            </a:r>
          </a:p>
          <a:p>
            <a:pPr lvl="2"/>
            <a:r>
              <a:rPr lang="en-US" altLang="zh-CN" sz="1400" b="1" i="0" dirty="0">
                <a:solidFill>
                  <a:srgbClr val="212121"/>
                </a:solidFill>
                <a:effectLst/>
                <a:latin typeface="Roboto" panose="02000000000000000000" pitchFamily="2" charset="0"/>
              </a:rPr>
              <a:t>The overall living area of the house:</a:t>
            </a:r>
            <a:r>
              <a:rPr lang="en-US" altLang="zh-CN" sz="1400" b="0" i="0" dirty="0">
                <a:solidFill>
                  <a:srgbClr val="212121"/>
                </a:solidFill>
                <a:effectLst/>
                <a:latin typeface="Roboto" panose="02000000000000000000" pitchFamily="2" charset="0"/>
              </a:rPr>
              <a:t> Total House Area = Basement Area + 1st Floor Area + 2nd Floor Area</a:t>
            </a:r>
          </a:p>
          <a:p>
            <a:pPr lvl="2"/>
            <a:endParaRPr lang="en-US" altLang="zh-CN" sz="1400" b="0" i="0" dirty="0">
              <a:solidFill>
                <a:srgbClr val="212121"/>
              </a:solidFill>
              <a:effectLst/>
              <a:latin typeface="Roboto" panose="02000000000000000000" pitchFamily="2" charset="0"/>
            </a:endParaRPr>
          </a:p>
          <a:p>
            <a:pPr lvl="2"/>
            <a:r>
              <a:rPr lang="en-US" altLang="zh-CN" sz="1400" b="1" i="0" dirty="0">
                <a:solidFill>
                  <a:srgbClr val="212121"/>
                </a:solidFill>
                <a:effectLst/>
                <a:latin typeface="Roboto" panose="02000000000000000000" pitchFamily="2" charset="0"/>
              </a:rPr>
              <a:t>The overall property area of the house:</a:t>
            </a:r>
            <a:r>
              <a:rPr lang="en-US" altLang="zh-CN" sz="1400" b="0" i="0" dirty="0">
                <a:solidFill>
                  <a:srgbClr val="212121"/>
                </a:solidFill>
                <a:effectLst/>
                <a:latin typeface="Roboto" panose="02000000000000000000" pitchFamily="2" charset="0"/>
              </a:rPr>
              <a:t> Total Property Area = Basement Area + 1st Floor Area + 2nd Floor Area + Garage Area</a:t>
            </a:r>
          </a:p>
          <a:p>
            <a:pPr lvl="2"/>
            <a:endParaRPr lang="en-US" altLang="zh-CN" sz="1400" b="0" i="0" dirty="0">
              <a:solidFill>
                <a:srgbClr val="212121"/>
              </a:solidFill>
              <a:effectLst/>
              <a:latin typeface="Roboto" panose="02000000000000000000" pitchFamily="2" charset="0"/>
            </a:endParaRPr>
          </a:p>
          <a:p>
            <a:pPr lvl="2"/>
            <a:r>
              <a:rPr lang="en-US" altLang="zh-CN" sz="1400" b="1" i="0" dirty="0">
                <a:solidFill>
                  <a:srgbClr val="212121"/>
                </a:solidFill>
                <a:effectLst/>
                <a:latin typeface="Roboto" panose="02000000000000000000" pitchFamily="2" charset="0"/>
              </a:rPr>
              <a:t>The bathroom number in the house:</a:t>
            </a:r>
            <a:r>
              <a:rPr lang="en-US" altLang="zh-CN" sz="1400" b="0" i="0" dirty="0">
                <a:solidFill>
                  <a:srgbClr val="212121"/>
                </a:solidFill>
                <a:effectLst/>
                <a:latin typeface="Roboto" panose="02000000000000000000" pitchFamily="2" charset="0"/>
              </a:rPr>
              <a:t> Total Bathrooms=Full Bathroom + 0.5 * Half Bathrooms + Basement Full Bathrooms + 0.5 * Basement Half Bathrooms</a:t>
            </a:r>
          </a:p>
          <a:p>
            <a:pPr lvl="2"/>
            <a:endParaRPr lang="en-US" altLang="zh-CN" sz="1400" b="0" i="0" dirty="0">
              <a:solidFill>
                <a:srgbClr val="212121"/>
              </a:solidFill>
              <a:effectLst/>
              <a:latin typeface="Roboto" panose="02000000000000000000" pitchFamily="2" charset="0"/>
            </a:endParaRPr>
          </a:p>
          <a:p>
            <a:pPr lvl="2"/>
            <a:r>
              <a:rPr lang="en-US" altLang="zh-CN" sz="1400" b="1" i="0" dirty="0">
                <a:solidFill>
                  <a:srgbClr val="212121"/>
                </a:solidFill>
                <a:effectLst/>
                <a:latin typeface="Roboto" panose="02000000000000000000" pitchFamily="2" charset="0"/>
              </a:rPr>
              <a:t>The overall porch and wood deck area of the house:</a:t>
            </a:r>
            <a:r>
              <a:rPr lang="en-US" altLang="zh-CN" sz="1400" b="0" i="0" dirty="0">
                <a:solidFill>
                  <a:srgbClr val="212121"/>
                </a:solidFill>
                <a:effectLst/>
                <a:latin typeface="Roboto" panose="02000000000000000000" pitchFamily="2" charset="0"/>
              </a:rPr>
              <a:t> Total Porch Area = Open Porch + </a:t>
            </a:r>
            <a:r>
              <a:rPr lang="en-US" altLang="zh-CN" sz="1400" b="0" i="0" dirty="0" err="1">
                <a:solidFill>
                  <a:srgbClr val="212121"/>
                </a:solidFill>
                <a:effectLst/>
                <a:latin typeface="Roboto" panose="02000000000000000000" pitchFamily="2" charset="0"/>
              </a:rPr>
              <a:t>Eclosed</a:t>
            </a:r>
            <a:r>
              <a:rPr lang="en-US" altLang="zh-CN" sz="1400" b="0" i="0" dirty="0">
                <a:solidFill>
                  <a:srgbClr val="212121"/>
                </a:solidFill>
                <a:effectLst/>
                <a:latin typeface="Roboto" panose="02000000000000000000" pitchFamily="2" charset="0"/>
              </a:rPr>
              <a:t> Porch + 3 Season Porch + Screen Porch + Wood Deck Area</a:t>
            </a:r>
          </a:p>
          <a:p>
            <a:pPr lvl="1"/>
            <a:endParaRPr lang="en-US" altLang="zh-CN" sz="2800" dirty="0"/>
          </a:p>
        </p:txBody>
      </p:sp>
    </p:spTree>
    <p:extLst>
      <p:ext uri="{BB962C8B-B14F-4D97-AF65-F5344CB8AC3E}">
        <p14:creationId xmlns:p14="http://schemas.microsoft.com/office/powerpoint/2010/main" val="83457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r>
              <a:rPr lang="en-US" altLang="zh-CN" sz="2000" dirty="0"/>
              <a:t>Feature Construction</a:t>
            </a:r>
          </a:p>
          <a:p>
            <a:pPr lvl="1"/>
            <a:r>
              <a:rPr lang="en-US" altLang="zh-CN" sz="1600" dirty="0"/>
              <a:t>Summation by real world experiences: higher correlation towards </a:t>
            </a:r>
            <a:r>
              <a:rPr lang="en-US" altLang="zh-CN" sz="1600" dirty="0" err="1"/>
              <a:t>SalePrice</a:t>
            </a:r>
            <a:r>
              <a:rPr lang="en-US" altLang="zh-CN" sz="1600" dirty="0"/>
              <a:t> than the component features</a:t>
            </a:r>
          </a:p>
          <a:p>
            <a:pPr lvl="1"/>
            <a:endParaRPr lang="en-US" altLang="zh-CN" sz="2800" dirty="0"/>
          </a:p>
        </p:txBody>
      </p:sp>
      <p:pic>
        <p:nvPicPr>
          <p:cNvPr id="3074" name="Picture 2">
            <a:extLst>
              <a:ext uri="{FF2B5EF4-FFF2-40B4-BE49-F238E27FC236}">
                <a16:creationId xmlns:a16="http://schemas.microsoft.com/office/drawing/2014/main" id="{1B477321-9EC7-4A42-B103-41D34E641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968" y="2710281"/>
            <a:ext cx="7354529" cy="393007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AE4B14AA-763E-444C-A4E2-DDD877C00AEE}"/>
              </a:ext>
            </a:extLst>
          </p:cNvPr>
          <p:cNvSpPr/>
          <p:nvPr/>
        </p:nvSpPr>
        <p:spPr>
          <a:xfrm>
            <a:off x="8182405" y="2483627"/>
            <a:ext cx="1510235" cy="11916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22D2C3D-6E5C-4728-A4D4-273D3B06F5EF}"/>
              </a:ext>
            </a:extLst>
          </p:cNvPr>
          <p:cNvSpPr/>
          <p:nvPr/>
        </p:nvSpPr>
        <p:spPr>
          <a:xfrm>
            <a:off x="8069333" y="3589982"/>
            <a:ext cx="1510235" cy="11916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CE1C000-3975-44B6-A1C2-2D46B51CA25B}"/>
              </a:ext>
            </a:extLst>
          </p:cNvPr>
          <p:cNvSpPr/>
          <p:nvPr/>
        </p:nvSpPr>
        <p:spPr>
          <a:xfrm>
            <a:off x="3627120" y="4494323"/>
            <a:ext cx="1510235" cy="11916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E0F52E6-A2AB-46D6-8377-4EF58094221D}"/>
              </a:ext>
            </a:extLst>
          </p:cNvPr>
          <p:cNvSpPr/>
          <p:nvPr/>
        </p:nvSpPr>
        <p:spPr>
          <a:xfrm>
            <a:off x="6736080" y="5509013"/>
            <a:ext cx="1510235" cy="11916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650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0D665-153A-4BB2-A382-362B801A918C}"/>
              </a:ext>
            </a:extLst>
          </p:cNvPr>
          <p:cNvSpPr>
            <a:spLocks noGrp="1"/>
          </p:cNvSpPr>
          <p:nvPr>
            <p:ph type="title"/>
          </p:nvPr>
        </p:nvSpPr>
        <p:spPr/>
        <p:txBody>
          <a:bodyPr>
            <a:normAutofit/>
          </a:bodyPr>
          <a:lstStyle/>
          <a:p>
            <a:r>
              <a:rPr lang="en-US" altLang="zh-CN" sz="3200" b="1" dirty="0">
                <a:latin typeface="Arial" panose="020B0604020202020204" pitchFamily="34" charset="0"/>
                <a:cs typeface="Arial" panose="020B0604020202020204" pitchFamily="34" charset="0"/>
              </a:rPr>
              <a:t>Feature Engineering: Numeric</a:t>
            </a:r>
            <a:endParaRPr lang="zh-CN" altLang="en-US" sz="3200"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7A3D517-95FC-4639-AFE5-24F92C3A714D}"/>
                  </a:ext>
                </a:extLst>
              </p:cNvPr>
              <p:cNvSpPr>
                <a:spLocks noGrp="1"/>
              </p:cNvSpPr>
              <p:nvPr>
                <p:ph idx="1"/>
              </p:nvPr>
            </p:nvSpPr>
            <p:spPr/>
            <p:txBody>
              <a:bodyPr>
                <a:normAutofit/>
              </a:bodyPr>
              <a:lstStyle/>
              <a:p>
                <a:r>
                  <a:rPr lang="en-US" altLang="zh-CN" sz="2000" dirty="0">
                    <a:latin typeface="Arial" panose="020B0604020202020204" pitchFamily="34" charset="0"/>
                    <a:cs typeface="Arial" panose="020B0604020202020204" pitchFamily="34" charset="0"/>
                  </a:rPr>
                  <a:t>Feature Construction</a:t>
                </a:r>
              </a:p>
              <a:p>
                <a:pPr lvl="1"/>
                <a:r>
                  <a:rPr lang="en-US" altLang="zh-CN" sz="1600" dirty="0">
                    <a:latin typeface="Arial" panose="020B0604020202020204" pitchFamily="34" charset="0"/>
                    <a:cs typeface="Arial" panose="020B0604020202020204" pitchFamily="34" charset="0"/>
                  </a:rPr>
                  <a:t>Multiplication, inspired from physics formular</a:t>
                </a:r>
              </a:p>
              <a:p>
                <a:pPr lvl="1"/>
                <a:endParaRPr lang="en-US" altLang="zh-CN" sz="1600" dirty="0">
                  <a:latin typeface="Arial" panose="020B0604020202020204" pitchFamily="34" charset="0"/>
                  <a:cs typeface="Arial" panose="020B0604020202020204" pitchFamily="34" charset="0"/>
                </a:endParaRPr>
              </a:p>
              <a:p>
                <a:pPr lvl="2"/>
                <a:r>
                  <a:rPr lang="en-US" altLang="zh-CN" sz="1400" b="1" i="0" dirty="0">
                    <a:solidFill>
                      <a:srgbClr val="212121"/>
                    </a:solidFill>
                    <a:effectLst/>
                    <a:latin typeface="Arial" panose="020B0604020202020204" pitchFamily="34" charset="0"/>
                    <a:cs typeface="Arial" panose="020B0604020202020204" pitchFamily="34" charset="0"/>
                  </a:rPr>
                  <a:t>Garage Utilization Power: </a:t>
                </a:r>
                <a:r>
                  <a:rPr lang="en-US" altLang="zh-CN" sz="1400" i="0" dirty="0">
                    <a:solidFill>
                      <a:srgbClr val="212121"/>
                    </a:solidFill>
                    <a:effectLst/>
                    <a:latin typeface="Arial" panose="020B0604020202020204" pitchFamily="34" charset="0"/>
                    <a:cs typeface="Arial" panose="020B0604020202020204" pitchFamily="34" charset="0"/>
                  </a:rPr>
                  <a:t>Garage Utilization Power = Garage Total Area  ∗  Garage Car Capacity</a:t>
                </a:r>
              </a:p>
              <a:p>
                <a:pPr lvl="2"/>
                <a:endParaRPr lang="en-US" altLang="zh-CN" sz="1400" dirty="0">
                  <a:solidFill>
                    <a:srgbClr val="212121"/>
                  </a:solidFill>
                  <a:latin typeface="Arial" panose="020B0604020202020204" pitchFamily="34" charset="0"/>
                  <a:cs typeface="Arial" panose="020B0604020202020204" pitchFamily="34" charset="0"/>
                </a:endParaRPr>
              </a:p>
              <a:p>
                <a:pPr lvl="2"/>
                <a:r>
                  <a:rPr lang="en-US" altLang="zh-CN" sz="1400" dirty="0">
                    <a:solidFill>
                      <a:srgbClr val="212121"/>
                    </a:solidFill>
                    <a:latin typeface="Arial" panose="020B0604020202020204" pitchFamily="34" charset="0"/>
                    <a:cs typeface="Arial" panose="020B0604020202020204" pitchFamily="34" charset="0"/>
                  </a:rPr>
                  <a:t>In physics, electric power </a:t>
                </a:r>
                <a14:m>
                  <m:oMath xmlns:m="http://schemas.openxmlformats.org/officeDocument/2006/math">
                    <m:r>
                      <a:rPr lang="en-US" altLang="zh-CN" sz="1400" b="1" i="1" dirty="0" smtClean="0">
                        <a:solidFill>
                          <a:srgbClr val="212121"/>
                        </a:solidFill>
                        <a:latin typeface="Cambria Math" panose="02040503050406030204" pitchFamily="18" charset="0"/>
                      </a:rPr>
                      <m:t>𝑷</m:t>
                    </m:r>
                    <m:r>
                      <a:rPr lang="en-US" altLang="zh-CN" sz="1400" b="1" i="1" dirty="0" smtClean="0">
                        <a:solidFill>
                          <a:srgbClr val="212121"/>
                        </a:solidFill>
                        <a:latin typeface="Cambria Math" panose="02040503050406030204" pitchFamily="18" charset="0"/>
                      </a:rPr>
                      <m:t> = </m:t>
                    </m:r>
                    <m:r>
                      <a:rPr lang="en-US" altLang="zh-CN" sz="1400" b="1" i="1" dirty="0" smtClean="0">
                        <a:solidFill>
                          <a:srgbClr val="212121"/>
                        </a:solidFill>
                        <a:latin typeface="Cambria Math" panose="02040503050406030204" pitchFamily="18" charset="0"/>
                      </a:rPr>
                      <m:t>𝑼</m:t>
                    </m:r>
                    <m:r>
                      <a:rPr lang="en-US" altLang="zh-CN" sz="1400" b="1" i="1" dirty="0" smtClean="0">
                        <a:solidFill>
                          <a:srgbClr val="212121"/>
                        </a:solidFill>
                        <a:latin typeface="Cambria Math" panose="02040503050406030204" pitchFamily="18" charset="0"/>
                      </a:rPr>
                      <m:t> ∗ </m:t>
                    </m:r>
                    <m:r>
                      <a:rPr lang="en-US" altLang="zh-CN" sz="1400" b="1" i="1" dirty="0" smtClean="0">
                        <a:solidFill>
                          <a:srgbClr val="212121"/>
                        </a:solidFill>
                        <a:latin typeface="Cambria Math" panose="02040503050406030204" pitchFamily="18" charset="0"/>
                      </a:rPr>
                      <m:t>𝑰</m:t>
                    </m:r>
                    <m:r>
                      <a:rPr lang="en-US" altLang="zh-CN" sz="1400" b="1" i="1" dirty="0" smtClean="0">
                        <a:solidFill>
                          <a:srgbClr val="212121"/>
                        </a:solidFill>
                        <a:latin typeface="Cambria Math" panose="02040503050406030204" pitchFamily="18" charset="0"/>
                      </a:rPr>
                      <m:t>, </m:t>
                    </m:r>
                  </m:oMath>
                </a14:m>
                <a:r>
                  <a:rPr lang="en-US" altLang="zh-CN" sz="1400" dirty="0">
                    <a:solidFill>
                      <a:srgbClr val="212121"/>
                    </a:solidFill>
                    <a:latin typeface="Arial" panose="020B0604020202020204" pitchFamily="34" charset="0"/>
                    <a:cs typeface="Arial" panose="020B0604020202020204" pitchFamily="34" charset="0"/>
                  </a:rPr>
                  <a:t>while another formular shows </a:t>
                </a:r>
                <a14:m>
                  <m:oMath xmlns:m="http://schemas.openxmlformats.org/officeDocument/2006/math">
                    <m:r>
                      <a:rPr lang="en-US" altLang="zh-CN" sz="1400" b="1" i="1" dirty="0" smtClean="0">
                        <a:solidFill>
                          <a:srgbClr val="212121"/>
                        </a:solidFill>
                        <a:latin typeface="Cambria Math" panose="02040503050406030204" pitchFamily="18" charset="0"/>
                      </a:rPr>
                      <m:t>𝑹</m:t>
                    </m:r>
                    <m:r>
                      <a:rPr lang="en-US" altLang="zh-CN" sz="1400" b="1" i="1" dirty="0" smtClean="0">
                        <a:solidFill>
                          <a:srgbClr val="212121"/>
                        </a:solidFill>
                        <a:latin typeface="Cambria Math" panose="02040503050406030204" pitchFamily="18" charset="0"/>
                      </a:rPr>
                      <m:t>=</m:t>
                    </m:r>
                    <m:r>
                      <a:rPr lang="en-US" altLang="zh-CN" sz="1400" b="1" i="1" dirty="0" smtClean="0">
                        <a:solidFill>
                          <a:srgbClr val="212121"/>
                        </a:solidFill>
                        <a:latin typeface="Cambria Math" panose="02040503050406030204" pitchFamily="18" charset="0"/>
                      </a:rPr>
                      <m:t>𝑼</m:t>
                    </m:r>
                    <m:r>
                      <a:rPr lang="en-US" altLang="zh-CN" sz="1400" b="1" i="1" dirty="0" smtClean="0">
                        <a:solidFill>
                          <a:srgbClr val="212121"/>
                        </a:solidFill>
                        <a:latin typeface="Cambria Math" panose="02040503050406030204" pitchFamily="18" charset="0"/>
                      </a:rPr>
                      <m:t>/</m:t>
                    </m:r>
                    <m:r>
                      <a:rPr lang="en-US" altLang="zh-CN" sz="1400" b="1" i="1" dirty="0" smtClean="0">
                        <a:solidFill>
                          <a:srgbClr val="212121"/>
                        </a:solidFill>
                        <a:latin typeface="Cambria Math" panose="02040503050406030204" pitchFamily="18" charset="0"/>
                      </a:rPr>
                      <m:t>𝑰</m:t>
                    </m:r>
                  </m:oMath>
                </a14:m>
                <a:r>
                  <a:rPr lang="en-US" altLang="zh-CN" sz="1400" b="1" i="0" dirty="0">
                    <a:solidFill>
                      <a:srgbClr val="212121"/>
                    </a:solidFill>
                    <a:effectLst/>
                    <a:latin typeface="Arial" panose="020B0604020202020204" pitchFamily="34" charset="0"/>
                    <a:cs typeface="Arial" panose="020B0604020202020204" pitchFamily="34" charset="0"/>
                  </a:rPr>
                  <a:t>.  </a:t>
                </a:r>
                <a:r>
                  <a:rPr lang="en-US" altLang="zh-CN" sz="1400" i="0" dirty="0">
                    <a:solidFill>
                      <a:srgbClr val="212121"/>
                    </a:solidFill>
                    <a:effectLst/>
                    <a:latin typeface="Arial" panose="020B0604020202020204" pitchFamily="34" charset="0"/>
                    <a:cs typeface="Arial" panose="020B0604020202020204" pitchFamily="34" charset="0"/>
                  </a:rPr>
                  <a:t>An assumption could be:</a:t>
                </a:r>
              </a:p>
              <a:p>
                <a:pPr lvl="3"/>
                <a14:m>
                  <m:oMath xmlns:m="http://schemas.openxmlformats.org/officeDocument/2006/math">
                    <m:r>
                      <a:rPr lang="en-US" altLang="zh-CN" sz="1200" b="1" i="1" dirty="0" smtClean="0">
                        <a:solidFill>
                          <a:srgbClr val="212121"/>
                        </a:solidFill>
                        <a:effectLst/>
                        <a:latin typeface="Cambria Math" panose="02040503050406030204" pitchFamily="18" charset="0"/>
                      </a:rPr>
                      <m:t>𝑼</m:t>
                    </m:r>
                  </m:oMath>
                </a14:m>
                <a:r>
                  <a:rPr lang="en-US" altLang="zh-CN" sz="1200" b="1" i="0" dirty="0">
                    <a:solidFill>
                      <a:srgbClr val="212121"/>
                    </a:solidFill>
                    <a:effectLst/>
                    <a:latin typeface="Arial" panose="020B0604020202020204" pitchFamily="34" charset="0"/>
                    <a:cs typeface="Arial" panose="020B0604020202020204" pitchFamily="34" charset="0"/>
                  </a:rPr>
                  <a:t> </a:t>
                </a:r>
                <a:r>
                  <a:rPr lang="en-US" altLang="zh-CN" sz="1200" i="0" dirty="0">
                    <a:solidFill>
                      <a:srgbClr val="212121"/>
                    </a:solidFill>
                    <a:effectLst/>
                    <a:latin typeface="Arial" panose="020B0604020202020204" pitchFamily="34" charset="0"/>
                    <a:cs typeface="Arial" panose="020B0604020202020204" pitchFamily="34" charset="0"/>
                  </a:rPr>
                  <a:t>is garage area</a:t>
                </a:r>
              </a:p>
              <a:p>
                <a:pPr lvl="3"/>
                <a14:m>
                  <m:oMath xmlns:m="http://schemas.openxmlformats.org/officeDocument/2006/math">
                    <m:r>
                      <a:rPr lang="en-US" altLang="zh-CN" sz="1200" b="1" i="1" dirty="0" smtClean="0">
                        <a:solidFill>
                          <a:srgbClr val="212121"/>
                        </a:solidFill>
                        <a:latin typeface="Cambria Math" panose="02040503050406030204" pitchFamily="18" charset="0"/>
                      </a:rPr>
                      <m:t>𝑰</m:t>
                    </m:r>
                  </m:oMath>
                </a14:m>
                <a:r>
                  <a:rPr lang="en-US" altLang="zh-CN" sz="1200" dirty="0">
                    <a:solidFill>
                      <a:srgbClr val="212121"/>
                    </a:solidFill>
                    <a:latin typeface="Arial" panose="020B0604020202020204" pitchFamily="34" charset="0"/>
                    <a:cs typeface="Arial" panose="020B0604020202020204" pitchFamily="34" charset="0"/>
                  </a:rPr>
                  <a:t> is garage car capacity</a:t>
                </a:r>
              </a:p>
              <a:p>
                <a:pPr lvl="3"/>
                <a14:m>
                  <m:oMath xmlns:m="http://schemas.openxmlformats.org/officeDocument/2006/math">
                    <m:r>
                      <a:rPr lang="en-US" altLang="zh-CN" sz="1200" b="1" i="1" dirty="0" smtClean="0">
                        <a:solidFill>
                          <a:srgbClr val="212121"/>
                        </a:solidFill>
                        <a:effectLst/>
                        <a:latin typeface="Cambria Math" panose="02040503050406030204" pitchFamily="18" charset="0"/>
                      </a:rPr>
                      <m:t>𝑹</m:t>
                    </m:r>
                  </m:oMath>
                </a14:m>
                <a:r>
                  <a:rPr lang="en-US" altLang="zh-CN" sz="1200" i="0" dirty="0">
                    <a:solidFill>
                      <a:srgbClr val="212121"/>
                    </a:solidFill>
                    <a:effectLst/>
                    <a:latin typeface="Arial" panose="020B0604020202020204" pitchFamily="34" charset="0"/>
                    <a:cs typeface="Arial" panose="020B0604020202020204" pitchFamily="34" charset="0"/>
                  </a:rPr>
                  <a:t> is average area for each car</a:t>
                </a:r>
              </a:p>
              <a:p>
                <a:pPr lvl="3"/>
                <a:r>
                  <a:rPr lang="en-US" altLang="zh-CN" sz="1200" dirty="0">
                    <a:solidFill>
                      <a:srgbClr val="212121"/>
                    </a:solidFill>
                    <a:latin typeface="Arial" panose="020B0604020202020204" pitchFamily="34" charset="0"/>
                    <a:cs typeface="Arial" panose="020B0604020202020204" pitchFamily="34" charset="0"/>
                  </a:rPr>
                  <a:t>Thus </a:t>
                </a:r>
                <a14:m>
                  <m:oMath xmlns:m="http://schemas.openxmlformats.org/officeDocument/2006/math">
                    <m:r>
                      <a:rPr lang="en-US" altLang="zh-CN" sz="1200" b="1" i="1" dirty="0" smtClean="0">
                        <a:solidFill>
                          <a:srgbClr val="212121"/>
                        </a:solidFill>
                        <a:latin typeface="Cambria Math" panose="02040503050406030204" pitchFamily="18" charset="0"/>
                      </a:rPr>
                      <m:t>𝑷</m:t>
                    </m:r>
                  </m:oMath>
                </a14:m>
                <a:r>
                  <a:rPr lang="en-US" altLang="zh-CN" sz="1200" dirty="0">
                    <a:solidFill>
                      <a:srgbClr val="212121"/>
                    </a:solidFill>
                    <a:latin typeface="Arial" panose="020B0604020202020204" pitchFamily="34" charset="0"/>
                    <a:cs typeface="Arial" panose="020B0604020202020204" pitchFamily="34" charset="0"/>
                  </a:rPr>
                  <a:t> is something like </a:t>
                </a:r>
                <a14:m>
                  <m:oMath xmlns:m="http://schemas.openxmlformats.org/officeDocument/2006/math">
                    <m:r>
                      <a:rPr lang="en-US" altLang="zh-CN" sz="1200" i="1" dirty="0" smtClean="0">
                        <a:solidFill>
                          <a:srgbClr val="212121"/>
                        </a:solidFill>
                        <a:latin typeface="Cambria Math" panose="02040503050406030204" pitchFamily="18" charset="0"/>
                      </a:rPr>
                      <m:t>𝑃𝑜𝑤𝑒</m:t>
                    </m:r>
                    <m:r>
                      <a:rPr lang="en-US" altLang="zh-CN" sz="1200" i="1" dirty="0">
                        <a:solidFill>
                          <a:srgbClr val="212121"/>
                        </a:solidFill>
                        <a:latin typeface="Cambria Math" panose="02040503050406030204" pitchFamily="18" charset="0"/>
                      </a:rPr>
                      <m:t>𝑟</m:t>
                    </m:r>
                  </m:oMath>
                </a14:m>
                <a:endParaRPr lang="en-US" altLang="zh-CN" sz="1200" i="0" dirty="0">
                  <a:solidFill>
                    <a:srgbClr val="212121"/>
                  </a:solidFill>
                  <a:effectLst/>
                  <a:latin typeface="Arial" panose="020B0604020202020204" pitchFamily="34" charset="0"/>
                  <a:cs typeface="Arial" panose="020B0604020202020204" pitchFamily="34" charset="0"/>
                </a:endParaRPr>
              </a:p>
              <a:p>
                <a:pPr lvl="2"/>
                <a:endParaRPr lang="en-US" altLang="zh-CN" sz="1400" i="0" dirty="0">
                  <a:solidFill>
                    <a:srgbClr val="212121"/>
                  </a:solidFill>
                  <a:effectLst/>
                  <a:latin typeface="Arial" panose="020B0604020202020204" pitchFamily="34" charset="0"/>
                  <a:cs typeface="Arial" panose="020B0604020202020204" pitchFamily="34" charset="0"/>
                </a:endParaRPr>
              </a:p>
              <a:p>
                <a:pPr marL="457200" lvl="1" indent="0">
                  <a:buNone/>
                </a:pPr>
                <a:endParaRPr lang="en-US" altLang="zh-CN" sz="2800" dirty="0"/>
              </a:p>
            </p:txBody>
          </p:sp>
        </mc:Choice>
        <mc:Fallback>
          <p:sp>
            <p:nvSpPr>
              <p:cNvPr id="3" name="内容占位符 2">
                <a:extLst>
                  <a:ext uri="{FF2B5EF4-FFF2-40B4-BE49-F238E27FC236}">
                    <a16:creationId xmlns:a16="http://schemas.microsoft.com/office/drawing/2014/main" id="{B7A3D517-95FC-4639-AFE5-24F92C3A714D}"/>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54222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2150</Words>
  <Application>Microsoft Office PowerPoint</Application>
  <PresentationFormat>宽屏</PresentationFormat>
  <Paragraphs>274</Paragraphs>
  <Slides>33</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 Unicode MS</vt:lpstr>
      <vt:lpstr>sohne</vt:lpstr>
      <vt:lpstr>等线</vt:lpstr>
      <vt:lpstr>等线 Light</vt:lpstr>
      <vt:lpstr>Arial</vt:lpstr>
      <vt:lpstr>Berlin Sans FB Demi</vt:lpstr>
      <vt:lpstr>Cambria Math</vt:lpstr>
      <vt:lpstr>Courier New</vt:lpstr>
      <vt:lpstr>Lato</vt:lpstr>
      <vt:lpstr>Roboto</vt:lpstr>
      <vt:lpstr>Office 主题​​</vt:lpstr>
      <vt:lpstr>Competition Report of COMP4433 House Price Prediction on Kaggle</vt:lpstr>
      <vt:lpstr>Procedure</vt:lpstr>
      <vt:lpstr>Explorative Data Visualization and Analysis</vt:lpstr>
      <vt:lpstr>Explorative Data Visualization and Analysis: Numeric</vt:lpstr>
      <vt:lpstr>Feature Engineering: Numeric</vt:lpstr>
      <vt:lpstr>Feature Engineering: Numeric</vt:lpstr>
      <vt:lpstr>Feature Engineering: Numeric</vt:lpstr>
      <vt:lpstr>Feature Engineering: Numeric</vt:lpstr>
      <vt:lpstr>Feature Engineering: Numeric</vt:lpstr>
      <vt:lpstr>Feature Engineering: Numeric</vt:lpstr>
      <vt:lpstr>Feature Engineering: Numeric</vt:lpstr>
      <vt:lpstr>Feature Engineering: Numeric</vt:lpstr>
      <vt:lpstr>Feature Engineering: Numeric</vt:lpstr>
      <vt:lpstr>Feature Engineering: Numeric</vt:lpstr>
      <vt:lpstr>Feature Engineering: Numeric</vt:lpstr>
      <vt:lpstr>Catalog</vt:lpstr>
      <vt:lpstr>Primary Feature Selection</vt:lpstr>
      <vt:lpstr>Feature Encoding</vt:lpstr>
      <vt:lpstr>Correlation Calculation</vt:lpstr>
      <vt:lpstr>Results</vt:lpstr>
      <vt:lpstr> Ordinal Features Handing</vt:lpstr>
      <vt:lpstr>Catalog</vt:lpstr>
      <vt:lpstr>Primary Feature Selection</vt:lpstr>
      <vt:lpstr>Feature Encoding</vt:lpstr>
      <vt:lpstr>Correlation Calculation</vt:lpstr>
      <vt:lpstr>Results</vt:lpstr>
      <vt:lpstr>Model Construction</vt:lpstr>
      <vt:lpstr>Model Construction</vt:lpstr>
      <vt:lpstr>Model Construction</vt:lpstr>
      <vt:lpstr>Model Construction</vt:lpstr>
      <vt:lpstr>Model Construction</vt:lpstr>
      <vt:lpstr>FIN Thank you for watching!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Competition Report of COMP4433 House Price Prediction on Kaggle</dc:title>
  <dc:creator>DING Yukuan</dc:creator>
  <cp:lastModifiedBy>DING Yukuan</cp:lastModifiedBy>
  <cp:revision>3</cp:revision>
  <dcterms:created xsi:type="dcterms:W3CDTF">2021-11-20T11:21:27Z</dcterms:created>
  <dcterms:modified xsi:type="dcterms:W3CDTF">2021-11-20T15:50:20Z</dcterms:modified>
</cp:coreProperties>
</file>