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73" r:id="rId11"/>
    <p:sldId id="274" r:id="rId12"/>
    <p:sldId id="272" r:id="rId13"/>
    <p:sldId id="270" r:id="rId14"/>
    <p:sldId id="271"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95" d="100"/>
          <a:sy n="95" d="100"/>
        </p:scale>
        <p:origin x="396" y="6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E1BA9B-B5BF-4C25-906F-2BE59704485A}" type="datetimeFigureOut">
              <a:rPr lang="en-CA" smtClean="0"/>
              <a:t>2022-04-21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B1361F-77D3-4C8A-9A19-9CF4702244BA}" type="slidenum">
              <a:rPr lang="en-CA" smtClean="0"/>
              <a:t>‹#›</a:t>
            </a:fld>
            <a:endParaRPr lang="en-CA"/>
          </a:p>
        </p:txBody>
      </p:sp>
    </p:spTree>
    <p:extLst>
      <p:ext uri="{BB962C8B-B14F-4D97-AF65-F5344CB8AC3E}">
        <p14:creationId xmlns:p14="http://schemas.microsoft.com/office/powerpoint/2010/main" val="1237669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B8B1361F-77D3-4C8A-9A19-9CF4702244BA}" type="slidenum">
              <a:rPr lang="en-CA" smtClean="0"/>
              <a:t>12</a:t>
            </a:fld>
            <a:endParaRPr lang="en-CA"/>
          </a:p>
        </p:txBody>
      </p:sp>
    </p:spTree>
    <p:extLst>
      <p:ext uri="{BB962C8B-B14F-4D97-AF65-F5344CB8AC3E}">
        <p14:creationId xmlns:p14="http://schemas.microsoft.com/office/powerpoint/2010/main" val="2741545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3262917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8B1361F-77D3-4C8A-9A19-9CF4702244BA}" type="slidenum">
              <a:rPr lang="en-CA" smtClean="0"/>
              <a:t>14</a:t>
            </a:fld>
            <a:endParaRPr lang="en-CA"/>
          </a:p>
        </p:txBody>
      </p:sp>
    </p:spTree>
    <p:extLst>
      <p:ext uri="{BB962C8B-B14F-4D97-AF65-F5344CB8AC3E}">
        <p14:creationId xmlns:p14="http://schemas.microsoft.com/office/powerpoint/2010/main" val="36251136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Total Sales By Month</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Total Sales by Countries</a:t>
            </a:r>
            <a:endParaRPr dirty="0"/>
          </a:p>
          <a:p>
            <a:r>
              <a:rPr b="0" dirty="0"/>
              <a:t>No alt text provided</a:t>
            </a:r>
            <a:endParaRPr dirty="0"/>
          </a:p>
          <a:p>
            <a:endParaRPr dirty="0"/>
          </a:p>
          <a:p>
            <a:r>
              <a:rPr b="1" dirty="0"/>
              <a:t>Total Sales of France, Germany, Netherland by Month</a:t>
            </a:r>
            <a:endParaRPr dirty="0"/>
          </a:p>
          <a:p>
            <a:r>
              <a:rPr b="0" dirty="0"/>
              <a:t>No alt text provided</a:t>
            </a:r>
            <a:endParaRPr dirty="0"/>
          </a:p>
          <a:p>
            <a:endParaRPr dirty="0"/>
          </a:p>
          <a:p>
            <a:r>
              <a:rPr b="1" dirty="0"/>
              <a:t>Total Sales of UK by Month</a:t>
            </a:r>
            <a:endParaRPr dirty="0"/>
          </a:p>
          <a:p>
            <a:r>
              <a:rPr b="0" dirty="0"/>
              <a:t>No alt text provided</a:t>
            </a:r>
            <a:endParaRPr dirty="0"/>
          </a:p>
          <a:p>
            <a:endParaRPr dirty="0"/>
          </a:p>
          <a:p>
            <a:r>
              <a:rPr b="1" dirty="0"/>
              <a:t>Total Sales of USA and Australia by Month</a:t>
            </a:r>
            <a:endParaRPr dirty="0"/>
          </a:p>
          <a:p>
            <a:r>
              <a:rPr b="0" dirty="0"/>
              <a:t>No alt text provided</a:t>
            </a:r>
            <a:endParaRPr dirty="0"/>
          </a:p>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Average Order Size  by Countries</a:t>
            </a:r>
            <a:endParaRPr dirty="0"/>
          </a:p>
          <a:p>
            <a:r>
              <a:rPr b="0" dirty="0"/>
              <a:t>No alt text provided</a:t>
            </a:r>
            <a:endParaRPr dirty="0"/>
          </a:p>
          <a:p>
            <a:endParaRPr dirty="0"/>
          </a:p>
          <a:p>
            <a:r>
              <a:rPr b="1" dirty="0"/>
              <a:t>Order Frequency  by Countries Excluding UK</a:t>
            </a:r>
            <a:endParaRPr dirty="0"/>
          </a:p>
          <a:p>
            <a:r>
              <a:rPr b="0" dirty="0"/>
              <a:t>No alt text provided</a:t>
            </a:r>
            <a:endParaRPr dirty="0"/>
          </a:p>
          <a:p>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Best Selling Products</a:t>
            </a:r>
            <a:endParaRPr dirty="0"/>
          </a:p>
          <a:p>
            <a:r>
              <a:rPr b="0" dirty="0"/>
              <a:t>No alt text provided</a:t>
            </a:r>
            <a:endParaRPr dirty="0"/>
          </a:p>
          <a:p>
            <a:endParaRPr dirty="0"/>
          </a:p>
          <a:p>
            <a:r>
              <a:rPr b="1" dirty="0"/>
              <a:t>Top 5 Best Selling Products In Countreies</a:t>
            </a:r>
            <a:endParaRPr dirty="0"/>
          </a:p>
          <a:p>
            <a:r>
              <a:rPr b="0" dirty="0"/>
              <a:t>No alt text provided</a:t>
            </a:r>
            <a:endParaRPr dirty="0"/>
          </a:p>
          <a:p>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Cancelled Orders by Countries</a:t>
            </a:r>
            <a:endParaRPr dirty="0"/>
          </a:p>
          <a:p>
            <a:r>
              <a:rPr b="0" dirty="0"/>
              <a:t>No alt text provided</a:t>
            </a:r>
            <a:endParaRPr dirty="0"/>
          </a:p>
          <a:p>
            <a:endParaRPr dirty="0"/>
          </a:p>
          <a:p>
            <a:r>
              <a:rPr b="1" dirty="0"/>
              <a:t>Cancelled Orders In UK by Month</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4/21/2022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4/21/2022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4/21/2022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4/21/2022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fb48056e-cce8-4e9b-af21-a69faf6d4255?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app.powerbi.com/groups/me/reports/fb48056e-cce8-4e9b-af21-a69faf6d4255/?pbi_source=PowerPoint"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hyperlink" Target="https://app.powerbi.com/groups/me/reports/fb48056e-cce8-4e9b-af21-a69faf6d4255/?pbi_source=PowerPoint"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hyperlink" Target="https://app.powerbi.com/groups/me/reports/fb48056e-cce8-4e9b-af21-a69faf6d4255/?pbi_source=PowerPoint"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hyperlink" Target="https://app.powerbi.com/groups/me/reports/fb48056e-cce8-4e9b-af21-a69faf6d4255/?pbi_source=PowerPoint"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fb48056e-cce8-4e9b-af21-a69faf6d4255/?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fb48056e-cce8-4e9b-af21-a69faf6d4255/?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fb48056e-cce8-4e9b-af21-a69faf6d4255/?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fb48056e-cce8-4e9b-af21-a69faf6d4255/?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fb48056e-cce8-4e9b-af21-a69faf6d4255/?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fb48056e-cce8-4e9b-af21-a69faf6d4255/?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app.powerbi.com/groups/me/reports/fb48056e-cce8-4e9b-af21-a69faf6d4255/?pbi_source=PowerPoint"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hyperlink" Target="https://app.powerbi.com/groups/me/reports/fb48056e-cce8-4e9b-af21-a69faf6d4255/?pbi_source=PowerPoint"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Data Analytics final project presentation</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4/17/2022 2:39:34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4/17/2022 2:29:59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ancelled Orders by Countries ,Cancelled Orders In UK by Month ,lineChart. Please refer to the notes on this slide for details">
            <a:hlinkClick r:id="rId3"/>
          </p:cNvPr>
          <p:cNvPicPr>
            <a:picLocks noChangeAspect="1"/>
          </p:cNvPicPr>
          <p:nvPr/>
        </p:nvPicPr>
        <p:blipFill>
          <a:blip r:embed="rId4"/>
          <a:stretch>
            <a:fillRect/>
          </a:stretch>
        </p:blipFill>
        <p:spPr>
          <a:xfrm>
            <a:off x="76200" y="140677"/>
            <a:ext cx="12020550" cy="6858000"/>
          </a:xfrm>
          <a:prstGeom prst="rect">
            <a:avLst/>
          </a:prstGeom>
          <a:noFill/>
        </p:spPr>
      </p:pic>
      <p:sp>
        <p:nvSpPr>
          <p:cNvPr id="4" name="Title" hidden="1"/>
          <p:cNvSpPr>
            <a:spLocks noGrp="1"/>
          </p:cNvSpPr>
          <p:nvPr>
            <p:ph type="title"/>
          </p:nvPr>
        </p:nvSpPr>
        <p:spPr/>
        <p:txBody>
          <a:bodyPr/>
          <a:lstStyle/>
          <a:p>
            <a:r>
              <a:t>Cancelled Orders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textbox. Please refer to the notes on this slide for details">
            <a:hlinkClick r:id="rId3"/>
          </p:cNvPr>
          <p:cNvPicPr>
            <a:picLocks noChangeAspect="1"/>
          </p:cNvPicPr>
          <p:nvPr/>
        </p:nvPicPr>
        <p:blipFill>
          <a:blip r:embed="rId4"/>
          <a:stretch>
            <a:fillRect/>
          </a:stretch>
        </p:blipFill>
        <p:spPr>
          <a:xfrm>
            <a:off x="76200" y="100484"/>
            <a:ext cx="12020550" cy="6858000"/>
          </a:xfrm>
          <a:prstGeom prst="rect">
            <a:avLst/>
          </a:prstGeom>
          <a:noFill/>
        </p:spPr>
      </p:pic>
      <p:sp>
        <p:nvSpPr>
          <p:cNvPr id="4" name="Title" hidden="1"/>
          <p:cNvSpPr>
            <a:spLocks noGrp="1"/>
          </p:cNvSpPr>
          <p:nvPr>
            <p:ph type="title"/>
          </p:nvPr>
        </p:nvSpPr>
        <p:spPr/>
        <p:txBody>
          <a:bodyPr/>
          <a:lstStyle/>
          <a:p>
            <a:r>
              <a:t>Conclusion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A844E-5AA2-41A5-9D38-4FEE2149A99E}"/>
              </a:ext>
            </a:extLst>
          </p:cNvPr>
          <p:cNvSpPr>
            <a:spLocks noGrp="1"/>
          </p:cNvSpPr>
          <p:nvPr>
            <p:ph type="title"/>
          </p:nvPr>
        </p:nvSpPr>
        <p:spPr>
          <a:xfrm>
            <a:off x="839788" y="457200"/>
            <a:ext cx="10423468" cy="790687"/>
          </a:xfrm>
        </p:spPr>
        <p:txBody>
          <a:bodyPr/>
          <a:lstStyle/>
          <a:p>
            <a:r>
              <a:rPr lang="en-US" altLang="zh-CN" dirty="0">
                <a:latin typeface="Segoe UI" panose="020B0502040204020203" pitchFamily="34" charset="0"/>
                <a:cs typeface="Segoe UI" panose="020B0502040204020203" pitchFamily="34" charset="0"/>
              </a:rPr>
              <a:t>Recommendations For Marketing &amp; Sales Department</a:t>
            </a:r>
            <a:endParaRPr lang="en-CA" dirty="0">
              <a:latin typeface="Segoe UI" panose="020B0502040204020203" pitchFamily="34" charset="0"/>
              <a:cs typeface="Segoe UI" panose="020B0502040204020203" pitchFamily="34" charset="0"/>
            </a:endParaRPr>
          </a:p>
        </p:txBody>
      </p:sp>
      <p:sp>
        <p:nvSpPr>
          <p:cNvPr id="4" name="Text Placeholder 3">
            <a:extLst>
              <a:ext uri="{FF2B5EF4-FFF2-40B4-BE49-F238E27FC236}">
                <a16:creationId xmlns:a16="http://schemas.microsoft.com/office/drawing/2014/main" id="{87B7C48E-E942-407A-B87C-80922575153C}"/>
              </a:ext>
            </a:extLst>
          </p:cNvPr>
          <p:cNvSpPr>
            <a:spLocks noGrp="1"/>
          </p:cNvSpPr>
          <p:nvPr>
            <p:ph type="body" sz="half" idx="2"/>
          </p:nvPr>
        </p:nvSpPr>
        <p:spPr>
          <a:xfrm>
            <a:off x="839788" y="1430767"/>
            <a:ext cx="10799986" cy="4438221"/>
          </a:xfrm>
        </p:spPr>
        <p:txBody>
          <a:bodyPr>
            <a:normAutofit/>
          </a:bodyPr>
          <a:lstStyle/>
          <a:p>
            <a:pPr marL="285750" indent="-285750">
              <a:lnSpc>
                <a:spcPct val="150000"/>
              </a:lnSpc>
              <a:buFont typeface="Arial" panose="020B0604020202020204" pitchFamily="34" charset="0"/>
              <a:buChar char="•"/>
            </a:pPr>
            <a:r>
              <a:rPr lang="en-CA" sz="2000" dirty="0">
                <a:latin typeface="Segoe UI" panose="020B0502040204020203" pitchFamily="34" charset="0"/>
                <a:cs typeface="Segoe UI" panose="020B0502040204020203" pitchFamily="34" charset="0"/>
              </a:rPr>
              <a:t>Develops special promotion</a:t>
            </a:r>
            <a:r>
              <a:rPr lang="en-US" altLang="zh-CN" sz="2000" dirty="0">
                <a:latin typeface="Segoe UI" panose="020B0502040204020203" pitchFamily="34" charset="0"/>
                <a:cs typeface="Segoe UI" panose="020B0502040204020203" pitchFamily="34" charset="0"/>
              </a:rPr>
              <a:t>s</a:t>
            </a:r>
            <a:r>
              <a:rPr lang="en-CA" sz="2000" dirty="0">
                <a:latin typeface="Segoe UI" panose="020B0502040204020203" pitchFamily="34" charset="0"/>
                <a:cs typeface="Segoe UI" panose="020B0502040204020203" pitchFamily="34" charset="0"/>
              </a:rPr>
              <a:t> in Dec. to attract more orders due to the special situation.</a:t>
            </a:r>
          </a:p>
          <a:p>
            <a:pPr marL="285750" indent="-285750">
              <a:lnSpc>
                <a:spcPct val="150000"/>
              </a:lnSpc>
              <a:buFont typeface="Arial" panose="020B0604020202020204" pitchFamily="34" charset="0"/>
              <a:buChar char="•"/>
            </a:pPr>
            <a:r>
              <a:rPr lang="en-CA" sz="2000" dirty="0">
                <a:latin typeface="Segoe UI" panose="020B0502040204020203" pitchFamily="34" charset="0"/>
                <a:cs typeface="Segoe UI" panose="020B0502040204020203" pitchFamily="34" charset="0"/>
              </a:rPr>
              <a:t>Develops plans of the business development in “New” market, such as USA, </a:t>
            </a:r>
            <a:r>
              <a:rPr lang="en-CA" sz="2000" b="0" i="0" dirty="0">
                <a:solidFill>
                  <a:srgbClr val="252423"/>
                </a:solidFill>
                <a:effectLst/>
                <a:latin typeface="Segoe UI" panose="020B0502040204020203" pitchFamily="34" charset="0"/>
                <a:cs typeface="Segoe UI" panose="020B0502040204020203" pitchFamily="34" charset="0"/>
              </a:rPr>
              <a:t>France, Germany, Netherlands, Australia , etc.</a:t>
            </a:r>
          </a:p>
          <a:p>
            <a:pPr marL="285750" indent="-285750">
              <a:lnSpc>
                <a:spcPct val="150000"/>
              </a:lnSpc>
              <a:buFont typeface="Arial" panose="020B0604020202020204" pitchFamily="34" charset="0"/>
              <a:buChar char="•"/>
            </a:pPr>
            <a:r>
              <a:rPr lang="en-CA" sz="2000" dirty="0">
                <a:solidFill>
                  <a:srgbClr val="252423"/>
                </a:solidFill>
                <a:latin typeface="Segoe UI" panose="020B0502040204020203" pitchFamily="34" charset="0"/>
                <a:cs typeface="Segoe UI" panose="020B0502040204020203" pitchFamily="34" charset="0"/>
              </a:rPr>
              <a:t>Develops new products combo packages by countries.</a:t>
            </a:r>
          </a:p>
          <a:p>
            <a:pPr marL="285750" indent="-285750">
              <a:lnSpc>
                <a:spcPct val="150000"/>
              </a:lnSpc>
              <a:buFont typeface="Arial" panose="020B0604020202020204" pitchFamily="34" charset="0"/>
              <a:buChar char="•"/>
            </a:pPr>
            <a:r>
              <a:rPr lang="en-CA" sz="2000" dirty="0">
                <a:solidFill>
                  <a:srgbClr val="252423"/>
                </a:solidFill>
                <a:latin typeface="Segoe UI" panose="020B0502040204020203" pitchFamily="34" charset="0"/>
                <a:cs typeface="Segoe UI" panose="020B0502040204020203" pitchFamily="34" charset="0"/>
              </a:rPr>
              <a:t>Creates more sales channels on the website, such as cross sell, upsell, down sell, </a:t>
            </a:r>
            <a:r>
              <a:rPr lang="en-CA" sz="2000" dirty="0" err="1">
                <a:solidFill>
                  <a:srgbClr val="252423"/>
                </a:solidFill>
                <a:latin typeface="Segoe UI" panose="020B0502040204020203" pitchFamily="34" charset="0"/>
                <a:cs typeface="Segoe UI" panose="020B0502040204020203" pitchFamily="34" charset="0"/>
              </a:rPr>
              <a:t>etc</a:t>
            </a:r>
            <a:r>
              <a:rPr lang="en-CA" sz="2000" dirty="0">
                <a:solidFill>
                  <a:srgbClr val="252423"/>
                </a:solidFill>
                <a:latin typeface="Segoe UI" panose="020B0502040204020203" pitchFamily="34" charset="0"/>
                <a:cs typeface="Segoe UI" panose="020B0502040204020203" pitchFamily="34" charset="0"/>
              </a:rPr>
              <a:t> ..</a:t>
            </a:r>
          </a:p>
          <a:p>
            <a:pPr marL="285750" indent="-285750">
              <a:lnSpc>
                <a:spcPct val="150000"/>
              </a:lnSpc>
              <a:buFont typeface="Arial" panose="020B0604020202020204" pitchFamily="34" charset="0"/>
              <a:buChar char="•"/>
            </a:pPr>
            <a:r>
              <a:rPr lang="en-CA" sz="2000" dirty="0">
                <a:solidFill>
                  <a:srgbClr val="252423"/>
                </a:solidFill>
                <a:latin typeface="Segoe UI" panose="020B0502040204020203" pitchFamily="34" charset="0"/>
                <a:cs typeface="Segoe UI" panose="020B0502040204020203" pitchFamily="34" charset="0"/>
              </a:rPr>
              <a:t>Develops plans to improve shipping efficiency and down the shipping cost.</a:t>
            </a:r>
          </a:p>
          <a:p>
            <a:pPr marL="285750" indent="-285750">
              <a:lnSpc>
                <a:spcPct val="150000"/>
              </a:lnSpc>
              <a:buFont typeface="Arial" panose="020B0604020202020204" pitchFamily="34" charset="0"/>
              <a:buChar char="•"/>
            </a:pPr>
            <a:r>
              <a:rPr lang="en-CA" sz="2000" dirty="0">
                <a:solidFill>
                  <a:srgbClr val="252423"/>
                </a:solidFill>
                <a:latin typeface="Segoe UI" panose="020B0502040204020203" pitchFamily="34" charset="0"/>
                <a:cs typeface="Segoe UI" panose="020B0502040204020203" pitchFamily="34" charset="0"/>
              </a:rPr>
              <a:t>Develops plans for sourcing more new suppliers, drop shopping suppliers locally in different country to improve the customer satisfaction  level, reduce the cancel orders.</a:t>
            </a:r>
          </a:p>
          <a:p>
            <a:pPr marL="285750" indent="-285750">
              <a:buFont typeface="Arial" panose="020B0604020202020204" pitchFamily="34" charset="0"/>
              <a:buChar char="•"/>
            </a:pPr>
            <a:endParaRPr lang="en-CA" dirty="0">
              <a:solidFill>
                <a:srgbClr val="252423"/>
              </a:solidFill>
              <a:latin typeface="Segoe UI" panose="020B0502040204020203" pitchFamily="34" charset="0"/>
            </a:endParaRPr>
          </a:p>
          <a:p>
            <a:pPr marL="285750" indent="-285750">
              <a:buFont typeface="Arial" panose="020B0604020202020204" pitchFamily="34" charset="0"/>
              <a:buChar char="•"/>
            </a:pPr>
            <a:endParaRPr lang="en-CA" dirty="0"/>
          </a:p>
        </p:txBody>
      </p:sp>
      <p:sp>
        <p:nvSpPr>
          <p:cNvPr id="5" name="TextBox 4">
            <a:extLst>
              <a:ext uri="{FF2B5EF4-FFF2-40B4-BE49-F238E27FC236}">
                <a16:creationId xmlns:a16="http://schemas.microsoft.com/office/drawing/2014/main" id="{ABF0C89D-4E01-4A74-BD85-347B189915F9}"/>
              </a:ext>
            </a:extLst>
          </p:cNvPr>
          <p:cNvSpPr txBox="1"/>
          <p:nvPr/>
        </p:nvSpPr>
        <p:spPr>
          <a:xfrm>
            <a:off x="6852621" y="6216134"/>
            <a:ext cx="4410635" cy="369332"/>
          </a:xfrm>
          <a:prstGeom prst="rect">
            <a:avLst/>
          </a:prstGeom>
          <a:noFill/>
        </p:spPr>
        <p:txBody>
          <a:bodyPr wrap="square" rtlCol="0">
            <a:spAutoFit/>
          </a:bodyPr>
          <a:lstStyle/>
          <a:p>
            <a:pPr algn="r"/>
            <a:r>
              <a:rPr lang="en-US" altLang="zh-CN" dirty="0"/>
              <a:t>Data Source: www.Kaggle.com</a:t>
            </a:r>
            <a:endParaRPr lang="en-CA" dirty="0"/>
          </a:p>
        </p:txBody>
      </p:sp>
    </p:spTree>
    <p:extLst>
      <p:ext uri="{BB962C8B-B14F-4D97-AF65-F5344CB8AC3E}">
        <p14:creationId xmlns:p14="http://schemas.microsoft.com/office/powerpoint/2010/main" val="2310745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text&#10;&#10;Description automatically generated">
            <a:extLst>
              <a:ext uri="{FF2B5EF4-FFF2-40B4-BE49-F238E27FC236}">
                <a16:creationId xmlns:a16="http://schemas.microsoft.com/office/drawing/2014/main" id="{54C443B6-BDF3-4986-ADCE-31B62F9B6294}"/>
              </a:ext>
            </a:extLst>
          </p:cNvPr>
          <p:cNvPicPr>
            <a:picLocks noChangeAspect="1"/>
          </p:cNvPicPr>
          <p:nvPr/>
        </p:nvPicPr>
        <p:blipFill rotWithShape="1">
          <a:blip r:embed="rId3"/>
          <a:srcRect l="23873" b="9090"/>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hidden="1"/>
          <p:cNvSpPr>
            <a:spLocks noGrp="1"/>
          </p:cNvSpPr>
          <p:nvPr>
            <p:ph type="title"/>
          </p:nvPr>
        </p:nvSpPr>
        <p:spPr/>
        <p:txBody>
          <a:bodyPr/>
          <a:lstStyle/>
          <a:p>
            <a:r>
              <a:t>Q&amp;A</a:t>
            </a:r>
          </a:p>
        </p:txBody>
      </p:sp>
      <p:grpSp>
        <p:nvGrpSpPr>
          <p:cNvPr id="14" name="Group 13">
            <a:extLst>
              <a:ext uri="{FF2B5EF4-FFF2-40B4-BE49-F238E27FC236}">
                <a16:creationId xmlns:a16="http://schemas.microsoft.com/office/drawing/2014/main" id="{74FD684B-EAA7-4E3A-A4D5-DA4EDF1D6174}"/>
              </a:ext>
            </a:extLst>
          </p:cNvPr>
          <p:cNvGrpSpPr/>
          <p:nvPr/>
        </p:nvGrpSpPr>
        <p:grpSpPr>
          <a:xfrm>
            <a:off x="1639645" y="1077300"/>
            <a:ext cx="7793113" cy="5383658"/>
            <a:chOff x="481029" y="1059012"/>
            <a:chExt cx="7006699" cy="4789571"/>
          </a:xfrm>
        </p:grpSpPr>
        <p:sp>
          <p:nvSpPr>
            <p:cNvPr id="16" name="TextBox 15">
              <a:extLst>
                <a:ext uri="{FF2B5EF4-FFF2-40B4-BE49-F238E27FC236}">
                  <a16:creationId xmlns:a16="http://schemas.microsoft.com/office/drawing/2014/main" id="{F01E732E-7710-4547-B6D8-7E92C4FE8360}"/>
                </a:ext>
              </a:extLst>
            </p:cNvPr>
            <p:cNvSpPr txBox="1"/>
            <p:nvPr/>
          </p:nvSpPr>
          <p:spPr>
            <a:xfrm>
              <a:off x="481029" y="1059012"/>
              <a:ext cx="5017897" cy="584775"/>
            </a:xfrm>
            <a:prstGeom prst="rect">
              <a:avLst/>
            </a:prstGeom>
            <a:noFill/>
          </p:spPr>
          <p:txBody>
            <a:bodyPr wrap="square" rtlCol="0">
              <a:spAutoFit/>
            </a:bodyPr>
            <a:lstStyle/>
            <a:p>
              <a:r>
                <a:rPr lang="en-CA" sz="3200" dirty="0">
                  <a:latin typeface="Segoe UI" panose="020B0502040204020203" pitchFamily="34" charset="0"/>
                  <a:cs typeface="Segoe UI" panose="020B0502040204020203" pitchFamily="34" charset="0"/>
                </a:rPr>
                <a:t>Challenges</a:t>
              </a:r>
            </a:p>
          </p:txBody>
        </p:sp>
        <p:sp>
          <p:nvSpPr>
            <p:cNvPr id="18" name="TextBox 17">
              <a:extLst>
                <a:ext uri="{FF2B5EF4-FFF2-40B4-BE49-F238E27FC236}">
                  <a16:creationId xmlns:a16="http://schemas.microsoft.com/office/drawing/2014/main" id="{BD9A94E6-F1C2-4A4E-99B5-BBCACC5A92E2}"/>
                </a:ext>
              </a:extLst>
            </p:cNvPr>
            <p:cNvSpPr txBox="1"/>
            <p:nvPr/>
          </p:nvSpPr>
          <p:spPr>
            <a:xfrm>
              <a:off x="633386" y="1691096"/>
              <a:ext cx="5017897" cy="2062103"/>
            </a:xfrm>
            <a:prstGeom prst="rect">
              <a:avLst/>
            </a:prstGeom>
            <a:noFill/>
          </p:spPr>
          <p:txBody>
            <a:bodyPr wrap="square" rtlCol="0">
              <a:spAutoFit/>
            </a:bodyPr>
            <a:lstStyle/>
            <a:p>
              <a:r>
                <a:rPr lang="en-CA" sz="2800" dirty="0">
                  <a:latin typeface="Segoe UI" panose="020B0502040204020203" pitchFamily="34" charset="0"/>
                  <a:cs typeface="Segoe UI" panose="020B0502040204020203" pitchFamily="34" charset="0"/>
                </a:rPr>
                <a:t>Dataset:</a:t>
              </a:r>
            </a:p>
            <a:p>
              <a:endParaRPr lang="en-CA" sz="2000" dirty="0">
                <a:latin typeface="Segoe UI" panose="020B0502040204020203" pitchFamily="34" charset="0"/>
                <a:cs typeface="Segoe UI" panose="020B0502040204020203" pitchFamily="34" charset="0"/>
              </a:endParaRPr>
            </a:p>
            <a:p>
              <a:pPr marL="800100" lvl="1" indent="-342900">
                <a:lnSpc>
                  <a:spcPct val="150000"/>
                </a:lnSpc>
                <a:buAutoNum type="arabicPeriod"/>
              </a:pPr>
              <a:r>
                <a:rPr lang="en-CA" sz="2000" dirty="0">
                  <a:latin typeface="Segoe UI" panose="020B0502040204020203" pitchFamily="34" charset="0"/>
                  <a:cs typeface="Segoe UI" panose="020B0502040204020203" pitchFamily="34" charset="0"/>
                </a:rPr>
                <a:t>Data Clean</a:t>
              </a:r>
            </a:p>
            <a:p>
              <a:pPr marL="800100" lvl="1" indent="-342900">
                <a:lnSpc>
                  <a:spcPct val="150000"/>
                </a:lnSpc>
                <a:buAutoNum type="arabicPeriod"/>
              </a:pPr>
              <a:r>
                <a:rPr lang="en-CA" sz="2000" dirty="0">
                  <a:latin typeface="Segoe UI" panose="020B0502040204020203" pitchFamily="34" charset="0"/>
                  <a:cs typeface="Segoe UI" panose="020B0502040204020203" pitchFamily="34" charset="0"/>
                </a:rPr>
                <a:t>Data Visualization </a:t>
              </a:r>
            </a:p>
            <a:p>
              <a:endParaRPr lang="en-CA" sz="2000" dirty="0">
                <a:latin typeface="Segoe UI" panose="020B0502040204020203" pitchFamily="34" charset="0"/>
                <a:cs typeface="Segoe UI" panose="020B0502040204020203" pitchFamily="34" charset="0"/>
              </a:endParaRPr>
            </a:p>
          </p:txBody>
        </p:sp>
        <p:sp>
          <p:nvSpPr>
            <p:cNvPr id="19" name="TextBox 18">
              <a:extLst>
                <a:ext uri="{FF2B5EF4-FFF2-40B4-BE49-F238E27FC236}">
                  <a16:creationId xmlns:a16="http://schemas.microsoft.com/office/drawing/2014/main" id="{F609A10B-27D9-4640-A864-B852E9E89685}"/>
                </a:ext>
              </a:extLst>
            </p:cNvPr>
            <p:cNvSpPr txBox="1"/>
            <p:nvPr/>
          </p:nvSpPr>
          <p:spPr>
            <a:xfrm>
              <a:off x="633386" y="3663369"/>
              <a:ext cx="6854342" cy="2185214"/>
            </a:xfrm>
            <a:prstGeom prst="rect">
              <a:avLst/>
            </a:prstGeom>
            <a:noFill/>
          </p:spPr>
          <p:txBody>
            <a:bodyPr wrap="square" rtlCol="0">
              <a:spAutoFit/>
            </a:bodyPr>
            <a:lstStyle/>
            <a:p>
              <a:r>
                <a:rPr lang="en-CA" sz="2800" dirty="0">
                  <a:latin typeface="Segoe UI" panose="020B0502040204020203" pitchFamily="34" charset="0"/>
                  <a:cs typeface="Segoe UI" panose="020B0502040204020203" pitchFamily="34" charset="0"/>
                </a:rPr>
                <a:t>Program:</a:t>
              </a:r>
            </a:p>
            <a:p>
              <a:endParaRPr lang="en-CA" sz="2800" dirty="0">
                <a:latin typeface="Segoe UI" panose="020B0502040204020203" pitchFamily="34" charset="0"/>
                <a:cs typeface="Segoe UI" panose="020B0502040204020203" pitchFamily="34" charset="0"/>
              </a:endParaRPr>
            </a:p>
            <a:p>
              <a:pPr marL="800100" lvl="1" indent="-342900">
                <a:lnSpc>
                  <a:spcPct val="150000"/>
                </a:lnSpc>
                <a:buAutoNum type="arabicPeriod"/>
              </a:pPr>
              <a:r>
                <a:rPr lang="en-CA" sz="2000" dirty="0">
                  <a:latin typeface="Segoe UI" panose="020B0502040204020203" pitchFamily="34" charset="0"/>
                  <a:cs typeface="Segoe UI" panose="020B0502040204020203" pitchFamily="34" charset="0"/>
                </a:rPr>
                <a:t>Use the proper package, class, or methods</a:t>
              </a:r>
            </a:p>
            <a:p>
              <a:pPr marL="800100" lvl="1" indent="-342900">
                <a:lnSpc>
                  <a:spcPct val="150000"/>
                </a:lnSpc>
                <a:buAutoNum type="arabicPeriod"/>
              </a:pPr>
              <a:r>
                <a:rPr lang="en-CA" sz="2000" dirty="0">
                  <a:latin typeface="Segoe UI" panose="020B0502040204020203" pitchFamily="34" charset="0"/>
                  <a:cs typeface="Segoe UI" panose="020B0502040204020203" pitchFamily="34" charset="0"/>
                </a:rPr>
                <a:t>Present data properly</a:t>
              </a:r>
            </a:p>
            <a:p>
              <a:pPr marL="800100" lvl="1" indent="-342900">
                <a:buAutoNum type="arabicPeriod"/>
              </a:pPr>
              <a:endParaRPr lang="en-CA" sz="2000" dirty="0">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4008319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Freeform: Shape 24">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5" name="Group 14">
            <a:extLst>
              <a:ext uri="{FF2B5EF4-FFF2-40B4-BE49-F238E27FC236}">
                <a16:creationId xmlns:a16="http://schemas.microsoft.com/office/drawing/2014/main" id="{C688B3CF-0CE6-4973-B793-F1337C3E395D}"/>
              </a:ext>
            </a:extLst>
          </p:cNvPr>
          <p:cNvGrpSpPr/>
          <p:nvPr/>
        </p:nvGrpSpPr>
        <p:grpSpPr>
          <a:xfrm>
            <a:off x="965199" y="782054"/>
            <a:ext cx="8780379" cy="5293892"/>
            <a:chOff x="605105" y="653570"/>
            <a:chExt cx="9663530" cy="4849401"/>
          </a:xfrm>
        </p:grpSpPr>
        <p:sp>
          <p:nvSpPr>
            <p:cNvPr id="16" name="TextBox 15">
              <a:extLst>
                <a:ext uri="{FF2B5EF4-FFF2-40B4-BE49-F238E27FC236}">
                  <a16:creationId xmlns:a16="http://schemas.microsoft.com/office/drawing/2014/main" id="{006B8668-D08E-4DBB-A38E-B79E2818182E}"/>
                </a:ext>
              </a:extLst>
            </p:cNvPr>
            <p:cNvSpPr txBox="1"/>
            <p:nvPr/>
          </p:nvSpPr>
          <p:spPr>
            <a:xfrm>
              <a:off x="605105" y="653570"/>
              <a:ext cx="5017897" cy="584775"/>
            </a:xfrm>
            <a:prstGeom prst="rect">
              <a:avLst/>
            </a:prstGeom>
            <a:noFill/>
          </p:spPr>
          <p:txBody>
            <a:bodyPr wrap="square" rtlCol="0">
              <a:normAutofit/>
            </a:bodyPr>
            <a:lstStyle/>
            <a:p>
              <a:pPr>
                <a:lnSpc>
                  <a:spcPct val="90000"/>
                </a:lnSpc>
                <a:spcAft>
                  <a:spcPts val="600"/>
                </a:spcAft>
              </a:pPr>
              <a:r>
                <a:rPr lang="en-CA" sz="3200" dirty="0">
                  <a:latin typeface="Segoe UI" panose="020B0502040204020203" pitchFamily="34" charset="0"/>
                  <a:cs typeface="Segoe UI" panose="020B0502040204020203" pitchFamily="34" charset="0"/>
                </a:rPr>
                <a:t>Learning:</a:t>
              </a:r>
            </a:p>
          </p:txBody>
        </p:sp>
        <p:sp>
          <p:nvSpPr>
            <p:cNvPr id="18" name="TextBox 17">
              <a:extLst>
                <a:ext uri="{FF2B5EF4-FFF2-40B4-BE49-F238E27FC236}">
                  <a16:creationId xmlns:a16="http://schemas.microsoft.com/office/drawing/2014/main" id="{AE085FF4-89C7-4960-856C-5550F2139106}"/>
                </a:ext>
              </a:extLst>
            </p:cNvPr>
            <p:cNvSpPr txBox="1"/>
            <p:nvPr/>
          </p:nvSpPr>
          <p:spPr>
            <a:xfrm>
              <a:off x="777633" y="1325078"/>
              <a:ext cx="9491002" cy="2457588"/>
            </a:xfrm>
            <a:prstGeom prst="rect">
              <a:avLst/>
            </a:prstGeom>
            <a:noFill/>
          </p:spPr>
          <p:txBody>
            <a:bodyPr wrap="square" rtlCol="0">
              <a:normAutofit/>
            </a:bodyPr>
            <a:lstStyle/>
            <a:p>
              <a:pPr lvl="1">
                <a:lnSpc>
                  <a:spcPct val="90000"/>
                </a:lnSpc>
                <a:spcAft>
                  <a:spcPts val="600"/>
                </a:spcAft>
              </a:pPr>
              <a:r>
                <a:rPr lang="en-CA" sz="2800" dirty="0">
                  <a:latin typeface="Segoe UI" panose="020B0502040204020203" pitchFamily="34" charset="0"/>
                  <a:cs typeface="Segoe UI" panose="020B0502040204020203" pitchFamily="34" charset="0"/>
                </a:rPr>
                <a:t>Barry:</a:t>
              </a:r>
            </a:p>
            <a:p>
              <a:pPr lvl="1">
                <a:lnSpc>
                  <a:spcPct val="90000"/>
                </a:lnSpc>
                <a:spcAft>
                  <a:spcPts val="600"/>
                </a:spcAft>
              </a:pPr>
              <a:endParaRPr lang="en-CA" sz="1100" dirty="0">
                <a:latin typeface="Segoe UI" panose="020B0502040204020203" pitchFamily="34" charset="0"/>
                <a:cs typeface="Segoe UI" panose="020B0502040204020203" pitchFamily="34" charset="0"/>
              </a:endParaRPr>
            </a:p>
            <a:p>
              <a:pPr marL="800100" lvl="1" indent="-342900">
                <a:lnSpc>
                  <a:spcPct val="150000"/>
                </a:lnSpc>
                <a:spcAft>
                  <a:spcPts val="600"/>
                </a:spcAft>
                <a:buAutoNum type="arabicPeriod"/>
              </a:pPr>
              <a:r>
                <a:rPr lang="en-CA" dirty="0">
                  <a:latin typeface="Segoe UI" panose="020B0502040204020203" pitchFamily="34" charset="0"/>
                  <a:cs typeface="Segoe UI" panose="020B0502040204020203" pitchFamily="34" charset="0"/>
                </a:rPr>
                <a:t>Python is really powerful, such as the limitation of data handling, data processing (</a:t>
              </a:r>
              <a:r>
                <a:rPr lang="en-CA" dirty="0" err="1">
                  <a:latin typeface="Segoe UI" panose="020B0502040204020203" pitchFamily="34" charset="0"/>
                  <a:cs typeface="Segoe UI" panose="020B0502040204020203" pitchFamily="34" charset="0"/>
                </a:rPr>
                <a:t>isnull</a:t>
              </a:r>
              <a:r>
                <a:rPr lang="en-CA" dirty="0">
                  <a:latin typeface="Segoe UI" panose="020B0502040204020203" pitchFamily="34" charset="0"/>
                  <a:cs typeface="Segoe UI" panose="020B0502040204020203" pitchFamily="34" charset="0"/>
                </a:rPr>
                <a:t>, delete duplicate, etc..)</a:t>
              </a:r>
            </a:p>
            <a:p>
              <a:pPr marL="800100" lvl="1" indent="-342900">
                <a:lnSpc>
                  <a:spcPct val="150000"/>
                </a:lnSpc>
                <a:spcAft>
                  <a:spcPts val="600"/>
                </a:spcAft>
                <a:buAutoNum type="arabicPeriod"/>
              </a:pPr>
              <a:r>
                <a:rPr lang="en-CA" dirty="0">
                  <a:latin typeface="Segoe UI" panose="020B0502040204020203" pitchFamily="34" charset="0"/>
                  <a:cs typeface="Segoe UI" panose="020B0502040204020203" pitchFamily="34" charset="0"/>
                </a:rPr>
                <a:t>Python is very flexible compared with other language , such as SQL </a:t>
              </a:r>
            </a:p>
            <a:p>
              <a:pPr marL="800100" lvl="1" indent="-342900">
                <a:lnSpc>
                  <a:spcPct val="150000"/>
                </a:lnSpc>
                <a:spcAft>
                  <a:spcPts val="600"/>
                </a:spcAft>
                <a:buAutoNum type="arabicPeriod"/>
              </a:pPr>
              <a:r>
                <a:rPr lang="en-CA" dirty="0">
                  <a:latin typeface="Segoe UI" panose="020B0502040204020203" pitchFamily="34" charset="0"/>
                  <a:cs typeface="Segoe UI" panose="020B0502040204020203" pitchFamily="34" charset="0"/>
                </a:rPr>
                <a:t>Use profession</a:t>
              </a:r>
              <a:r>
                <a:rPr lang="en-US" altLang="zh-CN" dirty="0">
                  <a:latin typeface="Segoe UI" panose="020B0502040204020203" pitchFamily="34" charset="0"/>
                  <a:cs typeface="Segoe UI" panose="020B0502040204020203" pitchFamily="34" charset="0"/>
                </a:rPr>
                <a:t>al</a:t>
              </a:r>
              <a:r>
                <a:rPr lang="en-CA" dirty="0">
                  <a:latin typeface="Segoe UI" panose="020B0502040204020203" pitchFamily="34" charset="0"/>
                  <a:cs typeface="Segoe UI" panose="020B0502040204020203" pitchFamily="34" charset="0"/>
                </a:rPr>
                <a:t> tools to do the right thing (Python, Power BI, Excel)</a:t>
              </a:r>
            </a:p>
            <a:p>
              <a:pPr marL="800100" lvl="1" indent="-342900">
                <a:lnSpc>
                  <a:spcPct val="90000"/>
                </a:lnSpc>
                <a:spcAft>
                  <a:spcPts val="600"/>
                </a:spcAft>
                <a:buAutoNum type="arabicPeriod"/>
              </a:pPr>
              <a:endParaRPr lang="en-CA" sz="1300" dirty="0">
                <a:latin typeface="Segoe UI" panose="020B0502040204020203" pitchFamily="34" charset="0"/>
                <a:cs typeface="Segoe UI" panose="020B0502040204020203" pitchFamily="34" charset="0"/>
              </a:endParaRPr>
            </a:p>
            <a:p>
              <a:pPr marL="800100" lvl="1" indent="-342900">
                <a:lnSpc>
                  <a:spcPct val="90000"/>
                </a:lnSpc>
                <a:spcAft>
                  <a:spcPts val="600"/>
                </a:spcAft>
                <a:buAutoNum type="arabicPeriod"/>
              </a:pPr>
              <a:endParaRPr lang="en-CA" sz="1300" dirty="0">
                <a:latin typeface="Segoe UI" panose="020B0502040204020203" pitchFamily="34" charset="0"/>
                <a:cs typeface="Segoe UI" panose="020B0502040204020203" pitchFamily="34" charset="0"/>
              </a:endParaRPr>
            </a:p>
          </p:txBody>
        </p:sp>
        <p:sp>
          <p:nvSpPr>
            <p:cNvPr id="20" name="TextBox 19">
              <a:extLst>
                <a:ext uri="{FF2B5EF4-FFF2-40B4-BE49-F238E27FC236}">
                  <a16:creationId xmlns:a16="http://schemas.microsoft.com/office/drawing/2014/main" id="{23ACC24C-38B0-4C2C-BF5A-288B427D76A6}"/>
                </a:ext>
              </a:extLst>
            </p:cNvPr>
            <p:cNvSpPr txBox="1"/>
            <p:nvPr/>
          </p:nvSpPr>
          <p:spPr>
            <a:xfrm>
              <a:off x="777633" y="3990634"/>
              <a:ext cx="9491002" cy="1512337"/>
            </a:xfrm>
            <a:prstGeom prst="rect">
              <a:avLst/>
            </a:prstGeom>
            <a:noFill/>
          </p:spPr>
          <p:txBody>
            <a:bodyPr wrap="square" rtlCol="0">
              <a:normAutofit/>
            </a:bodyPr>
            <a:lstStyle/>
            <a:p>
              <a:pPr lvl="1">
                <a:lnSpc>
                  <a:spcPct val="140000"/>
                </a:lnSpc>
                <a:spcAft>
                  <a:spcPts val="600"/>
                </a:spcAft>
              </a:pPr>
              <a:r>
                <a:rPr lang="en-CA" sz="2800" dirty="0">
                  <a:latin typeface="Segoe UI" panose="020B0502040204020203" pitchFamily="34" charset="0"/>
                  <a:cs typeface="Segoe UI" panose="020B0502040204020203" pitchFamily="34" charset="0"/>
                </a:rPr>
                <a:t>Margaret:</a:t>
              </a:r>
            </a:p>
            <a:p>
              <a:pPr marL="800100" lvl="1" indent="-342900">
                <a:lnSpc>
                  <a:spcPct val="140000"/>
                </a:lnSpc>
                <a:spcAft>
                  <a:spcPts val="600"/>
                </a:spcAft>
                <a:buAutoNum type="arabicPeriod"/>
              </a:pPr>
              <a:r>
                <a:rPr lang="en-US" sz="2000" dirty="0">
                  <a:latin typeface="Segoe UI" panose="020B0502040204020203" pitchFamily="34" charset="0"/>
                  <a:cs typeface="Segoe UI" panose="020B0502040204020203" pitchFamily="34" charset="0"/>
                </a:rPr>
                <a:t>cleaning of data first makes it easier to analyze the dataset</a:t>
              </a:r>
              <a:endParaRPr lang="en-CA" sz="2000" dirty="0">
                <a:latin typeface="Segoe UI" panose="020B0502040204020203" pitchFamily="34" charset="0"/>
                <a:cs typeface="Segoe UI" panose="020B0502040204020203" pitchFamily="34" charset="0"/>
              </a:endParaRPr>
            </a:p>
            <a:p>
              <a:pPr marL="800100" lvl="1" indent="-342900">
                <a:lnSpc>
                  <a:spcPct val="140000"/>
                </a:lnSpc>
                <a:spcAft>
                  <a:spcPts val="600"/>
                </a:spcAft>
                <a:buAutoNum type="arabicPeriod"/>
              </a:pPr>
              <a:r>
                <a:rPr lang="en-US" sz="2000" dirty="0">
                  <a:latin typeface="Segoe UI" panose="020B0502040204020203" pitchFamily="34" charset="0"/>
                  <a:cs typeface="Segoe UI" panose="020B0502040204020203" pitchFamily="34" charset="0"/>
                </a:rPr>
                <a:t>Learnt that you can actualize so many insights from a single dataset</a:t>
              </a:r>
              <a:endParaRPr lang="en-CA" sz="2000" dirty="0">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3134053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Q&amp;A</a:t>
            </a:r>
          </a:p>
        </p:txBody>
      </p:sp>
      <p:sp>
        <p:nvSpPr>
          <p:cNvPr id="5" name="TextBox 4">
            <a:extLst>
              <a:ext uri="{FF2B5EF4-FFF2-40B4-BE49-F238E27FC236}">
                <a16:creationId xmlns:a16="http://schemas.microsoft.com/office/drawing/2014/main" id="{FE80123E-0F51-473A-9F96-6D92E4E5D4CB}"/>
              </a:ext>
            </a:extLst>
          </p:cNvPr>
          <p:cNvSpPr txBox="1"/>
          <p:nvPr/>
        </p:nvSpPr>
        <p:spPr>
          <a:xfrm>
            <a:off x="0" y="6410848"/>
            <a:ext cx="12192000" cy="447152"/>
          </a:xfrm>
          <a:prstGeom prst="rect">
            <a:avLst/>
          </a:prstGeom>
          <a:solidFill>
            <a:schemeClr val="bg1"/>
          </a:solidFill>
        </p:spPr>
        <p:txBody>
          <a:bodyPr wrap="square" rtlCol="0">
            <a:spAutoFit/>
          </a:bodyPr>
          <a:lstStyle/>
          <a:p>
            <a:endParaRPr lang="en-CA"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Thank you</a:t>
            </a:r>
          </a:p>
        </p:txBody>
      </p:sp>
      <p:sp>
        <p:nvSpPr>
          <p:cNvPr id="5" name="TextBox 4">
            <a:extLst>
              <a:ext uri="{FF2B5EF4-FFF2-40B4-BE49-F238E27FC236}">
                <a16:creationId xmlns:a16="http://schemas.microsoft.com/office/drawing/2014/main" id="{6755F101-C100-492C-8638-39BD02005BD5}"/>
              </a:ext>
            </a:extLst>
          </p:cNvPr>
          <p:cNvSpPr txBox="1"/>
          <p:nvPr/>
        </p:nvSpPr>
        <p:spPr>
          <a:xfrm>
            <a:off x="0" y="6410848"/>
            <a:ext cx="12192000" cy="447152"/>
          </a:xfrm>
          <a:prstGeom prst="rect">
            <a:avLst/>
          </a:prstGeom>
          <a:solidFill>
            <a:schemeClr val="bg1"/>
          </a:solidFill>
        </p:spPr>
        <p:txBody>
          <a:bodyPr wrap="square" rtlCol="0">
            <a:spAutoFit/>
          </a:bodyPr>
          <a:lstStyle/>
          <a:p>
            <a:endParaRPr lang="en-C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textbox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Cover</a:t>
            </a:r>
          </a:p>
        </p:txBody>
      </p:sp>
      <p:sp>
        <p:nvSpPr>
          <p:cNvPr id="2" name="TextBox 1">
            <a:extLst>
              <a:ext uri="{FF2B5EF4-FFF2-40B4-BE49-F238E27FC236}">
                <a16:creationId xmlns:a16="http://schemas.microsoft.com/office/drawing/2014/main" id="{B4BDF4D9-64B9-4E72-A283-9DC294B049AF}"/>
              </a:ext>
            </a:extLst>
          </p:cNvPr>
          <p:cNvSpPr txBox="1"/>
          <p:nvPr/>
        </p:nvSpPr>
        <p:spPr>
          <a:xfrm>
            <a:off x="0" y="6410848"/>
            <a:ext cx="12192000" cy="447152"/>
          </a:xfrm>
          <a:prstGeom prst="rect">
            <a:avLst/>
          </a:prstGeom>
          <a:solidFill>
            <a:schemeClr val="bg1"/>
          </a:solidFill>
        </p:spPr>
        <p:txBody>
          <a:bodyPr wrap="square" rtlCol="0">
            <a:spAutoFit/>
          </a:bodyPr>
          <a:lstStyle/>
          <a:p>
            <a:endParaRPr lang="en-C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textbox ,textbox. Please refer to the notes on this slide for details">
            <a:hlinkClick r:id="rId3"/>
          </p:cNvPr>
          <p:cNvPicPr>
            <a:picLocks noChangeAspect="1"/>
          </p:cNvPicPr>
          <p:nvPr/>
        </p:nvPicPr>
        <p:blipFill>
          <a:blip r:embed="rId4"/>
          <a:stretch>
            <a:fillRect/>
          </a:stretch>
        </p:blipFill>
        <p:spPr>
          <a:xfrm>
            <a:off x="171450" y="0"/>
            <a:ext cx="12020550" cy="6858000"/>
          </a:xfrm>
          <a:prstGeom prst="rect">
            <a:avLst/>
          </a:prstGeom>
          <a:noFill/>
        </p:spPr>
      </p:pic>
      <p:sp>
        <p:nvSpPr>
          <p:cNvPr id="4" name="Title" hidden="1"/>
          <p:cNvSpPr>
            <a:spLocks noGrp="1"/>
          </p:cNvSpPr>
          <p:nvPr>
            <p:ph type="title"/>
          </p:nvPr>
        </p:nvSpPr>
        <p:spPr/>
        <p:txBody>
          <a:bodyPr/>
          <a:lstStyle/>
          <a:p>
            <a:r>
              <a:t>Introduction</a:t>
            </a:r>
          </a:p>
        </p:txBody>
      </p:sp>
      <p:sp>
        <p:nvSpPr>
          <p:cNvPr id="5" name="TextBox 4">
            <a:extLst>
              <a:ext uri="{FF2B5EF4-FFF2-40B4-BE49-F238E27FC236}">
                <a16:creationId xmlns:a16="http://schemas.microsoft.com/office/drawing/2014/main" id="{8CA9FFDF-B3A8-4387-B634-3F0B18645BC5}"/>
              </a:ext>
            </a:extLst>
          </p:cNvPr>
          <p:cNvSpPr txBox="1"/>
          <p:nvPr/>
        </p:nvSpPr>
        <p:spPr>
          <a:xfrm>
            <a:off x="0" y="6590806"/>
            <a:ext cx="12192000" cy="267194"/>
          </a:xfrm>
          <a:prstGeom prst="rect">
            <a:avLst/>
          </a:prstGeom>
          <a:solidFill>
            <a:schemeClr val="bg1"/>
          </a:solidFill>
        </p:spPr>
        <p:txBody>
          <a:bodyPr wrap="square" rtlCol="0">
            <a:spAutoFit/>
          </a:bodyPr>
          <a:lstStyle/>
          <a:p>
            <a:endParaRPr lang="en-CA"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Please refer to the notes on this slide for details">
            <a:hlinkClick r:id="rId3"/>
          </p:cNvPr>
          <p:cNvPicPr>
            <a:picLocks noChangeAspect="1"/>
          </p:cNvPicPr>
          <p:nvPr/>
        </p:nvPicPr>
        <p:blipFill>
          <a:blip r:embed="rId4"/>
          <a:stretch>
            <a:fillRect/>
          </a:stretch>
        </p:blipFill>
        <p:spPr>
          <a:xfrm>
            <a:off x="85725" y="371789"/>
            <a:ext cx="12020550" cy="6858000"/>
          </a:xfrm>
          <a:prstGeom prst="rect">
            <a:avLst/>
          </a:prstGeom>
          <a:noFill/>
        </p:spPr>
      </p:pic>
      <p:sp>
        <p:nvSpPr>
          <p:cNvPr id="4" name="Title" hidden="1"/>
          <p:cNvSpPr>
            <a:spLocks noGrp="1"/>
          </p:cNvSpPr>
          <p:nvPr>
            <p:ph type="title"/>
          </p:nvPr>
        </p:nvSpPr>
        <p:spPr/>
        <p:txBody>
          <a:bodyPr/>
          <a:lstStyle/>
          <a:p>
            <a:r>
              <a:t>dataset introduction</a:t>
            </a:r>
          </a:p>
        </p:txBody>
      </p:sp>
      <p:sp>
        <p:nvSpPr>
          <p:cNvPr id="5" name="TextBox 4">
            <a:extLst>
              <a:ext uri="{FF2B5EF4-FFF2-40B4-BE49-F238E27FC236}">
                <a16:creationId xmlns:a16="http://schemas.microsoft.com/office/drawing/2014/main" id="{506356AF-C6D7-4FE2-B8BD-38F52D252BB0}"/>
              </a:ext>
            </a:extLst>
          </p:cNvPr>
          <p:cNvSpPr txBox="1"/>
          <p:nvPr/>
        </p:nvSpPr>
        <p:spPr>
          <a:xfrm>
            <a:off x="0" y="6410848"/>
            <a:ext cx="12192000" cy="447152"/>
          </a:xfrm>
          <a:prstGeom prst="rect">
            <a:avLst/>
          </a:prstGeom>
          <a:solidFill>
            <a:schemeClr val="bg1"/>
          </a:solidFill>
        </p:spPr>
        <p:txBody>
          <a:bodyPr wrap="square" rtlCol="0">
            <a:spAutoFit/>
          </a:bodyPr>
          <a:lstStyle/>
          <a:p>
            <a:endParaRPr lang="en-C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image ,textbox ,image. Please refer to the notes on this slide for details">
            <a:hlinkClick r:id="rId3"/>
          </p:cNvPr>
          <p:cNvPicPr>
            <a:picLocks noChangeAspect="1"/>
          </p:cNvPicPr>
          <p:nvPr/>
        </p:nvPicPr>
        <p:blipFill>
          <a:blip r:embed="rId4"/>
          <a:stretch>
            <a:fillRect/>
          </a:stretch>
        </p:blipFill>
        <p:spPr>
          <a:xfrm>
            <a:off x="76200" y="251209"/>
            <a:ext cx="12020550" cy="6858000"/>
          </a:xfrm>
          <a:prstGeom prst="rect">
            <a:avLst/>
          </a:prstGeom>
          <a:noFill/>
        </p:spPr>
      </p:pic>
      <p:sp>
        <p:nvSpPr>
          <p:cNvPr id="4" name="Title" hidden="1"/>
          <p:cNvSpPr>
            <a:spLocks noGrp="1"/>
          </p:cNvSpPr>
          <p:nvPr>
            <p:ph type="title"/>
          </p:nvPr>
        </p:nvSpPr>
        <p:spPr/>
        <p:txBody>
          <a:bodyPr/>
          <a:lstStyle/>
          <a:p>
            <a:r>
              <a:t>data clean</a:t>
            </a:r>
          </a:p>
        </p:txBody>
      </p:sp>
      <p:sp>
        <p:nvSpPr>
          <p:cNvPr id="5" name="TextBox 4">
            <a:extLst>
              <a:ext uri="{FF2B5EF4-FFF2-40B4-BE49-F238E27FC236}">
                <a16:creationId xmlns:a16="http://schemas.microsoft.com/office/drawing/2014/main" id="{1D0D42EB-1AE6-4275-819D-20704916ADA4}"/>
              </a:ext>
            </a:extLst>
          </p:cNvPr>
          <p:cNvSpPr txBox="1"/>
          <p:nvPr/>
        </p:nvSpPr>
        <p:spPr>
          <a:xfrm>
            <a:off x="0" y="6410848"/>
            <a:ext cx="12192000" cy="447152"/>
          </a:xfrm>
          <a:prstGeom prst="rect">
            <a:avLst/>
          </a:prstGeom>
          <a:solidFill>
            <a:schemeClr val="bg1"/>
          </a:solidFill>
        </p:spPr>
        <p:txBody>
          <a:bodyPr wrap="square" rtlCol="0">
            <a:spAutoFit/>
          </a:bodyPr>
          <a:lstStyle/>
          <a:p>
            <a:endParaRPr lang="en-CA"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tal Sales By Month ,textbox. Please refer to the notes on this slide for details">
            <a:hlinkClick r:id="rId3"/>
          </p:cNvPr>
          <p:cNvPicPr>
            <a:picLocks noChangeAspect="1"/>
          </p:cNvPicPr>
          <p:nvPr/>
        </p:nvPicPr>
        <p:blipFill>
          <a:blip r:embed="rId4"/>
          <a:stretch>
            <a:fillRect/>
          </a:stretch>
        </p:blipFill>
        <p:spPr>
          <a:xfrm>
            <a:off x="76200" y="150726"/>
            <a:ext cx="12020550" cy="6858000"/>
          </a:xfrm>
          <a:prstGeom prst="rect">
            <a:avLst/>
          </a:prstGeom>
          <a:noFill/>
        </p:spPr>
      </p:pic>
      <p:sp>
        <p:nvSpPr>
          <p:cNvPr id="4" name="Title" hidden="1"/>
          <p:cNvSpPr>
            <a:spLocks noGrp="1"/>
          </p:cNvSpPr>
          <p:nvPr>
            <p:ph type="title"/>
          </p:nvPr>
        </p:nvSpPr>
        <p:spPr/>
        <p:txBody>
          <a:bodyPr/>
          <a:lstStyle/>
          <a:p>
            <a:r>
              <a:t>Total Sales by Month</a:t>
            </a:r>
          </a:p>
        </p:txBody>
      </p:sp>
      <p:sp>
        <p:nvSpPr>
          <p:cNvPr id="5" name="TextBox 4">
            <a:extLst>
              <a:ext uri="{FF2B5EF4-FFF2-40B4-BE49-F238E27FC236}">
                <a16:creationId xmlns:a16="http://schemas.microsoft.com/office/drawing/2014/main" id="{ACA26422-20AB-4E28-ADFC-D9D89877178E}"/>
              </a:ext>
            </a:extLst>
          </p:cNvPr>
          <p:cNvSpPr txBox="1"/>
          <p:nvPr/>
        </p:nvSpPr>
        <p:spPr>
          <a:xfrm>
            <a:off x="0" y="6410848"/>
            <a:ext cx="12192000" cy="447152"/>
          </a:xfrm>
          <a:prstGeom prst="rect">
            <a:avLst/>
          </a:prstGeom>
          <a:solidFill>
            <a:schemeClr val="bg1"/>
          </a:solidFill>
        </p:spPr>
        <p:txBody>
          <a:bodyPr wrap="square" rtlCol="0">
            <a:spAutoFit/>
          </a:bodyPr>
          <a:lstStyle/>
          <a:p>
            <a:endParaRPr lang="en-CA"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tal Sales by Countries ,Total Sales of France, Germany, Netherland by Month ,Total Sales of UK by Month ,Total Sales of USA and Australia by Month. Please refer to the notes on this slide for details">
            <a:hlinkClick r:id="rId3"/>
          </p:cNvPr>
          <p:cNvPicPr>
            <a:picLocks noChangeAspect="1"/>
          </p:cNvPicPr>
          <p:nvPr/>
        </p:nvPicPr>
        <p:blipFill>
          <a:blip r:embed="rId4"/>
          <a:stretch>
            <a:fillRect/>
          </a:stretch>
        </p:blipFill>
        <p:spPr>
          <a:xfrm>
            <a:off x="85725" y="100484"/>
            <a:ext cx="12020550" cy="6858000"/>
          </a:xfrm>
          <a:prstGeom prst="rect">
            <a:avLst/>
          </a:prstGeom>
          <a:noFill/>
        </p:spPr>
      </p:pic>
      <p:sp>
        <p:nvSpPr>
          <p:cNvPr id="4" name="Title" hidden="1"/>
          <p:cNvSpPr>
            <a:spLocks noGrp="1"/>
          </p:cNvSpPr>
          <p:nvPr>
            <p:ph type="title"/>
          </p:nvPr>
        </p:nvSpPr>
        <p:spPr/>
        <p:txBody>
          <a:bodyPr/>
          <a:lstStyle/>
          <a:p>
            <a:r>
              <a:t>Total sales by country</a:t>
            </a:r>
          </a:p>
        </p:txBody>
      </p:sp>
      <p:sp>
        <p:nvSpPr>
          <p:cNvPr id="5" name="TextBox 4">
            <a:extLst>
              <a:ext uri="{FF2B5EF4-FFF2-40B4-BE49-F238E27FC236}">
                <a16:creationId xmlns:a16="http://schemas.microsoft.com/office/drawing/2014/main" id="{6007876A-389D-4AD7-8945-B6B4E95788E3}"/>
              </a:ext>
            </a:extLst>
          </p:cNvPr>
          <p:cNvSpPr txBox="1"/>
          <p:nvPr/>
        </p:nvSpPr>
        <p:spPr>
          <a:xfrm>
            <a:off x="0" y="6642000"/>
            <a:ext cx="12192000" cy="216000"/>
          </a:xfrm>
          <a:prstGeom prst="rect">
            <a:avLst/>
          </a:prstGeom>
          <a:solidFill>
            <a:schemeClr val="bg1"/>
          </a:solidFill>
        </p:spPr>
        <p:txBody>
          <a:bodyPr wrap="square" rtlCol="0">
            <a:spAutoFit/>
          </a:bodyPr>
          <a:lstStyle/>
          <a:p>
            <a:endParaRPr lang="en-CA"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verage Order Size  by Countries ,Order Frequency  by Countries Excluding UK. Please refer to the notes on this slide for details">
            <a:hlinkClick r:id="rId3"/>
          </p:cNvPr>
          <p:cNvPicPr>
            <a:picLocks noChangeAspect="1"/>
          </p:cNvPicPr>
          <p:nvPr/>
        </p:nvPicPr>
        <p:blipFill>
          <a:blip r:embed="rId4"/>
          <a:stretch>
            <a:fillRect/>
          </a:stretch>
        </p:blipFill>
        <p:spPr>
          <a:xfrm>
            <a:off x="76200" y="130629"/>
            <a:ext cx="12020550" cy="6858000"/>
          </a:xfrm>
          <a:prstGeom prst="rect">
            <a:avLst/>
          </a:prstGeom>
          <a:noFill/>
        </p:spPr>
      </p:pic>
      <p:sp>
        <p:nvSpPr>
          <p:cNvPr id="4" name="Title" hidden="1"/>
          <p:cNvSpPr>
            <a:spLocks noGrp="1"/>
          </p:cNvSpPr>
          <p:nvPr>
            <p:ph type="title"/>
          </p:nvPr>
        </p:nvSpPr>
        <p:spPr/>
        <p:txBody>
          <a:bodyPr/>
          <a:lstStyle/>
          <a:p>
            <a:r>
              <a:t>Average Order Size by Countries</a:t>
            </a:r>
          </a:p>
        </p:txBody>
      </p:sp>
      <p:sp>
        <p:nvSpPr>
          <p:cNvPr id="5" name="TextBox 4">
            <a:extLst>
              <a:ext uri="{FF2B5EF4-FFF2-40B4-BE49-F238E27FC236}">
                <a16:creationId xmlns:a16="http://schemas.microsoft.com/office/drawing/2014/main" id="{CBBD7D7B-5257-4932-960A-4723B613FD55}"/>
              </a:ext>
            </a:extLst>
          </p:cNvPr>
          <p:cNvSpPr txBox="1"/>
          <p:nvPr/>
        </p:nvSpPr>
        <p:spPr>
          <a:xfrm>
            <a:off x="0" y="6662848"/>
            <a:ext cx="12192000" cy="252000"/>
          </a:xfrm>
          <a:prstGeom prst="rect">
            <a:avLst/>
          </a:prstGeom>
          <a:solidFill>
            <a:schemeClr val="bg1"/>
          </a:solidFill>
        </p:spPr>
        <p:txBody>
          <a:bodyPr wrap="square" rtlCol="0">
            <a:spAutoFit/>
          </a:bodyPr>
          <a:lstStyle/>
          <a:p>
            <a:endParaRPr lang="en-CA"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Best Selling Products ,Top 5 Best Selling Products In Countreies.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Best Selling Products</a:t>
            </a:r>
          </a:p>
        </p:txBody>
      </p:sp>
      <p:sp>
        <p:nvSpPr>
          <p:cNvPr id="5" name="TextBox 4">
            <a:extLst>
              <a:ext uri="{FF2B5EF4-FFF2-40B4-BE49-F238E27FC236}">
                <a16:creationId xmlns:a16="http://schemas.microsoft.com/office/drawing/2014/main" id="{207EB73B-25ED-4032-93AB-866722A9E73C}"/>
              </a:ext>
            </a:extLst>
          </p:cNvPr>
          <p:cNvSpPr txBox="1"/>
          <p:nvPr/>
        </p:nvSpPr>
        <p:spPr>
          <a:xfrm>
            <a:off x="0" y="6662848"/>
            <a:ext cx="12192000" cy="216000"/>
          </a:xfrm>
          <a:prstGeom prst="rect">
            <a:avLst/>
          </a:prstGeom>
          <a:solidFill>
            <a:schemeClr val="bg1"/>
          </a:solidFill>
        </p:spPr>
        <p:txBody>
          <a:bodyPr wrap="square" rtlCol="0">
            <a:spAutoFit/>
          </a:bodyPr>
          <a:lstStyle/>
          <a:p>
            <a:endParaRPr lang="en-CA" dirty="0"/>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482</Words>
  <Application>Microsoft Office PowerPoint</Application>
  <PresentationFormat>Widescreen</PresentationFormat>
  <Paragraphs>121</Paragraphs>
  <Slides>16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Segoe UI</vt:lpstr>
      <vt:lpstr>Segoe UI Light</vt:lpstr>
      <vt:lpstr>Segoe UI Semibold</vt:lpstr>
      <vt:lpstr>Custom Design</vt:lpstr>
      <vt:lpstr>Data Analytics final project presentation</vt:lpstr>
      <vt:lpstr>Cover</vt:lpstr>
      <vt:lpstr>Introduction</vt:lpstr>
      <vt:lpstr>dataset introduction</vt:lpstr>
      <vt:lpstr>data clean</vt:lpstr>
      <vt:lpstr>Total Sales by Month</vt:lpstr>
      <vt:lpstr>Total sales by country</vt:lpstr>
      <vt:lpstr>Average Order Size by Countries</vt:lpstr>
      <vt:lpstr>Best Selling Products</vt:lpstr>
      <vt:lpstr>Cancelled Orders</vt:lpstr>
      <vt:lpstr>Conclusion</vt:lpstr>
      <vt:lpstr>Recommendations For Marketing &amp; Sales Department</vt:lpstr>
      <vt:lpstr>Q&amp;A</vt:lpstr>
      <vt:lpstr>PowerPoint Presentation</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Bo Huang</cp:lastModifiedBy>
  <cp:revision>17</cp:revision>
  <dcterms:created xsi:type="dcterms:W3CDTF">2016-09-04T11:54:55Z</dcterms:created>
  <dcterms:modified xsi:type="dcterms:W3CDTF">2022-04-22T01:04:44Z</dcterms:modified>
</cp:coreProperties>
</file>