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5" r:id="rId5"/>
    <p:sldId id="310" r:id="rId6"/>
    <p:sldId id="314" r:id="rId7"/>
    <p:sldId id="316" r:id="rId8"/>
    <p:sldId id="317" r:id="rId9"/>
    <p:sldId id="315" r:id="rId10"/>
    <p:sldId id="318" r:id="rId11"/>
    <p:sldId id="319" r:id="rId12"/>
    <p:sldId id="322" r:id="rId13"/>
    <p:sldId id="323" r:id="rId14"/>
    <p:sldId id="321" r:id="rId15"/>
    <p:sldId id="325" r:id="rId16"/>
    <p:sldId id="330" r:id="rId17"/>
    <p:sldId id="324" r:id="rId18"/>
    <p:sldId id="329" r:id="rId19"/>
    <p:sldId id="326" r:id="rId20"/>
    <p:sldId id="327" r:id="rId21"/>
    <p:sldId id="331" r:id="rId22"/>
    <p:sldId id="320" r:id="rId23"/>
    <p:sldId id="333" r:id="rId24"/>
  </p:sldIdLst>
  <p:sldSz cx="12188825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7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94536" y="1271989"/>
            <a:ext cx="8229600" cy="2895600"/>
          </a:xfrm>
        </p:spPr>
        <p:txBody>
          <a:bodyPr/>
          <a:lstStyle/>
          <a:p>
            <a:r>
              <a:rPr lang="en-US" dirty="0" err="1"/>
              <a:t>RecruitAssistant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A82C6-6CE4-4114-AEFD-414CD7C279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3271" cy="12719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BAB9FE-C524-4615-99CE-63562058F57A}"/>
              </a:ext>
            </a:extLst>
          </p:cNvPr>
          <p:cNvSpPr txBox="1"/>
          <p:nvPr/>
        </p:nvSpPr>
        <p:spPr>
          <a:xfrm>
            <a:off x="1845940" y="4581128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Improving onboarding</a:t>
            </a:r>
          </a:p>
          <a:p>
            <a:r>
              <a:rPr lang="en-IE" dirty="0"/>
              <a:t>Improving Resumes 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73271" y="404664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Requirements: Functional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45940" y="1916832"/>
            <a:ext cx="9684567" cy="47643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system will allow the student to upload their CV to the system.</a:t>
            </a:r>
            <a:endParaRPr lang="en-IE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system will predict the probability of student’s CV being successful.</a:t>
            </a:r>
            <a:endParaRPr lang="en-IE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system will provide analysis of how to improve the user’s CV.</a:t>
            </a:r>
            <a:endParaRPr lang="en-IE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system will provide visual representations of the statistical analysis for the user.</a:t>
            </a:r>
            <a:endParaRPr lang="en-IE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system will allow the employer to upload multiple CV’s to the system.	</a:t>
            </a:r>
            <a:endParaRPr lang="en-IE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system will filter CV’s for the employer</a:t>
            </a:r>
            <a:endParaRPr lang="en-IE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system will generate an analysis of the CV filtration for the employer</a:t>
            </a:r>
            <a:endParaRPr lang="en-I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F0ED8-8A2B-4FA7-B160-7A9E7416E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3271" cy="12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73271" y="404664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Requirements: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4 Datasets for the statistical analysis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Student’s CV in txt/doc format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Employer CV’s zipped in txt/doc format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No Login or Database?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F0ED8-8A2B-4FA7-B160-7A9E7416E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3271" cy="12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2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73271" y="404664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Requirements: Security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Protection – risks of saving user data?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Datasets separate to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SQL Injections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F0ED8-8A2B-4FA7-B160-7A9E7416E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3271" cy="12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1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73271" y="404664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Requirements: Performance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Heavy algorithms!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Cloud Based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Content Delivery Network (CDN)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F0ED8-8A2B-4FA7-B160-7A9E7416E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3271" cy="12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1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73271" y="404664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System Process: High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4067943" cy="411480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Student uploads CV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processes content of CV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Weighted scoring system applied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Returns probability and advice to student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F0ED8-8A2B-4FA7-B160-7A9E7416E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3271" cy="1271989"/>
          </a:xfrm>
          <a:prstGeom prst="rect">
            <a:avLst/>
          </a:prstGeom>
        </p:spPr>
      </p:pic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AC7D5083-9952-4605-8A8F-C9D7DB15162B}"/>
              </a:ext>
            </a:extLst>
          </p:cNvPr>
          <p:cNvSpPr txBox="1">
            <a:spLocks/>
          </p:cNvSpPr>
          <p:nvPr/>
        </p:nvSpPr>
        <p:spPr>
          <a:xfrm>
            <a:off x="6784793" y="1904999"/>
            <a:ext cx="4067943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Employer uploads multiple CV’s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processes content of CV’s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Weighted scoring system applied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Returns zip of highest scoring files to employer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9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73271" y="404664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Statistical Analysis Process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Carried out to identify criteria for weighted scoring systems</a:t>
            </a:r>
          </a:p>
          <a:p>
            <a:pPr marL="0" indent="0">
              <a:buNone/>
            </a:pPr>
            <a:r>
              <a:rPr lang="en-US" dirty="0"/>
              <a:t>NLP: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Tokenization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Sentiment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Stemming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Text 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Stopping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Consultation from 2 HR generalists for employer algorithm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F0ED8-8A2B-4FA7-B160-7A9E7416E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3271" cy="12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73271" y="211926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Process: Detailed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F0ED8-8A2B-4FA7-B160-7A9E7416E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3271" cy="1271989"/>
          </a:xfrm>
          <a:prstGeom prst="rect">
            <a:avLst/>
          </a:prstGeom>
        </p:spPr>
      </p:pic>
      <p:pic>
        <p:nvPicPr>
          <p:cNvPr id="7" name="Picture 6" descr="C:\Users\barry\AppData\Local\Microsoft\Windows\INetCache\Content.Word\Arch diagram.png">
            <a:extLst>
              <a:ext uri="{FF2B5EF4-FFF2-40B4-BE49-F238E27FC236}">
                <a16:creationId xmlns:a16="http://schemas.microsoft.com/office/drawing/2014/main" id="{A21038C9-1906-416D-B0BE-D66303354A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644" y="1484784"/>
            <a:ext cx="8251253" cy="5274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947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53157" y="2348880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Prototype Showcase!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F0ED8-8A2B-4FA7-B160-7A9E7416E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3271" cy="12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1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73271" y="404664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8759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Current stage of development: Statistical Analysis (NLP)</a:t>
            </a:r>
          </a:p>
          <a:p>
            <a:pPr marL="0" indent="0">
              <a:buNone/>
            </a:pPr>
            <a:r>
              <a:rPr lang="en-US" dirty="0"/>
              <a:t>Agile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F0ED8-8A2B-4FA7-B160-7A9E7416E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3271" cy="12719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092334-2336-409A-B688-9B559C331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2909663"/>
            <a:ext cx="12019342" cy="39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9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73271" y="404664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Literature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Pattern Recognition and Machine Learning, </a:t>
            </a:r>
            <a:r>
              <a:rPr lang="en-US" sz="2000" dirty="0"/>
              <a:t>Christopher M. Bishop, 2006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Artificial Intelligence, A Modern Approach, </a:t>
            </a:r>
            <a:r>
              <a:rPr lang="en-US" sz="2000" dirty="0"/>
              <a:t>Stuart Russel, Third Edition 2016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Natural Language Processing with Python, </a:t>
            </a:r>
            <a:r>
              <a:rPr lang="en-US" sz="2000" dirty="0"/>
              <a:t>Edward </a:t>
            </a:r>
            <a:r>
              <a:rPr lang="en-US" sz="2000" dirty="0" err="1"/>
              <a:t>Loper</a:t>
            </a:r>
            <a:r>
              <a:rPr lang="en-US" sz="2000" dirty="0"/>
              <a:t>, Steven Bird,2009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F0ED8-8A2B-4FA7-B160-7A9E7416E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3271" cy="12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91374" y="260648"/>
            <a:ext cx="9144001" cy="1371600"/>
          </a:xfrm>
        </p:spPr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99641" y="2060848"/>
            <a:ext cx="4320479" cy="4391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>
                <a:solidFill>
                  <a:srgbClr val="00B050"/>
                </a:solidFill>
              </a:rPr>
              <a:t>Understanding the Project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The Problem</a:t>
            </a:r>
          </a:p>
          <a:p>
            <a:pPr marL="0" indent="0">
              <a:buNone/>
            </a:pPr>
            <a:r>
              <a:rPr lang="en-US" dirty="0"/>
              <a:t>The Solution</a:t>
            </a:r>
          </a:p>
          <a:p>
            <a:pPr marL="0" indent="0">
              <a:buNone/>
            </a:pPr>
            <a:r>
              <a:rPr lang="en-US" dirty="0"/>
              <a:t>Potential Customers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>
                <a:solidFill>
                  <a:srgbClr val="00B050"/>
                </a:solidFill>
              </a:rPr>
              <a:t>Architecture and Design</a:t>
            </a:r>
          </a:p>
          <a:p>
            <a:pPr marL="0" indent="0">
              <a:buNone/>
            </a:pPr>
            <a:r>
              <a:rPr lang="en-US" dirty="0"/>
              <a:t>Technologies used</a:t>
            </a:r>
          </a:p>
          <a:p>
            <a:pPr marL="0" indent="0">
              <a:buNone/>
            </a:pPr>
            <a:r>
              <a:rPr lang="en-US" dirty="0"/>
              <a:t>Requirements</a:t>
            </a:r>
          </a:p>
          <a:p>
            <a:pPr marL="0" indent="0">
              <a:buNone/>
            </a:pPr>
            <a:r>
              <a:rPr lang="en-US" dirty="0"/>
              <a:t>Process **</a:t>
            </a:r>
          </a:p>
          <a:p>
            <a:pPr marL="0" indent="0">
              <a:buNone/>
            </a:pPr>
            <a:r>
              <a:rPr lang="en-US" dirty="0"/>
              <a:t>Statistical Analysis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F0ED8-8A2B-4FA7-B160-7A9E7416E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3271" cy="1271989"/>
          </a:xfrm>
          <a:prstGeom prst="rect">
            <a:avLst/>
          </a:prstGeom>
        </p:spPr>
      </p:pic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7468C56C-5EC8-41E7-9D78-1678CE1CDE95}"/>
              </a:ext>
            </a:extLst>
          </p:cNvPr>
          <p:cNvSpPr txBox="1">
            <a:spLocks/>
          </p:cNvSpPr>
          <p:nvPr/>
        </p:nvSpPr>
        <p:spPr>
          <a:xfrm>
            <a:off x="7678588" y="2060848"/>
            <a:ext cx="4067943" cy="1770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3. </a:t>
            </a:r>
            <a:r>
              <a:rPr lang="en-US" sz="1800" dirty="0">
                <a:solidFill>
                  <a:srgbClr val="00B050"/>
                </a:solidFill>
              </a:rPr>
              <a:t>Prototype</a:t>
            </a:r>
          </a:p>
          <a:p>
            <a:pPr marL="0" indent="0">
              <a:buNone/>
            </a:pPr>
            <a:r>
              <a:rPr lang="en-US" sz="1800" dirty="0"/>
              <a:t>Conclusions and Questions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5447F1AB-A8D2-45D8-B1DC-792348E039F0}"/>
              </a:ext>
            </a:extLst>
          </p:cNvPr>
          <p:cNvSpPr txBox="1">
            <a:spLocks/>
          </p:cNvSpPr>
          <p:nvPr/>
        </p:nvSpPr>
        <p:spPr>
          <a:xfrm>
            <a:off x="7894612" y="5074973"/>
            <a:ext cx="4067943" cy="1770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53157" y="2348880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F0ED8-8A2B-4FA7-B160-7A9E7416E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3271" cy="12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2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73271" y="404664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What is the project?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web application that assists users such as students in acquiring interviews by improving their Curriculum Vitae (CV) </a:t>
            </a:r>
          </a:p>
          <a:p>
            <a:pPr marL="0" indent="0">
              <a:buNone/>
            </a:pPr>
            <a:r>
              <a:rPr lang="en-US" dirty="0"/>
              <a:t>It also assists employers in reducing the amount of CV’s they are required to read during a recruitment process </a:t>
            </a:r>
          </a:p>
          <a:p>
            <a:pPr marL="0" indent="0">
              <a:buNone/>
            </a:pPr>
            <a:r>
              <a:rPr lang="en-US" dirty="0"/>
              <a:t>Achieved through:</a:t>
            </a:r>
          </a:p>
          <a:p>
            <a:pPr marL="0" indent="0">
              <a:buNone/>
            </a:pPr>
            <a:r>
              <a:rPr lang="en-US" sz="2000" dirty="0"/>
              <a:t>Machine Learning</a:t>
            </a:r>
          </a:p>
          <a:p>
            <a:pPr marL="0" indent="0">
              <a:buNone/>
            </a:pPr>
            <a:r>
              <a:rPr lang="en-US" sz="2000" dirty="0"/>
              <a:t>Artificial Intelligence (weighted scoring algorithms)</a:t>
            </a:r>
          </a:p>
          <a:p>
            <a:pPr marL="0" indent="0">
              <a:buNone/>
            </a:pPr>
            <a:r>
              <a:rPr lang="en-US" sz="2000" dirty="0"/>
              <a:t>Natural Language Processing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F0ED8-8A2B-4FA7-B160-7A9E7416E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3271" cy="12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2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73271" y="404664"/>
            <a:ext cx="9144001" cy="13716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Problem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F0ED8-8A2B-4FA7-B160-7A9E7416E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3271" cy="1271989"/>
          </a:xfrm>
          <a:prstGeom prst="rect">
            <a:avLst/>
          </a:prstGeom>
        </p:spPr>
      </p:pic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7A719FA4-7158-4CD3-B066-6B1CE181AC80}"/>
              </a:ext>
            </a:extLst>
          </p:cNvPr>
          <p:cNvSpPr txBox="1">
            <a:spLocks/>
          </p:cNvSpPr>
          <p:nvPr/>
        </p:nvSpPr>
        <p:spPr>
          <a:xfrm>
            <a:off x="1674813" y="20573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1. High cost of recruitment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Onboarding staff is essential to a business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2. Companies not responding to student’s applications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Lack of an online, cost effective tool to assist tailoring of cv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2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73271" y="404664"/>
            <a:ext cx="9144001" cy="1371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The Solution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Automate the process!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Reduce the duration of recruitment processes</a:t>
            </a:r>
          </a:p>
          <a:p>
            <a:pPr marL="0" indent="0">
              <a:buNone/>
            </a:pPr>
            <a:r>
              <a:rPr lang="en-US" dirty="0"/>
              <a:t>Positive effect on time and cost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An AI algorithm based on a statistical analysis!</a:t>
            </a:r>
          </a:p>
          <a:p>
            <a:pPr marL="0" indent="0">
              <a:buNone/>
            </a:pPr>
            <a:r>
              <a:rPr lang="en-US" dirty="0"/>
              <a:t>Analysis of CV’s that received positive response from employers vs rejected ones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F0ED8-8A2B-4FA7-B160-7A9E7416E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3271" cy="12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5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73271" y="404664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Aims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Complete all functionality within the project deadline</a:t>
            </a:r>
            <a:endParaRPr lang="en-IE" dirty="0"/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Create accurate algorithms based on credible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Achieve commercial success</a:t>
            </a:r>
            <a:endParaRPr lang="en-IE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Reduce the workload of recruitment officers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Assist student’s in acquiring interviews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F0ED8-8A2B-4FA7-B160-7A9E7416E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3271" cy="12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73271" y="404664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Potential Customers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Colleges/Universities that provide work place programs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Startups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Companies with large staff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Companies with frequent turnover of staff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Anyone seeking employment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Interview.ie -  the only competitor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F0ED8-8A2B-4FA7-B160-7A9E7416E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3271" cy="12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73271" y="404664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F0ED8-8A2B-4FA7-B160-7A9E7416E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3271" cy="1271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30E7F8-7744-4B71-8522-315E7B9E9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2552"/>
            <a:ext cx="3931040" cy="838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DBB1CA-082F-40AB-AF31-1A6AD8C85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0869"/>
            <a:ext cx="3953427" cy="37916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76FDC8-6C5C-4272-A76F-FE2E6D9A1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8" y="3056995"/>
            <a:ext cx="5559318" cy="38010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4ECCBC-33EB-4E7D-BB3C-76210FBA34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700" y="1723370"/>
            <a:ext cx="2143125" cy="13142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3A2D3F-47EA-4968-99CA-1587469F54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040" y="3090869"/>
            <a:ext cx="2678433" cy="36812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D88804-2F8E-41D7-BE7D-81AD462BF8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27" y="2243011"/>
            <a:ext cx="4353533" cy="85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7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73271" y="404664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Technologies Used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F0ED8-8A2B-4FA7-B160-7A9E7416E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3271" cy="1271989"/>
          </a:xfrm>
          <a:prstGeom prst="rect">
            <a:avLst/>
          </a:prstGeom>
        </p:spPr>
      </p:pic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5F72BA2C-31CA-4D4B-9326-F142BC5FFF95}"/>
              </a:ext>
            </a:extLst>
          </p:cNvPr>
          <p:cNvSpPr txBox="1">
            <a:spLocks/>
          </p:cNvSpPr>
          <p:nvPr/>
        </p:nvSpPr>
        <p:spPr>
          <a:xfrm>
            <a:off x="1674813" y="2057399"/>
            <a:ext cx="3339479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Python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Django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Azure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Bootstrap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/>
              <a:t>Github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Atom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8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926</TotalTime>
  <Words>490</Words>
  <Application>Microsoft Office PowerPoint</Application>
  <PresentationFormat>Custom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Digital Blue Tunnel 16x9</vt:lpstr>
      <vt:lpstr>RecruitAssistant</vt:lpstr>
      <vt:lpstr>Layout</vt:lpstr>
      <vt:lpstr>What is the project?</vt:lpstr>
      <vt:lpstr>The Problem</vt:lpstr>
      <vt:lpstr>The Solution</vt:lpstr>
      <vt:lpstr>Aims</vt:lpstr>
      <vt:lpstr>Potential Customers</vt:lpstr>
      <vt:lpstr>Technologies Used</vt:lpstr>
      <vt:lpstr>Technologies Used </vt:lpstr>
      <vt:lpstr>Requirements: Functional</vt:lpstr>
      <vt:lpstr>Requirements: Data</vt:lpstr>
      <vt:lpstr>Requirements: Security</vt:lpstr>
      <vt:lpstr>Requirements: Performance</vt:lpstr>
      <vt:lpstr>System Process: High Level</vt:lpstr>
      <vt:lpstr>Statistical Analysis Process</vt:lpstr>
      <vt:lpstr>Process: Detailed</vt:lpstr>
      <vt:lpstr>Prototype Showcase!</vt:lpstr>
      <vt:lpstr>Conclusions</vt:lpstr>
      <vt:lpstr>Literature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RecruitAssistant</dc:title>
  <dc:creator>barry lougheed</dc:creator>
  <cp:lastModifiedBy>barry lougheed</cp:lastModifiedBy>
  <cp:revision>57</cp:revision>
  <dcterms:created xsi:type="dcterms:W3CDTF">2017-12-01T15:26:53Z</dcterms:created>
  <dcterms:modified xsi:type="dcterms:W3CDTF">2017-12-03T23:01:27Z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