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2"/>
          </a:solidFill>
        </a:fill>
      </a:tcStyle>
    </a:wholeTbl>
    <a:band2H>
      <a:tcTxStyle b="def" i="def"/>
      <a:tcStyle>
        <a:tcBdr/>
        <a:fill>
          <a:solidFill>
            <a:srgbClr val="E7E7EA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ACA"/>
          </a:solidFill>
        </a:fill>
      </a:tcStyle>
    </a:wholeTbl>
    <a:band2H>
      <a:tcTxStyle b="def" i="def"/>
      <a:tcStyle>
        <a:tcBdr/>
        <a:fill>
          <a:solidFill>
            <a:srgbClr val="E7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1DE"/>
          </a:solidFill>
        </a:fill>
      </a:tcStyle>
    </a:wholeTbl>
    <a:band2H>
      <a:tcTxStyle b="def" i="def"/>
      <a:tcStyle>
        <a:tcBdr/>
        <a:fill>
          <a:solidFill>
            <a:srgbClr val="E8EAE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F1F36"/>
              </a:solidFill>
              <a:prstDash val="solid"/>
              <a:round/>
            </a:ln>
          </a:top>
          <a:bottom>
            <a:ln w="25400" cap="flat">
              <a:solidFill>
                <a:srgbClr val="0F1F3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F1F36"/>
              </a:solidFill>
              <a:prstDash val="solid"/>
              <a:round/>
            </a:ln>
          </a:top>
          <a:bottom>
            <a:ln w="25400" cap="flat">
              <a:solidFill>
                <a:srgbClr val="0F1F3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C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F1F3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F1F3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F1F3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0F1F36"/>
              </a:solidFill>
              <a:prstDash val="solid"/>
              <a:round/>
            </a:ln>
          </a:left>
          <a:right>
            <a:ln w="12700" cap="flat">
              <a:solidFill>
                <a:srgbClr val="0F1F36"/>
              </a:solidFill>
              <a:prstDash val="solid"/>
              <a:round/>
            </a:ln>
          </a:right>
          <a:top>
            <a:ln w="12700" cap="flat">
              <a:solidFill>
                <a:srgbClr val="0F1F36"/>
              </a:solidFill>
              <a:prstDash val="solid"/>
              <a:round/>
            </a:ln>
          </a:top>
          <a:bottom>
            <a:ln w="12700" cap="flat">
              <a:solidFill>
                <a:srgbClr val="0F1F36"/>
              </a:solidFill>
              <a:prstDash val="solid"/>
              <a:round/>
            </a:ln>
          </a:bottom>
          <a:insideH>
            <a:ln w="12700" cap="flat">
              <a:solidFill>
                <a:srgbClr val="0F1F36"/>
              </a:solidFill>
              <a:prstDash val="solid"/>
              <a:round/>
            </a:ln>
          </a:insideH>
          <a:insideV>
            <a:ln w="12700" cap="flat">
              <a:solidFill>
                <a:srgbClr val="0F1F36"/>
              </a:solidFill>
              <a:prstDash val="solid"/>
              <a:round/>
            </a:ln>
          </a:insideV>
        </a:tcBdr>
        <a:fill>
          <a:solidFill>
            <a:srgbClr val="0F1F3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0F1F36"/>
              </a:solidFill>
              <a:prstDash val="solid"/>
              <a:round/>
            </a:ln>
          </a:left>
          <a:right>
            <a:ln w="12700" cap="flat">
              <a:solidFill>
                <a:srgbClr val="0F1F36"/>
              </a:solidFill>
              <a:prstDash val="solid"/>
              <a:round/>
            </a:ln>
          </a:right>
          <a:top>
            <a:ln w="12700" cap="flat">
              <a:solidFill>
                <a:srgbClr val="0F1F36"/>
              </a:solidFill>
              <a:prstDash val="solid"/>
              <a:round/>
            </a:ln>
          </a:top>
          <a:bottom>
            <a:ln w="12700" cap="flat">
              <a:solidFill>
                <a:srgbClr val="0F1F36"/>
              </a:solidFill>
              <a:prstDash val="solid"/>
              <a:round/>
            </a:ln>
          </a:bottom>
          <a:insideH>
            <a:ln w="12700" cap="flat">
              <a:solidFill>
                <a:srgbClr val="0F1F36"/>
              </a:solidFill>
              <a:prstDash val="solid"/>
              <a:round/>
            </a:ln>
          </a:insideH>
          <a:insideV>
            <a:ln w="12700" cap="flat">
              <a:solidFill>
                <a:srgbClr val="0F1F36"/>
              </a:solidFill>
              <a:prstDash val="solid"/>
              <a:round/>
            </a:ln>
          </a:insideV>
        </a:tcBdr>
        <a:fill>
          <a:solidFill>
            <a:srgbClr val="0F1F36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0F1F36"/>
              </a:solidFill>
              <a:prstDash val="solid"/>
              <a:round/>
            </a:ln>
          </a:left>
          <a:right>
            <a:ln w="12700" cap="flat">
              <a:solidFill>
                <a:srgbClr val="0F1F36"/>
              </a:solidFill>
              <a:prstDash val="solid"/>
              <a:round/>
            </a:ln>
          </a:right>
          <a:top>
            <a:ln w="50800" cap="flat">
              <a:solidFill>
                <a:srgbClr val="0F1F36"/>
              </a:solidFill>
              <a:prstDash val="solid"/>
              <a:round/>
            </a:ln>
          </a:top>
          <a:bottom>
            <a:ln w="12700" cap="flat">
              <a:solidFill>
                <a:srgbClr val="0F1F36"/>
              </a:solidFill>
              <a:prstDash val="solid"/>
              <a:round/>
            </a:ln>
          </a:bottom>
          <a:insideH>
            <a:ln w="12700" cap="flat">
              <a:solidFill>
                <a:srgbClr val="0F1F36"/>
              </a:solidFill>
              <a:prstDash val="solid"/>
              <a:round/>
            </a:ln>
          </a:insideH>
          <a:insideV>
            <a:ln w="12700" cap="flat">
              <a:solidFill>
                <a:srgbClr val="0F1F3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0F1F36"/>
              </a:solidFill>
              <a:prstDash val="solid"/>
              <a:round/>
            </a:ln>
          </a:left>
          <a:right>
            <a:ln w="12700" cap="flat">
              <a:solidFill>
                <a:srgbClr val="0F1F36"/>
              </a:solidFill>
              <a:prstDash val="solid"/>
              <a:round/>
            </a:ln>
          </a:right>
          <a:top>
            <a:ln w="12700" cap="flat">
              <a:solidFill>
                <a:srgbClr val="0F1F36"/>
              </a:solidFill>
              <a:prstDash val="solid"/>
              <a:round/>
            </a:ln>
          </a:top>
          <a:bottom>
            <a:ln w="25400" cap="flat">
              <a:solidFill>
                <a:srgbClr val="0F1F36"/>
              </a:solidFill>
              <a:prstDash val="solid"/>
              <a:round/>
            </a:ln>
          </a:bottom>
          <a:insideH>
            <a:ln w="12700" cap="flat">
              <a:solidFill>
                <a:srgbClr val="0F1F36"/>
              </a:solidFill>
              <a:prstDash val="solid"/>
              <a:round/>
            </a:ln>
          </a:insideH>
          <a:insideV>
            <a:ln w="12700" cap="flat">
              <a:solidFill>
                <a:srgbClr val="0F1F3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/>
        </p:nvSpPr>
        <p:spPr>
          <a:xfrm>
            <a:off x="446533" y="457200"/>
            <a:ext cx="3703322" cy="187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Rectangle 9"/>
          <p:cNvSpPr/>
          <p:nvPr/>
        </p:nvSpPr>
        <p:spPr>
          <a:xfrm>
            <a:off x="8042147" y="453642"/>
            <a:ext cx="3703321" cy="1879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Rectangle 10"/>
          <p:cNvSpPr/>
          <p:nvPr/>
        </p:nvSpPr>
        <p:spPr>
          <a:xfrm>
            <a:off x="4241829" y="457200"/>
            <a:ext cx="3703321" cy="1879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11343463" y="6023129"/>
            <a:ext cx="231278" cy="2311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" name="Rounded Rectangle"/>
          <p:cNvSpPr/>
          <p:nvPr/>
        </p:nvSpPr>
        <p:spPr>
          <a:xfrm>
            <a:off x="131305" y="1672386"/>
            <a:ext cx="11929390" cy="5140028"/>
          </a:xfrm>
          <a:prstGeom prst="roundRect">
            <a:avLst>
              <a:gd name="adj" fmla="val 3706"/>
            </a:avLst>
          </a:prstGeom>
          <a:gradFill>
            <a:gsLst>
              <a:gs pos="0">
                <a:srgbClr val="000000"/>
              </a:gs>
              <a:gs pos="100000">
                <a:srgbClr val="365184"/>
              </a:gs>
            </a:gsLst>
            <a:lin ang="5400000"/>
          </a:gradFill>
          <a:ln w="12700" cap="rnd">
            <a:solidFill>
              <a:srgbClr val="152F5C"/>
            </a:solidFill>
          </a:ln>
          <a:effectLst>
            <a:outerShdw sx="100000" sy="100000" kx="0" ky="0" algn="b" rotWithShape="0" blurRad="88900" dist="38100" dir="504000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Rectangle 7"/>
          <p:cNvSpPr/>
          <p:nvPr/>
        </p:nvSpPr>
        <p:spPr>
          <a:xfrm>
            <a:off x="440285" y="614407"/>
            <a:ext cx="11309340" cy="1189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581191" y="702155"/>
            <a:ext cx="11029617" cy="1013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581191" y="2336002"/>
            <a:ext cx="11029617" cy="3522795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Rectangle 6"/>
          <p:cNvSpPr/>
          <p:nvPr/>
        </p:nvSpPr>
        <p:spPr>
          <a:xfrm>
            <a:off x="8839200" y="599725"/>
            <a:ext cx="2906818" cy="58169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Title Text"/>
          <p:cNvSpPr txBox="1"/>
          <p:nvPr>
            <p:ph type="title"/>
          </p:nvPr>
        </p:nvSpPr>
        <p:spPr>
          <a:xfrm>
            <a:off x="8839200" y="675726"/>
            <a:ext cx="2004165" cy="518307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idx="1"/>
          </p:nvPr>
        </p:nvSpPr>
        <p:spPr>
          <a:xfrm>
            <a:off x="774922" y="675726"/>
            <a:ext cx="7896281" cy="5183074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5CB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" name="Rectangle 6"/>
          <p:cNvSpPr/>
          <p:nvPr/>
        </p:nvSpPr>
        <p:spPr>
          <a:xfrm>
            <a:off x="440285" y="614407"/>
            <a:ext cx="11309340" cy="1189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81191" y="702155"/>
            <a:ext cx="11029617" cy="1013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1379531" y="6023129"/>
            <a:ext cx="23127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446533" y="457200"/>
            <a:ext cx="3703322" cy="127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Rectangle 9"/>
          <p:cNvSpPr/>
          <p:nvPr/>
        </p:nvSpPr>
        <p:spPr>
          <a:xfrm>
            <a:off x="8042147" y="453642"/>
            <a:ext cx="3703321" cy="127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Rectangle 10"/>
          <p:cNvSpPr/>
          <p:nvPr/>
        </p:nvSpPr>
        <p:spPr>
          <a:xfrm>
            <a:off x="4241829" y="457200"/>
            <a:ext cx="3703321" cy="127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581193" y="3043909"/>
            <a:ext cx="11029616" cy="149750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quarter" idx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6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0" y="3333750"/>
            <a:ext cx="254000" cy="19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0" y="3333750"/>
            <a:ext cx="254000" cy="19050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11337154" y="6004079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9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50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79346" y="6055433"/>
            <a:ext cx="1084502" cy="83145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Rectangle 7"/>
          <p:cNvSpPr/>
          <p:nvPr/>
        </p:nvSpPr>
        <p:spPr>
          <a:xfrm>
            <a:off x="533591" y="6423659"/>
            <a:ext cx="10411646" cy="127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Rectangle 7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581193" y="2228002"/>
            <a:ext cx="5422390" cy="363304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Rectangle 10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quarter" idx="1"/>
          </p:nvPr>
        </p:nvSpPr>
        <p:spPr>
          <a:xfrm>
            <a:off x="887219" y="2250892"/>
            <a:ext cx="5087076" cy="536006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4"/>
          <p:cNvSpPr/>
          <p:nvPr>
            <p:ph type="body" sz="quarter" idx="13"/>
          </p:nvPr>
        </p:nvSpPr>
        <p:spPr>
          <a:xfrm>
            <a:off x="6523735" y="2250892"/>
            <a:ext cx="5087073" cy="55337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Rectangle 8"/>
          <p:cNvSpPr/>
          <p:nvPr/>
        </p:nvSpPr>
        <p:spPr>
          <a:xfrm>
            <a:off x="447816" y="5141972"/>
            <a:ext cx="11298202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581191" y="5262295"/>
            <a:ext cx="4909446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295CB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idx="1"/>
          </p:nvPr>
        </p:nvSpPr>
        <p:spPr>
          <a:xfrm>
            <a:off x="447815" y="601199"/>
            <a:ext cx="11292842" cy="42048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Text Placeholder 3"/>
          <p:cNvSpPr/>
          <p:nvPr>
            <p:ph type="body" sz="quarter" idx="13"/>
          </p:nvPr>
        </p:nvSpPr>
        <p:spPr>
          <a:xfrm>
            <a:off x="5740822" y="5262295"/>
            <a:ext cx="5869988" cy="689516"/>
          </a:xfrm>
          <a:prstGeom prst="rect">
            <a:avLst/>
          </a:prstGeom>
        </p:spPr>
        <p:txBody>
          <a:bodyPr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5CB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" name="Picture Placeholder 2"/>
          <p:cNvSpPr/>
          <p:nvPr>
            <p:ph type="pic" idx="13"/>
          </p:nvPr>
        </p:nvSpPr>
        <p:spPr>
          <a:xfrm>
            <a:off x="447816" y="599725"/>
            <a:ext cx="11290860" cy="3557252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581191" y="5260126"/>
            <a:ext cx="11029618" cy="59867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Rectangle 6"/>
          <p:cNvSpPr/>
          <p:nvPr/>
        </p:nvSpPr>
        <p:spPr>
          <a:xfrm>
            <a:off x="440683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tif"/><Relationship Id="rId3" Type="http://schemas.openxmlformats.org/officeDocument/2006/relationships/image" Target="../media/image21.tif"/><Relationship Id="rId4" Type="http://schemas.openxmlformats.org/officeDocument/2006/relationships/image" Target="../media/image22.tif"/><Relationship Id="rId5" Type="http://schemas.openxmlformats.org/officeDocument/2006/relationships/image" Target="../media/image23.tif"/><Relationship Id="rId6" Type="http://schemas.openxmlformats.org/officeDocument/2006/relationships/image" Target="../media/image2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8.tif"/><Relationship Id="rId5" Type="http://schemas.openxmlformats.org/officeDocument/2006/relationships/image" Target="../media/image9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tif"/><Relationship Id="rId4" Type="http://schemas.openxmlformats.org/officeDocument/2006/relationships/image" Target="../media/image11.tif"/><Relationship Id="rId5" Type="http://schemas.openxmlformats.org/officeDocument/2006/relationships/image" Target="../media/image12.tif"/><Relationship Id="rId6" Type="http://schemas.openxmlformats.org/officeDocument/2006/relationships/image" Target="../media/image13.tif"/><Relationship Id="rId7" Type="http://schemas.openxmlformats.org/officeDocument/2006/relationships/image" Target="../media/image1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 Placeholder 2"/>
          <p:cNvSpPr txBox="1"/>
          <p:nvPr>
            <p:ph type="body" idx="1"/>
          </p:nvPr>
        </p:nvSpPr>
        <p:spPr>
          <a:xfrm>
            <a:off x="411929" y="1318168"/>
            <a:ext cx="11291942" cy="4577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100"/>
            </a:pPr>
          </a:p>
        </p:txBody>
      </p:sp>
      <p:sp>
        <p:nvSpPr>
          <p:cNvPr id="159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TextBox 5"/>
          <p:cNvSpPr txBox="1"/>
          <p:nvPr/>
        </p:nvSpPr>
        <p:spPr>
          <a:xfrm>
            <a:off x="310803" y="2566236"/>
            <a:ext cx="1104405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&quot;I have seen the future and it is very much like the present, only longer.&quot;…"/>
          <p:cNvSpPr txBox="1"/>
          <p:nvPr/>
        </p:nvSpPr>
        <p:spPr>
          <a:xfrm>
            <a:off x="1032341" y="2382086"/>
            <a:ext cx="10136589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"I have seen the future and it is very much like the present, only longer."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—Kehlog Albran, </a:t>
            </a:r>
            <a:r>
              <a:rPr i="1"/>
              <a:t>The Profit</a:t>
            </a:r>
            <a:endParaRPr i="1"/>
          </a:p>
          <a:p>
            <a:pPr>
              <a:defRPr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i="1"/>
          </a:p>
          <a:p>
            <a:pPr>
              <a:defRPr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i="1"/>
          </a:p>
          <a:p>
            <a:pPr>
              <a:defRPr sz="1333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333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Model summary</a:t>
            </a:r>
          </a:p>
        </p:txBody>
      </p:sp>
      <p:sp>
        <p:nvSpPr>
          <p:cNvPr id="231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71543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b="1" cap="none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32" name="Slide Number Placeholder 4"/>
          <p:cNvSpPr txBox="1"/>
          <p:nvPr>
            <p:ph type="sldNum" sz="quarter" idx="2"/>
          </p:nvPr>
        </p:nvSpPr>
        <p:spPr>
          <a:xfrm>
            <a:off x="11337154" y="6004079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Model diagnostics</a:t>
            </a:r>
          </a:p>
        </p:txBody>
      </p:sp>
      <p:sp>
        <p:nvSpPr>
          <p:cNvPr id="235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71543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b="1" cap="none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36" name="Slide Number Placeholder 4"/>
          <p:cNvSpPr txBox="1"/>
          <p:nvPr>
            <p:ph type="sldNum" sz="quarter" idx="2"/>
          </p:nvPr>
        </p:nvSpPr>
        <p:spPr>
          <a:xfrm>
            <a:off x="11348391" y="6004079"/>
            <a:ext cx="26241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0" y="1371600"/>
            <a:ext cx="6350000" cy="487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Prediction - forecast</a:t>
            </a:r>
          </a:p>
        </p:txBody>
      </p:sp>
      <p:sp>
        <p:nvSpPr>
          <p:cNvPr id="240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71543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b="1" cap="none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41" name="Slide Number Placeholder 4"/>
          <p:cNvSpPr txBox="1"/>
          <p:nvPr>
            <p:ph type="sldNum" sz="quarter" idx="2"/>
          </p:nvPr>
        </p:nvSpPr>
        <p:spPr>
          <a:xfrm>
            <a:off x="11337154" y="6004079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772" y="1392465"/>
            <a:ext cx="8455284" cy="4822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Contest</a:t>
            </a:r>
          </a:p>
        </p:txBody>
      </p:sp>
      <p:sp>
        <p:nvSpPr>
          <p:cNvPr id="245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356341"/>
          </a:xfrm>
          <a:prstGeom prst="rect">
            <a:avLst/>
          </a:prstGeom>
        </p:spPr>
        <p:txBody>
          <a:bodyPr/>
          <a:lstStyle/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b="1" cap="none" sz="68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</p:txBody>
      </p:sp>
      <p:sp>
        <p:nvSpPr>
          <p:cNvPr id="246" name="Slide Number Placeholder 4"/>
          <p:cNvSpPr txBox="1"/>
          <p:nvPr>
            <p:ph type="sldNum" sz="quarter" idx="2"/>
          </p:nvPr>
        </p:nvSpPr>
        <p:spPr>
          <a:xfrm>
            <a:off x="11337154" y="6004079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870" y="1345932"/>
            <a:ext cx="11029616" cy="1510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870" y="2883568"/>
            <a:ext cx="11291941" cy="975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870" y="3762546"/>
            <a:ext cx="11160676" cy="608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9870" y="4482558"/>
            <a:ext cx="11363952" cy="511676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https://datahack.analyticsvidhya.com/contest/practice-problem-time-series-2/lb?page=2"/>
          <p:cNvSpPr txBox="1"/>
          <p:nvPr/>
        </p:nvSpPr>
        <p:spPr>
          <a:xfrm>
            <a:off x="3216661" y="5835962"/>
            <a:ext cx="598709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1200">
                <a:solidFill>
                  <a:srgbClr val="3D3D3D"/>
                </a:solidFill>
              </a:defRPr>
            </a:lvl1pPr>
          </a:lstStyle>
          <a:p>
            <a:pPr/>
            <a:r>
              <a:t>https://datahack.analyticsvidhya.com/contest/practice-problem-time-series-2/lb?page=2</a:t>
            </a:r>
          </a:p>
        </p:txBody>
      </p:sp>
      <p:pic>
        <p:nvPicPr>
          <p:cNvPr id="25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0154" y="5103636"/>
            <a:ext cx="11271075" cy="507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Questions?</a:t>
            </a:r>
          </a:p>
        </p:txBody>
      </p:sp>
      <p:sp>
        <p:nvSpPr>
          <p:cNvPr id="255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71543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b="1" cap="none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56" name="Slide Number Placeholder 4"/>
          <p:cNvSpPr txBox="1"/>
          <p:nvPr>
            <p:ph type="sldNum" sz="quarter" idx="2"/>
          </p:nvPr>
        </p:nvSpPr>
        <p:spPr>
          <a:xfrm>
            <a:off x="11337154" y="6004079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7684" y="551465"/>
            <a:ext cx="1388481" cy="106450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1"/>
          <p:cNvSpPr txBox="1"/>
          <p:nvPr>
            <p:ph type="ctrTitle"/>
          </p:nvPr>
        </p:nvSpPr>
        <p:spPr>
          <a:xfrm>
            <a:off x="434660" y="379393"/>
            <a:ext cx="9165588" cy="817472"/>
          </a:xfrm>
          <a:prstGeom prst="rect">
            <a:avLst/>
          </a:prstGeom>
        </p:spPr>
        <p:txBody>
          <a:bodyPr/>
          <a:lstStyle>
            <a:lvl1pPr>
              <a:defRPr cap="none" i="1" sz="3400">
                <a:solidFill>
                  <a:srgbClr val="0A0122"/>
                </a:solidFill>
              </a:defRPr>
            </a:lvl1pPr>
          </a:lstStyle>
          <a:p>
            <a:pPr/>
            <a:r>
              <a:t>JetRail Ridership Forecast</a:t>
            </a:r>
          </a:p>
        </p:txBody>
      </p:sp>
      <p:sp>
        <p:nvSpPr>
          <p:cNvPr id="165" name="Subtitle 2"/>
          <p:cNvSpPr txBox="1"/>
          <p:nvPr>
            <p:ph type="subTitle" sz="quarter" idx="1"/>
          </p:nvPr>
        </p:nvSpPr>
        <p:spPr>
          <a:xfrm>
            <a:off x="460792" y="1155627"/>
            <a:ext cx="10993547" cy="531405"/>
          </a:xfrm>
          <a:prstGeom prst="rect">
            <a:avLst/>
          </a:prstGeom>
        </p:spPr>
        <p:txBody>
          <a:bodyPr/>
          <a:lstStyle/>
          <a:p>
            <a:pPr defTabSz="388620">
              <a:spcBef>
                <a:spcPts val="500"/>
              </a:spcBef>
              <a:defRPr sz="1360">
                <a:solidFill>
                  <a:srgbClr val="FFFEFF"/>
                </a:solidFill>
              </a:defRPr>
            </a:pPr>
            <a:r>
              <a:rPr>
                <a:solidFill>
                  <a:srgbClr val="000000"/>
                </a:solidFill>
              </a:rPr>
              <a:t>time series using autoregressive integrated moving average (ARIMA)  </a:t>
            </a:r>
            <a:endParaRPr>
              <a:solidFill>
                <a:srgbClr val="000000"/>
              </a:solidFill>
            </a:endParaRPr>
          </a:p>
          <a:p>
            <a:pPr algn="ctr" defTabSz="388620">
              <a:spcBef>
                <a:spcPts val="0"/>
              </a:spcBef>
              <a:defRPr cap="none" sz="1190"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DATS6501   /   Data Science Capstone    /    Student: Barry Blackburn    /   Professor: Amir Jafari, PhD    /    December 7, 2018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570" y="1642764"/>
            <a:ext cx="11145552" cy="4919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59992" y="2052719"/>
            <a:ext cx="736401" cy="3347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68893" y="5465784"/>
            <a:ext cx="503829" cy="512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12615" y="2007062"/>
            <a:ext cx="736401" cy="3455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xfrm>
            <a:off x="457472" y="580090"/>
            <a:ext cx="11029616" cy="630600"/>
          </a:xfrm>
          <a:prstGeom prst="rect">
            <a:avLst/>
          </a:prstGeom>
        </p:spPr>
        <p:txBody>
          <a:bodyPr/>
          <a:lstStyle/>
          <a:p>
            <a:pPr lvl="6">
              <a:defRPr sz="2400">
                <a:solidFill>
                  <a:schemeClr val="accent1"/>
                </a:solidFill>
              </a:defRPr>
            </a:pPr>
            <a:r>
              <a:t>                PROBLEM                                                      data</a:t>
            </a:r>
          </a:p>
        </p:txBody>
      </p:sp>
      <p:sp>
        <p:nvSpPr>
          <p:cNvPr id="172" name="Text Placeholder 2"/>
          <p:cNvSpPr txBox="1"/>
          <p:nvPr>
            <p:ph type="body" sz="half" idx="1"/>
          </p:nvPr>
        </p:nvSpPr>
        <p:spPr>
          <a:xfrm>
            <a:off x="475429" y="1140323"/>
            <a:ext cx="4648155" cy="4577354"/>
          </a:xfrm>
          <a:prstGeom prst="rect">
            <a:avLst/>
          </a:prstGeom>
        </p:spPr>
        <p:txBody>
          <a:bodyPr/>
          <a:lstStyle/>
          <a:p>
            <a:pPr defTabSz="329184">
              <a:spcBef>
                <a:spcPts val="0"/>
              </a:spcBef>
              <a:defRPr cap="none" sz="1512">
                <a:solidFill>
                  <a:srgbClr val="0F1F36"/>
                </a:solidFill>
              </a:defRPr>
            </a:pP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  <a:r>
              <a:t>Whether to invest in a new tech transportation company - JetRail</a:t>
            </a:r>
          </a:p>
          <a:p>
            <a:pPr defTabSz="329184">
              <a:spcBef>
                <a:spcPts val="0"/>
              </a:spcBef>
              <a:defRPr cap="none" sz="1512">
                <a:solidFill>
                  <a:srgbClr val="0F1F36"/>
                </a:solidFill>
              </a:defRPr>
            </a:pP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  <a:r>
              <a:t>JetRail uses jet propulsion technology to run rails and move people at a high speed</a:t>
            </a:r>
          </a:p>
          <a:p>
            <a:pPr defTabSz="329184">
              <a:spcBef>
                <a:spcPts val="0"/>
              </a:spcBef>
              <a:defRPr cap="none" sz="1512">
                <a:solidFill>
                  <a:srgbClr val="0F1F36"/>
                </a:solidFill>
              </a:defRPr>
            </a:pP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  <a:r>
              <a:t>Investment decision requires accurate projection of 1 million passengers</a:t>
            </a: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  <a:r>
              <a:t>Given: 18,288 hourly rider counts over 25 months (24 x7)</a:t>
            </a: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  <a:r>
              <a:t>Predict: 5,112 subsequent hourly rider counts over 7 months</a:t>
            </a: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  <a:r>
              <a:t>Evaluate: Root Mean Square Error (RMSE) </a:t>
            </a:r>
          </a:p>
          <a:p>
            <a:pPr defTabSz="329184">
              <a:lnSpc>
                <a:spcPct val="90000"/>
              </a:lnSpc>
              <a:spcBef>
                <a:spcPts val="400"/>
              </a:spcBef>
              <a:defRPr sz="792"/>
            </a:pPr>
          </a:p>
        </p:txBody>
      </p:sp>
      <p:sp>
        <p:nvSpPr>
          <p:cNvPr id="173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74" name="Table"/>
          <p:cNvGraphicFramePr/>
          <p:nvPr/>
        </p:nvGraphicFramePr>
        <p:xfrm>
          <a:off x="5464475" y="2135212"/>
          <a:ext cx="5725565" cy="28530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{CF821DB8-F4EB-4A41-A1BA-3FCAFE7338EE}</a:tableStyleId>
              </a:tblPr>
              <a:tblGrid>
                <a:gridCol w="3202123"/>
                <a:gridCol w="2510740"/>
              </a:tblGrid>
              <a:tr h="337544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TRAIN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F1F36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TEST</a:t>
                      </a:r>
                    </a:p>
                  </a:txBody>
                  <a:tcPr marL="0" marR="0" marT="0" marB="0" anchor="t" anchorCtr="0" horzOverflow="overflow">
                    <a:lnR w="25400">
                      <a:solidFill>
                        <a:srgbClr val="0F1F36"/>
                      </a:solidFill>
                    </a:lnR>
                  </a:tcPr>
                </a:tc>
              </a:tr>
              <a:tr h="1373003">
                <a:tc>
                  <a:txBody>
                    <a:bodyPr/>
                    <a:lstStyle/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ID	          Datetime	            Count</a:t>
                      </a:r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	          </a:t>
                      </a:r>
                      <a:r>
                        <a:rPr b="0"/>
                        <a:t>25-08-2012 00:00	    8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	          </a:t>
                      </a:r>
                      <a:r>
                        <a:rPr b="0"/>
                        <a:t>25-08-2012 01:00	    2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2	          </a:t>
                      </a:r>
                      <a:r>
                        <a:rPr b="0"/>
                        <a:t>25-08-2012 02:00	    6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3	          </a:t>
                      </a:r>
                      <a:r>
                        <a:rPr b="0"/>
                        <a:t>25-08-2012 03:00	    2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4	          </a:t>
                      </a:r>
                      <a:r>
                        <a:rPr b="0"/>
                        <a:t>25-08-2012 04:00	    2</a:t>
                      </a:r>
                    </a:p>
                  </a:txBody>
                  <a:tcPr marL="0" marR="0" marT="0" marB="0" anchor="t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ID	          Datetime</a:t>
                      </a:r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18288	</a:t>
                      </a:r>
                      <a:r>
                        <a:rPr b="0"/>
                        <a:t>26-09-2014 00:00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18289	</a:t>
                      </a:r>
                      <a:r>
                        <a:rPr b="0"/>
                        <a:t>26-09-2014 01:00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18290	</a:t>
                      </a:r>
                      <a:r>
                        <a:rPr b="0"/>
                        <a:t>26-09-2014 02:00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18291	</a:t>
                      </a:r>
                      <a:r>
                        <a:rPr b="0"/>
                        <a:t>26-09-2014 03:00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18292	</a:t>
                      </a:r>
                      <a:r>
                        <a:rPr b="0"/>
                        <a:t>26-09-2014 04:00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</a:tr>
              <a:tr h="1133909">
                <a:tc>
                  <a:txBody>
                    <a:bodyPr/>
                    <a:lstStyle/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18283	</a:t>
                      </a:r>
                      <a:r>
                        <a:rPr b="0"/>
                        <a:t>25-09-2014 19:00	    868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18284	</a:t>
                      </a:r>
                      <a:r>
                        <a:rPr b="0"/>
                        <a:t>25-09-2014 20:00	    732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18285	</a:t>
                      </a:r>
                      <a:r>
                        <a:rPr b="0"/>
                        <a:t>25-09-2014 21:00	    702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18286	</a:t>
                      </a:r>
                      <a:r>
                        <a:rPr b="0"/>
                        <a:t>25-09-2014 22:00 	    580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18287	</a:t>
                      </a:r>
                      <a:r>
                        <a:rPr b="0"/>
                        <a:t>25-09-2014 23:00	    534</a:t>
                      </a:r>
                    </a:p>
                  </a:txBody>
                  <a:tcPr marL="0" marR="0" marT="0" marB="0" anchor="t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B w="25400">
                      <a:solidFill>
                        <a:srgbClr val="0F1F3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23395	</a:t>
                      </a:r>
                      <a:r>
                        <a:rPr b="0"/>
                        <a:t>26-04-2015 19:00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23396	</a:t>
                      </a:r>
                      <a:r>
                        <a:rPr b="0"/>
                        <a:t>26-04-2015 20:00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23397	</a:t>
                      </a:r>
                      <a:r>
                        <a:rPr b="0"/>
                        <a:t>26-04-2015 21:00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23398	</a:t>
                      </a:r>
                      <a:r>
                        <a:rPr b="0"/>
                        <a:t>26-04-2015 22:00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23399	</a:t>
                      </a:r>
                      <a:r>
                        <a:rPr b="0"/>
                        <a:t>26-04-2015 23:00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B w="25400">
                      <a:solidFill>
                        <a:srgbClr val="0F1F36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75" name="https://datahack.analyticsvidhya.com/contest/practice-problem-time-series-2/"/>
          <p:cNvSpPr txBox="1"/>
          <p:nvPr/>
        </p:nvSpPr>
        <p:spPr>
          <a:xfrm>
            <a:off x="2952658" y="6032600"/>
            <a:ext cx="581064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cap="all" sz="1000">
                <a:solidFill>
                  <a:schemeClr val="accent1"/>
                </a:solidFill>
              </a:defRPr>
            </a:lvl1pPr>
          </a:lstStyle>
          <a:p>
            <a:pPr/>
            <a:r>
              <a:t>https://datahack.analyticsvidhya.com/contest/practice-problem-time-series-2/</a:t>
            </a:r>
          </a:p>
        </p:txBody>
      </p:sp>
      <p:sp>
        <p:nvSpPr>
          <p:cNvPr id="176" name="2,541,266"/>
          <p:cNvSpPr txBox="1"/>
          <p:nvPr/>
        </p:nvSpPr>
        <p:spPr>
          <a:xfrm>
            <a:off x="7316392" y="5072722"/>
            <a:ext cx="106441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2,541,266</a:t>
            </a:r>
          </a:p>
        </p:txBody>
      </p:sp>
      <p:sp>
        <p:nvSpPr>
          <p:cNvPr id="177" name="?,???,???"/>
          <p:cNvSpPr txBox="1"/>
          <p:nvPr/>
        </p:nvSpPr>
        <p:spPr>
          <a:xfrm>
            <a:off x="10001973" y="5072722"/>
            <a:ext cx="106441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?,???,???</a:t>
            </a:r>
          </a:p>
        </p:txBody>
      </p:sp>
      <p:sp>
        <p:nvSpPr>
          <p:cNvPr id="178" name="Line"/>
          <p:cNvSpPr/>
          <p:nvPr/>
        </p:nvSpPr>
        <p:spPr>
          <a:xfrm flipV="1">
            <a:off x="5194300" y="709208"/>
            <a:ext cx="0" cy="5140981"/>
          </a:xfrm>
          <a:prstGeom prst="line">
            <a:avLst/>
          </a:prstGeom>
          <a:ln w="2222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TRAIN                                         TEST"/>
          <p:cNvSpPr txBox="1"/>
          <p:nvPr/>
        </p:nvSpPr>
        <p:spPr>
          <a:xfrm>
            <a:off x="5782841" y="1366519"/>
            <a:ext cx="39741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cap="all">
                <a:solidFill>
                  <a:srgbClr val="193359"/>
                </a:solidFill>
              </a:defRPr>
            </a:lvl1pPr>
          </a:lstStyle>
          <a:p>
            <a:pPr/>
            <a:r>
              <a:t>TRAIN                                         TEST</a:t>
            </a:r>
          </a:p>
        </p:txBody>
      </p:sp>
      <p:sp>
        <p:nvSpPr>
          <p:cNvPr id="180" name="8/25/12 - 9/25/14                        9/26/14 - 4/26/15"/>
          <p:cNvSpPr txBox="1"/>
          <p:nvPr/>
        </p:nvSpPr>
        <p:spPr>
          <a:xfrm>
            <a:off x="5782841" y="1671319"/>
            <a:ext cx="508556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cap="all">
                <a:solidFill>
                  <a:srgbClr val="193359"/>
                </a:solidFill>
              </a:defRPr>
            </a:lvl1pPr>
          </a:lstStyle>
          <a:p>
            <a:pPr/>
            <a:r>
              <a:t>8/25/12 - 9/25/14                        9/26/14 - 4/26/15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xfrm>
            <a:off x="482872" y="553613"/>
            <a:ext cx="11029616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TOOLS                                  methodology</a:t>
            </a:r>
          </a:p>
        </p:txBody>
      </p:sp>
      <p:sp>
        <p:nvSpPr>
          <p:cNvPr id="183" name="Text Placeholder 2"/>
          <p:cNvSpPr txBox="1"/>
          <p:nvPr>
            <p:ph type="body" idx="1"/>
          </p:nvPr>
        </p:nvSpPr>
        <p:spPr>
          <a:xfrm>
            <a:off x="450029" y="1305468"/>
            <a:ext cx="11291942" cy="48826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100"/>
            </a:pPr>
          </a:p>
        </p:txBody>
      </p:sp>
      <p:sp>
        <p:nvSpPr>
          <p:cNvPr id="184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TextBox 5"/>
          <p:cNvSpPr txBox="1"/>
          <p:nvPr/>
        </p:nvSpPr>
        <p:spPr>
          <a:xfrm>
            <a:off x="310803" y="2566236"/>
            <a:ext cx="1104405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606" y="2612067"/>
            <a:ext cx="1106518" cy="1106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033" y="4980073"/>
            <a:ext cx="1426065" cy="958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078" y="1312628"/>
            <a:ext cx="983545" cy="1106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1996" y="4078157"/>
            <a:ext cx="1294309" cy="519187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EDA - Analyze time series frequencies &amp; averages…"/>
          <p:cNvSpPr txBox="1"/>
          <p:nvPr/>
        </p:nvSpPr>
        <p:spPr>
          <a:xfrm>
            <a:off x="4384585" y="1376680"/>
            <a:ext cx="6259164" cy="471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EDA - Analyze time series frequencies &amp; averages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Conduct tests for Stationarity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Evaluate model parameters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Evaluate SARIMAX models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Execute model forecast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Analyze Results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Build contest submission file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Submit forecast for grade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4377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Terminology</a:t>
            </a:r>
          </a:p>
        </p:txBody>
      </p:sp>
      <p:sp>
        <p:nvSpPr>
          <p:cNvPr id="193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71543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b="1" cap="none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4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Text Placeholder 2"/>
          <p:cNvSpPr txBox="1"/>
          <p:nvPr/>
        </p:nvSpPr>
        <p:spPr>
          <a:xfrm>
            <a:off x="450029" y="1305468"/>
            <a:ext cx="11291942" cy="4882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00526" indent="-200526">
              <a:spcBef>
                <a:spcPts val="600"/>
              </a:spcBef>
              <a:buSzPct val="60000"/>
              <a:buBlip>
                <a:blip r:embed="rId3"/>
              </a:buBlip>
              <a:defRPr sz="2000">
                <a:solidFill>
                  <a:srgbClr val="3D3D3D"/>
                </a:solidFill>
              </a:defRPr>
            </a:pPr>
            <a:r>
              <a:t>Time Series</a:t>
            </a:r>
          </a:p>
          <a:p>
            <a:pPr lvl="1" marL="581526" indent="-200526">
              <a:spcBef>
                <a:spcPts val="600"/>
              </a:spcBef>
              <a:buSzPct val="100000"/>
              <a:buChar char="‣"/>
              <a:defRPr sz="1600">
                <a:solidFill>
                  <a:srgbClr val="3D3D3D"/>
                </a:solidFill>
              </a:defRPr>
            </a:pPr>
            <a:r>
              <a:t>Sequential set of data points measured over successive times  </a:t>
            </a:r>
            <a:r>
              <a:t>{</a:t>
            </a:r>
            <a:r>
              <a:rPr i="1"/>
              <a:t>x</a:t>
            </a:r>
            <a:r>
              <a:t>(</a:t>
            </a:r>
            <a:r>
              <a:rPr i="1"/>
              <a:t>t</a:t>
            </a:r>
            <a:r>
              <a:t>), </a:t>
            </a:r>
            <a:r>
              <a:rPr i="1"/>
              <a:t>t </a:t>
            </a:r>
            <a:r>
              <a:t>= </a:t>
            </a:r>
            <a:r>
              <a:t>0,1,2,...</a:t>
            </a:r>
            <a:r>
              <a:t>} </a:t>
            </a:r>
          </a:p>
          <a:p>
            <a:pPr lvl="1" marL="581526" indent="-200526">
              <a:spcBef>
                <a:spcPts val="600"/>
              </a:spcBef>
              <a:buSzPct val="100000"/>
              <a:buChar char="‣"/>
              <a:defRPr sz="1600">
                <a:solidFill>
                  <a:srgbClr val="3D3D3D"/>
                </a:solidFill>
              </a:defRPr>
            </a:pPr>
            <a:r>
              <a:t>Continuous vs Discrete, Uni vs Multivariate</a:t>
            </a:r>
          </a:p>
          <a:p>
            <a:pPr marL="200526" indent="-200526">
              <a:spcBef>
                <a:spcPts val="600"/>
              </a:spcBef>
              <a:buSzPct val="60000"/>
              <a:buBlip>
                <a:blip r:embed="rId3"/>
              </a:buBlip>
              <a:defRPr sz="2000">
                <a:solidFill>
                  <a:srgbClr val="3D3D3D"/>
                </a:solidFill>
              </a:defRPr>
            </a:pPr>
            <a:r>
              <a:t>Components</a:t>
            </a:r>
          </a:p>
          <a:p>
            <a:pPr lvl="1" marL="581526" indent="-200526">
              <a:spcBef>
                <a:spcPts val="600"/>
              </a:spcBef>
              <a:buSzPct val="100000"/>
              <a:buChar char="‣"/>
              <a:defRPr sz="1600">
                <a:solidFill>
                  <a:srgbClr val="3D3D3D"/>
                </a:solidFill>
              </a:defRPr>
            </a:pPr>
            <a:r>
              <a:t>Frequency </a:t>
            </a:r>
          </a:p>
          <a:p>
            <a:pPr lvl="1" marL="581526" indent="-200526">
              <a:spcBef>
                <a:spcPts val="600"/>
              </a:spcBef>
              <a:buSzPct val="100000"/>
              <a:buChar char="‣"/>
              <a:defRPr sz="1600">
                <a:solidFill>
                  <a:srgbClr val="3D3D3D"/>
                </a:solidFill>
              </a:defRPr>
            </a:pPr>
            <a:r>
              <a:t>Trend, Seasonality, Cyclicality, Irregularities</a:t>
            </a:r>
          </a:p>
          <a:p>
            <a:pPr lvl="1" marL="581526" indent="-200526">
              <a:spcBef>
                <a:spcPts val="600"/>
              </a:spcBef>
              <a:buSzPct val="100000"/>
              <a:buChar char="‣"/>
              <a:defRPr sz="1600">
                <a:solidFill>
                  <a:srgbClr val="3D3D3D"/>
                </a:solidFill>
              </a:defRPr>
            </a:pPr>
            <a:r>
              <a:t>Additive vs Multiplicative</a:t>
            </a:r>
          </a:p>
          <a:p>
            <a:pPr marL="200526" indent="-200526">
              <a:spcBef>
                <a:spcPts val="600"/>
              </a:spcBef>
              <a:buSzPct val="60000"/>
              <a:buBlip>
                <a:blip r:embed="rId3"/>
              </a:buBlip>
              <a:defRPr sz="2000">
                <a:solidFill>
                  <a:srgbClr val="3D3D3D"/>
                </a:solidFill>
              </a:defRPr>
            </a:pPr>
            <a:r>
              <a:t>Stationarity</a:t>
            </a:r>
          </a:p>
          <a:p>
            <a:pPr marL="200526" indent="-200526">
              <a:spcBef>
                <a:spcPts val="600"/>
              </a:spcBef>
              <a:buSzPct val="60000"/>
              <a:buBlip>
                <a:blip r:embed="rId3"/>
              </a:buBlip>
              <a:defRPr sz="2000">
                <a:solidFill>
                  <a:srgbClr val="3D3D3D"/>
                </a:solidFill>
              </a:defRPr>
            </a:pPr>
            <a:r>
              <a:t>Stochastic - unconditional going probability does not change when shifted in time</a:t>
            </a:r>
          </a:p>
          <a:p>
            <a:pPr>
              <a:spcBef>
                <a:spcPts val="600"/>
              </a:spcBef>
              <a:defRPr sz="2000">
                <a:solidFill>
                  <a:srgbClr val="3D3D3D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Line"/>
          <p:cNvSpPr/>
          <p:nvPr/>
        </p:nvSpPr>
        <p:spPr>
          <a:xfrm flipV="1">
            <a:off x="5918200" y="1182650"/>
            <a:ext cx="1" cy="4950472"/>
          </a:xfrm>
          <a:prstGeom prst="line">
            <a:avLst/>
          </a:prstGeom>
          <a:ln w="2222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>
            <a:off x="1228301" y="3657886"/>
            <a:ext cx="9303599" cy="1"/>
          </a:xfrm>
          <a:prstGeom prst="line">
            <a:avLst/>
          </a:prstGeom>
          <a:ln w="2222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Frequencies</a:t>
            </a:r>
          </a:p>
        </p:txBody>
      </p:sp>
      <p:sp>
        <p:nvSpPr>
          <p:cNvPr id="203" name="Hourly"/>
          <p:cNvSpPr txBox="1"/>
          <p:nvPr/>
        </p:nvSpPr>
        <p:spPr>
          <a:xfrm>
            <a:off x="541427" y="2006710"/>
            <a:ext cx="5445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Hourly</a:t>
            </a:r>
          </a:p>
        </p:txBody>
      </p:sp>
      <p:sp>
        <p:nvSpPr>
          <p:cNvPr id="204" name="Weekly"/>
          <p:cNvSpPr txBox="1"/>
          <p:nvPr/>
        </p:nvSpPr>
        <p:spPr>
          <a:xfrm>
            <a:off x="480479" y="4158034"/>
            <a:ext cx="6010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Weekly</a:t>
            </a:r>
          </a:p>
        </p:txBody>
      </p:sp>
      <p:sp>
        <p:nvSpPr>
          <p:cNvPr id="205" name="Daily"/>
          <p:cNvSpPr txBox="1"/>
          <p:nvPr/>
        </p:nvSpPr>
        <p:spPr>
          <a:xfrm>
            <a:off x="10587516" y="1966382"/>
            <a:ext cx="44287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Daily</a:t>
            </a:r>
          </a:p>
        </p:txBody>
      </p:sp>
      <p:sp>
        <p:nvSpPr>
          <p:cNvPr id="206" name="Quarterly /…"/>
          <p:cNvSpPr txBox="1"/>
          <p:nvPr/>
        </p:nvSpPr>
        <p:spPr>
          <a:xfrm>
            <a:off x="10526567" y="4117706"/>
            <a:ext cx="85788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/>
            </a:pPr>
            <a:r>
              <a:t>Quarterly /</a:t>
            </a:r>
          </a:p>
          <a:p>
            <a:pPr>
              <a:defRPr sz="1200"/>
            </a:pPr>
            <a:r>
              <a:t>Monthly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5528" y="1061155"/>
            <a:ext cx="4125517" cy="2374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1364" y="3792878"/>
            <a:ext cx="4130302" cy="2376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05528" y="3730938"/>
            <a:ext cx="4124521" cy="2354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00327" y="3880577"/>
            <a:ext cx="2180005" cy="1411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91364" y="1175608"/>
            <a:ext cx="4122688" cy="2347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Stationarity test #1</a:t>
            </a:r>
          </a:p>
        </p:txBody>
      </p:sp>
      <p:sp>
        <p:nvSpPr>
          <p:cNvPr id="216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356341"/>
          </a:xfrm>
          <a:prstGeom prst="rect">
            <a:avLst/>
          </a:prstGeom>
        </p:spPr>
        <p:txBody>
          <a:bodyPr/>
          <a:lstStyle/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b="1" cap="none" sz="68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</p:txBody>
      </p:sp>
      <p:sp>
        <p:nvSpPr>
          <p:cNvPr id="217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869" y="1216523"/>
            <a:ext cx="9524262" cy="4717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Stationarity test #2</a:t>
            </a:r>
          </a:p>
        </p:txBody>
      </p:sp>
      <p:sp>
        <p:nvSpPr>
          <p:cNvPr id="221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356341"/>
          </a:xfrm>
          <a:prstGeom prst="rect">
            <a:avLst/>
          </a:prstGeom>
        </p:spPr>
        <p:txBody>
          <a:bodyPr/>
          <a:lstStyle/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b="1" cap="none" sz="68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</p:txBody>
      </p:sp>
      <p:sp>
        <p:nvSpPr>
          <p:cNvPr id="222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1191725"/>
            <a:ext cx="9525000" cy="4717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Stationarity test #3</a:t>
            </a:r>
          </a:p>
        </p:txBody>
      </p:sp>
      <p:sp>
        <p:nvSpPr>
          <p:cNvPr id="226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356341"/>
          </a:xfrm>
          <a:prstGeom prst="rect">
            <a:avLst/>
          </a:prstGeom>
        </p:spPr>
        <p:txBody>
          <a:bodyPr/>
          <a:lstStyle/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b="1" cap="none" sz="68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</p:txBody>
      </p:sp>
      <p:sp>
        <p:nvSpPr>
          <p:cNvPr id="227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1158904"/>
            <a:ext cx="9525000" cy="4717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F1F36"/>
      </a:dk1>
      <a:lt1>
        <a:srgbClr val="FFFFFF"/>
      </a:lt1>
      <a:dk2>
        <a:srgbClr val="A7A7A7"/>
      </a:dk2>
      <a:lt2>
        <a:srgbClr val="535353"/>
      </a:lt2>
      <a:accent1>
        <a:srgbClr val="173466"/>
      </a:accent1>
      <a:accent2>
        <a:srgbClr val="9C8A16"/>
      </a:accent2>
      <a:accent3>
        <a:srgbClr val="2D0D13"/>
      </a:accent3>
      <a:accent4>
        <a:srgbClr val="B1A819"/>
      </a:accent4>
      <a:accent5>
        <a:srgbClr val="66B1CE"/>
      </a:accent5>
      <a:accent6>
        <a:srgbClr val="40619D"/>
      </a:accent6>
      <a:hlink>
        <a:srgbClr val="0000FF"/>
      </a:hlink>
      <a:folHlink>
        <a:srgbClr val="FF00FF"/>
      </a:folHlink>
    </a:clrScheme>
    <a:fontScheme name="Dividen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F1F36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F1F36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73466"/>
      </a:accent1>
      <a:accent2>
        <a:srgbClr val="9C8A16"/>
      </a:accent2>
      <a:accent3>
        <a:srgbClr val="2D0D13"/>
      </a:accent3>
      <a:accent4>
        <a:srgbClr val="B1A819"/>
      </a:accent4>
      <a:accent5>
        <a:srgbClr val="66B1CE"/>
      </a:accent5>
      <a:accent6>
        <a:srgbClr val="40619D"/>
      </a:accent6>
      <a:hlink>
        <a:srgbClr val="0000FF"/>
      </a:hlink>
      <a:folHlink>
        <a:srgbClr val="FF00FF"/>
      </a:folHlink>
    </a:clrScheme>
    <a:fontScheme name="Dividen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F1F36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F1F36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