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0ca7cdb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1050ca7cdb4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6b18cc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146b18ccb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64cd3ea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464cd3ea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d6312a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46d6312a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cd3eab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464cd3eab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4cd3eab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464cd3eab6_0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64cd3eab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1464cd3eab6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/>
          <p:nvPr>
            <p:ph idx="2" type="pic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00716" y="6256796"/>
            <a:ext cx="467286" cy="4060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11248742" y="6352106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2020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10972799" y="6328660"/>
            <a:ext cx="0" cy="254278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/>
        </p:nvSpPr>
        <p:spPr>
          <a:xfrm>
            <a:off x="444403" y="6352106"/>
            <a:ext cx="9637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33A44"/>
                </a:solidFill>
                <a:latin typeface="Montserrat"/>
                <a:ea typeface="Montserrat"/>
                <a:cs typeface="Montserrat"/>
                <a:sym typeface="Montserrat"/>
              </a:rPr>
              <a:t>Stream</a:t>
            </a:r>
            <a:r>
              <a:rPr b="0" i="0" lang="en-US" sz="900" u="none" cap="none" strike="noStrike">
                <a:solidFill>
                  <a:srgbClr val="233A44"/>
                </a:solidFill>
                <a:latin typeface="Montserrat"/>
                <a:ea typeface="Montserrat"/>
                <a:cs typeface="Montserrat"/>
                <a:sym typeface="Montserrat"/>
              </a:rPr>
              <a:t> Intro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0" y="6464583"/>
            <a:ext cx="444403" cy="1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kplace results professional report accounting duri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19727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3468A">
              <a:alpha val="86666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83123" y="4304350"/>
            <a:ext cx="1065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 Series Practices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850366" y="3831989"/>
            <a:ext cx="78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Specialized Course: </a:t>
            </a:r>
            <a:r>
              <a:rPr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Demand Forecasting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968188" y="3464764"/>
            <a:ext cx="833718" cy="780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9194861" y="431861"/>
            <a:ext cx="5994278" cy="5994278"/>
          </a:xfrm>
          <a:prstGeom prst="donut">
            <a:avLst>
              <a:gd fmla="val 9273" name="adj"/>
            </a:avLst>
          </a:prstGeom>
          <a:solidFill>
            <a:srgbClr val="D8E2F3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188" y="735477"/>
            <a:ext cx="893378" cy="77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/>
        </p:nvSpPr>
        <p:spPr>
          <a:xfrm>
            <a:off x="1986644" y="428250"/>
            <a:ext cx="821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Trainer’s 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86" y="919980"/>
            <a:ext cx="3342000" cy="0"/>
          </a:xfrm>
          <a:prstGeom prst="straightConnector1">
            <a:avLst/>
          </a:prstGeom>
          <a:noFill/>
          <a:ln cap="flat" cmpd="sng" w="9525">
            <a:solidFill>
              <a:srgbClr val="63468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4"/>
          <p:cNvCxnSpPr/>
          <p:nvPr/>
        </p:nvCxnSpPr>
        <p:spPr>
          <a:xfrm rot="10800000">
            <a:off x="8924338" y="925560"/>
            <a:ext cx="3342000" cy="0"/>
          </a:xfrm>
          <a:prstGeom prst="straightConnector1">
            <a:avLst/>
          </a:prstGeom>
          <a:noFill/>
          <a:ln cap="flat" cmpd="sng" w="9525">
            <a:solidFill>
              <a:srgbClr val="63468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5100928" y="2165081"/>
            <a:ext cx="37437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Barry</a:t>
            </a:r>
            <a:r>
              <a:rPr lang="en-US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Cavin</a:t>
            </a:r>
            <a:endParaRPr i="1"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413586" y="4558007"/>
            <a:ext cx="28824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ww.linkedin.com/in/barrysianturi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barrys.sianturi@gmail.com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120" y="4750096"/>
            <a:ext cx="212197" cy="21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894" y="5032518"/>
            <a:ext cx="212190" cy="1515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413563" y="2921063"/>
            <a:ext cx="56307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Now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Learning Specialist Coordinator - Kemdikbud (GovTech Edu)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2020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Head of Content - Zenius Education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2018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School Principal - Erudio Indonesia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2017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Data Scientist - Tokopedia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2016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MSc Applied Mathematics - Imperial College London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2015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Data Scientist - Dattabot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2010	</a:t>
            </a: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SSi Matematika Murni - Universitas Indonesia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147711" y="1622425"/>
            <a:ext cx="765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6825AA"/>
                </a:solidFill>
                <a:highlight>
                  <a:srgbClr val="FCBF4A"/>
                </a:highlight>
                <a:latin typeface="Montserrat"/>
                <a:ea typeface="Montserrat"/>
                <a:cs typeface="Montserrat"/>
                <a:sym typeface="Montserrat"/>
              </a:rPr>
              <a:t>Perkenalkan, saya</a:t>
            </a:r>
            <a:endParaRPr b="1" sz="2700">
              <a:solidFill>
                <a:srgbClr val="6825AA"/>
              </a:solidFill>
              <a:highlight>
                <a:srgbClr val="FCBF4A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854" y="2579640"/>
            <a:ext cx="3362867" cy="300985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18458" y="816301"/>
            <a:ext cx="107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(Revised) 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669628" y="2137665"/>
            <a:ext cx="4948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Practicing dealing with time data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669625" y="2813825"/>
            <a:ext cx="6226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Resampling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669625" y="3481400"/>
            <a:ext cx="5618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859948" y="1999384"/>
            <a:ext cx="581931" cy="500267"/>
            <a:chOff x="1460311" y="3429001"/>
            <a:chExt cx="601977" cy="517500"/>
          </a:xfrm>
        </p:grpSpPr>
        <p:sp>
          <p:nvSpPr>
            <p:cNvPr id="110" name="Google Shape;110;p15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859948" y="2686995"/>
            <a:ext cx="581931" cy="500267"/>
            <a:chOff x="1460311" y="3429001"/>
            <a:chExt cx="601977" cy="517500"/>
          </a:xfrm>
        </p:grpSpPr>
        <p:sp>
          <p:nvSpPr>
            <p:cNvPr id="113" name="Google Shape;113;p15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859948" y="3364083"/>
            <a:ext cx="581931" cy="500267"/>
            <a:chOff x="1460311" y="3429001"/>
            <a:chExt cx="601977" cy="517500"/>
          </a:xfrm>
        </p:grpSpPr>
        <p:sp>
          <p:nvSpPr>
            <p:cNvPr id="116" name="Google Shape;116;p15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7760941" y="1349741"/>
            <a:ext cx="4071602" cy="3921353"/>
            <a:chOff x="6886883" y="832352"/>
            <a:chExt cx="5109301" cy="4920759"/>
          </a:xfrm>
        </p:grpSpPr>
        <p:pic>
          <p:nvPicPr>
            <p:cNvPr id="119" name="Google Shape;119;p15"/>
            <p:cNvPicPr preferRelativeResize="0"/>
            <p:nvPr/>
          </p:nvPicPr>
          <p:blipFill rotWithShape="1">
            <a:blip r:embed="rId3">
              <a:alphaModFix/>
            </a:blip>
            <a:srcRect b="68960" l="72" r="44526" t="4450"/>
            <a:stretch/>
          </p:blipFill>
          <p:spPr>
            <a:xfrm>
              <a:off x="6886883" y="832352"/>
              <a:ext cx="4880700" cy="1561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20" name="Google Shape;120;p15"/>
            <p:cNvPicPr preferRelativeResize="0"/>
            <p:nvPr/>
          </p:nvPicPr>
          <p:blipFill rotWithShape="1">
            <a:blip r:embed="rId3">
              <a:alphaModFix/>
            </a:blip>
            <a:srcRect b="40285" l="5048" r="41637" t="32357"/>
            <a:stretch/>
          </p:blipFill>
          <p:spPr>
            <a:xfrm>
              <a:off x="7299343" y="2475875"/>
              <a:ext cx="4696800" cy="1606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 rotWithShape="1">
            <a:blip r:embed="rId3">
              <a:alphaModFix/>
            </a:blip>
            <a:srcRect b="11614" l="69" r="41935" t="61031"/>
            <a:stretch/>
          </p:blipFill>
          <p:spPr>
            <a:xfrm>
              <a:off x="6886884" y="4146611"/>
              <a:ext cx="5109300" cy="1606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122" name="Google Shape;122;p15"/>
          <p:cNvSpPr txBox="1"/>
          <p:nvPr/>
        </p:nvSpPr>
        <p:spPr>
          <a:xfrm>
            <a:off x="1669625" y="4158500"/>
            <a:ext cx="56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Decomposition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>
            <a:off x="859948" y="4041191"/>
            <a:ext cx="581931" cy="500267"/>
            <a:chOff x="1460311" y="3429001"/>
            <a:chExt cx="601977" cy="517500"/>
          </a:xfrm>
        </p:grpSpPr>
        <p:sp>
          <p:nvSpPr>
            <p:cNvPr id="124" name="Google Shape;124;p15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5"/>
          <p:cNvSpPr txBox="1"/>
          <p:nvPr/>
        </p:nvSpPr>
        <p:spPr>
          <a:xfrm>
            <a:off x="1669625" y="3486150"/>
            <a:ext cx="632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Forecasting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116604" y="2767191"/>
            <a:ext cx="9958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with </a:t>
            </a:r>
            <a:r>
              <a:rPr lang="en-US" sz="4000">
                <a:solidFill>
                  <a:srgbClr val="63468A"/>
                </a:solidFill>
                <a:latin typeface="Roboto Mono"/>
                <a:ea typeface="Roboto Mono"/>
                <a:cs typeface="Roboto Mono"/>
                <a:sym typeface="Roboto Mono"/>
              </a:rPr>
              <a:t>timestamps</a:t>
            </a:r>
            <a:r>
              <a:rPr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-US" sz="4000">
                <a:solidFill>
                  <a:srgbClr val="63468A"/>
                </a:solidFill>
                <a:latin typeface="Roboto Mono"/>
                <a:ea typeface="Roboto Mono"/>
                <a:cs typeface="Roboto Mono"/>
                <a:sym typeface="Roboto Mono"/>
              </a:rPr>
              <a:t>timeperiods</a:t>
            </a:r>
            <a:endParaRPr i="0" sz="4000" u="none" cap="none" strike="noStrike">
              <a:solidFill>
                <a:srgbClr val="63468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116604" y="2813241"/>
            <a:ext cx="9958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Clone </a:t>
            </a:r>
            <a:r>
              <a:rPr lang="en-US" sz="3400">
                <a:solidFill>
                  <a:srgbClr val="63468A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https://github.com/barrysianturi/TMT</a:t>
            </a:r>
            <a:endParaRPr i="0" sz="3400" u="none" cap="none" strike="noStrike">
              <a:solidFill>
                <a:srgbClr val="63468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468A">
            <a:alpha val="86670"/>
          </a:srgbClr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6750" y="403317"/>
            <a:ext cx="660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421300" y="956400"/>
            <a:ext cx="95052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1" lang="en-US" sz="8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Next?</a:t>
            </a:r>
            <a:endParaRPr b="0" i="0" sz="8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0160000" y="6159500"/>
            <a:ext cx="603300" cy="5715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5175" y="6244176"/>
            <a:ext cx="464700" cy="4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06900" y="6291950"/>
            <a:ext cx="1546200" cy="354000"/>
          </a:xfrm>
          <a:prstGeom prst="rect">
            <a:avLst/>
          </a:prstGeom>
          <a:solidFill>
            <a:srgbClr val="775E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8458" y="816301"/>
            <a:ext cx="107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669628" y="2137665"/>
            <a:ext cx="4948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Demand Forecasting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669625" y="2813825"/>
            <a:ext cx="6226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Smoothing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669625" y="3481400"/>
            <a:ext cx="5618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9"/>
          <p:cNvGrpSpPr/>
          <p:nvPr/>
        </p:nvGrpSpPr>
        <p:grpSpPr>
          <a:xfrm>
            <a:off x="859948" y="1999384"/>
            <a:ext cx="581931" cy="500267"/>
            <a:chOff x="1460311" y="3429001"/>
            <a:chExt cx="601977" cy="517500"/>
          </a:xfrm>
        </p:grpSpPr>
        <p:sp>
          <p:nvSpPr>
            <p:cNvPr id="162" name="Google Shape;162;p19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859948" y="2686995"/>
            <a:ext cx="581931" cy="500267"/>
            <a:chOff x="1460311" y="3429001"/>
            <a:chExt cx="601977" cy="517500"/>
          </a:xfrm>
        </p:grpSpPr>
        <p:sp>
          <p:nvSpPr>
            <p:cNvPr id="165" name="Google Shape;165;p19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859948" y="3364083"/>
            <a:ext cx="581931" cy="500267"/>
            <a:chOff x="1460311" y="3429001"/>
            <a:chExt cx="601977" cy="517500"/>
          </a:xfrm>
        </p:grpSpPr>
        <p:sp>
          <p:nvSpPr>
            <p:cNvPr id="168" name="Google Shape;168;p19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9"/>
          <p:cNvGrpSpPr/>
          <p:nvPr/>
        </p:nvGrpSpPr>
        <p:grpSpPr>
          <a:xfrm>
            <a:off x="7760941" y="1349741"/>
            <a:ext cx="4071602" cy="3921353"/>
            <a:chOff x="6886883" y="832352"/>
            <a:chExt cx="5109301" cy="4920759"/>
          </a:xfrm>
        </p:grpSpPr>
        <p:pic>
          <p:nvPicPr>
            <p:cNvPr id="171" name="Google Shape;171;p19"/>
            <p:cNvPicPr preferRelativeResize="0"/>
            <p:nvPr/>
          </p:nvPicPr>
          <p:blipFill rotWithShape="1">
            <a:blip r:embed="rId3">
              <a:alphaModFix/>
            </a:blip>
            <a:srcRect b="68960" l="72" r="44526" t="4450"/>
            <a:stretch/>
          </p:blipFill>
          <p:spPr>
            <a:xfrm>
              <a:off x="6886883" y="832352"/>
              <a:ext cx="4880700" cy="1561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72" name="Google Shape;172;p19"/>
            <p:cNvPicPr preferRelativeResize="0"/>
            <p:nvPr/>
          </p:nvPicPr>
          <p:blipFill rotWithShape="1">
            <a:blip r:embed="rId3">
              <a:alphaModFix/>
            </a:blip>
            <a:srcRect b="40285" l="5048" r="41637" t="32357"/>
            <a:stretch/>
          </p:blipFill>
          <p:spPr>
            <a:xfrm>
              <a:off x="7299343" y="2475875"/>
              <a:ext cx="4696800" cy="1606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73" name="Google Shape;173;p19"/>
            <p:cNvPicPr preferRelativeResize="0"/>
            <p:nvPr/>
          </p:nvPicPr>
          <p:blipFill rotWithShape="1">
            <a:blip r:embed="rId3">
              <a:alphaModFix/>
            </a:blip>
            <a:srcRect b="11614" l="69" r="41935" t="61031"/>
            <a:stretch/>
          </p:blipFill>
          <p:spPr>
            <a:xfrm>
              <a:off x="6886884" y="4146611"/>
              <a:ext cx="5109300" cy="1606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174" name="Google Shape;174;p19"/>
          <p:cNvSpPr txBox="1"/>
          <p:nvPr/>
        </p:nvSpPr>
        <p:spPr>
          <a:xfrm>
            <a:off x="1669625" y="4158500"/>
            <a:ext cx="561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Panel Data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859948" y="4041191"/>
            <a:ext cx="581931" cy="500267"/>
            <a:chOff x="1460311" y="3429001"/>
            <a:chExt cx="601977" cy="517500"/>
          </a:xfrm>
        </p:grpSpPr>
        <p:sp>
          <p:nvSpPr>
            <p:cNvPr id="176" name="Google Shape;176;p19"/>
            <p:cNvSpPr/>
            <p:nvPr/>
          </p:nvSpPr>
          <p:spPr>
            <a:xfrm>
              <a:off x="1460311" y="3429001"/>
              <a:ext cx="517500" cy="517500"/>
            </a:xfrm>
            <a:prstGeom prst="rect">
              <a:avLst/>
            </a:prstGeom>
            <a:solidFill>
              <a:srgbClr val="6346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1544788" y="3533868"/>
              <a:ext cx="517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9"/>
          <p:cNvSpPr txBox="1"/>
          <p:nvPr/>
        </p:nvSpPr>
        <p:spPr>
          <a:xfrm>
            <a:off x="1669625" y="3486150"/>
            <a:ext cx="632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Fine-tuning parameters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11146950" y="6291950"/>
            <a:ext cx="9144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2022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533375" y="6291950"/>
            <a:ext cx="1350000" cy="354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 Mono"/>
                <a:ea typeface="Roboto Mono"/>
                <a:cs typeface="Roboto Mono"/>
                <a:sym typeface="Roboto Mono"/>
              </a:rPr>
              <a:t>TMT Training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1116604" y="3074991"/>
            <a:ext cx="995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63468A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i="0" sz="4000" u="none" cap="none" strike="noStrike">
              <a:solidFill>
                <a:srgbClr val="6346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