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12192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  <p:embeddedFont>
      <p:font typeface="Roboto Mono"/>
      <p:regular r:id="rId61"/>
      <p:bold r:id="rId62"/>
      <p:italic r:id="rId63"/>
      <p:boldItalic r:id="rId64"/>
    </p:embeddedFont>
    <p:embeddedFont>
      <p:font typeface="Open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D16596-6DB0-4453-8E2E-6B033BA61074}">
  <a:tblStyle styleId="{04D16596-6DB0-4453-8E2E-6B033BA61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bold.fntdata"/><Relationship Id="rId61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Mono-boldItalic.fntdata"/><Relationship Id="rId63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66" Type="http://schemas.openxmlformats.org/officeDocument/2006/relationships/font" Target="fonts/OpenSans-bold.fntdata"/><Relationship Id="rId21" Type="http://schemas.openxmlformats.org/officeDocument/2006/relationships/slide" Target="slides/slide15.xml"/><Relationship Id="rId65" Type="http://schemas.openxmlformats.org/officeDocument/2006/relationships/font" Target="fonts/OpenSans-regular.fntdata"/><Relationship Id="rId24" Type="http://schemas.openxmlformats.org/officeDocument/2006/relationships/slide" Target="slides/slide18.xml"/><Relationship Id="rId68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67" Type="http://schemas.openxmlformats.org/officeDocument/2006/relationships/font" Target="fonts/OpenSans-italic.fntdata"/><Relationship Id="rId60" Type="http://schemas.openxmlformats.org/officeDocument/2006/relationships/font" Target="fonts/La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-bold.fntdata"/><Relationship Id="rId13" Type="http://schemas.openxmlformats.org/officeDocument/2006/relationships/slide" Target="slides/slide7.xml"/><Relationship Id="rId57" Type="http://schemas.openxmlformats.org/officeDocument/2006/relationships/font" Target="fonts/Lato-regular.fntdata"/><Relationship Id="rId12" Type="http://schemas.openxmlformats.org/officeDocument/2006/relationships/slide" Target="slides/slide6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59" Type="http://schemas.openxmlformats.org/officeDocument/2006/relationships/font" Target="fonts/Lato-italic.fntdata"/><Relationship Id="rId14" Type="http://schemas.openxmlformats.org/officeDocument/2006/relationships/slide" Target="slides/slide8.xml"/><Relationship Id="rId58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4cd3eab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1464cd3eab6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cd3eab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464cd3eab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4cd3ea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464cd3eab6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cd3eab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464cd3eab6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cd3eab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464cd3eab6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cd3ea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464cd3eab6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4cd3eab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464cd3eab6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4cd3eab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1464cd3eab6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4cd3eab6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64cd3eab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64cd3eab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464cd3eab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0ca7cdb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1050ca7cdb4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4cd3eab6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64cd3eab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4cd3eab6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64cd3eab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64cd3eab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1464cd3eab6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4cd3eab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1464cd3eab6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64cd3eab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1464cd3eab6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4cd3eab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1464cd3eab6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4cd3eab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1464cd3eab6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4cd3eab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1464cd3eab6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64cd3eab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1464cd3eab6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64cd3eab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g1464cd3eab6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64cd3ea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1464cd3ea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81d348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1381d3482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64cd3eab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1464cd3eab6_0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64cd3eab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g1464cd3eab6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64cd3eab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464cd3eab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464cd3eab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g1464cd3eab6_0_3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81d34822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1381d34822d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81d34822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g1381d34822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81d3482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6" name="Google Shape;416;g1381d34822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81d3482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1381d34822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464cd3eab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g1464cd3eab6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dfba04198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2dfba04198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464cd3eab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1464cd3eab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64cd3eab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g1464cd3eab6_0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464cd3eab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g1464cd3eab6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4cd3ea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464cd3ea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64cd3eab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464cd3eab6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4cd3eab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464cd3eab6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64cd3eab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464cd3eab6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64cd3eab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464cd3eab6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/>
          <p:nvPr>
            <p:ph idx="2" type="pic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00716" y="6256796"/>
            <a:ext cx="467286" cy="4060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11248742" y="6352106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2020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10972799" y="6328660"/>
            <a:ext cx="0" cy="254278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/>
        </p:nvSpPr>
        <p:spPr>
          <a:xfrm>
            <a:off x="444403" y="6352106"/>
            <a:ext cx="9637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33A44"/>
                </a:solidFill>
                <a:latin typeface="Montserrat"/>
                <a:ea typeface="Montserrat"/>
                <a:cs typeface="Montserrat"/>
                <a:sym typeface="Montserrat"/>
              </a:rPr>
              <a:t>Stream</a:t>
            </a:r>
            <a:r>
              <a:rPr b="0" i="0" lang="en-US" sz="900" u="none" cap="none" strike="noStrike">
                <a:solidFill>
                  <a:srgbClr val="233A44"/>
                </a:solidFill>
                <a:latin typeface="Montserrat"/>
                <a:ea typeface="Montserrat"/>
                <a:cs typeface="Montserrat"/>
                <a:sym typeface="Montserrat"/>
              </a:rPr>
              <a:t> Intro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0" y="6464583"/>
            <a:ext cx="444403" cy="1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4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kplace results professional report accounting duri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19727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3468A">
              <a:alpha val="86666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83123" y="4304350"/>
            <a:ext cx="1065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</a:t>
            </a:r>
            <a:br>
              <a:rPr b="1" lang="en-US" sz="5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5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850366" y="3831989"/>
            <a:ext cx="78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Specialized Course: </a:t>
            </a:r>
            <a:r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Demand Forecasting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968188" y="3464764"/>
            <a:ext cx="833718" cy="780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9194861" y="431861"/>
            <a:ext cx="5994278" cy="5994278"/>
          </a:xfrm>
          <a:prstGeom prst="donut">
            <a:avLst>
              <a:gd fmla="val 9273" name="adj"/>
            </a:avLst>
          </a:prstGeom>
          <a:solidFill>
            <a:srgbClr val="D8E2F3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188" y="735477"/>
            <a:ext cx="893378" cy="77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Causal Forecasting</a:t>
            </a:r>
            <a:endParaRPr b="1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38200" y="1597025"/>
            <a:ext cx="4842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Trying to understand the</a:t>
            </a:r>
            <a:br>
              <a:rPr lang="en-US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causal drivers of demand</a:t>
            </a:r>
            <a:endParaRPr b="1">
              <a:solidFill>
                <a:srgbClr val="6825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2"/>
          <p:cNvSpPr txBox="1"/>
          <p:nvPr>
            <p:ph idx="2" type="body"/>
          </p:nvPr>
        </p:nvSpPr>
        <p:spPr>
          <a:xfrm>
            <a:off x="6129275" y="1597025"/>
            <a:ext cx="4974900" cy="239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Demand </a:t>
            </a:r>
            <a:r>
              <a:rPr lang="en-US" sz="2400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may change:</a:t>
            </a:r>
            <a:endParaRPr sz="2400">
              <a:solidFill>
                <a:srgbClr val="6825A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825AA"/>
              </a:buClr>
              <a:buSzPts val="2400"/>
              <a:buFont typeface="Montserrat"/>
              <a:buChar char="•"/>
            </a:pPr>
            <a:r>
              <a:rPr lang="en-US" sz="2400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With population and income levels</a:t>
            </a:r>
            <a:endParaRPr sz="2400">
              <a:solidFill>
                <a:srgbClr val="6825A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825AA"/>
              </a:buClr>
              <a:buSzPts val="2400"/>
              <a:buFont typeface="Montserrat"/>
              <a:buChar char="•"/>
            </a:pPr>
            <a:r>
              <a:rPr lang="en-US" sz="2400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With the price of the product</a:t>
            </a:r>
            <a:endParaRPr sz="2400">
              <a:solidFill>
                <a:srgbClr val="6825A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825AA"/>
              </a:buClr>
              <a:buSzPts val="2400"/>
              <a:buFont typeface="Montserrat"/>
              <a:buChar char="•"/>
            </a:pPr>
            <a:r>
              <a:rPr lang="en-US" sz="2400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With available substitutes</a:t>
            </a:r>
            <a:endParaRPr b="1" i="1" sz="2400">
              <a:solidFill>
                <a:srgbClr val="6825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2305975" y="4222625"/>
            <a:ext cx="7580100" cy="1573500"/>
          </a:xfrm>
          <a:prstGeom prst="rect">
            <a:avLst/>
          </a:prstGeom>
          <a:solidFill>
            <a:srgbClr val="6825A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method to do this is by doing</a:t>
            </a:r>
            <a:br>
              <a:rPr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 analysis</a:t>
            </a:r>
            <a:endParaRPr b="1" i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lt1"/>
                </a:solidFill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DIFFICULT IN PRACTICE!!!</a:t>
            </a:r>
            <a:br>
              <a:rPr b="1" i="1" lang="en-US" sz="1500">
                <a:solidFill>
                  <a:schemeClr val="lt1"/>
                </a:solidFill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1" lang="en-US" sz="1500">
                <a:solidFill>
                  <a:schemeClr val="lt1"/>
                </a:solidFill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(the needs of large amount of data, potential factors of casual drivers, future states of these factors, other econometric challenges)</a:t>
            </a:r>
            <a:endParaRPr sz="100">
              <a:solidFill>
                <a:schemeClr val="lt1"/>
              </a:solidFill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468A">
            <a:alpha val="86670"/>
          </a:srgbClr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6750" y="403317"/>
            <a:ext cx="660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1421300" y="956400"/>
            <a:ext cx="95052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1" lang="en-US" sz="8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Exploration and</a:t>
            </a:r>
            <a:endParaRPr b="1" sz="8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1" lang="en-US" sz="8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b="1" sz="8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10160000" y="6159500"/>
            <a:ext cx="603300" cy="5715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5175" y="6244176"/>
            <a:ext cx="464700" cy="4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506900" y="6291950"/>
            <a:ext cx="15462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Time Series </a:t>
            </a:r>
            <a:r>
              <a:rPr b="1" lang="en-US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Forecasting</a:t>
            </a:r>
            <a:endParaRPr b="1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38200" y="1690825"/>
            <a:ext cx="4842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Simply </a:t>
            </a:r>
            <a:r>
              <a:rPr b="1" lang="en-US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based on prior demand </a:t>
            </a:r>
            <a:r>
              <a:rPr lang="en-US">
                <a:solidFill>
                  <a:srgbClr val="6825AA"/>
                </a:solidFill>
                <a:latin typeface="Montserrat"/>
                <a:ea typeface="Montserrat"/>
                <a:cs typeface="Montserrat"/>
                <a:sym typeface="Montserrat"/>
              </a:rPr>
              <a:t>or sales data</a:t>
            </a:r>
            <a:endParaRPr b="1">
              <a:solidFill>
                <a:srgbClr val="6825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750" y="2872500"/>
            <a:ext cx="7338500" cy="6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116604" y="4595516"/>
            <a:ext cx="995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Key Question:</a:t>
            </a:r>
            <a:endParaRPr i="1"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What will customer demand be</a:t>
            </a:r>
            <a:br>
              <a:rPr b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at some future point in time?</a:t>
            </a:r>
            <a:endParaRPr b="1"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400" y="771350"/>
            <a:ext cx="6161249" cy="34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978300" y="4439288"/>
            <a:ext cx="10235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Disclaimer:</a:t>
            </a:r>
            <a:endParaRPr i="1"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 from other types of </a:t>
            </a:r>
            <a:r>
              <a:rPr i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i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, e.g. regression, classification, clustering, ranking, etc.</a:t>
            </a:r>
            <a:endParaRPr i="1"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But why?</a:t>
            </a:r>
            <a:endParaRPr b="1" i="1"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38" y="322125"/>
            <a:ext cx="5607525" cy="39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29" name="Google Shape;229;p27"/>
          <p:cNvGraphicFramePr/>
          <p:nvPr/>
        </p:nvGraphicFramePr>
        <p:xfrm>
          <a:off x="2667000" y="2365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{04D16596-6DB0-4453-8E2E-6B033BA61074}</a:tableStyleId>
              </a:tblPr>
              <a:tblGrid>
                <a:gridCol w="3429000"/>
                <a:gridCol w="3429000"/>
              </a:tblGrid>
              <a:tr h="83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Time-Series Data</a:t>
                      </a:r>
                      <a:endParaRPr b="1" sz="2200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Cross-Sectional Data</a:t>
                      </a:r>
                      <a:endParaRPr b="1" sz="2200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128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observations of a single subject varying over time that is not i.i.d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random sample assumed to be i.i.d</a:t>
                      </a:r>
                      <a:endParaRPr sz="2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5" y="1070913"/>
            <a:ext cx="5719741" cy="25899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28"/>
          <p:cNvGraphicFramePr/>
          <p:nvPr/>
        </p:nvGraphicFramePr>
        <p:xfrm>
          <a:off x="6341588" y="925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{04D16596-6DB0-4453-8E2E-6B033BA61074}</a:tableStyleId>
              </a:tblPr>
              <a:tblGrid>
                <a:gridCol w="1429950"/>
                <a:gridCol w="1429950"/>
                <a:gridCol w="1429950"/>
                <a:gridCol w="1429950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Long-Term Movement (Trend)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Short-Term Movements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(Noises)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8229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Seasonal Variations (Seasonality)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Cyclic Variations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 vMerge="1"/>
              </a:tr>
              <a:tr h="27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overall movement of time series values to increase or decrease during a prolonged time interval</a:t>
                      </a:r>
                      <a:endParaRPr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periodic temporal fluctuations that show the same variation and usually recur over a period of less than a year</a:t>
                      </a:r>
                      <a:endParaRPr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recurrent patterns that exist when data exhibits rises and falls that are not of a fixed period</a:t>
                      </a:r>
                      <a:endParaRPr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Sometimes called irregular fluctuations, these are uncontrollable, unpredictable, and erratic due to limitation of our models (our ignorance)</a:t>
                      </a:r>
                      <a:endParaRPr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84" y="3786970"/>
            <a:ext cx="5719741" cy="200011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/>
          <p:nvPr/>
        </p:nvSpPr>
        <p:spPr>
          <a:xfrm rot="-5400000">
            <a:off x="8256500" y="3081650"/>
            <a:ext cx="442200" cy="427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8020400" y="54714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7030A0"/>
                </a:solidFill>
              </a:rPr>
              <a:t>SIGNAL</a:t>
            </a:r>
            <a:endParaRPr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25" y="769412"/>
            <a:ext cx="4095751" cy="53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(Boring) things to keep in mind</a:t>
            </a:r>
            <a:endParaRPr b="1"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838200" y="1825625"/>
            <a:ext cx="1023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825AA"/>
              </a:buClr>
              <a:buSzPts val="2800"/>
              <a:buFont typeface="Roboto"/>
              <a:buAutoNum type="arabicPeriod"/>
            </a:pP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Inputs and outputs</a:t>
            </a:r>
            <a:endParaRPr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825AA"/>
              </a:buClr>
              <a:buSzPts val="2800"/>
              <a:buFont typeface="Roboto"/>
              <a:buAutoNum type="arabicPeriod"/>
            </a:pP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Granularity level</a:t>
            </a:r>
            <a:endParaRPr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825AA"/>
              </a:buClr>
              <a:buSzPts val="2800"/>
              <a:buFont typeface="Roboto"/>
              <a:buAutoNum type="arabicPeriod"/>
            </a:pP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Horizon</a:t>
            </a:r>
            <a:endParaRPr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825AA"/>
              </a:buClr>
              <a:buSzPts val="2800"/>
              <a:buFont typeface="Roboto"/>
              <a:buAutoNum type="arabicPeriod"/>
            </a:pP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Endogenous</a:t>
            </a: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exogenous</a:t>
            </a: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 features</a:t>
            </a:r>
            <a:endParaRPr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825AA"/>
              </a:buClr>
              <a:buSzPts val="2800"/>
              <a:buFont typeface="Roboto"/>
              <a:buAutoNum type="arabicPeriod"/>
            </a:pP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Structured and unstructured features</a:t>
            </a:r>
            <a:endParaRPr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825AA"/>
              </a:buClr>
              <a:buSzPts val="2800"/>
              <a:buFont typeface="Roboto"/>
              <a:buAutoNum type="arabicPeriod"/>
            </a:pP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Univariate and multivariate nature</a:t>
            </a:r>
            <a:endParaRPr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825AA"/>
              </a:buClr>
              <a:buSzPts val="2800"/>
              <a:buFont typeface="Roboto"/>
              <a:buAutoNum type="arabicPeriod"/>
            </a:pP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Single-step or multi-step structure</a:t>
            </a:r>
            <a:endParaRPr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825AA"/>
              </a:buClr>
              <a:buSzPts val="2800"/>
              <a:buFont typeface="Roboto"/>
              <a:buAutoNum type="arabicPeriod"/>
            </a:pPr>
            <a:r>
              <a:rPr lang="en-US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Contiguous or noncontiguous time series values</a:t>
            </a:r>
            <a:endParaRPr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468A">
            <a:alpha val="86670"/>
          </a:srgbClr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6750" y="403317"/>
            <a:ext cx="660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1421300" y="956400"/>
            <a:ext cx="95052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1" lang="en-US" sz="5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Overview of Demand Forecasting Modelling Techniques</a:t>
            </a:r>
            <a:endParaRPr b="1" sz="5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10160000" y="6159500"/>
            <a:ext cx="603300" cy="5715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5175" y="6244176"/>
            <a:ext cx="464700" cy="4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506900" y="6291950"/>
            <a:ext cx="15462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/>
        </p:nvSpPr>
        <p:spPr>
          <a:xfrm>
            <a:off x="1986644" y="428250"/>
            <a:ext cx="821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Trainer’s 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86" y="919980"/>
            <a:ext cx="3342000" cy="0"/>
          </a:xfrm>
          <a:prstGeom prst="straightConnector1">
            <a:avLst/>
          </a:prstGeom>
          <a:noFill/>
          <a:ln cap="flat" cmpd="sng" w="9525">
            <a:solidFill>
              <a:srgbClr val="63468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4"/>
          <p:cNvCxnSpPr/>
          <p:nvPr/>
        </p:nvCxnSpPr>
        <p:spPr>
          <a:xfrm rot="10800000">
            <a:off x="8924338" y="925560"/>
            <a:ext cx="3342000" cy="0"/>
          </a:xfrm>
          <a:prstGeom prst="straightConnector1">
            <a:avLst/>
          </a:prstGeom>
          <a:noFill/>
          <a:ln cap="flat" cmpd="sng" w="9525">
            <a:solidFill>
              <a:srgbClr val="63468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5100928" y="2165081"/>
            <a:ext cx="37437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Barry</a:t>
            </a:r>
            <a:r>
              <a:rPr lang="en-US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Cavin</a:t>
            </a:r>
            <a:endParaRPr i="1"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413586" y="4558007"/>
            <a:ext cx="28824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ww.linkedin.com/in/barrysianturi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barrys.sianturi@gmail.com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120" y="4750096"/>
            <a:ext cx="212197" cy="21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894" y="5032518"/>
            <a:ext cx="212190" cy="1515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413563" y="2921063"/>
            <a:ext cx="56307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Now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Learning Specialist Coordinator - Kemdikbud (GovTech Edu)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2020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Head of Content - Zenius Education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2018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School Principal - Erudio Indonesia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2017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Data Scientist - Tokopedia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2016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MSc Applied Mathematics - Imperial College London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2015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Data Scientist - Dattabot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2010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SSi Matematika Murni - Universitas Indonesia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147711" y="1622425"/>
            <a:ext cx="765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6825AA"/>
                </a:solidFill>
                <a:highlight>
                  <a:srgbClr val="FCBF4A"/>
                </a:highlight>
                <a:latin typeface="Montserrat"/>
                <a:ea typeface="Montserrat"/>
                <a:cs typeface="Montserrat"/>
                <a:sym typeface="Montserrat"/>
              </a:rPr>
              <a:t>Perkenalkan, saya</a:t>
            </a:r>
            <a:endParaRPr b="1" sz="2700">
              <a:solidFill>
                <a:srgbClr val="6825AA"/>
              </a:solidFill>
              <a:highlight>
                <a:srgbClr val="FCBF4A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854" y="2579640"/>
            <a:ext cx="3362867" cy="300985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075" y="301025"/>
            <a:ext cx="7725850" cy="62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219200"/>
            <a:ext cx="783907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Features Engineering</a:t>
            </a:r>
            <a:endParaRPr b="1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975" y="2076075"/>
            <a:ext cx="62674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 txBox="1"/>
          <p:nvPr/>
        </p:nvSpPr>
        <p:spPr>
          <a:xfrm>
            <a:off x="7490925" y="2052225"/>
            <a:ext cx="37041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Time d</a:t>
            </a:r>
            <a:r>
              <a:rPr lang="en-US" sz="1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erived Features:</a:t>
            </a:r>
            <a:endParaRPr sz="1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Time of a day</a:t>
            </a:r>
            <a:endParaRPr sz="1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Day of a week</a:t>
            </a:r>
            <a:endParaRPr sz="1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Day of a month</a:t>
            </a:r>
            <a:endParaRPr sz="1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Month of a year</a:t>
            </a:r>
            <a:endParaRPr sz="1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Weekend</a:t>
            </a:r>
            <a:endParaRPr sz="1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Holiday</a:t>
            </a:r>
            <a:endParaRPr sz="1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Fourier time (weighted time)</a:t>
            </a:r>
            <a:endParaRPr sz="1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211675" y="2767200"/>
            <a:ext cx="11768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Any ideas </a:t>
            </a:r>
            <a:r>
              <a:rPr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on how we can</a:t>
            </a:r>
            <a:br>
              <a:rPr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do the prediction?</a:t>
            </a:r>
            <a:endParaRPr i="0" sz="4000" u="none" cap="none" strike="noStrike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6135125" y="4807200"/>
            <a:ext cx="4561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Very naive, I know, but this is still decision based on evidence</a:t>
            </a:r>
            <a:endParaRPr b="1"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Last Period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328" y="4807200"/>
            <a:ext cx="2934469" cy="83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36"/>
          <p:cNvGraphicFramePr/>
          <p:nvPr/>
        </p:nvGraphicFramePr>
        <p:xfrm>
          <a:off x="1495675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{04D16596-6DB0-4453-8E2E-6B033BA61074}</a:tableStyleId>
              </a:tblPr>
              <a:tblGrid>
                <a:gridCol w="1363925"/>
                <a:gridCol w="1363925"/>
                <a:gridCol w="1363925"/>
              </a:tblGrid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 ID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Timestamp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236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02/01/2020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133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03/01/2020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148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04/01/2020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152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05/01/2020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241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06/01/2020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? (241)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0" name="Google Shape;300;p3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126" y="1667400"/>
            <a:ext cx="4561200" cy="28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Simple Average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8" name="Google Shape;308;p37"/>
          <p:cNvGraphicFramePr/>
          <p:nvPr/>
        </p:nvGraphicFramePr>
        <p:xfrm>
          <a:off x="1297488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{04D16596-6DB0-4453-8E2E-6B033BA61074}</a:tableStyleId>
              </a:tblPr>
              <a:tblGrid>
                <a:gridCol w="1363925"/>
                <a:gridCol w="1363925"/>
                <a:gridCol w="1363925"/>
              </a:tblGrid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 ID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Timestamp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236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02/01/2020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133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03/01/2020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148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04/01/2020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152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05/01/2020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241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06/01/2020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avg(all)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9" name="Google Shape;309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588" y="1671775"/>
            <a:ext cx="4547022" cy="28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/>
          <p:nvPr>
            <p:ph idx="2" type="title"/>
          </p:nvPr>
        </p:nvSpPr>
        <p:spPr>
          <a:xfrm>
            <a:off x="10138813" y="2394050"/>
            <a:ext cx="755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182</a:t>
            </a:r>
            <a:endParaRPr b="1" sz="17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075" y="4544725"/>
            <a:ext cx="2727850" cy="142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Simple Moving Average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995" y="4470217"/>
            <a:ext cx="3398005" cy="1621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527" y="1690818"/>
            <a:ext cx="3314569" cy="246380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 txBox="1"/>
          <p:nvPr/>
        </p:nvSpPr>
        <p:spPr>
          <a:xfrm>
            <a:off x="2084941" y="3464975"/>
            <a:ext cx="271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1" lang="en-US" sz="17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MODEL 2-SMA</a:t>
            </a:r>
            <a:endParaRPr b="1" sz="17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925" y="1843225"/>
            <a:ext cx="3886270" cy="16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Exponential </a:t>
            </a: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Moving Average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5" y="1690825"/>
            <a:ext cx="573405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950" y="5095550"/>
            <a:ext cx="6634550" cy="8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1116604" y="4595516"/>
            <a:ext cx="995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Regression can be used but need to handle with care</a:t>
            </a:r>
            <a:endParaRPr b="1"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Autoregression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163" y="1843225"/>
            <a:ext cx="4761679" cy="259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Autoregression (p)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8" name="Google Shape;348;p41"/>
          <p:cNvGraphicFramePr/>
          <p:nvPr/>
        </p:nvGraphicFramePr>
        <p:xfrm>
          <a:off x="4120688" y="26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{04D16596-6DB0-4453-8E2E-6B033BA61074}</a:tableStyleId>
              </a:tblPr>
              <a:tblGrid>
                <a:gridCol w="1044025"/>
                <a:gridCol w="1378100"/>
                <a:gridCol w="1043050"/>
                <a:gridCol w="1074725"/>
                <a:gridCol w="10865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 ID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Timestamp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Yt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Yt-1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030A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Yt-2</a:t>
                      </a:r>
                      <a:endParaRPr b="1">
                        <a:solidFill>
                          <a:srgbClr val="7030A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236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(to fill)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02/01/2020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133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03/01/2020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148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04/01/2020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152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05/01/2020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241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Sensor_1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06/01/2020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41"/>
          <p:cNvSpPr txBox="1"/>
          <p:nvPr/>
        </p:nvSpPr>
        <p:spPr>
          <a:xfrm>
            <a:off x="2444903" y="2603325"/>
            <a:ext cx="271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1" lang="en-US" sz="17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Contoh AR(2)</a:t>
            </a:r>
            <a:endParaRPr b="1" sz="17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50" y="1690824"/>
            <a:ext cx="8784152" cy="5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18458" y="816301"/>
            <a:ext cx="107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669628" y="2137665"/>
            <a:ext cx="4948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Overview of Time Series Forecasting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669625" y="2813825"/>
            <a:ext cx="6226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Exploration and Understanding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669625" y="3481400"/>
            <a:ext cx="5618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859948" y="1999384"/>
            <a:ext cx="581931" cy="500267"/>
            <a:chOff x="1460311" y="3429001"/>
            <a:chExt cx="601977" cy="517500"/>
          </a:xfrm>
        </p:grpSpPr>
        <p:sp>
          <p:nvSpPr>
            <p:cNvPr id="110" name="Google Shape;110;p15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859948" y="2686995"/>
            <a:ext cx="581931" cy="500267"/>
            <a:chOff x="1460311" y="3429001"/>
            <a:chExt cx="601977" cy="517500"/>
          </a:xfrm>
        </p:grpSpPr>
        <p:sp>
          <p:nvSpPr>
            <p:cNvPr id="113" name="Google Shape;113;p15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859948" y="3364083"/>
            <a:ext cx="581931" cy="500267"/>
            <a:chOff x="1460311" y="3429001"/>
            <a:chExt cx="601977" cy="517500"/>
          </a:xfrm>
        </p:grpSpPr>
        <p:sp>
          <p:nvSpPr>
            <p:cNvPr id="116" name="Google Shape;116;p15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7760941" y="1349741"/>
            <a:ext cx="4071602" cy="3921353"/>
            <a:chOff x="6886883" y="832352"/>
            <a:chExt cx="5109301" cy="4920759"/>
          </a:xfrm>
        </p:grpSpPr>
        <p:pic>
          <p:nvPicPr>
            <p:cNvPr id="119" name="Google Shape;119;p15"/>
            <p:cNvPicPr preferRelativeResize="0"/>
            <p:nvPr/>
          </p:nvPicPr>
          <p:blipFill rotWithShape="1">
            <a:blip r:embed="rId3">
              <a:alphaModFix/>
            </a:blip>
            <a:srcRect b="68960" l="72" r="44526" t="4450"/>
            <a:stretch/>
          </p:blipFill>
          <p:spPr>
            <a:xfrm>
              <a:off x="6886883" y="832352"/>
              <a:ext cx="4880700" cy="1561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20" name="Google Shape;120;p15"/>
            <p:cNvPicPr preferRelativeResize="0"/>
            <p:nvPr/>
          </p:nvPicPr>
          <p:blipFill rotWithShape="1">
            <a:blip r:embed="rId3">
              <a:alphaModFix/>
            </a:blip>
            <a:srcRect b="40285" l="5048" r="41637" t="32357"/>
            <a:stretch/>
          </p:blipFill>
          <p:spPr>
            <a:xfrm>
              <a:off x="7299343" y="2475875"/>
              <a:ext cx="4696800" cy="1606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 rotWithShape="1">
            <a:blip r:embed="rId3">
              <a:alphaModFix/>
            </a:blip>
            <a:srcRect b="11614" l="69" r="41935" t="61031"/>
            <a:stretch/>
          </p:blipFill>
          <p:spPr>
            <a:xfrm>
              <a:off x="6886884" y="4146611"/>
              <a:ext cx="5109300" cy="1606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122" name="Google Shape;122;p15"/>
          <p:cNvSpPr txBox="1"/>
          <p:nvPr/>
        </p:nvSpPr>
        <p:spPr>
          <a:xfrm>
            <a:off x="1669625" y="4158500"/>
            <a:ext cx="56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>
            <a:off x="859948" y="4041191"/>
            <a:ext cx="581931" cy="500267"/>
            <a:chOff x="1460311" y="3429001"/>
            <a:chExt cx="601977" cy="517500"/>
          </a:xfrm>
        </p:grpSpPr>
        <p:sp>
          <p:nvSpPr>
            <p:cNvPr id="124" name="Google Shape;124;p15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5"/>
          <p:cNvSpPr txBox="1"/>
          <p:nvPr/>
        </p:nvSpPr>
        <p:spPr>
          <a:xfrm>
            <a:off x="1669625" y="3486150"/>
            <a:ext cx="632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Overview of Demand Forecasting Modelling Techniques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Moving Average (q)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1850"/>
            <a:ext cx="11887200" cy="76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2"/>
          <p:cNvSpPr txBox="1"/>
          <p:nvPr/>
        </p:nvSpPr>
        <p:spPr>
          <a:xfrm>
            <a:off x="2305975" y="4222625"/>
            <a:ext cx="7580100" cy="1047300"/>
          </a:xfrm>
          <a:prstGeom prst="rect">
            <a:avLst/>
          </a:prstGeom>
          <a:solidFill>
            <a:srgbClr val="6825A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Misconception Alert!!</a:t>
            </a:r>
            <a:endParaRPr b="1" i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lt1"/>
                </a:solidFill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Simple Moving Average is done simply by averaging</a:t>
            </a:r>
            <a:br>
              <a:rPr b="1" i="1" lang="en-US" sz="1500">
                <a:solidFill>
                  <a:schemeClr val="lt1"/>
                </a:solidFill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1" lang="en-US" sz="1500">
                <a:solidFill>
                  <a:schemeClr val="lt1"/>
                </a:solidFill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Moving Average model is a regression model</a:t>
            </a:r>
            <a:endParaRPr b="1" i="1" sz="1500">
              <a:solidFill>
                <a:schemeClr val="lt1"/>
              </a:solidFill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652588"/>
            <a:ext cx="68008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3" name="Google Shape;373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ARIMA (p,d,q)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838200" y="1391050"/>
            <a:ext cx="49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US" sz="1200">
                <a:solidFill>
                  <a:srgbClr val="4D5B7C"/>
                </a:solidFill>
                <a:latin typeface="Roboto"/>
                <a:ea typeface="Roboto"/>
                <a:cs typeface="Roboto"/>
                <a:sym typeface="Roboto"/>
              </a:rPr>
              <a:t>Autoregressive Integrated Moving Average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2506575" y="2996125"/>
            <a:ext cx="1926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AR(p)</a:t>
            </a:r>
            <a:endParaRPr b="1" sz="4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7759425" y="2959500"/>
            <a:ext cx="2104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MA(q)</a:t>
            </a:r>
            <a:endParaRPr b="1" sz="49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5043750" y="3173125"/>
            <a:ext cx="210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differentiate</a:t>
            </a:r>
            <a:endParaRPr b="1" sz="260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468A">
            <a:alpha val="86670"/>
          </a:srgbClr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6750" y="403317"/>
            <a:ext cx="660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5"/>
          <p:cNvSpPr txBox="1"/>
          <p:nvPr/>
        </p:nvSpPr>
        <p:spPr>
          <a:xfrm>
            <a:off x="1421300" y="956400"/>
            <a:ext cx="95052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1" lang="en-US" sz="8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r>
              <a:rPr b="1" lang="en-US" sz="8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Evaluation</a:t>
            </a:r>
            <a:endParaRPr b="0" i="0" sz="8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10160000" y="6159500"/>
            <a:ext cx="603300" cy="5715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5175" y="6244176"/>
            <a:ext cx="464700" cy="4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5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7" name="Google Shape;387;p45"/>
          <p:cNvSpPr txBox="1"/>
          <p:nvPr/>
        </p:nvSpPr>
        <p:spPr>
          <a:xfrm>
            <a:off x="506900" y="6291950"/>
            <a:ext cx="15462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46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4" name="Google Shape;394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Stationarity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413" y="1429575"/>
            <a:ext cx="6483166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47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ADF - Stationarity Test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00" y="1690825"/>
            <a:ext cx="4463000" cy="44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9" name="Google Shape;409;p48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AIC and BIC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355" y="3937104"/>
            <a:ext cx="3945221" cy="162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711" y="1813750"/>
            <a:ext cx="3945225" cy="379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0063" y="1813750"/>
            <a:ext cx="5643824" cy="196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49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ACF and PACF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1" name="Google Shape;4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675" y="1794350"/>
            <a:ext cx="5323126" cy="35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725" y="2451575"/>
            <a:ext cx="6572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3738" y="2451575"/>
            <a:ext cx="14382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713" y="2451575"/>
            <a:ext cx="1457325" cy="66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49"/>
          <p:cNvCxnSpPr>
            <a:endCxn id="423" idx="1"/>
          </p:cNvCxnSpPr>
          <p:nvPr/>
        </p:nvCxnSpPr>
        <p:spPr>
          <a:xfrm>
            <a:off x="2209038" y="2784950"/>
            <a:ext cx="6747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9"/>
          <p:cNvCxnSpPr>
            <a:stCxn id="423" idx="3"/>
            <a:endCxn id="422" idx="1"/>
          </p:cNvCxnSpPr>
          <p:nvPr/>
        </p:nvCxnSpPr>
        <p:spPr>
          <a:xfrm>
            <a:off x="4322013" y="2784950"/>
            <a:ext cx="9468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9"/>
          <p:cNvCxnSpPr>
            <a:stCxn id="424" idx="0"/>
            <a:endCxn id="422" idx="0"/>
          </p:cNvCxnSpPr>
          <p:nvPr/>
        </p:nvCxnSpPr>
        <p:spPr>
          <a:xfrm flipH="1" rot="-5400000">
            <a:off x="3402575" y="257375"/>
            <a:ext cx="600" cy="4389000"/>
          </a:xfrm>
          <a:prstGeom prst="curvedConnector3">
            <a:avLst>
              <a:gd fmla="val -109537500" name="adj1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49"/>
          <p:cNvSpPr txBox="1"/>
          <p:nvPr/>
        </p:nvSpPr>
        <p:spPr>
          <a:xfrm>
            <a:off x="741275" y="3443625"/>
            <a:ext cx="532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ACF is </a:t>
            </a:r>
            <a:r>
              <a:rPr lang="en-US" sz="2400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the correlation between a time series </a:t>
            </a:r>
            <a:r>
              <a:rPr b="1" lang="en-US" sz="2400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with a lagged version of itself.</a:t>
            </a:r>
            <a:endParaRPr b="1" sz="2400"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PACF is the autocorrelation between X_t_t and X_(t-k) </a:t>
            </a:r>
            <a:r>
              <a:rPr b="1" lang="en-US" sz="2400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that is not accounted for by lags 1 through 𝑘−1</a:t>
            </a:r>
            <a:r>
              <a:rPr lang="en-US" sz="2400">
                <a:solidFill>
                  <a:srgbClr val="6825A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rgbClr val="6825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4" name="Google Shape;434;p50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5" name="Google Shape;435;p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MAD (Mean Absolute Deviation)</a:t>
            </a:r>
            <a:endParaRPr b="1" sz="4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6" name="Google Shape;4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638" y="3779000"/>
            <a:ext cx="4526600" cy="13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763" y="1947138"/>
            <a:ext cx="3446824" cy="29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637" y="1947150"/>
            <a:ext cx="4526600" cy="170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51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5" name="Google Shape;445;p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MAPE (Mean Absolute Percentage Error)</a:t>
            </a:r>
            <a:endParaRPr b="1" sz="38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6" name="Google Shape;4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625" y="3456725"/>
            <a:ext cx="5122251" cy="16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763" y="1947138"/>
            <a:ext cx="3446824" cy="29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1"/>
          <p:cNvPicPr preferRelativeResize="0"/>
          <p:nvPr/>
        </p:nvPicPr>
        <p:blipFill rotWithShape="1">
          <a:blip r:embed="rId5">
            <a:alphaModFix/>
          </a:blip>
          <a:srcRect b="26383" l="0" r="0" t="0"/>
          <a:stretch/>
        </p:blipFill>
        <p:spPr>
          <a:xfrm>
            <a:off x="5656625" y="1947150"/>
            <a:ext cx="4526600" cy="12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468A">
            <a:alpha val="86666"/>
          </a:srgbClr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6750" y="403317"/>
            <a:ext cx="660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1421300" y="956400"/>
            <a:ext cx="95052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1" lang="en-US" sz="8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Overview of</a:t>
            </a:r>
            <a:endParaRPr b="1" sz="8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1" lang="en-US" sz="8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 Series Forecasting</a:t>
            </a:r>
            <a:endParaRPr b="0" i="0" sz="8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0160000" y="6159500"/>
            <a:ext cx="603300" cy="5715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5175" y="6244176"/>
            <a:ext cx="464700" cy="4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506900" y="6291950"/>
            <a:ext cx="15462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468A">
            <a:alpha val="86670"/>
          </a:srgbClr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6750" y="403317"/>
            <a:ext cx="660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2"/>
          <p:cNvSpPr txBox="1"/>
          <p:nvPr/>
        </p:nvSpPr>
        <p:spPr>
          <a:xfrm>
            <a:off x="1421300" y="956400"/>
            <a:ext cx="95052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1" lang="en-US" sz="8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Next?</a:t>
            </a:r>
            <a:endParaRPr b="0" i="0" sz="8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10160000" y="6159500"/>
            <a:ext cx="603300" cy="5715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5175" y="6244176"/>
            <a:ext cx="464700" cy="4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2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52"/>
          <p:cNvSpPr txBox="1"/>
          <p:nvPr/>
        </p:nvSpPr>
        <p:spPr>
          <a:xfrm>
            <a:off x="506900" y="6291950"/>
            <a:ext cx="15462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53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53"/>
          <p:cNvSpPr txBox="1"/>
          <p:nvPr/>
        </p:nvSpPr>
        <p:spPr>
          <a:xfrm>
            <a:off x="718458" y="816301"/>
            <a:ext cx="107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3"/>
          <p:cNvSpPr txBox="1"/>
          <p:nvPr/>
        </p:nvSpPr>
        <p:spPr>
          <a:xfrm>
            <a:off x="1669628" y="2137665"/>
            <a:ext cx="4948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Demand Forecasting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53"/>
          <p:cNvSpPr txBox="1"/>
          <p:nvPr/>
        </p:nvSpPr>
        <p:spPr>
          <a:xfrm>
            <a:off x="1669625" y="2813825"/>
            <a:ext cx="6226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Smoothing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1669625" y="3481400"/>
            <a:ext cx="5618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53"/>
          <p:cNvGrpSpPr/>
          <p:nvPr/>
        </p:nvGrpSpPr>
        <p:grpSpPr>
          <a:xfrm>
            <a:off x="859948" y="1999384"/>
            <a:ext cx="581931" cy="500267"/>
            <a:chOff x="1460311" y="3429001"/>
            <a:chExt cx="601977" cy="517500"/>
          </a:xfrm>
        </p:grpSpPr>
        <p:sp>
          <p:nvSpPr>
            <p:cNvPr id="470" name="Google Shape;470;p53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53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53"/>
          <p:cNvGrpSpPr/>
          <p:nvPr/>
        </p:nvGrpSpPr>
        <p:grpSpPr>
          <a:xfrm>
            <a:off x="859948" y="2686995"/>
            <a:ext cx="581931" cy="500267"/>
            <a:chOff x="1460311" y="3429001"/>
            <a:chExt cx="601977" cy="517500"/>
          </a:xfrm>
        </p:grpSpPr>
        <p:sp>
          <p:nvSpPr>
            <p:cNvPr id="473" name="Google Shape;473;p53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53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53"/>
          <p:cNvGrpSpPr/>
          <p:nvPr/>
        </p:nvGrpSpPr>
        <p:grpSpPr>
          <a:xfrm>
            <a:off x="859948" y="3364083"/>
            <a:ext cx="581931" cy="500267"/>
            <a:chOff x="1460311" y="3429001"/>
            <a:chExt cx="601977" cy="517500"/>
          </a:xfrm>
        </p:grpSpPr>
        <p:sp>
          <p:nvSpPr>
            <p:cNvPr id="476" name="Google Shape;476;p53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3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53"/>
          <p:cNvGrpSpPr/>
          <p:nvPr/>
        </p:nvGrpSpPr>
        <p:grpSpPr>
          <a:xfrm>
            <a:off x="7760941" y="1349741"/>
            <a:ext cx="4071602" cy="3921353"/>
            <a:chOff x="6886883" y="832352"/>
            <a:chExt cx="5109301" cy="4920759"/>
          </a:xfrm>
        </p:grpSpPr>
        <p:pic>
          <p:nvPicPr>
            <p:cNvPr id="479" name="Google Shape;479;p53"/>
            <p:cNvPicPr preferRelativeResize="0"/>
            <p:nvPr/>
          </p:nvPicPr>
          <p:blipFill rotWithShape="1">
            <a:blip r:embed="rId3">
              <a:alphaModFix/>
            </a:blip>
            <a:srcRect b="68960" l="72" r="44526" t="4450"/>
            <a:stretch/>
          </p:blipFill>
          <p:spPr>
            <a:xfrm>
              <a:off x="6886883" y="832352"/>
              <a:ext cx="4880700" cy="1561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80" name="Google Shape;480;p53"/>
            <p:cNvPicPr preferRelativeResize="0"/>
            <p:nvPr/>
          </p:nvPicPr>
          <p:blipFill rotWithShape="1">
            <a:blip r:embed="rId3">
              <a:alphaModFix/>
            </a:blip>
            <a:srcRect b="40285" l="5048" r="41637" t="32357"/>
            <a:stretch/>
          </p:blipFill>
          <p:spPr>
            <a:xfrm>
              <a:off x="7299343" y="2475875"/>
              <a:ext cx="4696800" cy="1606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81" name="Google Shape;481;p53"/>
            <p:cNvPicPr preferRelativeResize="0"/>
            <p:nvPr/>
          </p:nvPicPr>
          <p:blipFill rotWithShape="1">
            <a:blip r:embed="rId3">
              <a:alphaModFix/>
            </a:blip>
            <a:srcRect b="11614" l="69" r="41935" t="61031"/>
            <a:stretch/>
          </p:blipFill>
          <p:spPr>
            <a:xfrm>
              <a:off x="6886884" y="4146611"/>
              <a:ext cx="5109300" cy="1606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482" name="Google Shape;482;p53"/>
          <p:cNvSpPr txBox="1"/>
          <p:nvPr/>
        </p:nvSpPr>
        <p:spPr>
          <a:xfrm>
            <a:off x="1669625" y="4158500"/>
            <a:ext cx="56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Panel Data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3" name="Google Shape;483;p53"/>
          <p:cNvGrpSpPr/>
          <p:nvPr/>
        </p:nvGrpSpPr>
        <p:grpSpPr>
          <a:xfrm>
            <a:off x="859948" y="4041191"/>
            <a:ext cx="581931" cy="500267"/>
            <a:chOff x="1460311" y="3429001"/>
            <a:chExt cx="601977" cy="517500"/>
          </a:xfrm>
        </p:grpSpPr>
        <p:sp>
          <p:nvSpPr>
            <p:cNvPr id="484" name="Google Shape;484;p53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3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53"/>
          <p:cNvSpPr txBox="1"/>
          <p:nvPr/>
        </p:nvSpPr>
        <p:spPr>
          <a:xfrm>
            <a:off x="1669625" y="3486150"/>
            <a:ext cx="632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Fine-tuning parameters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54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3" name="Google Shape;493;p54"/>
          <p:cNvSpPr txBox="1"/>
          <p:nvPr/>
        </p:nvSpPr>
        <p:spPr>
          <a:xfrm>
            <a:off x="1116604" y="3074991"/>
            <a:ext cx="995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i="0" sz="4000" u="none" cap="none" strike="noStrike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116604" y="3074991"/>
            <a:ext cx="995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What is Forecasting?</a:t>
            </a:r>
            <a:endParaRPr b="1" i="0" sz="4000" u="none" cap="none" strike="noStrike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76638" y="2795850"/>
            <a:ext cx="294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1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What is Forecasting?</a:t>
            </a:r>
            <a:endParaRPr b="1" i="0" sz="3100" u="none" cap="none" strike="noStrike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872113" y="2349450"/>
            <a:ext cx="4432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400"/>
              <a:buFont typeface="Montserrat"/>
              <a:buChar char="-"/>
            </a:pPr>
            <a:r>
              <a:rPr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Plant Capacity Requirements</a:t>
            </a:r>
            <a:endParaRPr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400"/>
              <a:buFont typeface="Montserrat"/>
              <a:buChar char="-"/>
            </a:pPr>
            <a:r>
              <a:rPr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Capital Expenditures</a:t>
            </a:r>
            <a:endParaRPr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400"/>
              <a:buFont typeface="Montserrat"/>
              <a:buChar char="-"/>
            </a:pPr>
            <a:r>
              <a:rPr lang="en-US" sz="24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Personnel Requirements</a:t>
            </a:r>
            <a:endParaRPr sz="24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8774763" y="2795850"/>
            <a:ext cx="294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1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Customer</a:t>
            </a:r>
            <a:endParaRPr b="1" sz="31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1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Demand</a:t>
            </a:r>
            <a:endParaRPr b="1" sz="31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" name="Google Shape;153;p18"/>
          <p:cNvCxnSpPr>
            <a:stCxn id="150" idx="3"/>
            <a:endCxn id="151" idx="1"/>
          </p:cNvCxnSpPr>
          <p:nvPr/>
        </p:nvCxnSpPr>
        <p:spPr>
          <a:xfrm>
            <a:off x="3417238" y="3319200"/>
            <a:ext cx="45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>
            <a:stCxn id="151" idx="3"/>
            <a:endCxn id="152" idx="1"/>
          </p:cNvCxnSpPr>
          <p:nvPr/>
        </p:nvCxnSpPr>
        <p:spPr>
          <a:xfrm>
            <a:off x="8304313" y="3319200"/>
            <a:ext cx="470400" cy="0"/>
          </a:xfrm>
          <a:prstGeom prst="straightConnector1">
            <a:avLst/>
          </a:prstGeom>
          <a:noFill/>
          <a:ln cap="flat" cmpd="sng" w="28575">
            <a:solidFill>
              <a:srgbClr val="6825A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116604" y="2505441"/>
            <a:ext cx="995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US" sz="38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Key Question:</a:t>
            </a:r>
            <a:endParaRPr i="1" sz="38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What will customer demand be at some future point in time?</a:t>
            </a:r>
            <a:endParaRPr b="1" sz="38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106565" y="2413050"/>
            <a:ext cx="4453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Forecasting</a:t>
            </a:r>
            <a:endParaRPr b="1" sz="38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Shorter time operational decisions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Longer time forecasts for strategic purposes</a:t>
            </a:r>
            <a:endParaRPr b="1" sz="38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808040" y="2797950"/>
            <a:ext cx="427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US" sz="38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Any idea, </a:t>
            </a:r>
            <a:r>
              <a:rPr b="1" i="1" lang="en-US" sz="38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how </a:t>
            </a:r>
            <a:r>
              <a:rPr i="1" lang="en-US" sz="38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can we do this? </a:t>
            </a:r>
            <a:endParaRPr b="1" sz="38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458640" y="1227900"/>
            <a:ext cx="44538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Forecasting</a:t>
            </a:r>
            <a:endParaRPr b="1" sz="38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Qualitative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○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Market Research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Interview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FGD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UAT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Survey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○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Executive Judgement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○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Historical Analogies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Quantitative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○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Causal Forecasting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68A"/>
              </a:buClr>
              <a:buSzPts val="2200"/>
              <a:buFont typeface="Montserrat"/>
              <a:buChar char="○"/>
            </a:pPr>
            <a:r>
              <a:rPr lang="en-US" sz="22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Time Series Forecasting</a:t>
            </a:r>
            <a:endParaRPr sz="22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277715" y="2713200"/>
            <a:ext cx="4277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US" sz="29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Some </a:t>
            </a:r>
            <a:r>
              <a:rPr b="1" i="1" lang="en-US" sz="29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ideas to predict </a:t>
            </a:r>
            <a:r>
              <a:rPr i="1" lang="en-US" sz="29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customer demand</a:t>
            </a:r>
            <a:endParaRPr b="1" sz="2900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