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48442-9B58-413A-B904-1C41455DBC19}"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BC1DF-9E2F-4E9C-B965-1A632D4C3F69}" type="slidenum">
              <a:rPr lang="en-IN" smtClean="0"/>
              <a:t>‹#›</a:t>
            </a:fld>
            <a:endParaRPr lang="en-IN"/>
          </a:p>
        </p:txBody>
      </p:sp>
    </p:spTree>
    <p:extLst>
      <p:ext uri="{BB962C8B-B14F-4D97-AF65-F5344CB8AC3E}">
        <p14:creationId xmlns:p14="http://schemas.microsoft.com/office/powerpoint/2010/main" val="158226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07378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75518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280583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89628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2EDDA0-7DA0-4E06-B012-0EDA605D326A}"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76890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EDDA0-7DA0-4E06-B012-0EDA605D326A}"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87971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EDDA0-7DA0-4E06-B012-0EDA605D326A}"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667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EDDA0-7DA0-4E06-B012-0EDA605D326A}"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97932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EDDA0-7DA0-4E06-B012-0EDA605D326A}"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276237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EDDA0-7DA0-4E06-B012-0EDA605D326A}"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06388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EDDA0-7DA0-4E06-B012-0EDA605D326A}"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8401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EDDA0-7DA0-4E06-B012-0EDA605D326A}" type="datetimeFigureOut">
              <a:rPr lang="en-IN" smtClean="0"/>
              <a:t>09-04-2025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2FD5B-96EA-4246-BB28-7C2D0840AF8C}" type="slidenum">
              <a:rPr lang="en-IN" smtClean="0"/>
              <a:t>‹#›</a:t>
            </a:fld>
            <a:endParaRPr lang="en-IN"/>
          </a:p>
        </p:txBody>
      </p:sp>
    </p:spTree>
    <p:extLst>
      <p:ext uri="{BB962C8B-B14F-4D97-AF65-F5344CB8AC3E}">
        <p14:creationId xmlns:p14="http://schemas.microsoft.com/office/powerpoint/2010/main" val="3912045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6043"/>
            <a:ext cx="12192000" cy="646331"/>
          </a:xfrm>
          <a:prstGeom prst="rect">
            <a:avLst/>
          </a:prstGeom>
          <a:noFill/>
        </p:spPr>
        <p:txBody>
          <a:bodyPr wrap="square" rtlCol="0">
            <a:spAutoFit/>
          </a:bodyPr>
          <a:lstStyle/>
          <a:p>
            <a:r>
              <a:rPr lang="en-US" b="1" dirty="0">
                <a:solidFill>
                  <a:srgbClr val="003466"/>
                </a:solidFill>
                <a:latin typeface="Helvetica" panose="020B0604020202020204" pitchFamily="34" charset="0"/>
                <a:cs typeface="Helvetica" panose="020B0604020202020204" pitchFamily="34" charset="0"/>
              </a:rPr>
              <a:t>Stock Price Prediction: A Survey Comparison and GAN-based Implementation</a:t>
            </a:r>
          </a:p>
          <a:p>
            <a:r>
              <a:rPr lang="en-US" b="1" dirty="0">
                <a:solidFill>
                  <a:srgbClr val="003466"/>
                </a:solidFill>
                <a:latin typeface="Helvetica" panose="020B0604020202020204" pitchFamily="34" charset="0"/>
                <a:cs typeface="Helvetica" panose="020B0604020202020204" pitchFamily="34" charset="0"/>
              </a:rPr>
              <a:t>Harshal Borse (2201089)</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60404" y="0"/>
            <a:ext cx="631596" cy="631596"/>
          </a:xfrm>
          <a:prstGeom prst="rect">
            <a:avLst/>
          </a:prstGeom>
        </p:spPr>
      </p:pic>
      <p:sp>
        <p:nvSpPr>
          <p:cNvPr id="9" name="Footer Placeholder 8"/>
          <p:cNvSpPr>
            <a:spLocks noGrp="1"/>
          </p:cNvSpPr>
          <p:nvPr>
            <p:ph type="ftr" sz="quarter" idx="11"/>
          </p:nvPr>
        </p:nvSpPr>
        <p:spPr>
          <a:xfrm>
            <a:off x="4038600" y="6492875"/>
            <a:ext cx="4114800" cy="365125"/>
          </a:xfrm>
        </p:spPr>
        <p:txBody>
          <a:bodyPr/>
          <a:lstStyle/>
          <a:p>
            <a:r>
              <a:rPr lang="en-US" b="1" dirty="0">
                <a:latin typeface="Helvetica" panose="020B0604020202020204" pitchFamily="34" charset="0"/>
                <a:cs typeface="Helvetica" panose="020B0604020202020204" pitchFamily="34" charset="0"/>
              </a:rPr>
              <a:t>Indian Institute of Information Technology Guwahati</a:t>
            </a:r>
            <a:endParaRPr lang="en-IN" b="1" dirty="0">
              <a:latin typeface="Helvetica" panose="020B0604020202020204" pitchFamily="34" charset="0"/>
              <a:cs typeface="Helvetica" panose="020B0604020202020204" pitchFamily="34" charset="0"/>
            </a:endParaRPr>
          </a:p>
        </p:txBody>
      </p:sp>
      <p:sp>
        <p:nvSpPr>
          <p:cNvPr id="11" name="TextBox 10"/>
          <p:cNvSpPr txBox="1">
            <a:spLocks noChangeAspect="1"/>
          </p:cNvSpPr>
          <p:nvPr/>
        </p:nvSpPr>
        <p:spPr>
          <a:xfrm>
            <a:off x="84842" y="735291"/>
            <a:ext cx="3836708" cy="5757584"/>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IN" sz="1600" b="1" dirty="0">
                <a:solidFill>
                  <a:srgbClr val="003466"/>
                </a:solidFill>
                <a:latin typeface="Helvetica" panose="020B0604020202020204" pitchFamily="34" charset="0"/>
                <a:cs typeface="Helvetica" panose="020B0604020202020204" pitchFamily="34" charset="0"/>
              </a:rPr>
              <a:t>Summary</a:t>
            </a:r>
          </a:p>
          <a:p>
            <a:endParaRPr lang="en-IN" sz="1600" b="1" dirty="0">
              <a:solidFill>
                <a:srgbClr val="003466"/>
              </a:solidFill>
              <a:latin typeface="Helvetica" panose="020B0604020202020204" pitchFamily="34" charset="0"/>
              <a:cs typeface="Helvetica" panose="020B0604020202020204" pitchFamily="34" charset="0"/>
            </a:endParaRPr>
          </a:p>
          <a:p>
            <a:r>
              <a:rPr lang="en-US" sz="1000" dirty="0">
                <a:solidFill>
                  <a:schemeClr val="tx1"/>
                </a:solidFill>
                <a:latin typeface="Helvetica" panose="020B0604020202020204" pitchFamily="34" charset="0"/>
                <a:cs typeface="Helvetica" panose="020B0604020202020204" pitchFamily="34" charset="0"/>
              </a:rPr>
              <a:t>Stock price prediction is challenged by market volatility, nonlinear dependencies, and the limitations of traditional models. This project investigates the application of Artificial Intelligence, specifically Generative Adversarial Networks (GANs), to enhance forecasting accuracy. We present a survey of AI techniques and implement a WGAN-GP model incorporating </a:t>
            </a:r>
            <a:r>
              <a:rPr lang="en-US" sz="1000" dirty="0" err="1">
                <a:solidFill>
                  <a:schemeClr val="tx1"/>
                </a:solidFill>
                <a:latin typeface="Helvetica" panose="020B0604020202020204" pitchFamily="34" charset="0"/>
                <a:cs typeface="Helvetica" panose="020B0604020202020204" pitchFamily="34" charset="0"/>
              </a:rPr>
              <a:t>FinBERT</a:t>
            </a:r>
            <a:r>
              <a:rPr lang="en-US" sz="1000" dirty="0">
                <a:solidFill>
                  <a:schemeClr val="tx1"/>
                </a:solidFill>
                <a:latin typeface="Helvetica" panose="020B0604020202020204" pitchFamily="34" charset="0"/>
                <a:cs typeface="Helvetica" panose="020B0604020202020204" pitchFamily="34" charset="0"/>
              </a:rPr>
              <a:t> sentiment analysis. The model uses historical stock data, technical indicators, and sentiment scores to predict future prices. Comparative results demonstrate that the WGAN-GP model significantly outperforms baseline models like LSTM, GRU, and Basic GAN, particularly during periods of high market volatility (e.g., COVID-19), achieving a lower Root Mean Square Error (RMSE) and showcasing the potential of GANs for robust financial forecasting.</a:t>
            </a:r>
          </a:p>
          <a:p>
            <a:endParaRPr lang="en-US" sz="1000" dirty="0">
              <a:solidFill>
                <a:schemeClr val="tx1"/>
              </a:solidFill>
              <a:latin typeface="Helvetica" panose="020B0604020202020204" pitchFamily="34" charset="0"/>
              <a:cs typeface="Helvetica" panose="020B0604020202020204" pitchFamily="34" charset="0"/>
            </a:endParaRPr>
          </a:p>
          <a:p>
            <a:r>
              <a:rPr lang="en-IN" sz="1600" b="1" dirty="0">
                <a:solidFill>
                  <a:srgbClr val="003466"/>
                </a:solidFill>
                <a:latin typeface="Helvetica" panose="020B0604020202020204" pitchFamily="34" charset="0"/>
                <a:cs typeface="Helvetica" panose="020B0604020202020204" pitchFamily="34" charset="0"/>
              </a:rPr>
              <a:t>Objective</a:t>
            </a:r>
          </a:p>
          <a:p>
            <a:endParaRPr lang="en-IN" sz="1600" b="1" dirty="0">
              <a:solidFill>
                <a:srgbClr val="003466"/>
              </a:solidFill>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The primary objective is to develop and evaluate an advanced deep learning model for short-term stock price prediction that overcomes the limitations of traditional methods and baseline deep learning models. Specifically, this work aims:</a:t>
            </a:r>
          </a:p>
          <a:p>
            <a:endParaRPr lang="en-US" sz="1000" dirty="0">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To investigate the effectiveness of Generative Adversarial Networks (GANs), particularly the WGAN-GP variant, for modeling complex stock price dynamics.</a:t>
            </a:r>
          </a:p>
          <a:p>
            <a:endParaRPr lang="en-US" sz="1000" dirty="0">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To incorporate market sentiment, derived from news analysis using </a:t>
            </a:r>
            <a:r>
              <a:rPr lang="en-US" sz="1000" dirty="0" err="1">
                <a:latin typeface="Helvetica" panose="020B0604020202020204" pitchFamily="34" charset="0"/>
                <a:cs typeface="Helvetica" panose="020B0604020202020204" pitchFamily="34" charset="0"/>
              </a:rPr>
              <a:t>FinBERT</a:t>
            </a:r>
            <a:r>
              <a:rPr lang="en-US" sz="1000" dirty="0">
                <a:latin typeface="Helvetica" panose="020B0604020202020204" pitchFamily="34" charset="0"/>
                <a:cs typeface="Helvetica" panose="020B0604020202020204" pitchFamily="34" charset="0"/>
              </a:rPr>
              <a:t>, alongside historical price data and technical indicators to improve prediction reliability.</a:t>
            </a:r>
          </a:p>
          <a:p>
            <a:endParaRPr lang="en-US" sz="1000" dirty="0">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To compare the performance of the proposed WGAN-GP model against LSTM, GRU, and a Basic GAN using RMSE, focusing on accuracy during volatile market periods.</a:t>
            </a:r>
            <a:endParaRPr lang="en-US" sz="1000" dirty="0">
              <a:solidFill>
                <a:schemeClr val="tx1"/>
              </a:solidFill>
              <a:latin typeface="Helvetica" panose="020B0604020202020204" pitchFamily="34" charset="0"/>
              <a:cs typeface="Helvetica" panose="020B0604020202020204" pitchFamily="34" charset="0"/>
            </a:endParaRPr>
          </a:p>
          <a:p>
            <a:endParaRPr lang="en-IN" sz="1000" dirty="0">
              <a:solidFill>
                <a:schemeClr val="tx1"/>
              </a:solidFill>
              <a:latin typeface="Helvetica" panose="020B0604020202020204" pitchFamily="34" charset="0"/>
              <a:cs typeface="Helvetica" panose="020B0604020202020204" pitchFamily="34" charset="0"/>
            </a:endParaRPr>
          </a:p>
          <a:p>
            <a:endParaRPr lang="en-IN" sz="1600" dirty="0">
              <a:latin typeface="Helvetica" panose="020B0604020202020204" pitchFamily="34" charset="0"/>
              <a:cs typeface="Helvetica" panose="020B0604020202020204" pitchFamily="34" charset="0"/>
            </a:endParaRPr>
          </a:p>
        </p:txBody>
      </p:sp>
      <p:sp>
        <p:nvSpPr>
          <p:cNvPr id="12" name="TextBox 11"/>
          <p:cNvSpPr txBox="1">
            <a:spLocks noChangeAspect="1"/>
          </p:cNvSpPr>
          <p:nvPr/>
        </p:nvSpPr>
        <p:spPr>
          <a:xfrm>
            <a:off x="4177646" y="735291"/>
            <a:ext cx="3836708" cy="5757584"/>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IN" sz="1600" b="1" dirty="0">
                <a:solidFill>
                  <a:srgbClr val="003466"/>
                </a:solidFill>
                <a:latin typeface="Helvetica" panose="020B0604020202020204" pitchFamily="34" charset="0"/>
                <a:cs typeface="Helvetica" panose="020B0604020202020204" pitchFamily="34" charset="0"/>
              </a:rPr>
              <a:t>Method</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Data Collection</a:t>
            </a:r>
            <a:r>
              <a:rPr lang="en-US" sz="1000" dirty="0">
                <a:latin typeface="Helvetica" panose="020B0604020202020204" pitchFamily="34" charset="0"/>
                <a:cs typeface="Helvetica" panose="020B0604020202020204" pitchFamily="34" charset="0"/>
              </a:rPr>
              <a:t>: Historical daily stock price data (Open, High, Low, Close, Volume) was sourced from Yahoo Finance. Financial news headlines were processed using </a:t>
            </a:r>
            <a:r>
              <a:rPr lang="en-US" sz="1000" dirty="0" err="1">
                <a:latin typeface="Helvetica" panose="020B0604020202020204" pitchFamily="34" charset="0"/>
                <a:cs typeface="Helvetica" panose="020B0604020202020204" pitchFamily="34" charset="0"/>
              </a:rPr>
              <a:t>FinBERT</a:t>
            </a:r>
            <a:r>
              <a:rPr lang="en-US" sz="1000" dirty="0">
                <a:latin typeface="Helvetica" panose="020B0604020202020204" pitchFamily="34" charset="0"/>
                <a:cs typeface="Helvetica" panose="020B0604020202020204" pitchFamily="34" charset="0"/>
              </a:rPr>
              <a:t> for sentiment analysis.</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Feature Engineering:</a:t>
            </a:r>
          </a:p>
          <a:p>
            <a:pPr marL="171450" indent="-171450">
              <a:buFont typeface="Arial" panose="020B0604020202020204" pitchFamily="34" charset="0"/>
              <a:buChar char="•"/>
            </a:pPr>
            <a:r>
              <a:rPr lang="en-US" sz="1000" dirty="0">
                <a:latin typeface="Helvetica" panose="020B0604020202020204" pitchFamily="34" charset="0"/>
                <a:cs typeface="Helvetica" panose="020B0604020202020204" pitchFamily="34" charset="0"/>
              </a:rPr>
              <a:t>Technical indicators (e.g., Moving Averages, MACD, Momentum) were calculated from price data.</a:t>
            </a:r>
          </a:p>
          <a:p>
            <a:pPr marL="171450" indent="-171450">
              <a:buFont typeface="Arial" panose="020B0604020202020204" pitchFamily="34" charset="0"/>
              <a:buChar char="•"/>
            </a:pPr>
            <a:r>
              <a:rPr lang="en-US" sz="1000" dirty="0">
                <a:latin typeface="Helvetica" panose="020B0604020202020204" pitchFamily="34" charset="0"/>
                <a:cs typeface="Helvetica" panose="020B0604020202020204" pitchFamily="34" charset="0"/>
              </a:rPr>
              <a:t>Fourier Transforms were applied to extract underlying market trends.</a:t>
            </a:r>
          </a:p>
          <a:p>
            <a:pPr marL="171450" indent="-171450">
              <a:buFont typeface="Arial" panose="020B0604020202020204" pitchFamily="34" charset="0"/>
              <a:buChar char="•"/>
            </a:pPr>
            <a:r>
              <a:rPr lang="en-US" sz="1000" dirty="0">
                <a:latin typeface="Helvetica" panose="020B0604020202020204" pitchFamily="34" charset="0"/>
                <a:cs typeface="Helvetica" panose="020B0604020202020204" pitchFamily="34" charset="0"/>
              </a:rPr>
              <a:t>Sentiment scores from </a:t>
            </a:r>
            <a:r>
              <a:rPr lang="en-US" sz="1000" dirty="0" err="1">
                <a:latin typeface="Helvetica" panose="020B0604020202020204" pitchFamily="34" charset="0"/>
                <a:cs typeface="Helvetica" panose="020B0604020202020204" pitchFamily="34" charset="0"/>
              </a:rPr>
              <a:t>FinBERT</a:t>
            </a:r>
            <a:r>
              <a:rPr lang="en-US" sz="1000" dirty="0">
                <a:latin typeface="Helvetica" panose="020B0604020202020204" pitchFamily="34" charset="0"/>
                <a:cs typeface="Helvetica" panose="020B0604020202020204" pitchFamily="34" charset="0"/>
              </a:rPr>
              <a:t> were integrated as features.</a:t>
            </a:r>
          </a:p>
          <a:p>
            <a:pPr marL="171450" indent="-171450">
              <a:buFont typeface="Arial" panose="020B0604020202020204" pitchFamily="34" charset="0"/>
              <a:buChar char="•"/>
            </a:pPr>
            <a:r>
              <a:rPr lang="en-US" sz="1000" dirty="0">
                <a:latin typeface="Helvetica" panose="020B0604020202020204" pitchFamily="34" charset="0"/>
                <a:cs typeface="Helvetica" panose="020B0604020202020204" pitchFamily="34" charset="0"/>
              </a:rPr>
              <a:t>Model Architecture: A WGAN-GP model was implemented:</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Generator: </a:t>
            </a:r>
            <a:r>
              <a:rPr lang="en-US" sz="1000" dirty="0">
                <a:latin typeface="Helvetica" panose="020B0604020202020204" pitchFamily="34" charset="0"/>
                <a:cs typeface="Helvetica" panose="020B0604020202020204" pitchFamily="34" charset="0"/>
              </a:rPr>
              <a:t>Comprised of 3 GRU layers followed by Dense layers, taking a 30-day input sequence (including engineered features) to generate a 3-day price forecast.</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Discriminator: </a:t>
            </a:r>
            <a:r>
              <a:rPr lang="en-US" sz="1000" dirty="0">
                <a:latin typeface="Helvetica" panose="020B0604020202020204" pitchFamily="34" charset="0"/>
                <a:cs typeface="Helvetica" panose="020B0604020202020204" pitchFamily="34" charset="0"/>
              </a:rPr>
              <a:t>Utilized 1D-CNN layers followed by Dense layers to distinguish between real and generated price sequences.</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Loss Function: </a:t>
            </a:r>
            <a:r>
              <a:rPr lang="en-US" sz="1000" dirty="0">
                <a:latin typeface="Helvetica" panose="020B0604020202020204" pitchFamily="34" charset="0"/>
                <a:cs typeface="Helvetica" panose="020B0604020202020204" pitchFamily="34" charset="0"/>
              </a:rPr>
              <a:t>Wasserstein loss with Gradient Penalty (WGAN-GP) was used to ensure stable training and prevent mode collapse.</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Training &amp; Evaluation: </a:t>
            </a:r>
            <a:r>
              <a:rPr lang="en-US" sz="1000" dirty="0">
                <a:latin typeface="Helvetica" panose="020B0604020202020204" pitchFamily="34" charset="0"/>
                <a:cs typeface="Helvetica" panose="020B0604020202020204" pitchFamily="34" charset="0"/>
              </a:rPr>
              <a:t>The model was trained on historical data and evaluated against test sets, including a period covering the high volatility of 2020 (COVID-19). Performance was measured using RMSE and compared against LSTM, GRU, and Basic GAN models trained on the same data.</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Input:</a:t>
            </a:r>
            <a:r>
              <a:rPr lang="en-US" sz="1000" dirty="0">
                <a:latin typeface="Helvetica" panose="020B0604020202020204" pitchFamily="34" charset="0"/>
                <a:cs typeface="Helvetica" panose="020B0604020202020204" pitchFamily="34" charset="0"/>
              </a:rPr>
              <a:t> 30-day historical sequence (shape: Bs, 30, 36 features)</a:t>
            </a:r>
          </a:p>
          <a:p>
            <a:endParaRPr lang="en-US" sz="1000" dirty="0">
              <a:latin typeface="Helvetica" panose="020B0604020202020204" pitchFamily="34" charset="0"/>
              <a:cs typeface="Helvetica" panose="020B0604020202020204" pitchFamily="34" charset="0"/>
            </a:endParaRPr>
          </a:p>
          <a:p>
            <a:r>
              <a:rPr lang="en-US" sz="1000" b="1" dirty="0">
                <a:latin typeface="Helvetica" panose="020B0604020202020204" pitchFamily="34" charset="0"/>
                <a:cs typeface="Helvetica" panose="020B0604020202020204" pitchFamily="34" charset="0"/>
              </a:rPr>
              <a:t>Output: </a:t>
            </a:r>
            <a:r>
              <a:rPr lang="en-US" sz="1000" dirty="0">
                <a:latin typeface="Helvetica" panose="020B0604020202020204" pitchFamily="34" charset="0"/>
                <a:cs typeface="Helvetica" panose="020B0604020202020204" pitchFamily="34" charset="0"/>
              </a:rPr>
              <a:t>3-day forecast (shape: Bs, 3, 1 price)</a:t>
            </a:r>
            <a:endParaRPr lang="en-IN" sz="1000" dirty="0">
              <a:latin typeface="Helvetica" panose="020B0604020202020204" pitchFamily="34" charset="0"/>
              <a:cs typeface="Helvetica" panose="020B0604020202020204" pitchFamily="34" charset="0"/>
            </a:endParaRPr>
          </a:p>
        </p:txBody>
      </p:sp>
      <p:sp>
        <p:nvSpPr>
          <p:cNvPr id="13" name="TextBox 12"/>
          <p:cNvSpPr txBox="1">
            <a:spLocks noChangeAspect="1"/>
          </p:cNvSpPr>
          <p:nvPr/>
        </p:nvSpPr>
        <p:spPr>
          <a:xfrm>
            <a:off x="8292446" y="735290"/>
            <a:ext cx="3836708" cy="5836959"/>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US" sz="1600" b="1" dirty="0">
                <a:solidFill>
                  <a:srgbClr val="003466"/>
                </a:solidFill>
                <a:latin typeface="Helvetica" panose="020B0604020202020204" pitchFamily="34" charset="0"/>
                <a:cs typeface="Helvetica" panose="020B0604020202020204" pitchFamily="34" charset="0"/>
              </a:rPr>
              <a:t>Results</a:t>
            </a:r>
          </a:p>
          <a:p>
            <a:r>
              <a:rPr lang="en-US" sz="800" dirty="0">
                <a:latin typeface="Helvetica" panose="020B0604020202020204" pitchFamily="34" charset="0"/>
                <a:cs typeface="Helvetica" panose="020B0604020202020204" pitchFamily="34" charset="0"/>
              </a:rPr>
              <a:t>The evaluation demonstrated the superiority of the WGAN-GP model, especially under challenging market conditions:</a:t>
            </a:r>
          </a:p>
          <a:p>
            <a:r>
              <a:rPr lang="en-US" sz="800" b="1" dirty="0">
                <a:latin typeface="Helvetica" panose="020B0604020202020204" pitchFamily="34" charset="0"/>
                <a:cs typeface="Helvetica" panose="020B0604020202020204" pitchFamily="34" charset="0"/>
              </a:rPr>
              <a:t>Quantitative Comparison (RMSE</a:t>
            </a:r>
            <a:r>
              <a:rPr lang="en-US" sz="800" dirty="0">
                <a:latin typeface="Helvetica" panose="020B0604020202020204" pitchFamily="34" charset="0"/>
                <a:cs typeface="Helvetica" panose="020B0604020202020204" pitchFamily="34" charset="0"/>
              </a:rPr>
              <a:t>):</a:t>
            </a: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Key Observations:</a:t>
            </a:r>
          </a:p>
          <a:p>
            <a:r>
              <a:rPr lang="en-US" sz="800" dirty="0">
                <a:latin typeface="Helvetica" panose="020B0604020202020204" pitchFamily="34" charset="0"/>
                <a:cs typeface="Helvetica" panose="020B0604020202020204" pitchFamily="34" charset="0"/>
              </a:rPr>
              <a:t>WGAN-GP achieved the lowest RMSE on the test set including the volatile 2020 period, indicating better generalization and robustness.</a:t>
            </a:r>
          </a:p>
          <a:p>
            <a:r>
              <a:rPr lang="en-US" sz="800" dirty="0">
                <a:latin typeface="Helvetica" panose="020B0604020202020204" pitchFamily="34" charset="0"/>
                <a:cs typeface="Helvetica" panose="020B0604020202020204" pitchFamily="34" charset="0"/>
              </a:rPr>
              <a:t>GRU models consistently outperformed LSTM models across test scenarios.</a:t>
            </a:r>
          </a:p>
          <a:p>
            <a:r>
              <a:rPr lang="en-US" sz="800" dirty="0">
                <a:latin typeface="Helvetica" panose="020B0604020202020204" pitchFamily="34" charset="0"/>
                <a:cs typeface="Helvetica" panose="020B0604020202020204" pitchFamily="34" charset="0"/>
              </a:rPr>
              <a:t>While Basic GAN showed good performance excluding 2020, WGAN-GP was more consistent across different market conditions.</a:t>
            </a: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Visual Analysis</a:t>
            </a:r>
            <a:r>
              <a:rPr lang="en-US" sz="800" dirty="0">
                <a:latin typeface="Helvetica" panose="020B0604020202020204" pitchFamily="34" charset="0"/>
                <a:cs typeface="Helvetica" panose="020B0604020202020204" pitchFamily="34" charset="0"/>
              </a:rPr>
              <a:t>: Plots comparing predicted vs. actual prices showed that WGAN-GP predictions more closely followed the actual price trends, capturing peaks and troughs more effectively than the LSTM model, particularly during the volatile 2020 period.</a:t>
            </a: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Conclusion:</a:t>
            </a:r>
          </a:p>
          <a:p>
            <a:r>
              <a:rPr lang="en-US" sz="800" dirty="0">
                <a:latin typeface="Helvetica" panose="020B0604020202020204" pitchFamily="34" charset="0"/>
                <a:cs typeface="Helvetica" panose="020B0604020202020204" pitchFamily="34" charset="0"/>
              </a:rPr>
              <a:t>This work successfully demonstrates that GANs, specifically the WGAN-GP variant combined with sentiment analysis, offer a promising and robust approach for stock price prediction.</a:t>
            </a: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Key Takeaways: </a:t>
            </a:r>
            <a:r>
              <a:rPr lang="en-US" sz="800" dirty="0">
                <a:latin typeface="Helvetica" panose="020B0604020202020204" pitchFamily="34" charset="0"/>
                <a:cs typeface="Helvetica" panose="020B0604020202020204" pitchFamily="34" charset="0"/>
              </a:rPr>
              <a:t>WGAN-GP effectively models complex, nonlinear stock dynamics and handles volatility better than traditional recurrent networks like LSTM and GRU. The stability offered by WGAN-GP and the inclusion of sentiment data contribute significantly to improved forecast reliability.</a:t>
            </a: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Significance: </a:t>
            </a:r>
            <a:r>
              <a:rPr lang="en-US" sz="800" dirty="0">
                <a:latin typeface="Helvetica" panose="020B0604020202020204" pitchFamily="34" charset="0"/>
                <a:cs typeface="Helvetica" panose="020B0604020202020204" pitchFamily="34" charset="0"/>
              </a:rPr>
              <a:t>The findings suggest that advanced generative models can provide more accurate financial forecasts, aiding investors in making data-driven decisions and potentially improving the efficiency of automated trading strategies.</a:t>
            </a:r>
          </a:p>
          <a:p>
            <a:endParaRPr lang="en-US" sz="800" dirty="0">
              <a:latin typeface="Helvetica" panose="020B0604020202020204" pitchFamily="34" charset="0"/>
              <a:cs typeface="Helvetica" panose="020B0604020202020204" pitchFamily="34" charset="0"/>
            </a:endParaRPr>
          </a:p>
          <a:p>
            <a:r>
              <a:rPr lang="en-US" sz="800" b="1" dirty="0">
                <a:latin typeface="Helvetica" panose="020B0604020202020204" pitchFamily="34" charset="0"/>
                <a:cs typeface="Helvetica" panose="020B0604020202020204" pitchFamily="34" charset="0"/>
              </a:rPr>
              <a:t>Future Work: </a:t>
            </a:r>
            <a:r>
              <a:rPr lang="en-US" sz="800" dirty="0">
                <a:latin typeface="Helvetica" panose="020B0604020202020204" pitchFamily="34" charset="0"/>
                <a:cs typeface="Helvetica" panose="020B0604020202020204" pitchFamily="34" charset="0"/>
              </a:rPr>
              <a:t>Further research could explore Transformer-based architectures (e.g., BERT, GPT) for financial time series, extend the approach to predict other asset classes (commodities, cryptocurrencies), and focus on optimizing model efficiency for real-time deployment.</a:t>
            </a:r>
          </a:p>
          <a:p>
            <a:endParaRPr lang="en-IN" sz="1500" dirty="0">
              <a:latin typeface="Helvetica" panose="020B0604020202020204" pitchFamily="34" charset="0"/>
              <a:cs typeface="Helvetica"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066772417"/>
              </p:ext>
            </p:extLst>
          </p:nvPr>
        </p:nvGraphicFramePr>
        <p:xfrm>
          <a:off x="8425543" y="1432741"/>
          <a:ext cx="3608350" cy="1250758"/>
        </p:xfrm>
        <a:graphic>
          <a:graphicData uri="http://schemas.openxmlformats.org/drawingml/2006/table">
            <a:tbl>
              <a:tblPr firstRow="1" bandRow="1">
                <a:tableStyleId>{69012ECD-51FC-41F1-AA8D-1B2483CD663E}</a:tableStyleId>
              </a:tblPr>
              <a:tblGrid>
                <a:gridCol w="830923">
                  <a:extLst>
                    <a:ext uri="{9D8B030D-6E8A-4147-A177-3AD203B41FA5}">
                      <a16:colId xmlns:a16="http://schemas.microsoft.com/office/drawing/2014/main" val="686065738"/>
                    </a:ext>
                  </a:extLst>
                </a:gridCol>
                <a:gridCol w="557442">
                  <a:extLst>
                    <a:ext uri="{9D8B030D-6E8A-4147-A177-3AD203B41FA5}">
                      <a16:colId xmlns:a16="http://schemas.microsoft.com/office/drawing/2014/main" val="426389485"/>
                    </a:ext>
                  </a:extLst>
                </a:gridCol>
                <a:gridCol w="503653">
                  <a:extLst>
                    <a:ext uri="{9D8B030D-6E8A-4147-A177-3AD203B41FA5}">
                      <a16:colId xmlns:a16="http://schemas.microsoft.com/office/drawing/2014/main" val="2839904397"/>
                    </a:ext>
                  </a:extLst>
                </a:gridCol>
                <a:gridCol w="782375">
                  <a:extLst>
                    <a:ext uri="{9D8B030D-6E8A-4147-A177-3AD203B41FA5}">
                      <a16:colId xmlns:a16="http://schemas.microsoft.com/office/drawing/2014/main" val="625233789"/>
                    </a:ext>
                  </a:extLst>
                </a:gridCol>
                <a:gridCol w="933957">
                  <a:extLst>
                    <a:ext uri="{9D8B030D-6E8A-4147-A177-3AD203B41FA5}">
                      <a16:colId xmlns:a16="http://schemas.microsoft.com/office/drawing/2014/main" val="1841573271"/>
                    </a:ext>
                  </a:extLst>
                </a:gridCol>
              </a:tblGrid>
              <a:tr h="397318">
                <a:tc>
                  <a:txBody>
                    <a:bodyPr/>
                    <a:lstStyle/>
                    <a:p>
                      <a:pPr algn="ctr"/>
                      <a:r>
                        <a:rPr lang="en-US" sz="800" dirty="0">
                          <a:latin typeface="Helvetica" panose="020B0604020202020204" pitchFamily="34" charset="0"/>
                          <a:cs typeface="Helvetica" panose="020B0604020202020204" pitchFamily="34" charset="0"/>
                        </a:rPr>
                        <a:t>Model </a:t>
                      </a:r>
                      <a:endParaRPr lang="en-IN" sz="800" b="1" dirty="0">
                        <a:ln>
                          <a:solidFill>
                            <a:srgbClr val="003466"/>
                          </a:solidFill>
                        </a:ln>
                        <a:solidFill>
                          <a:schemeClr val="bg1"/>
                        </a:solidFill>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466"/>
                    </a:solidFill>
                  </a:tcPr>
                </a:tc>
                <a:tc>
                  <a:txBody>
                    <a:bodyPr/>
                    <a:lstStyle/>
                    <a:p>
                      <a:pPr algn="ctr"/>
                      <a:r>
                        <a:rPr lang="en-US" sz="800" dirty="0">
                          <a:latin typeface="Helvetica" panose="020B0604020202020204" pitchFamily="34" charset="0"/>
                          <a:cs typeface="Helvetica" panose="020B0604020202020204" pitchFamily="34" charset="0"/>
                        </a:rPr>
                        <a:t>RMSE (Train) </a:t>
                      </a:r>
                      <a:endParaRPr lang="en-IN" sz="800" b="1" dirty="0">
                        <a:ln>
                          <a:solidFill>
                            <a:srgbClr val="003466"/>
                          </a:solidFill>
                        </a:ln>
                        <a:solidFill>
                          <a:schemeClr val="bg1"/>
                        </a:solidFill>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466"/>
                    </a:solidFill>
                  </a:tcPr>
                </a:tc>
                <a:tc>
                  <a:txBody>
                    <a:bodyPr/>
                    <a:lstStyle/>
                    <a:p>
                      <a:pPr algn="ctr"/>
                      <a:r>
                        <a:rPr lang="en-US" sz="800" dirty="0">
                          <a:latin typeface="Helvetica" panose="020B0604020202020204" pitchFamily="34" charset="0"/>
                          <a:cs typeface="Helvetica" panose="020B0604020202020204" pitchFamily="34" charset="0"/>
                        </a:rPr>
                        <a:t>RMSE (Test ) </a:t>
                      </a:r>
                      <a:endParaRPr lang="en-IN" sz="800" b="1" dirty="0">
                        <a:ln>
                          <a:solidFill>
                            <a:srgbClr val="003466"/>
                          </a:solidFill>
                        </a:ln>
                        <a:solidFill>
                          <a:schemeClr val="bg1"/>
                        </a:solidFill>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466"/>
                    </a:solidFill>
                  </a:tcPr>
                </a:tc>
                <a:tc>
                  <a:txBody>
                    <a:bodyPr/>
                    <a:lstStyle/>
                    <a:p>
                      <a:pPr algn="ctr"/>
                      <a:r>
                        <a:rPr lang="en-US" sz="800" dirty="0">
                          <a:latin typeface="Helvetica" panose="020B0604020202020204" pitchFamily="34" charset="0"/>
                          <a:cs typeface="Helvetica" panose="020B0604020202020204" pitchFamily="34" charset="0"/>
                        </a:rPr>
                        <a:t>RMSE (Test – Ex. 2020)</a:t>
                      </a:r>
                      <a:endParaRPr lang="en-IN" sz="800" b="1" dirty="0">
                        <a:solidFill>
                          <a:schemeClr val="bg1"/>
                        </a:solidFill>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466"/>
                    </a:solidFill>
                  </a:tcPr>
                </a:tc>
                <a:tc>
                  <a:txBody>
                    <a:bodyPr/>
                    <a:lstStyle/>
                    <a:p>
                      <a:pPr algn="ctr"/>
                      <a:r>
                        <a:rPr lang="en-IN" sz="800" b="1" dirty="0">
                          <a:solidFill>
                            <a:schemeClr val="bg1"/>
                          </a:solidFill>
                          <a:latin typeface="Helvetica" panose="020B0604020202020204" pitchFamily="34" charset="0"/>
                          <a:cs typeface="Helvetica" panose="020B0604020202020204" pitchFamily="34" charset="0"/>
                        </a:rPr>
                        <a:t>RMSE (Test-</a:t>
                      </a:r>
                    </a:p>
                    <a:p>
                      <a:pPr algn="ctr"/>
                      <a:r>
                        <a:rPr lang="en-IN" sz="800" b="1" dirty="0">
                          <a:solidFill>
                            <a:schemeClr val="bg1"/>
                          </a:solidFill>
                          <a:latin typeface="Helvetica" panose="020B0604020202020204" pitchFamily="34" charset="0"/>
                          <a:cs typeface="Helvetica" panose="020B0604020202020204" pitchFamily="34" charset="0"/>
                        </a:rPr>
                        <a:t>2020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466"/>
                    </a:solidFill>
                  </a:tcPr>
                </a:tc>
                <a:extLst>
                  <a:ext uri="{0D108BD9-81ED-4DB2-BD59-A6C34878D82A}">
                    <a16:rowId xmlns:a16="http://schemas.microsoft.com/office/drawing/2014/main" val="1321088065"/>
                  </a:ext>
                </a:extLst>
              </a:tr>
              <a:tr h="146380">
                <a:tc>
                  <a:txBody>
                    <a:bodyPr/>
                    <a:lstStyle/>
                    <a:p>
                      <a:pPr algn="r"/>
                      <a:r>
                        <a:rPr lang="en-IN" sz="800" dirty="0">
                          <a:solidFill>
                            <a:schemeClr val="tx1"/>
                          </a:solidFill>
                          <a:latin typeface="Helvetica" panose="020B0604020202020204" pitchFamily="34" charset="0"/>
                          <a:cs typeface="Helvetica" panose="020B0604020202020204" pitchFamily="34" charset="0"/>
                        </a:rPr>
                        <a:t>Basic 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12.36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65934"/>
                  </a:ext>
                </a:extLst>
              </a:tr>
              <a:tr h="146380">
                <a:tc>
                  <a:txBody>
                    <a:bodyPr/>
                    <a:lstStyle/>
                    <a:p>
                      <a:pPr algn="r"/>
                      <a:r>
                        <a:rPr lang="en-IN" sz="800" dirty="0">
                          <a:solidFill>
                            <a:schemeClr val="tx1"/>
                          </a:solidFill>
                          <a:latin typeface="Helvetica" panose="020B0604020202020204" pitchFamily="34" charset="0"/>
                          <a:cs typeface="Helvetica" panose="020B0604020202020204" pitchFamily="34" charset="0"/>
                        </a:rPr>
                        <a:t>WGAN-GP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3.16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3.40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818657"/>
                  </a:ext>
                </a:extLst>
              </a:tr>
              <a:tr h="146380">
                <a:tc>
                  <a:txBody>
                    <a:bodyPr/>
                    <a:lstStyle/>
                    <a:p>
                      <a:pPr algn="r"/>
                      <a:r>
                        <a:rPr lang="en-US" sz="800" dirty="0">
                          <a:latin typeface="Helvetica" panose="020B0604020202020204" pitchFamily="34" charset="0"/>
                          <a:cs typeface="Helvetica" panose="020B0604020202020204" pitchFamily="34" charset="0"/>
                        </a:rPr>
                        <a:t>LSTM</a:t>
                      </a:r>
                      <a:r>
                        <a:rPr lang="en-IN" sz="800" dirty="0">
                          <a:solidFill>
                            <a:schemeClr val="tx1"/>
                          </a:solidFill>
                          <a:latin typeface="Helvetica" panose="020B0604020202020204" pitchFamily="34" charset="0"/>
                          <a:cs typeface="Helvetica"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2.77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800" dirty="0">
                          <a:solidFill>
                            <a:schemeClr val="tx1"/>
                          </a:solidFill>
                          <a:latin typeface="Helvetica" panose="020B0604020202020204" pitchFamily="34" charset="0"/>
                          <a:cs typeface="Helvetica" panose="020B0604020202020204" pitchFamily="34" charset="0"/>
                        </a:rPr>
                        <a:t>11.65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49313"/>
                  </a:ext>
                </a:extLst>
              </a:tr>
              <a:tr h="146380">
                <a:tc>
                  <a:txBody>
                    <a:bodyPr/>
                    <a:lstStyle/>
                    <a:p>
                      <a:pPr algn="r"/>
                      <a:r>
                        <a:rPr lang="en-US" sz="800" dirty="0">
                          <a:latin typeface="Helvetica" panose="020B0604020202020204" pitchFamily="34" charset="0"/>
                          <a:cs typeface="Helvetica" panose="020B0604020202020204" pitchFamily="34" charset="0"/>
                        </a:rPr>
                        <a:t> GRU </a:t>
                      </a:r>
                      <a:endParaRPr lang="en-US" sz="800" dirty="0">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Helvetica" panose="020B0604020202020204" pitchFamily="34" charset="0"/>
                          <a:cs typeface="Helvetica" panose="020B0604020202020204" pitchFamily="34" charset="0"/>
                        </a:rPr>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Helvetica" panose="020B0604020202020204" pitchFamily="34" charset="0"/>
                          <a:cs typeface="Helvetica" panose="020B0604020202020204" pitchFamily="34" charset="0"/>
                        </a:rPr>
                        <a:t>4.84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Helvetica" panose="020B0604020202020204" pitchFamily="34" charset="0"/>
                          <a:cs typeface="Helvetica" panose="020B0604020202020204" pitchFamily="34" charset="0"/>
                        </a:rPr>
                        <a:t>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Helvetica" panose="020B0604020202020204" pitchFamily="34" charset="0"/>
                          <a:cs typeface="Helvetica" panose="020B0604020202020204" pitchFamily="34" charset="0"/>
                        </a:rPr>
                        <a:t>8.98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188881"/>
                  </a:ext>
                </a:extLst>
              </a:tr>
            </a:tbl>
          </a:graphicData>
        </a:graphic>
      </p:graphicFrame>
    </p:spTree>
    <p:extLst>
      <p:ext uri="{BB962C8B-B14F-4D97-AF65-F5344CB8AC3E}">
        <p14:creationId xmlns:p14="http://schemas.microsoft.com/office/powerpoint/2010/main" val="2291261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811</Words>
  <Application>Microsoft Office PowerPoint</Application>
  <PresentationFormat>Widescreen</PresentationFormat>
  <Paragraphs>92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Kaustuv Nag</dc:creator>
  <cp:lastModifiedBy>b.harshalop@gmail.com</cp:lastModifiedBy>
  <cp:revision>19</cp:revision>
  <dcterms:created xsi:type="dcterms:W3CDTF">2025-03-19T05:36:37Z</dcterms:created>
  <dcterms:modified xsi:type="dcterms:W3CDTF">2025-04-09T09:56:25Z</dcterms:modified>
</cp:coreProperties>
</file>