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1"/>
  </p:notesMasterIdLst>
  <p:sldIdLst>
    <p:sldId id="258" r:id="rId2"/>
    <p:sldId id="259" r:id="rId3"/>
    <p:sldId id="264" r:id="rId4"/>
    <p:sldId id="261" r:id="rId5"/>
    <p:sldId id="262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70" d="100"/>
          <a:sy n="70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0B0D2AC-16EA-459D-8FBC-3F212BAB897F}" type="datetimeFigureOut">
              <a:rPr lang="he-IL" smtClean="0"/>
              <a:t>י"ח/שבט/תשע"ו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3446A3D-1CEA-4B56-9827-3746823B2D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1757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46A3D-1CEA-4B56-9827-3746823B2DC8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275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>
                <a:solidFill>
                  <a:prstClr val="black"/>
                </a:solidFill>
              </a:rPr>
              <a:pPr/>
              <a:t>1/28/2016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9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 sz="1800" dirty="0">
                <a:solidFill>
                  <a:prstClr val="black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9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755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8D2D5871-AB0F-4B3D-8861-97E78CB7B47E}" type="datetime1">
              <a:rPr lang="en-US" smtClean="0">
                <a:solidFill>
                  <a:prstClr val="black"/>
                </a:solidFill>
              </a:rPr>
              <a:pPr/>
              <a:t>1/28/2016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4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14418406-4C3F-4F3E-80BD-A22568EA37EB}" type="datetime1">
              <a:rPr lang="en-US" smtClean="0">
                <a:solidFill>
                  <a:prstClr val="black"/>
                </a:solidFill>
              </a:rPr>
              <a:pPr/>
              <a:t>1/28/2016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>
            <a:lvl1pPr rtl="0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1032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fld id="{65F28077-7188-48C5-8679-2287FAC952E9}" type="datetime1">
              <a:rPr lang="en-US" smtClean="0">
                <a:solidFill>
                  <a:prstClr val="black"/>
                </a:solidFill>
              </a:rPr>
              <a:pPr/>
              <a:t>1/28/2016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0">
              <a:defRPr/>
            </a:lvl1pPr>
          </a:lstStyle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2244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fld id="{D2DCB740-6776-4EE9-99FD-96D592FA5A23}" type="datetime1">
              <a:rPr lang="en-US" smtClean="0">
                <a:solidFill>
                  <a:prstClr val="black"/>
                </a:solidFill>
              </a:rPr>
              <a:pPr/>
              <a:t>1/28/2016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0">
              <a:defRPr/>
            </a:lvl1pPr>
          </a:lstStyle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 algn="l" rt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4909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fld id="{05F6BD99-6FFD-46C5-B5E2-43A34BDA2566}" type="datetime1">
              <a:rPr lang="en-US" smtClean="0">
                <a:solidFill>
                  <a:prstClr val="black"/>
                </a:solidFill>
              </a:rPr>
              <a:pPr/>
              <a:t>1/28/2016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0">
              <a:defRPr/>
            </a:lvl1pPr>
          </a:lstStyle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 algn="l" rtl="0">
              <a:defRPr sz="26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 algn="l" rtl="0">
              <a:defRPr sz="26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 algn="l" rtl="0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3725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fld id="{E022678E-214C-4CF8-97C7-95015FB02960}" type="datetime1">
              <a:rPr lang="en-US" smtClean="0">
                <a:solidFill>
                  <a:prstClr val="black"/>
                </a:solidFill>
              </a:rPr>
              <a:pPr/>
              <a:t>1/28/2016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0">
              <a:defRPr/>
            </a:lvl1pPr>
          </a:lstStyle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514600"/>
            <a:ext cx="5389033" cy="3845720"/>
          </a:xfrm>
        </p:spPr>
        <p:txBody>
          <a:bodyPr tIns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1859760"/>
            <a:ext cx="5389033" cy="654843"/>
          </a:xfrm>
        </p:spPr>
        <p:txBody>
          <a:bodyPr lIns="45720" tIns="0" rIns="45720" bIns="0" anchor="ctr"/>
          <a:lstStyle>
            <a:lvl1pPr marL="0" indent="0" algn="l" rtl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 algn="l" rtl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 algn="l" rtl="0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405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fld id="{D55660E0-FA77-4473-A859-74127B089143}" type="datetime1">
              <a:rPr lang="en-US" smtClean="0">
                <a:solidFill>
                  <a:prstClr val="black"/>
                </a:solidFill>
              </a:rPr>
              <a:pPr/>
              <a:t>1/28/2016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0">
              <a:defRPr/>
            </a:lvl1pPr>
          </a:lstStyle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924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fld id="{3188D7B8-9F07-4899-827D-5F3CFDDEB574}" type="datetime1">
              <a:rPr lang="en-US" smtClean="0">
                <a:solidFill>
                  <a:prstClr val="black"/>
                </a:solidFill>
              </a:rPr>
              <a:pPr/>
              <a:t>1/28/2016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0">
              <a:defRPr/>
            </a:lvl1pPr>
          </a:lstStyle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08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fld id="{B5197C5C-1CD1-417D-A89C-14747F5222C7}" type="datetime1">
              <a:rPr lang="en-US" smtClean="0">
                <a:solidFill>
                  <a:prstClr val="black"/>
                </a:solidFill>
              </a:rPr>
              <a:pPr/>
              <a:t>1/28/2016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0">
              <a:defRPr/>
            </a:lvl1pPr>
          </a:lstStyle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 algn="l" rtl="0">
              <a:defRPr sz="2800"/>
            </a:lvl1pPr>
            <a:lvl2pPr algn="l" rtl="0">
              <a:defRPr sz="2600"/>
            </a:lvl2pPr>
            <a:lvl3pPr algn="l" rtl="0">
              <a:defRPr sz="2400"/>
            </a:lvl3pPr>
            <a:lvl4pPr algn="l" rtl="0">
              <a:defRPr sz="2000"/>
            </a:lvl4pPr>
            <a:lvl5pPr algn="l" rtl="0"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 rtl="0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810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fld id="{1359EFBB-CFA1-4AA8-9123-F0B52DBD84FE}" type="datetime1">
              <a:rPr lang="en-US" smtClean="0">
                <a:solidFill>
                  <a:prstClr val="black"/>
                </a:solidFill>
              </a:rPr>
              <a:pPr/>
              <a:t>1/28/2016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3"/>
            <a:ext cx="812800" cy="365125"/>
          </a:xfrm>
        </p:spPr>
        <p:txBody>
          <a:bodyPr/>
          <a:lstStyle>
            <a:lvl1pPr algn="r" rtl="0">
              <a:defRPr/>
            </a:lvl1pPr>
          </a:lstStyle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8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 algn="l" rtl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 rt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9"/>
            <a:ext cx="2950464" cy="1582621"/>
          </a:xfrm>
        </p:spPr>
        <p:txBody>
          <a:bodyPr vert="horz" lIns="45720" tIns="45720" rIns="45720" bIns="45720" anchor="b"/>
          <a:lstStyle>
            <a:lvl1pPr algn="l" rtl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0480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sz="1800" dirty="0">
                <a:solidFill>
                  <a:prstClr val="white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algn="l" rtl="0"/>
                <a:endParaRPr lang="en-US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algn="l" rtl="0"/>
                <a:endParaRPr lang="en-US" sz="1800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pPr algn="l" rtl="0"/>
                  <a:endParaRPr lang="en-US" sz="18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pPr algn="l" rtl="0"/>
                  <a:endParaRPr lang="en-US" sz="1800" dirty="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 rtl="0"/>
            <a:fld id="{61146459-E3C3-4969-9224-5ED50B492D17}" type="datetime1">
              <a:rPr lang="en-US" smtClean="0">
                <a:solidFill>
                  <a:prstClr val="black"/>
                </a:solidFill>
              </a:rPr>
              <a:pPr rtl="0"/>
              <a:t>1/28/2016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3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 rtl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3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en-US" smtClean="0">
                <a:solidFill>
                  <a:prstClr val="black"/>
                </a:solidFill>
              </a:rPr>
              <a:pPr rtl="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pic>
        <p:nvPicPr>
          <p:cNvPr id="15" name="Picture 2" descr="http://upload.wikimedia.org/wikipedia/he/thumb/c/c3/College_of_Management_Academic_Studies_Logo.svg/1048px-College_of_Management_Academic_Studies_Logo.svg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" y="39022"/>
            <a:ext cx="640559" cy="62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609602" y="-30635"/>
            <a:ext cx="8835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rtl="0"/>
            <a:r>
              <a:rPr lang="en-US" sz="1200" dirty="0">
                <a:solidFill>
                  <a:prstClr val="black"/>
                </a:solidFill>
              </a:rPr>
              <a:t>Computer</a:t>
            </a:r>
            <a:br>
              <a:rPr lang="en-US" sz="1200" dirty="0">
                <a:solidFill>
                  <a:prstClr val="black"/>
                </a:solidFill>
              </a:rPr>
            </a:br>
            <a:r>
              <a:rPr lang="en-US" sz="1200" dirty="0">
                <a:solidFill>
                  <a:prstClr val="black"/>
                </a:solidFill>
              </a:rPr>
              <a:t>Science </a:t>
            </a:r>
            <a:br>
              <a:rPr lang="en-US" sz="1200" dirty="0">
                <a:solidFill>
                  <a:prstClr val="black"/>
                </a:solidFill>
              </a:rPr>
            </a:br>
            <a:r>
              <a:rPr lang="en-US" sz="1200" dirty="0">
                <a:solidFill>
                  <a:prstClr val="black"/>
                </a:solidFill>
              </a:rPr>
              <a:t>School</a:t>
            </a:r>
          </a:p>
        </p:txBody>
      </p:sp>
    </p:spTree>
    <p:extLst>
      <p:ext uri="{BB962C8B-B14F-4D97-AF65-F5344CB8AC3E}">
        <p14:creationId xmlns:p14="http://schemas.microsoft.com/office/powerpoint/2010/main" val="368434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upload.wikimedia.org/wikipedia/he/thumb/c/c3/College_of_Management_Academic_Studies_Logo.svg/1048px-College_of_Management_Academic_Studies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692696"/>
            <a:ext cx="1624731" cy="162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81621" y="2060848"/>
            <a:ext cx="8325296" cy="2232248"/>
          </a:xfrm>
        </p:spPr>
        <p:txBody>
          <a:bodyPr>
            <a:normAutofit/>
          </a:bodyPr>
          <a:lstStyle/>
          <a:p>
            <a:pPr algn="ctr"/>
            <a:r>
              <a:rPr lang="he-IL" altLang="en-US" sz="3200" dirty="0"/>
              <a:t>המסלול האקדמי המכללה למנהל</a:t>
            </a:r>
            <a:br>
              <a:rPr lang="he-IL" altLang="en-US" sz="3200" dirty="0"/>
            </a:br>
            <a:r>
              <a:rPr lang="he-IL" altLang="en-US" sz="3200" dirty="0"/>
              <a:t>בית הספר למדעי המחשב </a:t>
            </a:r>
            <a:br>
              <a:rPr lang="he-IL" altLang="en-US" sz="3200" dirty="0"/>
            </a:br>
            <a:r>
              <a:rPr lang="he-IL" altLang="en-US" sz="3200" dirty="0"/>
              <a:t> </a:t>
            </a:r>
            <a:r>
              <a:rPr lang="en-US" altLang="en-US" sz="3200" dirty="0" smtClean="0"/>
              <a:t>JAVA </a:t>
            </a:r>
            <a:r>
              <a:rPr lang="he-IL" altLang="en-US" sz="3200" dirty="0" smtClean="0"/>
              <a:t> קורס </a:t>
            </a:r>
            <a:r>
              <a:rPr lang="he-IL" altLang="en-US" sz="3200" dirty="0"/>
              <a:t>תכנות אלגוריתמי </a:t>
            </a:r>
            <a:r>
              <a:rPr lang="he-IL" altLang="en-US" sz="3200" dirty="0" smtClean="0"/>
              <a:t>בשפת</a:t>
            </a:r>
            <a:r>
              <a:rPr lang="he-IL" altLang="en-US" sz="3200" dirty="0"/>
              <a:t/>
            </a:r>
            <a:br>
              <a:rPr lang="he-IL" altLang="en-US" sz="3200" dirty="0"/>
            </a:br>
            <a:r>
              <a:rPr lang="he-IL" altLang="en-US" sz="3200" dirty="0"/>
              <a:t>סמסטר ג', תשע"ו</a:t>
            </a:r>
            <a:endParaRPr lang="en-US" altLang="en-US" sz="32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5400" y="4509120"/>
            <a:ext cx="10472928" cy="1752600"/>
          </a:xfrm>
        </p:spPr>
        <p:txBody>
          <a:bodyPr/>
          <a:lstStyle/>
          <a:p>
            <a:pPr algn="ctr"/>
            <a:r>
              <a:rPr lang="he-IL" altLang="en-US" b="1" dirty="0" smtClean="0">
                <a:solidFill>
                  <a:schemeClr val="tx2"/>
                </a:solidFill>
              </a:rPr>
              <a:t>שם המרצה: אליהו </a:t>
            </a:r>
            <a:r>
              <a:rPr lang="he-IL" altLang="en-US" b="1" dirty="0" err="1" smtClean="0">
                <a:solidFill>
                  <a:schemeClr val="tx2"/>
                </a:solidFill>
              </a:rPr>
              <a:t>חלסצ'י</a:t>
            </a:r>
            <a:endParaRPr lang="he-IL" altLang="en-US" b="1" dirty="0" smtClean="0">
              <a:solidFill>
                <a:schemeClr val="tx2"/>
              </a:solidFill>
            </a:endParaRPr>
          </a:p>
          <a:p>
            <a:pPr algn="ctr"/>
            <a:endParaRPr lang="he-IL" altLang="en-US" b="1" dirty="0" smtClean="0">
              <a:solidFill>
                <a:schemeClr val="tx2"/>
              </a:solidFill>
            </a:endParaRPr>
          </a:p>
          <a:p>
            <a:pPr algn="ctr"/>
            <a:r>
              <a:rPr lang="he-IL" altLang="en-US" b="1" dirty="0" smtClean="0">
                <a:solidFill>
                  <a:schemeClr val="tx2"/>
                </a:solidFill>
              </a:rPr>
              <a:t>שמות המפתחים: בר </a:t>
            </a:r>
            <a:r>
              <a:rPr lang="he-IL" altLang="en-US" b="1" dirty="0" err="1" smtClean="0">
                <a:solidFill>
                  <a:schemeClr val="tx2"/>
                </a:solidFill>
              </a:rPr>
              <a:t>שמרלינג</a:t>
            </a:r>
            <a:r>
              <a:rPr lang="he-IL" altLang="en-US" b="1" dirty="0" smtClean="0">
                <a:solidFill>
                  <a:schemeClr val="tx2"/>
                </a:solidFill>
              </a:rPr>
              <a:t> ומורן חזום</a:t>
            </a:r>
            <a:endParaRPr lang="en-US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1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27648" y="764704"/>
            <a:ext cx="5976664" cy="792088"/>
          </a:xfrm>
        </p:spPr>
        <p:txBody>
          <a:bodyPr>
            <a:normAutofit/>
          </a:bodyPr>
          <a:lstStyle/>
          <a:p>
            <a:pPr algn="ctr"/>
            <a:r>
              <a:rPr lang="he-IL" altLang="en-US" sz="4400" dirty="0" smtClean="0"/>
              <a:t>בעיית החיפוש</a:t>
            </a:r>
            <a:endParaRPr lang="en-US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27348" y="1772816"/>
            <a:ext cx="11377264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e-IL" sz="2400" dirty="0" smtClean="0"/>
              <a:t>במסגרת קורס תכנות אלגוריתמי בשפת </a:t>
            </a:r>
            <a:r>
              <a:rPr lang="en-US" sz="2400" dirty="0" smtClean="0"/>
              <a:t>JAVA</a:t>
            </a:r>
            <a:r>
              <a:rPr lang="he-IL" sz="2400" dirty="0" smtClean="0"/>
              <a:t> נתבקשנו לפתור את בעיית החיפוש.</a:t>
            </a:r>
          </a:p>
          <a:p>
            <a:r>
              <a:rPr lang="he-IL" sz="2400" dirty="0" smtClean="0"/>
              <a:t>נרצה לפתור את בעיית החיפוש על ידי סדרת פעולות המובילות מהמצב ההתחלתי למצב הסופי.</a:t>
            </a:r>
          </a:p>
          <a:p>
            <a:endParaRPr lang="he-IL" sz="2400" dirty="0" smtClean="0"/>
          </a:p>
          <a:p>
            <a:r>
              <a:rPr lang="he-IL" sz="2400" dirty="0" smtClean="0"/>
              <a:t>בפרויקט שלנו התמקדנו ביצירת מבוך תלת ממדי ופתירתו באמצעות אלגוריתמי החיפוש </a:t>
            </a:r>
            <a:r>
              <a:rPr lang="en-US" sz="2400" dirty="0" smtClean="0"/>
              <a:t>BFS</a:t>
            </a:r>
            <a:r>
              <a:rPr lang="he-IL" sz="2400" dirty="0" smtClean="0"/>
              <a:t> ו- *</a:t>
            </a:r>
            <a:r>
              <a:rPr lang="en-US" sz="2400" dirty="0" smtClean="0"/>
              <a:t>A</a:t>
            </a:r>
            <a:r>
              <a:rPr lang="he-IL" sz="2400" dirty="0" smtClean="0"/>
              <a:t>.</a:t>
            </a:r>
          </a:p>
          <a:p>
            <a:r>
              <a:rPr lang="he-IL" sz="2400" dirty="0" smtClean="0"/>
              <a:t>אלגוריתמים אלו מבצעים פיתוח של הצמתים,</a:t>
            </a:r>
            <a:endParaRPr lang="en-US" sz="2400" dirty="0" smtClean="0"/>
          </a:p>
          <a:p>
            <a:r>
              <a:rPr lang="he-IL" sz="2400" dirty="0" smtClean="0"/>
              <a:t>אך נבדלים בבחירת הצומת הבא לפיתוח.</a:t>
            </a:r>
          </a:p>
          <a:p>
            <a:endParaRPr lang="he-IL" sz="2400" dirty="0" smtClean="0"/>
          </a:p>
        </p:txBody>
      </p:sp>
      <p:pic>
        <p:nvPicPr>
          <p:cNvPr id="8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3933056"/>
            <a:ext cx="2295036" cy="227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7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215680" y="509856"/>
            <a:ext cx="5976664" cy="7920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400" b="1" dirty="0" smtClean="0"/>
              <a:t>BFS – Best First Search</a:t>
            </a:r>
            <a:endParaRPr lang="en-US" altLang="en-US" sz="4400" b="1" dirty="0"/>
          </a:p>
        </p:txBody>
      </p:sp>
      <p:sp>
        <p:nvSpPr>
          <p:cNvPr id="7" name="מלבן 6"/>
          <p:cNvSpPr/>
          <p:nvPr/>
        </p:nvSpPr>
        <p:spPr>
          <a:xfrm>
            <a:off x="479376" y="1772816"/>
            <a:ext cx="69847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smtClean="0">
                <a:latin typeface="Calibri" panose="020F0502020204030204" pitchFamily="34" charset="0"/>
              </a:rPr>
              <a:t>OPEN </a:t>
            </a:r>
            <a:r>
              <a:rPr lang="en-US" dirty="0">
                <a:latin typeface="Calibri" panose="020F0502020204030204" pitchFamily="34" charset="0"/>
              </a:rPr>
              <a:t>= [initial state]	</a:t>
            </a:r>
            <a:endParaRPr lang="en-US" dirty="0" smtClean="0">
              <a:latin typeface="Calibri" panose="020F0502020204030204" pitchFamily="34" charset="0"/>
            </a:endParaRPr>
          </a:p>
          <a:p>
            <a:pPr algn="l" rtl="0"/>
            <a:r>
              <a:rPr lang="en-US" dirty="0" smtClean="0">
                <a:latin typeface="Calibri" panose="020F0502020204030204" pitchFamily="34" charset="0"/>
              </a:rPr>
              <a:t>CLOSED </a:t>
            </a:r>
            <a:r>
              <a:rPr lang="en-US" dirty="0">
                <a:latin typeface="Calibri" panose="020F0502020204030204" pitchFamily="34" charset="0"/>
              </a:rPr>
              <a:t>= []	</a:t>
            </a: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while OPEN is not empty</a:t>
            </a: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do</a:t>
            </a: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   1. </a:t>
            </a:r>
            <a:r>
              <a:rPr lang="en-US" b="1" dirty="0">
                <a:latin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sym typeface="Wingdings" panose="05000000000000000000" pitchFamily="2" charset="2"/>
              </a:rPr>
              <a:t> </a:t>
            </a:r>
            <a:r>
              <a:rPr lang="en-US" dirty="0" err="1">
                <a:latin typeface="Calibri" panose="020F0502020204030204" pitchFamily="34" charset="0"/>
                <a:sym typeface="Wingdings" panose="05000000000000000000" pitchFamily="2" charset="2"/>
              </a:rPr>
              <a:t>dequeue</a:t>
            </a:r>
            <a:r>
              <a:rPr lang="en-US" dirty="0">
                <a:latin typeface="Calibri" panose="020F0502020204030204" pitchFamily="34" charset="0"/>
                <a:sym typeface="Wingdings" panose="05000000000000000000" pitchFamily="2" charset="2"/>
              </a:rPr>
              <a:t>(OPEN) </a:t>
            </a:r>
            <a:endParaRPr lang="en-US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algn="l" rtl="0"/>
            <a:r>
              <a:rPr lang="en-US" dirty="0" smtClean="0">
                <a:latin typeface="Calibri" panose="020F0502020204030204" pitchFamily="34" charset="0"/>
              </a:rPr>
              <a:t>   2</a:t>
            </a:r>
            <a:r>
              <a:rPr lang="en-US" dirty="0">
                <a:latin typeface="Calibri" panose="020F0502020204030204" pitchFamily="34" charset="0"/>
              </a:rPr>
              <a:t>. add(</a:t>
            </a:r>
            <a:r>
              <a:rPr lang="en-US" dirty="0" err="1">
                <a:latin typeface="Calibri" panose="020F0502020204030204" pitchFamily="34" charset="0"/>
              </a:rPr>
              <a:t>n,CLOSED</a:t>
            </a:r>
            <a:r>
              <a:rPr lang="en-US" dirty="0">
                <a:latin typeface="Calibri" panose="020F0502020204030204" pitchFamily="34" charset="0"/>
              </a:rPr>
              <a:t>)	</a:t>
            </a:r>
            <a:endParaRPr lang="en-US" dirty="0" smtClean="0">
              <a:latin typeface="Calibri" panose="020F0502020204030204" pitchFamily="34" charset="0"/>
            </a:endParaRPr>
          </a:p>
          <a:p>
            <a:pPr algn="l" rtl="0"/>
            <a:r>
              <a:rPr lang="en-US" dirty="0" smtClean="0">
                <a:latin typeface="Calibri" panose="020F0502020204030204" pitchFamily="34" charset="0"/>
              </a:rPr>
              <a:t>   </a:t>
            </a:r>
            <a:r>
              <a:rPr lang="en-US" dirty="0">
                <a:latin typeface="Calibri" panose="020F0502020204030204" pitchFamily="34" charset="0"/>
              </a:rPr>
              <a:t>3. If </a:t>
            </a:r>
            <a:r>
              <a:rPr lang="en-US" b="1" dirty="0">
                <a:latin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</a:rPr>
              <a:t> is the goal state, </a:t>
            </a: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          </a:t>
            </a:r>
            <a:r>
              <a:rPr lang="en-US" dirty="0" err="1">
                <a:latin typeface="Calibri" panose="020F0502020204030204" pitchFamily="34" charset="0"/>
              </a:rPr>
              <a:t>backtrace</a:t>
            </a:r>
            <a:r>
              <a:rPr lang="en-US" dirty="0">
                <a:latin typeface="Calibri" panose="020F0502020204030204" pitchFamily="34" charset="0"/>
              </a:rPr>
              <a:t> path to </a:t>
            </a:r>
            <a:r>
              <a:rPr lang="en-US" b="1" dirty="0">
                <a:latin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</a:rPr>
              <a:t> (through recorded parents) and return path.</a:t>
            </a: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   4. Create </a:t>
            </a:r>
            <a:r>
              <a:rPr lang="en-US" b="1" dirty="0">
                <a:latin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</a:rPr>
              <a:t>'s successors.</a:t>
            </a: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   5. For each successor </a:t>
            </a:r>
            <a:r>
              <a:rPr lang="en-US" b="1" dirty="0">
                <a:latin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</a:rPr>
              <a:t> do:</a:t>
            </a: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   	a. If </a:t>
            </a:r>
            <a:r>
              <a:rPr lang="en-US" b="1" dirty="0">
                <a:latin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</a:rPr>
              <a:t> is not in CLOSED and </a:t>
            </a:r>
            <a:r>
              <a:rPr lang="en-US" b="1" dirty="0">
                <a:latin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</a:rPr>
              <a:t> is not in OPEN: </a:t>
            </a: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		</a:t>
            </a:r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</a:rPr>
              <a:t>.  update that we came to </a:t>
            </a:r>
            <a:r>
              <a:rPr lang="en-US" b="1" dirty="0">
                <a:latin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</a:rPr>
              <a:t> from </a:t>
            </a:r>
            <a:r>
              <a:rPr lang="en-US" b="1" dirty="0">
                <a:latin typeface="Calibri" panose="020F0502020204030204" pitchFamily="34" charset="0"/>
              </a:rPr>
              <a:t>n</a:t>
            </a:r>
            <a:endParaRPr lang="en-US" dirty="0">
              <a:latin typeface="Calibri" panose="020F0502020204030204" pitchFamily="34" charset="0"/>
            </a:endParaRP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		ii. add(</a:t>
            </a:r>
            <a:r>
              <a:rPr lang="en-US" b="1" dirty="0" err="1">
                <a:latin typeface="Calibri" panose="020F0502020204030204" pitchFamily="34" charset="0"/>
              </a:rPr>
              <a:t>s</a:t>
            </a:r>
            <a:r>
              <a:rPr lang="en-US" dirty="0" err="1">
                <a:latin typeface="Calibri" panose="020F0502020204030204" pitchFamily="34" charset="0"/>
              </a:rPr>
              <a:t>,OPEN</a:t>
            </a:r>
            <a:r>
              <a:rPr lang="en-US" dirty="0">
                <a:latin typeface="Calibri" panose="020F0502020204030204" pitchFamily="34" charset="0"/>
              </a:rPr>
              <a:t>) </a:t>
            </a: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	b. Otherwise, if this new path is better than previous one</a:t>
            </a: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          		</a:t>
            </a:r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</a:rPr>
              <a:t>.  If it is not in OPEN add it to OPEN. </a:t>
            </a: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		ii. Otherwise, adjust its priority in OPEN</a:t>
            </a: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done</a:t>
            </a:r>
            <a:endParaRPr lang="he-IL" dirty="0">
              <a:latin typeface="Calibri" panose="020F0502020204030204" pitchFamily="34" charset="0"/>
            </a:endParaRPr>
          </a:p>
        </p:txBody>
      </p:sp>
      <p:pic>
        <p:nvPicPr>
          <p:cNvPr id="3074" name="Picture 2" descr="http://users.informatik.uni-halle.de/%7Ejopsi/dinf205/bfs_tre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2132856"/>
            <a:ext cx="36480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54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999656" y="548680"/>
            <a:ext cx="5976664" cy="7920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400" b="1" dirty="0" smtClean="0"/>
              <a:t>A - STAR</a:t>
            </a:r>
            <a:endParaRPr lang="en-US" altLang="en-US" sz="4400" b="1" dirty="0"/>
          </a:p>
        </p:txBody>
      </p:sp>
      <p:sp>
        <p:nvSpPr>
          <p:cNvPr id="7" name="מלבן 6"/>
          <p:cNvSpPr/>
          <p:nvPr/>
        </p:nvSpPr>
        <p:spPr>
          <a:xfrm>
            <a:off x="263352" y="1052736"/>
            <a:ext cx="122413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smtClean="0">
                <a:latin typeface="Calibri" panose="020F0502020204030204" pitchFamily="34" charset="0"/>
              </a:rPr>
              <a:t>OPEN </a:t>
            </a:r>
            <a:r>
              <a:rPr lang="en-US" dirty="0">
                <a:latin typeface="Calibri" panose="020F0502020204030204" pitchFamily="34" charset="0"/>
              </a:rPr>
              <a:t>= [initial state]	</a:t>
            </a:r>
            <a:endParaRPr lang="en-US" dirty="0" smtClean="0">
              <a:latin typeface="Calibri" panose="020F0502020204030204" pitchFamily="34" charset="0"/>
            </a:endParaRPr>
          </a:p>
          <a:p>
            <a:pPr algn="l" rtl="0"/>
            <a:r>
              <a:rPr lang="en-US" dirty="0" smtClean="0">
                <a:latin typeface="Calibri" panose="020F0502020204030204" pitchFamily="34" charset="0"/>
              </a:rPr>
              <a:t>CLOSED </a:t>
            </a:r>
            <a:r>
              <a:rPr lang="en-US" dirty="0">
                <a:latin typeface="Calibri" panose="020F0502020204030204" pitchFamily="34" charset="0"/>
              </a:rPr>
              <a:t>= []	</a:t>
            </a: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while OPEN is not empty</a:t>
            </a:r>
          </a:p>
          <a:p>
            <a:pPr algn="l" rtl="0"/>
            <a:r>
              <a:rPr lang="en-US" dirty="0" smtClean="0">
                <a:latin typeface="Calibri" panose="020F0502020204030204" pitchFamily="34" charset="0"/>
              </a:rPr>
              <a:t>Do</a:t>
            </a: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 find the node with the least f on the open list, call it "q"</a:t>
            </a: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    pop q off the open list</a:t>
            </a: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    generate q's 8 successors and set their parents to q</a:t>
            </a: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    for each </a:t>
            </a:r>
            <a:r>
              <a:rPr lang="en-US" dirty="0" smtClean="0">
                <a:latin typeface="Calibri" panose="020F0502020204030204" pitchFamily="34" charset="0"/>
              </a:rPr>
              <a:t>successor</a:t>
            </a: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 	if successor is the goal, stop the search</a:t>
            </a: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      </a:t>
            </a:r>
            <a:r>
              <a:rPr lang="en-US" dirty="0" smtClean="0">
                <a:latin typeface="Calibri" panose="020F0502020204030204" pitchFamily="34" charset="0"/>
              </a:rPr>
              <a:t>  	</a:t>
            </a:r>
            <a:r>
              <a:rPr lang="en-US" dirty="0" err="1" smtClean="0">
                <a:latin typeface="Calibri" panose="020F0502020204030204" pitchFamily="34" charset="0"/>
              </a:rPr>
              <a:t>successor.g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= </a:t>
            </a:r>
            <a:r>
              <a:rPr lang="en-US" dirty="0" err="1">
                <a:latin typeface="Calibri" panose="020F0502020204030204" pitchFamily="34" charset="0"/>
              </a:rPr>
              <a:t>q.g</a:t>
            </a:r>
            <a:r>
              <a:rPr lang="en-US" dirty="0">
                <a:latin typeface="Calibri" panose="020F0502020204030204" pitchFamily="34" charset="0"/>
              </a:rPr>
              <a:t> + distance between successor and q</a:t>
            </a: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        </a:t>
            </a:r>
            <a:r>
              <a:rPr lang="en-US" dirty="0" smtClean="0">
                <a:latin typeface="Calibri" panose="020F0502020204030204" pitchFamily="34" charset="0"/>
              </a:rPr>
              <a:t>	</a:t>
            </a:r>
            <a:r>
              <a:rPr lang="en-US" dirty="0" err="1" smtClean="0">
                <a:latin typeface="Calibri" panose="020F0502020204030204" pitchFamily="34" charset="0"/>
              </a:rPr>
              <a:t>successor.h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= distance from goal to successor</a:t>
            </a: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        </a:t>
            </a:r>
            <a:r>
              <a:rPr lang="en-US" dirty="0" smtClean="0">
                <a:latin typeface="Calibri" panose="020F0502020204030204" pitchFamily="34" charset="0"/>
              </a:rPr>
              <a:t>	</a:t>
            </a:r>
            <a:r>
              <a:rPr lang="en-US" dirty="0" err="1" smtClean="0">
                <a:latin typeface="Calibri" panose="020F0502020204030204" pitchFamily="34" charset="0"/>
              </a:rPr>
              <a:t>successor.f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= </a:t>
            </a:r>
            <a:r>
              <a:rPr lang="en-US" dirty="0" err="1">
                <a:latin typeface="Calibri" panose="020F0502020204030204" pitchFamily="34" charset="0"/>
              </a:rPr>
              <a:t>successor.g</a:t>
            </a:r>
            <a:r>
              <a:rPr lang="en-US" dirty="0">
                <a:latin typeface="Calibri" panose="020F0502020204030204" pitchFamily="34" charset="0"/>
              </a:rPr>
              <a:t> + </a:t>
            </a:r>
            <a:r>
              <a:rPr lang="en-US" dirty="0" err="1" smtClean="0">
                <a:latin typeface="Calibri" panose="020F0502020204030204" pitchFamily="34" charset="0"/>
              </a:rPr>
              <a:t>successor.h</a:t>
            </a:r>
            <a:endParaRPr lang="en-US" dirty="0" smtClean="0">
              <a:latin typeface="Calibri" panose="020F0502020204030204" pitchFamily="34" charset="0"/>
            </a:endParaRP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</a:rPr>
              <a:t>if </a:t>
            </a:r>
            <a:r>
              <a:rPr lang="en-US" dirty="0">
                <a:latin typeface="Calibri" panose="020F0502020204030204" pitchFamily="34" charset="0"/>
              </a:rPr>
              <a:t>a node with the same position as successor is in the OPEN list </a:t>
            </a:r>
            <a:r>
              <a:rPr lang="en-US" dirty="0" smtClean="0">
                <a:latin typeface="Calibri" panose="020F0502020204030204" pitchFamily="34" charset="0"/>
              </a:rPr>
              <a:t>which </a:t>
            </a:r>
            <a:r>
              <a:rPr lang="en-US" dirty="0">
                <a:latin typeface="Calibri" panose="020F0502020204030204" pitchFamily="34" charset="0"/>
              </a:rPr>
              <a:t>lower f than successor, skip this successor</a:t>
            </a: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        if a node with the same position as successor is in the CLOSED list 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which </a:t>
            </a:r>
            <a:r>
              <a:rPr lang="en-US" dirty="0" smtClean="0">
                <a:latin typeface="Calibri" panose="020F0502020204030204" pitchFamily="34" charset="0"/>
              </a:rPr>
              <a:t>lower </a:t>
            </a:r>
            <a:r>
              <a:rPr lang="en-US" dirty="0">
                <a:latin typeface="Calibri" panose="020F0502020204030204" pitchFamily="34" charset="0"/>
              </a:rPr>
              <a:t>f than successor, skip this successor</a:t>
            </a: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        otherwise, add the node to the open list</a:t>
            </a: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    </a:t>
            </a:r>
            <a:r>
              <a:rPr lang="en-US" dirty="0" smtClean="0">
                <a:latin typeface="Calibri" panose="020F0502020204030204" pitchFamily="34" charset="0"/>
              </a:rPr>
              <a:t>end</a:t>
            </a:r>
          </a:p>
          <a:p>
            <a:pPr algn="l" rtl="0"/>
            <a:r>
              <a:rPr lang="en-US" dirty="0" smtClean="0">
                <a:latin typeface="Calibri" panose="020F0502020204030204" pitchFamily="34" charset="0"/>
              </a:rPr>
              <a:t>push </a:t>
            </a:r>
            <a:r>
              <a:rPr lang="en-US" dirty="0">
                <a:latin typeface="Calibri" panose="020F0502020204030204" pitchFamily="34" charset="0"/>
              </a:rPr>
              <a:t>q on the closed list</a:t>
            </a: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end</a:t>
            </a:r>
          </a:p>
          <a:p>
            <a:pPr algn="l" rtl="0"/>
            <a:endParaRPr lang="en-US" dirty="0" smtClean="0">
              <a:latin typeface="Calibri" panose="020F0502020204030204" pitchFamily="34" charset="0"/>
            </a:endParaRPr>
          </a:p>
          <a:p>
            <a:pPr algn="l" rtl="0"/>
            <a:endParaRPr lang="en-US" dirty="0">
              <a:latin typeface="Calibri" panose="020F0502020204030204" pitchFamily="34" charset="0"/>
            </a:endParaRPr>
          </a:p>
          <a:p>
            <a:pPr algn="l" rtl="0"/>
            <a:endParaRPr lang="en-US" dirty="0">
              <a:latin typeface="Calibri" panose="020F0502020204030204" pitchFamily="34" charset="0"/>
            </a:endParaRPr>
          </a:p>
          <a:p>
            <a:pPr algn="l" rtl="0"/>
            <a:r>
              <a:rPr lang="en-US" dirty="0" smtClean="0">
                <a:latin typeface="Calibri" panose="020F0502020204030204" pitchFamily="34" charset="0"/>
              </a:rPr>
              <a:t>done</a:t>
            </a:r>
            <a:endParaRPr lang="he-IL" dirty="0">
              <a:latin typeface="Calibri" panose="020F0502020204030204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1323603"/>
            <a:ext cx="6387701" cy="232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5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927648" y="692696"/>
            <a:ext cx="5976664" cy="792088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altLang="en-US" sz="4400" b="1" dirty="0" smtClean="0"/>
              <a:t>כעת נעבור להדגמת ריצה</a:t>
            </a:r>
            <a:endParaRPr lang="en-US" altLang="en-US" sz="4400" b="1" dirty="0"/>
          </a:p>
        </p:txBody>
      </p:sp>
      <p:pic>
        <p:nvPicPr>
          <p:cNvPr id="2051" name="Picture 3" descr="http://mqlsoft.com/images/header_matri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772816"/>
            <a:ext cx="9319814" cy="355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02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9416" y="764704"/>
            <a:ext cx="10441160" cy="194421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400" b="1" dirty="0" smtClean="0"/>
              <a:t>Client - Side</a:t>
            </a:r>
          </a:p>
          <a:p>
            <a:pPr algn="ctr"/>
            <a:r>
              <a:rPr lang="en-US" sz="4400" b="1" dirty="0" smtClean="0"/>
              <a:t>MVP </a:t>
            </a:r>
            <a:r>
              <a:rPr lang="en-US" sz="4400" b="1" dirty="0"/>
              <a:t>architectural design</a:t>
            </a:r>
            <a:endParaRPr lang="en-US" altLang="en-US" sz="4400" b="1" dirty="0" smtClean="0"/>
          </a:p>
          <a:p>
            <a:pPr algn="ctr"/>
            <a:endParaRPr lang="en-US" altLang="en-US" sz="4400" b="1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204864"/>
            <a:ext cx="91821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5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7408" y="764704"/>
            <a:ext cx="10441160" cy="194421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400" b="1" dirty="0" smtClean="0"/>
              <a:t>Server - Side</a:t>
            </a:r>
          </a:p>
          <a:p>
            <a:pPr algn="ctr"/>
            <a:r>
              <a:rPr lang="en-US" sz="4400" b="1" dirty="0" smtClean="0"/>
              <a:t>MVC </a:t>
            </a:r>
            <a:r>
              <a:rPr lang="en-US" sz="4400" b="1" dirty="0"/>
              <a:t>architectural design</a:t>
            </a:r>
            <a:endParaRPr lang="en-US" altLang="en-US" sz="4400" b="1" dirty="0" smtClean="0"/>
          </a:p>
          <a:p>
            <a:pPr algn="ctr"/>
            <a:endParaRPr lang="en-US" altLang="en-US" sz="4400" b="1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492896"/>
            <a:ext cx="78105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0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http://espenberntsen.files.wordpress.com/2010/03/duke_threa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483" y="4387982"/>
            <a:ext cx="2775560" cy="220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Elbow Connector 15"/>
          <p:cNvCxnSpPr/>
          <p:nvPr/>
        </p:nvCxnSpPr>
        <p:spPr>
          <a:xfrm rot="16200000" flipV="1">
            <a:off x="8111658" y="4336822"/>
            <a:ext cx="725694" cy="4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26"/>
          <p:cNvCxnSpPr/>
          <p:nvPr/>
        </p:nvCxnSpPr>
        <p:spPr>
          <a:xfrm rot="16200000" flipV="1">
            <a:off x="3828792" y="2448084"/>
            <a:ext cx="536763" cy="829301"/>
          </a:xfrm>
          <a:prstGeom prst="bentConnector3">
            <a:avLst>
              <a:gd name="adj1" fmla="val 42372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6"/>
          <p:cNvSpPr/>
          <p:nvPr/>
        </p:nvSpPr>
        <p:spPr>
          <a:xfrm>
            <a:off x="2352604" y="1821169"/>
            <a:ext cx="2591268" cy="79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&lt;&lt;Searcher&gt;&gt;</a:t>
            </a:r>
            <a:endParaRPr lang="en-US" dirty="0"/>
          </a:p>
          <a:p>
            <a:pPr algn="ctr"/>
            <a:r>
              <a:rPr lang="en-US" dirty="0"/>
              <a:t>search(Searchable s)</a:t>
            </a:r>
          </a:p>
          <a:p>
            <a:pPr algn="ctr"/>
            <a:endParaRPr lang="en-US" dirty="0" smtClean="0"/>
          </a:p>
        </p:txBody>
      </p:sp>
      <p:sp>
        <p:nvSpPr>
          <p:cNvPr id="5" name="Rectangle 20"/>
          <p:cNvSpPr/>
          <p:nvPr/>
        </p:nvSpPr>
        <p:spPr>
          <a:xfrm>
            <a:off x="1919536" y="3837707"/>
            <a:ext cx="722122" cy="474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BFS</a:t>
            </a:r>
            <a:endParaRPr lang="en-US" dirty="0"/>
          </a:p>
        </p:txBody>
      </p:sp>
      <p:sp>
        <p:nvSpPr>
          <p:cNvPr id="6" name="Rectangle 22"/>
          <p:cNvSpPr/>
          <p:nvPr/>
        </p:nvSpPr>
        <p:spPr>
          <a:xfrm>
            <a:off x="1415480" y="4826601"/>
            <a:ext cx="722122" cy="474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 smtClean="0"/>
              <a:t>Astar</a:t>
            </a:r>
            <a:endParaRPr lang="en-US" sz="1600" dirty="0"/>
          </a:p>
        </p:txBody>
      </p:sp>
      <p:sp>
        <p:nvSpPr>
          <p:cNvPr id="7" name="Rectangle 23"/>
          <p:cNvSpPr/>
          <p:nvPr/>
        </p:nvSpPr>
        <p:spPr>
          <a:xfrm>
            <a:off x="3093246" y="4826601"/>
            <a:ext cx="1418578" cy="474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&lt;&lt;</a:t>
            </a:r>
            <a:r>
              <a:rPr lang="en-US" sz="1600" dirty="0" err="1" smtClean="0"/>
              <a:t>Huristic</a:t>
            </a:r>
            <a:r>
              <a:rPr lang="en-US" sz="1600" dirty="0" smtClean="0"/>
              <a:t>&gt;&gt;</a:t>
            </a:r>
            <a:endParaRPr lang="en-US" sz="1600" dirty="0"/>
          </a:p>
        </p:txBody>
      </p:sp>
      <p:cxnSp>
        <p:nvCxnSpPr>
          <p:cNvPr id="8" name="Elbow Connector 24"/>
          <p:cNvCxnSpPr/>
          <p:nvPr/>
        </p:nvCxnSpPr>
        <p:spPr>
          <a:xfrm rot="5400000" flipH="1" flipV="1">
            <a:off x="2700787" y="2886412"/>
            <a:ext cx="530084" cy="1372506"/>
          </a:xfrm>
          <a:prstGeom prst="bentConnector3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25"/>
          <p:cNvCxnSpPr>
            <a:stCxn id="6" idx="0"/>
          </p:cNvCxnSpPr>
          <p:nvPr/>
        </p:nvCxnSpPr>
        <p:spPr>
          <a:xfrm rot="5400000" flipH="1" flipV="1">
            <a:off x="1745039" y="4328019"/>
            <a:ext cx="530084" cy="467081"/>
          </a:xfrm>
          <a:prstGeom prst="bentConnector3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/>
          <p:cNvSpPr txBox="1"/>
          <p:nvPr/>
        </p:nvSpPr>
        <p:spPr>
          <a:xfrm>
            <a:off x="2279576" y="3530457"/>
            <a:ext cx="81144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extends</a:t>
            </a:r>
          </a:p>
        </p:txBody>
      </p:sp>
      <p:sp>
        <p:nvSpPr>
          <p:cNvPr id="12" name="Rectangle 16"/>
          <p:cNvSpPr/>
          <p:nvPr/>
        </p:nvSpPr>
        <p:spPr>
          <a:xfrm>
            <a:off x="2279576" y="2882385"/>
            <a:ext cx="2675088" cy="37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&lt;&lt;Common Searcher&gt;&gt;</a:t>
            </a:r>
          </a:p>
        </p:txBody>
      </p:sp>
      <p:sp>
        <p:nvSpPr>
          <p:cNvPr id="14" name="TextBox 15"/>
          <p:cNvSpPr txBox="1"/>
          <p:nvPr/>
        </p:nvSpPr>
        <p:spPr>
          <a:xfrm>
            <a:off x="3719736" y="2594353"/>
            <a:ext cx="116089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849570" y="4538569"/>
            <a:ext cx="81144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extends</a:t>
            </a:r>
          </a:p>
        </p:txBody>
      </p:sp>
      <p:sp>
        <p:nvSpPr>
          <p:cNvPr id="19" name="יהלום 18"/>
          <p:cNvSpPr/>
          <p:nvPr/>
        </p:nvSpPr>
        <p:spPr>
          <a:xfrm>
            <a:off x="2135560" y="4986413"/>
            <a:ext cx="288031" cy="272236"/>
          </a:xfrm>
          <a:prstGeom prst="diamond">
            <a:avLst/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sp>
        <p:nvSpPr>
          <p:cNvPr id="22" name="Rectangle 23"/>
          <p:cNvSpPr/>
          <p:nvPr/>
        </p:nvSpPr>
        <p:spPr>
          <a:xfrm>
            <a:off x="1897100" y="5834713"/>
            <a:ext cx="1634602" cy="474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 smtClean="0"/>
              <a:t>airManatthean</a:t>
            </a:r>
            <a:endParaRPr lang="en-US" sz="1600" dirty="0"/>
          </a:p>
        </p:txBody>
      </p:sp>
      <p:sp>
        <p:nvSpPr>
          <p:cNvPr id="23" name="Rectangle 23"/>
          <p:cNvSpPr/>
          <p:nvPr/>
        </p:nvSpPr>
        <p:spPr>
          <a:xfrm>
            <a:off x="4317382" y="5834713"/>
            <a:ext cx="1418578" cy="474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 smtClean="0"/>
              <a:t>airDistance</a:t>
            </a:r>
            <a:endParaRPr lang="en-US" sz="1600" dirty="0"/>
          </a:p>
        </p:txBody>
      </p:sp>
      <p:cxnSp>
        <p:nvCxnSpPr>
          <p:cNvPr id="26" name="Elbow Connector 24"/>
          <p:cNvCxnSpPr/>
          <p:nvPr/>
        </p:nvCxnSpPr>
        <p:spPr>
          <a:xfrm rot="5400000" flipH="1" flipV="1">
            <a:off x="2947251" y="4876738"/>
            <a:ext cx="530084" cy="1372506"/>
          </a:xfrm>
          <a:prstGeom prst="bentConnector3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6"/>
          <p:cNvCxnSpPr/>
          <p:nvPr/>
        </p:nvCxnSpPr>
        <p:spPr>
          <a:xfrm rot="16200000" flipV="1">
            <a:off x="4044816" y="5151680"/>
            <a:ext cx="536763" cy="829301"/>
          </a:xfrm>
          <a:prstGeom prst="bentConnector3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00502" y="5526936"/>
            <a:ext cx="11608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implements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מחבר ישר 35"/>
          <p:cNvCxnSpPr>
            <a:stCxn id="19" idx="3"/>
          </p:cNvCxnSpPr>
          <p:nvPr/>
        </p:nvCxnSpPr>
        <p:spPr>
          <a:xfrm flipV="1">
            <a:off x="2423591" y="5114633"/>
            <a:ext cx="720081" cy="789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"/>
          <p:cNvSpPr/>
          <p:nvPr/>
        </p:nvSpPr>
        <p:spPr>
          <a:xfrm>
            <a:off x="7323878" y="1893500"/>
            <a:ext cx="2312894" cy="6813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&lt;&lt;Searchable&gt;&gt;</a:t>
            </a:r>
            <a:endParaRPr lang="en-US" dirty="0"/>
          </a:p>
        </p:txBody>
      </p:sp>
      <p:sp>
        <p:nvSpPr>
          <p:cNvPr id="47" name="Rectangle 8"/>
          <p:cNvSpPr/>
          <p:nvPr/>
        </p:nvSpPr>
        <p:spPr>
          <a:xfrm>
            <a:off x="6023992" y="3300512"/>
            <a:ext cx="1443319" cy="6813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EightPuzzle</a:t>
            </a:r>
            <a:endParaRPr lang="en-US" dirty="0"/>
          </a:p>
        </p:txBody>
      </p:sp>
      <p:sp>
        <p:nvSpPr>
          <p:cNvPr id="48" name="Rectangle 9"/>
          <p:cNvSpPr/>
          <p:nvPr/>
        </p:nvSpPr>
        <p:spPr>
          <a:xfrm>
            <a:off x="7691430" y="3300512"/>
            <a:ext cx="1586753" cy="681318"/>
          </a:xfrm>
          <a:prstGeom prst="rect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MazeDomain</a:t>
            </a:r>
            <a:endParaRPr lang="en-US" dirty="0"/>
          </a:p>
        </p:txBody>
      </p:sp>
      <p:sp>
        <p:nvSpPr>
          <p:cNvPr id="49" name="Rectangle 11"/>
          <p:cNvSpPr/>
          <p:nvPr/>
        </p:nvSpPr>
        <p:spPr>
          <a:xfrm>
            <a:off x="9502301" y="3300512"/>
            <a:ext cx="1586753" cy="6813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WordDomain</a:t>
            </a:r>
            <a:endParaRPr lang="en-US" dirty="0"/>
          </a:p>
        </p:txBody>
      </p:sp>
      <p:cxnSp>
        <p:nvCxnSpPr>
          <p:cNvPr id="50" name="Elbow Connector 13"/>
          <p:cNvCxnSpPr>
            <a:stCxn id="47" idx="0"/>
            <a:endCxn id="46" idx="2"/>
          </p:cNvCxnSpPr>
          <p:nvPr/>
        </p:nvCxnSpPr>
        <p:spPr>
          <a:xfrm rot="5400000" flipH="1" flipV="1">
            <a:off x="7250141" y="2070329"/>
            <a:ext cx="725694" cy="17346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5"/>
          <p:cNvCxnSpPr>
            <a:stCxn id="48" idx="0"/>
            <a:endCxn id="46" idx="2"/>
          </p:cNvCxnSpPr>
          <p:nvPr/>
        </p:nvCxnSpPr>
        <p:spPr>
          <a:xfrm rot="16200000" flipV="1">
            <a:off x="8119719" y="2935424"/>
            <a:ext cx="725694" cy="4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7"/>
          <p:cNvCxnSpPr>
            <a:stCxn id="49" idx="0"/>
            <a:endCxn id="46" idx="2"/>
          </p:cNvCxnSpPr>
          <p:nvPr/>
        </p:nvCxnSpPr>
        <p:spPr>
          <a:xfrm rot="16200000" flipV="1">
            <a:off x="9025155" y="2029988"/>
            <a:ext cx="725694" cy="1815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"/>
          <p:cNvCxnSpPr>
            <a:stCxn id="4" idx="3"/>
            <a:endCxn id="46" idx="1"/>
          </p:cNvCxnSpPr>
          <p:nvPr/>
        </p:nvCxnSpPr>
        <p:spPr>
          <a:xfrm>
            <a:off x="4943872" y="2217424"/>
            <a:ext cx="2380006" cy="16735"/>
          </a:xfrm>
          <a:prstGeom prst="line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9"/>
          <p:cNvSpPr/>
          <p:nvPr/>
        </p:nvSpPr>
        <p:spPr>
          <a:xfrm>
            <a:off x="7686948" y="4366865"/>
            <a:ext cx="1586753" cy="681318"/>
          </a:xfrm>
          <a:prstGeom prst="rect">
            <a:avLst/>
          </a:prstGeom>
          <a:ln w="47625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Maze3d</a:t>
            </a:r>
            <a:endParaRPr lang="en-US" dirty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2999656" y="548680"/>
            <a:ext cx="5976664" cy="792088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400" b="1" dirty="0" smtClean="0"/>
              <a:t>Strategy Design Pattern</a:t>
            </a:r>
            <a:endParaRPr lang="en-US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325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>
          <a:xfrm>
            <a:off x="695400" y="5094312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he-IL" sz="6600" b="1" dirty="0" smtClean="0"/>
              <a:t>מקווים </a:t>
            </a:r>
            <a:r>
              <a:rPr lang="he-IL" sz="6600" b="1" dirty="0" err="1" smtClean="0"/>
              <a:t>שנהנתם</a:t>
            </a:r>
            <a:r>
              <a:rPr lang="he-IL" sz="6600" b="1" dirty="0" smtClean="0"/>
              <a:t>, תודה שצפיתם!</a:t>
            </a:r>
            <a:r>
              <a:rPr lang="en-US" sz="6600" b="1" dirty="0" smtClean="0"/>
              <a:t> </a:t>
            </a:r>
            <a:endParaRPr lang="he-IL" sz="6600" b="1" dirty="0"/>
          </a:p>
        </p:txBody>
      </p:sp>
      <p:pic>
        <p:nvPicPr>
          <p:cNvPr id="1026" name="Picture 2" descr="http://www.sweety.co.il/media/catalog/category/1412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1268760"/>
            <a:ext cx="3960440" cy="398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0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</TotalTime>
  <Words>149</Words>
  <Application>Microsoft Office PowerPoint</Application>
  <PresentationFormat>מסך רחב</PresentationFormat>
  <Paragraphs>77</Paragraphs>
  <Slides>9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Gisha</vt:lpstr>
      <vt:lpstr>Palatino Linotype</vt:lpstr>
      <vt:lpstr>Wingdings</vt:lpstr>
      <vt:lpstr>Wingdings 2</vt:lpstr>
      <vt:lpstr>Presentation on brainstorming</vt:lpstr>
      <vt:lpstr>המסלול האקדמי המכללה למנהל בית הספר למדעי המחשב   JAVA  קורס תכנות אלגוריתמי בשפת סמסטר ג', תשע"ו</vt:lpstr>
      <vt:lpstr>בעיית החיפוש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מקווים שנהנתם, תודה שצפיתם!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Rotem Mordoch</dc:creator>
  <cp:lastModifiedBy>Bar Shmerling</cp:lastModifiedBy>
  <cp:revision>30</cp:revision>
  <dcterms:created xsi:type="dcterms:W3CDTF">2016-01-15T10:05:04Z</dcterms:created>
  <dcterms:modified xsi:type="dcterms:W3CDTF">2016-01-28T17:07:59Z</dcterms:modified>
</cp:coreProperties>
</file>