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4"/>
  </p:sldMasterIdLst>
  <p:sldIdLst>
    <p:sldId id="257" r:id="rId5"/>
    <p:sldId id="303" r:id="rId6"/>
    <p:sldId id="30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8899"/>
    <a:srgbClr val="2F4F4F"/>
    <a:srgbClr val="AAAAB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4619" autoAdjust="0"/>
  </p:normalViewPr>
  <p:slideViewPr>
    <p:cSldViewPr snapToGrid="0">
      <p:cViewPr>
        <p:scale>
          <a:sx n="70" d="100"/>
          <a:sy n="70" d="100"/>
        </p:scale>
        <p:origin x="13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&#1087;&#1088;&#1086;&#1077;&#1082;&#1090;_(GanttPRO.com)_06.07.2025%2022%204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4773020621576756"/>
          <c:y val="2.0370370370370372E-2"/>
          <c:w val="0.63986844090937334"/>
          <c:h val="0.660595654709827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проект!$E$22</c:f>
              <c:strCache>
                <c:ptCount val="1"/>
                <c:pt idx="0">
                  <c:v>Начало работ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проект!$D$23:$D$32</c:f>
              <c:strCache>
                <c:ptCount val="10"/>
                <c:pt idx="0">
                  <c:v>Защита проекта</c:v>
                </c:pt>
                <c:pt idx="1">
                  <c:v>Презентация результатов</c:v>
                </c:pt>
                <c:pt idx="2">
                  <c:v>Интерпретация результатов</c:v>
                </c:pt>
                <c:pt idx="3">
                  <c:v>Анализ данных</c:v>
                </c:pt>
                <c:pt idx="4">
                  <c:v>Очистка и стандартизация данных</c:v>
                </c:pt>
                <c:pt idx="5">
                  <c:v>Подготовка данных</c:v>
                </c:pt>
                <c:pt idx="6">
                  <c:v>Предзащита идеи проекта</c:v>
                </c:pt>
                <c:pt idx="7">
                  <c:v>Определение метрик и  инструментов</c:v>
                </c:pt>
                <c:pt idx="8">
                  <c:v>Формулировка цели и постановка  задач</c:v>
                </c:pt>
                <c:pt idx="9">
                  <c:v>Сбор информации</c:v>
                </c:pt>
              </c:strCache>
            </c:strRef>
          </c:cat>
          <c:val>
            <c:numRef>
              <c:f>проект!$E$23:$E$32</c:f>
              <c:numCache>
                <mc:AlternateContent xmlns:mc="http://schemas.openxmlformats.org/markup-compatibility/2006">
                  <mc:Choice Requires="c16r2">
                    <c16r2:formatcode2>[$-ru-BY,1]d\ mmm\ yyyy\ "г"\.;@</c16r2:formatcode2>
                  </mc:Choice>
                  <mc:Fallback>
                    <c:formatCode>[$]d\ mmm\ yyyy\ "г"\.;@</c:formatCode>
                  </mc:Fallback>
                </mc:AlternateContent>
                <c:ptCount val="10"/>
                <c:pt idx="0">
                  <c:v>45873</c:v>
                </c:pt>
                <c:pt idx="1">
                  <c:v>45865</c:v>
                </c:pt>
                <c:pt idx="2">
                  <c:v>45860</c:v>
                </c:pt>
                <c:pt idx="3">
                  <c:v>45855</c:v>
                </c:pt>
                <c:pt idx="4">
                  <c:v>45849</c:v>
                </c:pt>
                <c:pt idx="5">
                  <c:v>45846</c:v>
                </c:pt>
                <c:pt idx="6">
                  <c:v>45845</c:v>
                </c:pt>
                <c:pt idx="7">
                  <c:v>45841</c:v>
                </c:pt>
                <c:pt idx="8">
                  <c:v>45840</c:v>
                </c:pt>
                <c:pt idx="9">
                  <c:v>45839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C-4C70-828F-3ABF4EBA73BA}"/>
            </c:ext>
          </c:extLst>
        </c:ser>
        <c:ser>
          <c:idx val="1"/>
          <c:order val="1"/>
          <c:tx>
            <c:strRef>
              <c:f>проект!$G$22</c:f>
              <c:strCache>
                <c:ptCount val="1"/>
                <c:pt idx="0">
                  <c:v>Продолжительность</c:v>
                </c:pt>
              </c:strCache>
            </c:strRef>
          </c:tx>
          <c:spPr>
            <a:solidFill>
              <a:srgbClr val="7788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val>
            <c:numRef>
              <c:f>проект!$G$23:$G$32</c:f>
              <c:numCache>
                <c:formatCode>General</c:formatCode>
                <c:ptCount val="10"/>
                <c:pt idx="0">
                  <c:v>1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3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1C-4C70-828F-3ABF4EBA7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8562079"/>
        <c:axId val="1528562559"/>
      </c:barChart>
      <c:catAx>
        <c:axId val="1528562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ru-BY"/>
          </a:p>
        </c:txPr>
        <c:crossAx val="1528562559"/>
        <c:crosses val="autoZero"/>
        <c:auto val="1"/>
        <c:lblAlgn val="ctr"/>
        <c:lblOffset val="100"/>
        <c:noMultiLvlLbl val="0"/>
      </c:catAx>
      <c:valAx>
        <c:axId val="1528562559"/>
        <c:scaling>
          <c:orientation val="minMax"/>
          <c:max val="45874"/>
          <c:min val="45839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[$]d\ mmm\ yyyy\ &quot;г&quot;\.;@" c16r2:formatcode2="[$-ru-BY,1]d\ mmm\ yyyy\ &quot;г&quot;\.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ru-BY"/>
          </a:p>
        </c:txPr>
        <c:crossAx val="1528562079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>
          <a:latin typeface="Bookman Old Style" panose="02050604050505020204" pitchFamily="18" charset="0"/>
        </a:defRPr>
      </a:pPr>
      <a:endParaRPr lang="ru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0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06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888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608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091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943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736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934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159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7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7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5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9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7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1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7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907D986-8816-4272-A432-0437A28A9828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1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55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2" y="528260"/>
            <a:ext cx="6253317" cy="4207026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latin typeface="Bookman Old Style" panose="02050604050505020204" pitchFamily="18" charset="0"/>
              </a:rPr>
              <a:t>Влияние авиакатастроф на </a:t>
            </a:r>
            <a:br>
              <a:rPr lang="ru-RU" sz="4900" dirty="0">
                <a:latin typeface="Bookman Old Style" panose="02050604050505020204" pitchFamily="18" charset="0"/>
              </a:rPr>
            </a:br>
            <a:r>
              <a:rPr lang="ru-RU" sz="4900" dirty="0">
                <a:latin typeface="Bookman Old Style" panose="02050604050505020204" pitchFamily="18" charset="0"/>
              </a:rPr>
              <a:t>динамику </a:t>
            </a:r>
            <a:br>
              <a:rPr lang="ru-RU" sz="4900" dirty="0">
                <a:latin typeface="Bookman Old Style" panose="02050604050505020204" pitchFamily="18" charset="0"/>
              </a:rPr>
            </a:br>
            <a:r>
              <a:rPr lang="ru-RU" sz="4900" dirty="0">
                <a:latin typeface="Bookman Old Style" panose="02050604050505020204" pitchFamily="18" charset="0"/>
              </a:rPr>
              <a:t>акций Tesla</a:t>
            </a:r>
            <a:br>
              <a:rPr lang="ru-RU" sz="4400" dirty="0">
                <a:latin typeface="Bookman Old Style" panose="02050604050505020204" pitchFamily="18" charset="0"/>
              </a:rPr>
            </a:br>
            <a:endParaRPr lang="en-US" sz="44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1738" y="5708154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</a:rPr>
              <a:t>Барсук Виктор Геннадьевич</a:t>
            </a:r>
          </a:p>
          <a:p>
            <a:pPr algn="r"/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</a:rPr>
              <a:t>Презентация идеи проекта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6EE3E7B-029B-233D-06BB-0ACEB6273373}"/>
              </a:ext>
            </a:extLst>
          </p:cNvPr>
          <p:cNvGrpSpPr/>
          <p:nvPr/>
        </p:nvGrpSpPr>
        <p:grpSpPr>
          <a:xfrm>
            <a:off x="359385" y="725865"/>
            <a:ext cx="1715678" cy="5176936"/>
            <a:chOff x="2086465" y="0"/>
            <a:chExt cx="1715678" cy="5176936"/>
          </a:xfrm>
          <a:effectLst/>
        </p:grpSpPr>
        <p:pic>
          <p:nvPicPr>
            <p:cNvPr id="10" name="Picture 18" descr="tesla logo png, tesla icône transparent png 20975639 PNG">
              <a:extLst>
                <a:ext uri="{FF2B5EF4-FFF2-40B4-BE49-F238E27FC236}">
                  <a16:creationId xmlns:a16="http://schemas.microsoft.com/office/drawing/2014/main" id="{7D75758E-C11D-0CE8-743F-ACFA897189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0" t="20871" r="63864" b="21250"/>
            <a:stretch/>
          </p:blipFill>
          <p:spPr bwMode="auto">
            <a:xfrm>
              <a:off x="2326462" y="0"/>
              <a:ext cx="1235687" cy="1611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Рисунок 13" descr="Изображение выглядит как Графика, графический дизайн, Шрифт, логотип&#10;&#10;Автоматически созданное описание">
              <a:extLst>
                <a:ext uri="{FF2B5EF4-FFF2-40B4-BE49-F238E27FC236}">
                  <a16:creationId xmlns:a16="http://schemas.microsoft.com/office/drawing/2014/main" id="{8B37AD69-1D53-865C-5DD3-A8A9BB0FF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2414" y="1826139"/>
              <a:ext cx="1323779" cy="1323779"/>
            </a:xfrm>
            <a:prstGeom prst="rect">
              <a:avLst/>
            </a:prstGeom>
          </p:spPr>
        </p:pic>
        <p:pic>
          <p:nvPicPr>
            <p:cNvPr id="18" name="Рисунок 17" descr="Изображение выглядит как черный, темнота&#10;&#10;Автоматически созданное описание">
              <a:extLst>
                <a:ext uri="{FF2B5EF4-FFF2-40B4-BE49-F238E27FC236}">
                  <a16:creationId xmlns:a16="http://schemas.microsoft.com/office/drawing/2014/main" id="{C988DE84-9334-2B2E-2238-54AB152DD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3643" t="21988" r="20962" b="22754"/>
            <a:stretch/>
          </p:blipFill>
          <p:spPr>
            <a:xfrm rot="6982635">
              <a:off x="2189623" y="3564416"/>
              <a:ext cx="1509362" cy="1715678"/>
            </a:xfrm>
            <a:prstGeom prst="rect">
              <a:avLst/>
            </a:prstGeom>
            <a:effectLst>
              <a:glow rad="139700">
                <a:srgbClr val="C00000">
                  <a:alpha val="40000"/>
                </a:srgbClr>
              </a:glow>
            </a:effectLst>
          </p:spPr>
        </p:pic>
      </p:grpSp>
      <p:pic>
        <p:nvPicPr>
          <p:cNvPr id="22" name="Picture 4" descr="Сакральный масонский символ. Всевидящий глаз, третий: стоковая векторная  графика (без лицензионных платежей), 1293051877 | Shutterstock">
            <a:extLst>
              <a:ext uri="{FF2B5EF4-FFF2-40B4-BE49-F238E27FC236}">
                <a16:creationId xmlns:a16="http://schemas.microsoft.com/office/drawing/2014/main" id="{671AB300-77A6-2D2A-5DD7-C3091655B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8" t="9051" r="19729" b="16687"/>
          <a:stretch/>
        </p:blipFill>
        <p:spPr bwMode="auto">
          <a:xfrm>
            <a:off x="6797702" y="2817793"/>
            <a:ext cx="821985" cy="792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0B0B1D-528F-FB22-ADC9-77421CB84993}"/>
              </a:ext>
            </a:extLst>
          </p:cNvPr>
          <p:cNvSpPr txBox="1"/>
          <p:nvPr/>
        </p:nvSpPr>
        <p:spPr>
          <a:xfrm>
            <a:off x="3047374" y="879385"/>
            <a:ext cx="91446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</a:rPr>
              <a:t>Задача: </a:t>
            </a:r>
            <a:endParaRPr lang="ru-RU" sz="2000" dirty="0"/>
          </a:p>
          <a:p>
            <a:r>
              <a:rPr lang="ru-RU" dirty="0"/>
              <a:t>Провести сравнительный анализ временных рядов: исторических цен на акции Tesla и данных о авиакатастрофах.</a:t>
            </a:r>
          </a:p>
          <a:p>
            <a:endParaRPr lang="ru-RU" sz="1800" dirty="0">
              <a:effectLst/>
            </a:endParaRPr>
          </a:p>
          <a:p>
            <a:r>
              <a:rPr lang="ru-RU" sz="2000" b="1" dirty="0">
                <a:effectLst/>
              </a:rPr>
              <a:t>Цель: </a:t>
            </a:r>
            <a:endParaRPr lang="ru-RU" sz="2000" dirty="0"/>
          </a:p>
          <a:p>
            <a:r>
              <a:rPr lang="ru-RU" dirty="0"/>
              <a:t>Когда разбиваются самолеты - растут ли акции Tesla? Проверяем гипотезу о том, что крупные авиакатастрофы влияют на инвестиции в альтернативные технологии.</a:t>
            </a:r>
          </a:p>
          <a:p>
            <a:r>
              <a:rPr lang="ru-RU" dirty="0"/>
              <a:t> </a:t>
            </a:r>
            <a:r>
              <a:rPr lang="ru-RU" sz="1800" b="1" dirty="0">
                <a:solidFill>
                  <a:srgbClr val="FF0000"/>
                </a:solidFill>
              </a:rPr>
              <a:t>Прослеживается ли заговор?!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r>
              <a:rPr lang="ru-RU" sz="2000" b="1" dirty="0">
                <a:effectLst/>
              </a:rPr>
              <a:t>Данные: </a:t>
            </a:r>
            <a:endParaRPr lang="ru-RU" sz="2000" dirty="0"/>
          </a:p>
          <a:p>
            <a:r>
              <a:rPr lang="ru-RU" sz="1800" dirty="0">
                <a:effectLst/>
              </a:rPr>
              <a:t>Динамика цены акций </a:t>
            </a:r>
            <a:r>
              <a:rPr lang="en-US" sz="1800" dirty="0">
                <a:effectLst/>
              </a:rPr>
              <a:t>Tesla</a:t>
            </a:r>
            <a:r>
              <a:rPr lang="ru-RU" sz="1800" dirty="0">
                <a:effectLst/>
              </a:rPr>
              <a:t>. </a:t>
            </a:r>
          </a:p>
          <a:p>
            <a:r>
              <a:rPr lang="ru-RU" dirty="0"/>
              <a:t>Д</a:t>
            </a:r>
            <a:r>
              <a:rPr lang="ru-RU" sz="1800" dirty="0">
                <a:effectLst/>
              </a:rPr>
              <a:t>анные о произошедших авиакатастрофах (1970-2025 </a:t>
            </a:r>
            <a:r>
              <a:rPr lang="ru-RU" sz="1800" dirty="0" err="1">
                <a:effectLst/>
              </a:rPr>
              <a:t>г.г</a:t>
            </a:r>
            <a:r>
              <a:rPr lang="ru-RU" sz="1800" dirty="0">
                <a:effectLst/>
              </a:rPr>
              <a:t>).</a:t>
            </a:r>
            <a:endParaRPr lang="ru-RU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73E7E-2AAF-5310-6215-04BA45FF305F}"/>
              </a:ext>
            </a:extLst>
          </p:cNvPr>
          <p:cNvSpPr txBox="1"/>
          <p:nvPr/>
        </p:nvSpPr>
        <p:spPr>
          <a:xfrm>
            <a:off x="7619687" y="4790808"/>
            <a:ext cx="375829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Методы: </a:t>
            </a:r>
          </a:p>
          <a:p>
            <a:r>
              <a:rPr lang="ru-RU" dirty="0"/>
              <a:t>• Описательная статистика </a:t>
            </a:r>
          </a:p>
          <a:p>
            <a:r>
              <a:rPr lang="ru-RU" dirty="0"/>
              <a:t>• Анализ временных рядов</a:t>
            </a:r>
          </a:p>
          <a:p>
            <a:r>
              <a:rPr lang="ru-RU" dirty="0"/>
              <a:t>• Объединение, группировка </a:t>
            </a:r>
          </a:p>
          <a:p>
            <a:r>
              <a:rPr lang="ru-RU" dirty="0"/>
              <a:t>• Визуализация данных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9E386-5EFA-2E5D-D294-C3C808364AE1}"/>
              </a:ext>
            </a:extLst>
          </p:cNvPr>
          <p:cNvSpPr txBox="1"/>
          <p:nvPr/>
        </p:nvSpPr>
        <p:spPr>
          <a:xfrm>
            <a:off x="3047374" y="4790809"/>
            <a:ext cx="280307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</a:rPr>
              <a:t>Инструменты: </a:t>
            </a:r>
            <a:endParaRPr lang="ru-RU" sz="2000" dirty="0"/>
          </a:p>
          <a:p>
            <a:r>
              <a:rPr lang="ru-RU" sz="1800" dirty="0">
                <a:effectLst/>
              </a:rPr>
              <a:t>• SQL </a:t>
            </a:r>
            <a:endParaRPr lang="ru-RU" sz="1800" dirty="0"/>
          </a:p>
          <a:p>
            <a:r>
              <a:rPr lang="ru-RU" sz="1800" dirty="0">
                <a:effectLst/>
              </a:rPr>
              <a:t>• </a:t>
            </a:r>
            <a:r>
              <a:rPr lang="ru-RU" sz="1800" dirty="0" err="1">
                <a:effectLst/>
              </a:rPr>
              <a:t>Jupyter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Notebooks</a:t>
            </a:r>
            <a:r>
              <a:rPr lang="ru-RU" sz="1800" dirty="0">
                <a:effectLst/>
              </a:rPr>
              <a:t> </a:t>
            </a:r>
            <a:endParaRPr lang="ru-RU" sz="1800" dirty="0"/>
          </a:p>
          <a:p>
            <a:r>
              <a:rPr lang="ru-RU" sz="1800" dirty="0">
                <a:effectLst/>
              </a:rPr>
              <a:t>• Python</a:t>
            </a:r>
            <a:endParaRPr lang="ru-RU" sz="1800" dirty="0"/>
          </a:p>
          <a:p>
            <a:r>
              <a:rPr lang="ru-RU" sz="1800" dirty="0">
                <a:effectLst/>
              </a:rPr>
              <a:t>• </a:t>
            </a:r>
            <a:r>
              <a:rPr lang="ru-RU" sz="1800" dirty="0" err="1">
                <a:effectLst/>
              </a:rPr>
              <a:t>PowerBI</a:t>
            </a:r>
            <a:r>
              <a:rPr lang="ru-RU" sz="18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3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E678E111-0FA4-FF51-5B65-9824F2A0A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671197"/>
              </p:ext>
            </p:extLst>
          </p:nvPr>
        </p:nvGraphicFramePr>
        <p:xfrm>
          <a:off x="0" y="223520"/>
          <a:ext cx="12192000" cy="663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413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346</TotalTime>
  <Words>108</Words>
  <Application>Microsoft Office PowerPoint</Application>
  <PresentationFormat>Широкоэкранный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Century Gothic</vt:lpstr>
      <vt:lpstr>Сетка</vt:lpstr>
      <vt:lpstr>Влияние авиакатастроф на  динамику  акций Tesla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Барсук Виктор Геннадьевич</dc:creator>
  <cp:lastModifiedBy>Барсук Виктор Геннадьевич</cp:lastModifiedBy>
  <cp:revision>3</cp:revision>
  <dcterms:created xsi:type="dcterms:W3CDTF">2025-07-06T15:24:43Z</dcterms:created>
  <dcterms:modified xsi:type="dcterms:W3CDTF">2025-07-06T21:11:19Z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