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9" r:id="rId9"/>
    <p:sldId id="290" r:id="rId10"/>
    <p:sldId id="291" r:id="rId11"/>
    <p:sldId id="293" r:id="rId12"/>
    <p:sldId id="283" r:id="rId13"/>
    <p:sldId id="292" r:id="rId14"/>
    <p:sldId id="284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1055;&#1088;&#1086;&#1077;&#1082;&#1090;%20&#1040;&#1081;&#1090;&#1080;&#1064;&#1040;&#1043;\&#1087;&#1088;&#1086;&#1077;&#1082;&#1090;_(GanttPRO.com)_06.07.2025%2022%204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338567913385827"/>
          <c:y val="2.3705967268795973E-2"/>
          <c:w val="0.65862024278215214"/>
          <c:h val="0.587778343606201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проект!$E$22</c:f>
              <c:strCache>
                <c:ptCount val="1"/>
                <c:pt idx="0">
                  <c:v>Начало работ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проект!$D$23:$D$31</c:f>
              <c:strCache>
                <c:ptCount val="9"/>
                <c:pt idx="0">
                  <c:v>Защита проекта</c:v>
                </c:pt>
                <c:pt idx="1">
                  <c:v>Интерпретация результатов</c:v>
                </c:pt>
                <c:pt idx="2">
                  <c:v>Анализ данных</c:v>
                </c:pt>
                <c:pt idx="3">
                  <c:v>Очистка и стандартизация данных</c:v>
                </c:pt>
                <c:pt idx="4">
                  <c:v>Подготовка данных</c:v>
                </c:pt>
                <c:pt idx="5">
                  <c:v>Предзащита идеи проекта</c:v>
                </c:pt>
                <c:pt idx="6">
                  <c:v>Определение метрик и  инструментов</c:v>
                </c:pt>
                <c:pt idx="7">
                  <c:v>Формулировка цели и постановка  задач</c:v>
                </c:pt>
                <c:pt idx="8">
                  <c:v>Сбор информации</c:v>
                </c:pt>
              </c:strCache>
            </c:strRef>
          </c:cat>
          <c:val>
            <c:numRef>
              <c:f>проект!$E$23:$E$31</c:f>
              <c:numCache>
                <mc:AlternateContent xmlns:mc="http://schemas.openxmlformats.org/markup-compatibility/2006">
                  <mc:Choice Requires="c16r2">
                    <c16r2:formatcode2>[$-ru-BY,1]d\ mmm\ yyyy\ "г"\.;@</c16r2:formatcode2>
                  </mc:Choice>
                  <mc:Fallback>
                    <c:formatCode>[$]d\ mmm\ yyyy\ "г"\.;@</c:formatCode>
                  </mc:Fallback>
                </mc:AlternateContent>
                <c:ptCount val="9"/>
                <c:pt idx="0">
                  <c:v>45867</c:v>
                </c:pt>
                <c:pt idx="1">
                  <c:v>45860</c:v>
                </c:pt>
                <c:pt idx="2">
                  <c:v>45855</c:v>
                </c:pt>
                <c:pt idx="3">
                  <c:v>45849</c:v>
                </c:pt>
                <c:pt idx="4">
                  <c:v>45846</c:v>
                </c:pt>
                <c:pt idx="5">
                  <c:v>45845</c:v>
                </c:pt>
                <c:pt idx="6">
                  <c:v>45841</c:v>
                </c:pt>
                <c:pt idx="7">
                  <c:v>45840</c:v>
                </c:pt>
                <c:pt idx="8">
                  <c:v>45839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A-4391-927D-8F105A6755E2}"/>
            </c:ext>
          </c:extLst>
        </c:ser>
        <c:ser>
          <c:idx val="1"/>
          <c:order val="1"/>
          <c:tx>
            <c:strRef>
              <c:f>проект!$G$22</c:f>
              <c:strCache>
                <c:ptCount val="1"/>
                <c:pt idx="0">
                  <c:v>Продолжительность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проект!$G$23:$G$31</c:f>
              <c:numCache>
                <c:formatCode>General</c:formatCode>
                <c:ptCount val="9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A-4391-927D-8F105A67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8562079"/>
        <c:axId val="1528562559"/>
      </c:barChart>
      <c:catAx>
        <c:axId val="152856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BY"/>
          </a:p>
        </c:txPr>
        <c:crossAx val="1528562559"/>
        <c:crosses val="autoZero"/>
        <c:auto val="1"/>
        <c:lblAlgn val="ctr"/>
        <c:lblOffset val="100"/>
        <c:noMultiLvlLbl val="0"/>
      </c:catAx>
      <c:valAx>
        <c:axId val="1528562559"/>
        <c:scaling>
          <c:orientation val="minMax"/>
          <c:max val="45869"/>
          <c:min val="4583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]d\ mmm\ yyyy\ &quot;г&quot;\.;@" c16r2:formatcode2="[$-ru-BY,1]d\ mmm\ yyyy\ &quot;г&quot;\.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BY"/>
          </a:p>
        </c:txPr>
        <c:crossAx val="1528562079"/>
        <c:crosses val="autoZero"/>
        <c:crossBetween val="between"/>
        <c:majorUnit val="2.9"/>
        <c:min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6CC08-F4F5-416B-9C28-F048B811DD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AE0A6113-64B2-4B87-AFE8-1CB7E4452542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Гипотеза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3EBD9B-20BF-4C9E-A8E7-5646AC5A4A7A}" type="parTrans" cxnId="{6343038A-D3AE-4D8A-A3D9-A1C2F417074B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1754F-42FB-4409-AD6F-4BD567CD680F}" type="sibTrans" cxnId="{6343038A-D3AE-4D8A-A3D9-A1C2F417074B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6B58-7FA0-4AC4-80DF-93D7D38E47F3}">
      <dgm:prSet phldrT="[Текст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ена акций Tesla может быть связана с авиакатастрофами</a:t>
          </a:r>
          <a:endParaRPr lang="ru-BY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6248F-7FC9-4B3B-B8D3-E78DBACA5C99}" type="parTrans" cxnId="{B790B437-9581-4994-A961-C0B65E915995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21501-FFBC-48C2-A359-D541A664E108}" type="sibTrans" cxnId="{B790B437-9581-4994-A961-C0B65E915995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3D7AB-2298-4AC4-975D-97FC9EE12829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49632-70F4-4016-8591-592A997F4DA8}" type="parTrans" cxnId="{A08CE72F-7AEB-4A92-9C9B-38F1FB6A3B04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31C67-4F1F-46D3-8064-285C54B35FAC}" type="sibTrans" cxnId="{A08CE72F-7AEB-4A92-9C9B-38F1FB6A3B04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90AD7-B068-40A1-B291-8B50D5A2C2D0}">
      <dgm:prSet phldrT="[Текст]" custT="1"/>
      <dgm:spPr/>
      <dgm:t>
        <a:bodyPr/>
        <a:lstStyle/>
        <a:p>
          <a:pPr algn="ctr">
            <a:buFontTx/>
            <a:buNone/>
          </a:pP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Построил графики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сделал Статистический анализ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—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не видно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9D640-8F50-4AE9-8794-871E2F2B3739}" type="parTrans" cxnId="{0FF65867-2B21-4BC9-8D63-FA24EB01CCF7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EF379-A7F8-4472-BA6E-CFD6E6BA8FA9}" type="sibTrans" cxnId="{0FF65867-2B21-4BC9-8D63-FA24EB01CCF7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CC1AE1-CDA6-4F85-BE62-0F9238DA1623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Вывод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FEEB6-5E30-4467-AA5E-86F6A2DDBF22}" type="parTrans" cxnId="{791AF1DF-8BF1-44A1-9C14-54B03D7E40BF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10083-7D59-4660-97E8-00C6304190BB}" type="sibTrans" cxnId="{791AF1DF-8BF1-44A1-9C14-54B03D7E40BF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058D74-6821-44E8-9C24-ACCFC9F3F914}">
      <dgm:prSet phldrT="[Текст]" custT="1"/>
      <dgm:spPr/>
      <dgm:t>
        <a:bodyPr/>
        <a:lstStyle/>
        <a:p>
          <a:pPr algn="ctr">
            <a:buFontTx/>
            <a:buNone/>
          </a:pPr>
          <a:r>
            <a:rPr kumimoji="0" lang="ru-BY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между ценой</a:t>
          </a:r>
          <a:r>
            <a:rPr kumimoji="0" lang="ru-RU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акций</a:t>
          </a:r>
          <a:r>
            <a:rPr kumimoji="0" lang="ru-BY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Tesla и авиакатастрофами нет</a:t>
          </a:r>
          <a:r>
            <a:rPr kumimoji="0" lang="ru-RU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3200" b="0" i="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75AD1-4067-4DFC-B01D-58475AD32C17}" type="parTrans" cxnId="{BEB74A2C-5658-4D1A-B9F2-F336DF7826E1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68AA28-0600-4473-89DB-BA6AC9F8A560}" type="sibTrans" cxnId="{BEB74A2C-5658-4D1A-B9F2-F336DF7826E1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59A855-5602-4AF0-B146-023A33C72F46}">
      <dgm:prSet phldrT="[Текст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ru-BY" altLang="ru-BY" sz="2400" b="0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(например, </a:t>
          </a:r>
          <a:r>
            <a:rPr lang="ru-RU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авиакатастрофы влияют на инвестиции в альтернативные технологии</a:t>
          </a:r>
          <a:r>
            <a:rPr kumimoji="0" lang="ru-BY" altLang="ru-BY" sz="2400" b="0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?).</a:t>
          </a:r>
          <a:endParaRPr lang="ru-BY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7485-FA04-4DD0-8CF2-9D6E06368BC7}" type="parTrans" cxnId="{382EE67D-48CA-431D-A56F-EE24A2B6FAC1}">
      <dgm:prSet/>
      <dgm:spPr/>
      <dgm:t>
        <a:bodyPr/>
        <a:lstStyle/>
        <a:p>
          <a:endParaRPr lang="ru-BY"/>
        </a:p>
      </dgm:t>
    </dgm:pt>
    <dgm:pt modelId="{205BE3F5-8DD8-4516-BD50-1E501B21B442}" type="sibTrans" cxnId="{382EE67D-48CA-431D-A56F-EE24A2B6FAC1}">
      <dgm:prSet/>
      <dgm:spPr/>
      <dgm:t>
        <a:bodyPr/>
        <a:lstStyle/>
        <a:p>
          <a:endParaRPr lang="ru-BY"/>
        </a:p>
      </dgm:t>
    </dgm:pt>
    <dgm:pt modelId="{E7E95FB2-3A44-4142-A43F-B70E607BFCF1}" type="pres">
      <dgm:prSet presAssocID="{C6E6CC08-F4F5-416B-9C28-F048B811DD1D}" presName="Name0" presStyleCnt="0">
        <dgm:presLayoutVars>
          <dgm:dir/>
          <dgm:animLvl val="lvl"/>
          <dgm:resizeHandles val="exact"/>
        </dgm:presLayoutVars>
      </dgm:prSet>
      <dgm:spPr/>
    </dgm:pt>
    <dgm:pt modelId="{92DDBEE2-D661-4995-A2B2-1967DDD51325}" type="pres">
      <dgm:prSet presAssocID="{AE0A6113-64B2-4B87-AFE8-1CB7E4452542}" presName="linNode" presStyleCnt="0"/>
      <dgm:spPr/>
    </dgm:pt>
    <dgm:pt modelId="{26230223-859B-4EC1-B77C-4784015E642D}" type="pres">
      <dgm:prSet presAssocID="{AE0A6113-64B2-4B87-AFE8-1CB7E445254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3B32C85-1AA1-48F5-9B13-12C7CFFD588E}" type="pres">
      <dgm:prSet presAssocID="{AE0A6113-64B2-4B87-AFE8-1CB7E4452542}" presName="descendantText" presStyleLbl="alignAccFollowNode1" presStyleIdx="0" presStyleCnt="3">
        <dgm:presLayoutVars>
          <dgm:bulletEnabled val="1"/>
        </dgm:presLayoutVars>
      </dgm:prSet>
      <dgm:spPr/>
    </dgm:pt>
    <dgm:pt modelId="{71B1942B-3FAE-444D-87D4-A4C2E44D6891}" type="pres">
      <dgm:prSet presAssocID="{63F1754F-42FB-4409-AD6F-4BD567CD680F}" presName="sp" presStyleCnt="0"/>
      <dgm:spPr/>
    </dgm:pt>
    <dgm:pt modelId="{4B50F083-F72F-4839-AC4A-EE50E4625852}" type="pres">
      <dgm:prSet presAssocID="{F7F3D7AB-2298-4AC4-975D-97FC9EE12829}" presName="linNode" presStyleCnt="0"/>
      <dgm:spPr/>
    </dgm:pt>
    <dgm:pt modelId="{C3D297A1-5B65-406B-AED2-09D8C1512C45}" type="pres">
      <dgm:prSet presAssocID="{F7F3D7AB-2298-4AC4-975D-97FC9EE1282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4DB916B-3829-438F-89B8-A8929A3AE97F}" type="pres">
      <dgm:prSet presAssocID="{F7F3D7AB-2298-4AC4-975D-97FC9EE12829}" presName="descendantText" presStyleLbl="alignAccFollowNode1" presStyleIdx="1" presStyleCnt="3">
        <dgm:presLayoutVars>
          <dgm:bulletEnabled val="1"/>
        </dgm:presLayoutVars>
      </dgm:prSet>
      <dgm:spPr/>
    </dgm:pt>
    <dgm:pt modelId="{9465435B-77D5-48C8-8EC8-BCB70A7B14F9}" type="pres">
      <dgm:prSet presAssocID="{B0B31C67-4F1F-46D3-8064-285C54B35FAC}" presName="sp" presStyleCnt="0"/>
      <dgm:spPr/>
    </dgm:pt>
    <dgm:pt modelId="{8468A574-766A-427E-8DA6-A48A46EE1D1F}" type="pres">
      <dgm:prSet presAssocID="{04CC1AE1-CDA6-4F85-BE62-0F9238DA1623}" presName="linNode" presStyleCnt="0"/>
      <dgm:spPr/>
    </dgm:pt>
    <dgm:pt modelId="{937F0E20-6AB4-4AF3-8D84-625B6A440B57}" type="pres">
      <dgm:prSet presAssocID="{04CC1AE1-CDA6-4F85-BE62-0F9238DA16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F039F9-3130-4D1C-A075-B95116341AEF}" type="pres">
      <dgm:prSet presAssocID="{04CC1AE1-CDA6-4F85-BE62-0F9238DA16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31F4C0C-9606-44E1-9C77-A6F284283847}" type="presOf" srcId="{D759A855-5602-4AF0-B146-023A33C72F46}" destId="{B3B32C85-1AA1-48F5-9B13-12C7CFFD588E}" srcOrd="0" destOrd="1" presId="urn:microsoft.com/office/officeart/2005/8/layout/vList5"/>
    <dgm:cxn modelId="{C2252618-6A6F-4C8C-8AF3-1977D47E4030}" type="presOf" srcId="{04CC1AE1-CDA6-4F85-BE62-0F9238DA1623}" destId="{937F0E20-6AB4-4AF3-8D84-625B6A440B57}" srcOrd="0" destOrd="0" presId="urn:microsoft.com/office/officeart/2005/8/layout/vList5"/>
    <dgm:cxn modelId="{BEB74A2C-5658-4D1A-B9F2-F336DF7826E1}" srcId="{04CC1AE1-CDA6-4F85-BE62-0F9238DA1623}" destId="{46058D74-6821-44E8-9C24-ACCFC9F3F914}" srcOrd="0" destOrd="0" parTransId="{25F75AD1-4067-4DFC-B01D-58475AD32C17}" sibTransId="{9A68AA28-0600-4473-89DB-BA6AC9F8A560}"/>
    <dgm:cxn modelId="{A08CE72F-7AEB-4A92-9C9B-38F1FB6A3B04}" srcId="{C6E6CC08-F4F5-416B-9C28-F048B811DD1D}" destId="{F7F3D7AB-2298-4AC4-975D-97FC9EE12829}" srcOrd="1" destOrd="0" parTransId="{F4049632-70F4-4016-8591-592A997F4DA8}" sibTransId="{B0B31C67-4F1F-46D3-8064-285C54B35FAC}"/>
    <dgm:cxn modelId="{B790B437-9581-4994-A961-C0B65E915995}" srcId="{AE0A6113-64B2-4B87-AFE8-1CB7E4452542}" destId="{A00F6B58-7FA0-4AC4-80DF-93D7D38E47F3}" srcOrd="0" destOrd="0" parTransId="{B0C6248F-7FC9-4B3B-B8D3-E78DBACA5C99}" sibTransId="{CF521501-FFBC-48C2-A359-D541A664E108}"/>
    <dgm:cxn modelId="{74C8893B-6D0A-423E-9508-047BC0B4ABAF}" type="presOf" srcId="{46058D74-6821-44E8-9C24-ACCFC9F3F914}" destId="{FEF039F9-3130-4D1C-A075-B95116341AEF}" srcOrd="0" destOrd="0" presId="urn:microsoft.com/office/officeart/2005/8/layout/vList5"/>
    <dgm:cxn modelId="{0FF65867-2B21-4BC9-8D63-FA24EB01CCF7}" srcId="{F7F3D7AB-2298-4AC4-975D-97FC9EE12829}" destId="{14C90AD7-B068-40A1-B291-8B50D5A2C2D0}" srcOrd="0" destOrd="0" parTransId="{E619D640-8F50-4AE9-8794-871E2F2B3739}" sibTransId="{15DEF379-A7F8-4472-BA6E-CFD6E6BA8FA9}"/>
    <dgm:cxn modelId="{DF5E6E53-F616-41B0-AC16-3547C076CC68}" type="presOf" srcId="{A00F6B58-7FA0-4AC4-80DF-93D7D38E47F3}" destId="{B3B32C85-1AA1-48F5-9B13-12C7CFFD588E}" srcOrd="0" destOrd="0" presId="urn:microsoft.com/office/officeart/2005/8/layout/vList5"/>
    <dgm:cxn modelId="{1498337A-53BA-40FD-98AA-B416044D925C}" type="presOf" srcId="{AE0A6113-64B2-4B87-AFE8-1CB7E4452542}" destId="{26230223-859B-4EC1-B77C-4784015E642D}" srcOrd="0" destOrd="0" presId="urn:microsoft.com/office/officeart/2005/8/layout/vList5"/>
    <dgm:cxn modelId="{B63DCE7D-7E7A-4EFF-BD91-F129619DAC08}" type="presOf" srcId="{F7F3D7AB-2298-4AC4-975D-97FC9EE12829}" destId="{C3D297A1-5B65-406B-AED2-09D8C1512C45}" srcOrd="0" destOrd="0" presId="urn:microsoft.com/office/officeart/2005/8/layout/vList5"/>
    <dgm:cxn modelId="{382EE67D-48CA-431D-A56F-EE24A2B6FAC1}" srcId="{AE0A6113-64B2-4B87-AFE8-1CB7E4452542}" destId="{D759A855-5602-4AF0-B146-023A33C72F46}" srcOrd="1" destOrd="0" parTransId="{B5CC7485-FA04-4DD0-8CF2-9D6E06368BC7}" sibTransId="{205BE3F5-8DD8-4516-BD50-1E501B21B442}"/>
    <dgm:cxn modelId="{6343038A-D3AE-4D8A-A3D9-A1C2F417074B}" srcId="{C6E6CC08-F4F5-416B-9C28-F048B811DD1D}" destId="{AE0A6113-64B2-4B87-AFE8-1CB7E4452542}" srcOrd="0" destOrd="0" parTransId="{BC3EBD9B-20BF-4C9E-A8E7-5646AC5A4A7A}" sibTransId="{63F1754F-42FB-4409-AD6F-4BD567CD680F}"/>
    <dgm:cxn modelId="{156B8EAF-B51B-47DC-A34C-774578B8EC17}" type="presOf" srcId="{14C90AD7-B068-40A1-B291-8B50D5A2C2D0}" destId="{F4DB916B-3829-438F-89B8-A8929A3AE97F}" srcOrd="0" destOrd="0" presId="urn:microsoft.com/office/officeart/2005/8/layout/vList5"/>
    <dgm:cxn modelId="{791AF1DF-8BF1-44A1-9C14-54B03D7E40BF}" srcId="{C6E6CC08-F4F5-416B-9C28-F048B811DD1D}" destId="{04CC1AE1-CDA6-4F85-BE62-0F9238DA1623}" srcOrd="2" destOrd="0" parTransId="{EF7FEEB6-5E30-4467-AA5E-86F6A2DDBF22}" sibTransId="{8D110083-7D59-4660-97E8-00C6304190BB}"/>
    <dgm:cxn modelId="{9DAA40E7-4F72-488D-AC69-65CDBCC38982}" type="presOf" srcId="{C6E6CC08-F4F5-416B-9C28-F048B811DD1D}" destId="{E7E95FB2-3A44-4142-A43F-B70E607BFCF1}" srcOrd="0" destOrd="0" presId="urn:microsoft.com/office/officeart/2005/8/layout/vList5"/>
    <dgm:cxn modelId="{CBDEA4F3-CEFF-4521-9199-726F76D0D0D4}" type="presParOf" srcId="{E7E95FB2-3A44-4142-A43F-B70E607BFCF1}" destId="{92DDBEE2-D661-4995-A2B2-1967DDD51325}" srcOrd="0" destOrd="0" presId="urn:microsoft.com/office/officeart/2005/8/layout/vList5"/>
    <dgm:cxn modelId="{D894975A-462B-4AA4-B295-810003AB6A04}" type="presParOf" srcId="{92DDBEE2-D661-4995-A2B2-1967DDD51325}" destId="{26230223-859B-4EC1-B77C-4784015E642D}" srcOrd="0" destOrd="0" presId="urn:microsoft.com/office/officeart/2005/8/layout/vList5"/>
    <dgm:cxn modelId="{FD9D90E5-0B1D-413A-8F41-19DD0CF59C90}" type="presParOf" srcId="{92DDBEE2-D661-4995-A2B2-1967DDD51325}" destId="{B3B32C85-1AA1-48F5-9B13-12C7CFFD588E}" srcOrd="1" destOrd="0" presId="urn:microsoft.com/office/officeart/2005/8/layout/vList5"/>
    <dgm:cxn modelId="{CD661F53-5711-4C59-AD49-5DCE1EE9C71B}" type="presParOf" srcId="{E7E95FB2-3A44-4142-A43F-B70E607BFCF1}" destId="{71B1942B-3FAE-444D-87D4-A4C2E44D6891}" srcOrd="1" destOrd="0" presId="urn:microsoft.com/office/officeart/2005/8/layout/vList5"/>
    <dgm:cxn modelId="{4C8ED14C-D553-4755-AD16-CC394CBC7749}" type="presParOf" srcId="{E7E95FB2-3A44-4142-A43F-B70E607BFCF1}" destId="{4B50F083-F72F-4839-AC4A-EE50E4625852}" srcOrd="2" destOrd="0" presId="urn:microsoft.com/office/officeart/2005/8/layout/vList5"/>
    <dgm:cxn modelId="{600B73CA-FB6E-4917-AEAC-7D7B6EBD0003}" type="presParOf" srcId="{4B50F083-F72F-4839-AC4A-EE50E4625852}" destId="{C3D297A1-5B65-406B-AED2-09D8C1512C45}" srcOrd="0" destOrd="0" presId="urn:microsoft.com/office/officeart/2005/8/layout/vList5"/>
    <dgm:cxn modelId="{4BFDE63D-3A13-49D9-8E31-E2491CAF4363}" type="presParOf" srcId="{4B50F083-F72F-4839-AC4A-EE50E4625852}" destId="{F4DB916B-3829-438F-89B8-A8929A3AE97F}" srcOrd="1" destOrd="0" presId="urn:microsoft.com/office/officeart/2005/8/layout/vList5"/>
    <dgm:cxn modelId="{437B8768-8402-46F4-8BBA-9C722BFB127E}" type="presParOf" srcId="{E7E95FB2-3A44-4142-A43F-B70E607BFCF1}" destId="{9465435B-77D5-48C8-8EC8-BCB70A7B14F9}" srcOrd="3" destOrd="0" presId="urn:microsoft.com/office/officeart/2005/8/layout/vList5"/>
    <dgm:cxn modelId="{EBC57344-915C-4F07-8F14-7162242C9A3E}" type="presParOf" srcId="{E7E95FB2-3A44-4142-A43F-B70E607BFCF1}" destId="{8468A574-766A-427E-8DA6-A48A46EE1D1F}" srcOrd="4" destOrd="0" presId="urn:microsoft.com/office/officeart/2005/8/layout/vList5"/>
    <dgm:cxn modelId="{04275696-CFB4-4362-9CD6-6FFC5717DC8B}" type="presParOf" srcId="{8468A574-766A-427E-8DA6-A48A46EE1D1F}" destId="{937F0E20-6AB4-4AF3-8D84-625B6A440B57}" srcOrd="0" destOrd="0" presId="urn:microsoft.com/office/officeart/2005/8/layout/vList5"/>
    <dgm:cxn modelId="{2A7C73BD-C27D-4AB7-9C62-4CABA6C762B1}" type="presParOf" srcId="{8468A574-766A-427E-8DA6-A48A46EE1D1F}" destId="{FEF039F9-3130-4D1C-A075-B95116341A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2C85-1AA1-48F5-9B13-12C7CFFD588E}">
      <dsp:nvSpPr>
        <dsp:cNvPr id="0" name=""/>
        <dsp:cNvSpPr/>
      </dsp:nvSpPr>
      <dsp:spPr>
        <a:xfrm rot="5400000">
          <a:off x="7260799" y="-2867123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ена акций Tesla может быть связана с авиакатастрофами</a:t>
          </a:r>
          <a:endParaRPr lang="ru-BY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ru-BY" altLang="ru-BY" sz="2400" b="0" i="1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(например, </a:t>
          </a:r>
          <a:r>
            <a:rPr lang="ru-RU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авиакатастрофы влияют на инвестиции в альтернативные технологии</a:t>
          </a:r>
          <a:r>
            <a:rPr kumimoji="0" lang="ru-BY" altLang="ru-BY" sz="2400" b="0" i="1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?).</a:t>
          </a:r>
          <a:endParaRPr lang="ru-BY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246659"/>
        <a:ext cx="7425773" cy="1266735"/>
      </dsp:txXfrm>
    </dsp:sp>
    <dsp:sp modelId="{26230223-859B-4EC1-B77C-4784015E642D}">
      <dsp:nvSpPr>
        <dsp:cNvPr id="0" name=""/>
        <dsp:cNvSpPr/>
      </dsp:nvSpPr>
      <dsp:spPr>
        <a:xfrm>
          <a:off x="0" y="2658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Гипотеза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88317"/>
        <a:ext cx="4044225" cy="1583418"/>
      </dsp:txXfrm>
    </dsp:sp>
    <dsp:sp modelId="{F4DB916B-3829-438F-89B8-A8929A3AE97F}">
      <dsp:nvSpPr>
        <dsp:cNvPr id="0" name=""/>
        <dsp:cNvSpPr/>
      </dsp:nvSpPr>
      <dsp:spPr>
        <a:xfrm rot="5400000">
          <a:off x="7260799" y="-1024650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Построил графики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сделал Статистический анализ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—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не видно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2089132"/>
        <a:ext cx="7425773" cy="1266735"/>
      </dsp:txXfrm>
    </dsp:sp>
    <dsp:sp modelId="{C3D297A1-5B65-406B-AED2-09D8C1512C45}">
      <dsp:nvSpPr>
        <dsp:cNvPr id="0" name=""/>
        <dsp:cNvSpPr/>
      </dsp:nvSpPr>
      <dsp:spPr>
        <a:xfrm>
          <a:off x="0" y="1845131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1930790"/>
        <a:ext cx="4044225" cy="1583418"/>
      </dsp:txXfrm>
    </dsp:sp>
    <dsp:sp modelId="{FEF039F9-3130-4D1C-A075-B95116341AEF}">
      <dsp:nvSpPr>
        <dsp:cNvPr id="0" name=""/>
        <dsp:cNvSpPr/>
      </dsp:nvSpPr>
      <dsp:spPr>
        <a:xfrm rot="5400000">
          <a:off x="7260799" y="817823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ru-BY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между ценой</a:t>
          </a:r>
          <a:r>
            <a:rPr kumimoji="0" lang="ru-RU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акций</a:t>
          </a:r>
          <a:r>
            <a:rPr kumimoji="0" lang="ru-BY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Tesla и авиакатастрофами нет</a:t>
          </a:r>
          <a:r>
            <a:rPr kumimoji="0" lang="ru-RU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3200" b="0" i="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3931606"/>
        <a:ext cx="7425773" cy="1266735"/>
      </dsp:txXfrm>
    </dsp:sp>
    <dsp:sp modelId="{937F0E20-6AB4-4AF3-8D84-625B6A440B57}">
      <dsp:nvSpPr>
        <dsp:cNvPr id="0" name=""/>
        <dsp:cNvSpPr/>
      </dsp:nvSpPr>
      <dsp:spPr>
        <a:xfrm>
          <a:off x="0" y="3687604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Вывод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3773263"/>
        <a:ext cx="4044225" cy="1583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E6C82-6792-4FBB-A79A-3F80C4A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FB3E60-2F82-4C12-95B3-7ACC1B0E5862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E2BF-9ADC-477C-B985-ED6A3FE2C52E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000" y="706951"/>
            <a:ext cx="9720000" cy="4072050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Влияние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авиакатастроф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на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динамику акций Tesla</a:t>
            </a:r>
            <a:br>
              <a:rPr lang="ru-RU" sz="4800" dirty="0">
                <a:latin typeface="Bookman Old Style" panose="02050604050505020204" pitchFamily="18" charset="0"/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B43728A5-E046-5443-0993-A4B19EE9B150}"/>
              </a:ext>
            </a:extLst>
          </p:cNvPr>
          <p:cNvSpPr txBox="1">
            <a:spLocks/>
          </p:cNvSpPr>
          <p:nvPr/>
        </p:nvSpPr>
        <p:spPr>
          <a:xfrm>
            <a:off x="7384834" y="4919322"/>
            <a:ext cx="3357924" cy="911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Барсук Виктор Геннадьевич</a:t>
            </a:r>
          </a:p>
          <a:p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Курсовой проект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DA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_1024</a:t>
            </a:r>
            <a:br>
              <a:rPr lang="ru-RU" sz="1400" dirty="0">
                <a:latin typeface="Bookman Old Style" panose="02050604050505020204" pitchFamily="18" charset="0"/>
              </a:rPr>
            </a:br>
            <a:endParaRPr lang="ru-RU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Статистический анализ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3D3E3-7211-B515-ED78-CFA83378264D}"/>
              </a:ext>
            </a:extLst>
          </p:cNvPr>
          <p:cNvSpPr txBox="1"/>
          <p:nvPr/>
        </p:nvSpPr>
        <p:spPr>
          <a:xfrm>
            <a:off x="246000" y="820240"/>
            <a:ext cx="1194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корреляции (есть ли связь?)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FEF2AE-61AE-17DC-0A05-03AFE6EE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11" y="1494000"/>
            <a:ext cx="8166777" cy="26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25AA8-847A-B324-3BFF-A5C046E439F7}"/>
              </a:ext>
            </a:extLst>
          </p:cNvPr>
          <p:cNvSpPr txBox="1"/>
          <p:nvPr/>
        </p:nvSpPr>
        <p:spPr>
          <a:xfrm>
            <a:off x="244160" y="5364000"/>
            <a:ext cx="63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число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близко к 1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сильная связь.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близко к 0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связи нет.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отрицательное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обратная связь </a:t>
            </a:r>
          </a:p>
          <a:p>
            <a:pPr algn="l"/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(когда Tesla растёт, авиакатастрофы падают).</a:t>
            </a:r>
          </a:p>
        </p:txBody>
      </p:sp>
    </p:spTree>
    <p:extLst>
      <p:ext uri="{BB962C8B-B14F-4D97-AF65-F5344CB8AC3E}">
        <p14:creationId xmlns:p14="http://schemas.microsoft.com/office/powerpoint/2010/main" val="9302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Выгружаем объединенную таблицу в Excel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DBCA1B-710D-856D-549C-25E93289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6"/>
          <a:stretch/>
        </p:blipFill>
        <p:spPr>
          <a:xfrm>
            <a:off x="1010999" y="1584000"/>
            <a:ext cx="1071009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A268-ECC6-1E7E-28B0-0E4DA4E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79000"/>
            <a:ext cx="11493059" cy="502008"/>
          </a:xfrm>
        </p:spPr>
        <p:txBody>
          <a:bodyPr rtlCol="0" anchor="ctr"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 данных в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CFDB2-04D9-7953-33EE-87B7BEF7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1404000"/>
            <a:ext cx="7731352" cy="371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92B51-1206-18BC-7512-F196F3FD3838}"/>
              </a:ext>
            </a:extLst>
          </p:cNvPr>
          <p:cNvSpPr txBox="1"/>
          <p:nvPr/>
        </p:nvSpPr>
        <p:spPr>
          <a:xfrm>
            <a:off x="157990" y="5655670"/>
            <a:ext cx="63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 учувствуют дв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фала:</a:t>
            </a:r>
          </a:p>
          <a:p>
            <a:pPr marL="342900" indent="-342900" algn="l">
              <a:buAutoNum type="arabicParenR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авиакатастрофам</a:t>
            </a:r>
          </a:p>
          <a:p>
            <a:pPr marL="342900" indent="-342900" algn="l">
              <a:buAutoNum type="arabicParenR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объединённые данные по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авиакатастрофам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графика в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B92331-C5AA-5B88-ED9C-1D0B764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3" y="819000"/>
            <a:ext cx="9967613" cy="56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73E9-073E-8D8E-272B-10A8B811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исследования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C8AB90B3-C1F4-7CD5-A297-CC5342E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90245"/>
              </p:ext>
            </p:extLst>
          </p:nvPr>
        </p:nvGraphicFramePr>
        <p:xfrm>
          <a:off x="101156" y="999000"/>
          <a:ext cx="11709844" cy="5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7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788436" y="1899000"/>
            <a:ext cx="10615127" cy="2931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</a:p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DDF5C07-E33F-3D0B-D941-4545B35A62A8}"/>
              </a:ext>
            </a:extLst>
          </p:cNvPr>
          <p:cNvSpPr txBox="1"/>
          <p:nvPr/>
        </p:nvSpPr>
        <p:spPr>
          <a:xfrm>
            <a:off x="561000" y="459000"/>
            <a:ext cx="11520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временных рядов: исторических цен на акции Tesla и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о авиакатастрофах.</a:t>
            </a:r>
          </a:p>
          <a:p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разбиваются самолеты - растут ли акции Tesla? Проверяем гипотезу о том, что крупные авиакатастрофы влияют на инвестиции в альтернативные технологии.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цены акций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анные о произошедших авиакатастрофах (1970-2025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Инструменты: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Jupyter Notebooks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Python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436FC8-7B51-AAF3-5FAB-4EDE9BB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414000"/>
            <a:ext cx="10515600" cy="502008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b="0" dirty="0">
                <a:solidFill>
                  <a:srgbClr val="025373"/>
                </a:solidFill>
                <a:latin typeface="Arial Black" panose="020B0A04020102020204" pitchFamily="34" charset="0"/>
              </a:rPr>
              <a:t>Планирование проекта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678E111-0FA4-FF51-5B65-9824F2A0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473328"/>
              </p:ext>
            </p:extLst>
          </p:nvPr>
        </p:nvGraphicFramePr>
        <p:xfrm>
          <a:off x="-1891" y="1051008"/>
          <a:ext cx="12192000" cy="57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6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172BB2-9E81-C2E0-D92E-F53379DD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Подготовка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C080B-B906-660A-2E71-FF3D0BBD8652}"/>
              </a:ext>
            </a:extLst>
          </p:cNvPr>
          <p:cNvSpPr txBox="1"/>
          <p:nvPr/>
        </p:nvSpPr>
        <p:spPr>
          <a:xfrm>
            <a:off x="246000" y="820240"/>
            <a:ext cx="10170000" cy="663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Выгружаем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Загрузка данных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Notebooks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Проверка данных</a:t>
            </a:r>
            <a:r>
              <a:rPr lang="ru-RU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E741FA-3953-62C6-D2CF-162E38FD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84" t="24308" r="11274" b="9691"/>
          <a:stretch/>
        </p:blipFill>
        <p:spPr>
          <a:xfrm>
            <a:off x="692058" y="1483691"/>
            <a:ext cx="10803942" cy="51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1F51C-AC23-B8BB-271E-CF82305A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Очистка и обработка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0C80C-7374-3EF5-7C9D-D2F9359552E4}"/>
              </a:ext>
            </a:extLst>
          </p:cNvPr>
          <p:cNvSpPr txBox="1"/>
          <p:nvPr/>
        </p:nvSpPr>
        <p:spPr>
          <a:xfrm>
            <a:off x="246000" y="820240"/>
            <a:ext cx="11946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Привести данные к единому формату:</a:t>
            </a: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Tesla: Оставить только дату и цену закрытия.</a:t>
            </a: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авиакатастроф: Данные уже агрегированы по годам, поэтому дополнительная обработка не требуется.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3DFAAD-1A40-2EA8-E6B1-FF21E0F9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20" t="36320" r="15415" b="5356"/>
          <a:stretch/>
        </p:blipFill>
        <p:spPr>
          <a:xfrm>
            <a:off x="700140" y="1651236"/>
            <a:ext cx="10840859" cy="51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Очистка и обработка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30357F-CF63-C1BC-DB00-861E7F30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4"/>
          <a:stretch/>
        </p:blipFill>
        <p:spPr>
          <a:xfrm>
            <a:off x="1764193" y="1494000"/>
            <a:ext cx="7944959" cy="331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3D3E3-7211-B515-ED78-CFA83378264D}"/>
              </a:ext>
            </a:extLst>
          </p:cNvPr>
          <p:cNvSpPr txBox="1"/>
          <p:nvPr/>
        </p:nvSpPr>
        <p:spPr>
          <a:xfrm>
            <a:off x="246000" y="820240"/>
            <a:ext cx="1194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Объединение двух таблиц по году</a:t>
            </a:r>
            <a:endParaRPr lang="ru-BY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171000" cy="7039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График стоимости акций Tesla по годам.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10F2F-EA0C-3F9D-5B0E-35045E45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20633" b="2557"/>
          <a:stretch/>
        </p:blipFill>
        <p:spPr>
          <a:xfrm>
            <a:off x="4296000" y="1474777"/>
            <a:ext cx="7470000" cy="53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711000" cy="711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График количества авиакатастроф по годам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ADE26E-CA69-50A9-9B99-2AACC46B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" r="19857"/>
          <a:stretch/>
        </p:blipFill>
        <p:spPr>
          <a:xfrm>
            <a:off x="4386000" y="1463056"/>
            <a:ext cx="7470000" cy="5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711000" cy="1030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Совмещенный график для визуального поиска взаимосвязей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8F72B9-390D-9881-99A4-FA72D212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790518"/>
            <a:ext cx="7700585" cy="6067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1DDB8-B9B8-9E72-40B7-8393E7C30D9B}"/>
              </a:ext>
            </a:extLst>
          </p:cNvPr>
          <p:cNvSpPr txBox="1"/>
          <p:nvPr/>
        </p:nvSpPr>
        <p:spPr>
          <a:xfrm>
            <a:off x="111000" y="5139000"/>
            <a:ext cx="4275000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ts val="2145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линии идут </a:t>
            </a:r>
            <a:r>
              <a:rPr lang="ru-BY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одинаково</a:t>
            </a: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(вместе вверх/вниз) — возможно, есть связь.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145"/>
              </a:lnSpc>
              <a:buSzPts val="1000"/>
              <a:tabLst>
                <a:tab pos="457200" algn="l"/>
              </a:tabLst>
            </a:pPr>
            <a:endParaRPr lang="ru-BY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45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линии </a:t>
            </a:r>
            <a:r>
              <a:rPr lang="ru-BY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совпадают</a:t>
            </a: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связи нет.</a:t>
            </a:r>
          </a:p>
        </p:txBody>
      </p:sp>
    </p:spTree>
    <p:extLst>
      <p:ext uri="{BB962C8B-B14F-4D97-AF65-F5344CB8AC3E}">
        <p14:creationId xmlns:p14="http://schemas.microsoft.com/office/powerpoint/2010/main" val="12927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343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Aptos</vt:lpstr>
      <vt:lpstr>Arial</vt:lpstr>
      <vt:lpstr>Arial Black</vt:lpstr>
      <vt:lpstr>Bookman Old Style</vt:lpstr>
      <vt:lpstr>Calibri</vt:lpstr>
      <vt:lpstr>Calibri Light</vt:lpstr>
      <vt:lpstr>Symbol</vt:lpstr>
      <vt:lpstr>Times New Roman</vt:lpstr>
      <vt:lpstr>Wingdings</vt:lpstr>
      <vt:lpstr>Тема Office</vt:lpstr>
      <vt:lpstr>Влияние  авиакатастроф  на  динамику акций Tesla </vt:lpstr>
      <vt:lpstr>Презентация PowerPoint</vt:lpstr>
      <vt:lpstr>Планирование проекта</vt:lpstr>
      <vt:lpstr>Подготовка данных</vt:lpstr>
      <vt:lpstr>Очистка и обработка данных</vt:lpstr>
      <vt:lpstr>Очистка и обработка данных</vt:lpstr>
      <vt:lpstr>Визуализация полученных данных в  Jupyter Notebooks </vt:lpstr>
      <vt:lpstr>Визуализация полученных данных в  Jupyter Notebooks </vt:lpstr>
      <vt:lpstr>Визуализация полученных данных в  Jupyter Notebooks </vt:lpstr>
      <vt:lpstr>Статистический анализ</vt:lpstr>
      <vt:lpstr>Выгружаем объединенную таблицу в Excel</vt:lpstr>
      <vt:lpstr>Построение модели данных в Power bi</vt:lpstr>
      <vt:lpstr>Построение графика в Power BI</vt:lpstr>
      <vt:lpstr>Выводы исследования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Барсук Виктор Геннадьевич</cp:lastModifiedBy>
  <cp:revision>18</cp:revision>
  <dcterms:created xsi:type="dcterms:W3CDTF">2020-06-21T13:18:43Z</dcterms:created>
  <dcterms:modified xsi:type="dcterms:W3CDTF">2025-07-29T20:04:04Z</dcterms:modified>
</cp:coreProperties>
</file>