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7" r:id="rId2"/>
    <p:sldId id="258" r:id="rId3"/>
    <p:sldId id="276" r:id="rId4"/>
    <p:sldId id="277" r:id="rId5"/>
    <p:sldId id="278" r:id="rId6"/>
    <p:sldId id="279" r:id="rId7"/>
    <p:sldId id="280" r:id="rId8"/>
    <p:sldId id="289" r:id="rId9"/>
    <p:sldId id="290" r:id="rId10"/>
    <p:sldId id="291" r:id="rId11"/>
    <p:sldId id="293" r:id="rId12"/>
    <p:sldId id="283" r:id="rId13"/>
    <p:sldId id="292" r:id="rId14"/>
    <p:sldId id="284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83" d="100"/>
          <a:sy n="83" d="100"/>
        </p:scale>
        <p:origin x="686" y="77"/>
      </p:cViewPr>
      <p:guideLst>
        <p:guide orient="horz" pos="2727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9" d="100"/>
          <a:sy n="49" d="100"/>
        </p:scale>
        <p:origin x="1842" y="5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1055;&#1088;&#1086;&#1077;&#1082;&#1090;%20&#1040;&#1081;&#1090;&#1080;&#1064;&#1040;&#1043;\&#1087;&#1088;&#1086;&#1077;&#1082;&#1090;_(GanttPRO.com)_06.07.2025%2022%204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338567913385827"/>
          <c:y val="2.3705967268795973E-2"/>
          <c:w val="0.65862024278215214"/>
          <c:h val="0.5877783436062019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проект!$E$22</c:f>
              <c:strCache>
                <c:ptCount val="1"/>
                <c:pt idx="0">
                  <c:v>Начало работ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проект!$D$23:$D$31</c:f>
              <c:strCache>
                <c:ptCount val="9"/>
                <c:pt idx="0">
                  <c:v>Защита проекта</c:v>
                </c:pt>
                <c:pt idx="1">
                  <c:v>Интерпретация результатов</c:v>
                </c:pt>
                <c:pt idx="2">
                  <c:v>Анализ данных</c:v>
                </c:pt>
                <c:pt idx="3">
                  <c:v>Очистка и стандартизация данных</c:v>
                </c:pt>
                <c:pt idx="4">
                  <c:v>Подготовка данных</c:v>
                </c:pt>
                <c:pt idx="5">
                  <c:v>Предзащита идеи проекта</c:v>
                </c:pt>
                <c:pt idx="6">
                  <c:v>Определение метрик и  инструментов</c:v>
                </c:pt>
                <c:pt idx="7">
                  <c:v>Формулировка цели и постановка  задач</c:v>
                </c:pt>
                <c:pt idx="8">
                  <c:v>Сбор информации</c:v>
                </c:pt>
              </c:strCache>
            </c:strRef>
          </c:cat>
          <c:val>
            <c:numRef>
              <c:f>проект!$E$23:$E$31</c:f>
              <c:numCache>
                <mc:AlternateContent xmlns:mc="http://schemas.openxmlformats.org/markup-compatibility/2006">
                  <mc:Choice Requires="c16r2">
                    <c16r2:formatcode2>[$-ru-BY,1]d\ mmm\ yyyy\ "г"\.;@</c16r2:formatcode2>
                  </mc:Choice>
                  <mc:Fallback>
                    <c:formatCode>[$]d\ mmm\ yyyy\ "г"\.;@</c:formatCode>
                  </mc:Fallback>
                </mc:AlternateContent>
                <c:ptCount val="9"/>
                <c:pt idx="0">
                  <c:v>45867</c:v>
                </c:pt>
                <c:pt idx="1">
                  <c:v>45860</c:v>
                </c:pt>
                <c:pt idx="2">
                  <c:v>45855</c:v>
                </c:pt>
                <c:pt idx="3">
                  <c:v>45849</c:v>
                </c:pt>
                <c:pt idx="4">
                  <c:v>45846</c:v>
                </c:pt>
                <c:pt idx="5">
                  <c:v>45845</c:v>
                </c:pt>
                <c:pt idx="6">
                  <c:v>45841</c:v>
                </c:pt>
                <c:pt idx="7">
                  <c:v>45840</c:v>
                </c:pt>
                <c:pt idx="8">
                  <c:v>45839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1A-4391-927D-8F105A6755E2}"/>
            </c:ext>
          </c:extLst>
        </c:ser>
        <c:ser>
          <c:idx val="1"/>
          <c:order val="1"/>
          <c:tx>
            <c:strRef>
              <c:f>проект!$G$22</c:f>
              <c:strCache>
                <c:ptCount val="1"/>
                <c:pt idx="0">
                  <c:v>Продолжительность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val>
            <c:numRef>
              <c:f>проект!$G$23:$G$31</c:f>
              <c:numCache>
                <c:formatCode>General</c:formatCode>
                <c:ptCount val="9"/>
                <c:pt idx="0">
                  <c:v>1</c:v>
                </c:pt>
                <c:pt idx="1">
                  <c:v>7</c:v>
                </c:pt>
                <c:pt idx="2">
                  <c:v>5</c:v>
                </c:pt>
                <c:pt idx="3">
                  <c:v>6</c:v>
                </c:pt>
                <c:pt idx="4">
                  <c:v>3</c:v>
                </c:pt>
                <c:pt idx="5">
                  <c:v>1</c:v>
                </c:pt>
                <c:pt idx="6">
                  <c:v>4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1A-4391-927D-8F105A675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8562079"/>
        <c:axId val="1528562559"/>
      </c:barChart>
      <c:catAx>
        <c:axId val="15285620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BY"/>
          </a:p>
        </c:txPr>
        <c:crossAx val="1528562559"/>
        <c:crosses val="autoZero"/>
        <c:auto val="1"/>
        <c:lblAlgn val="ctr"/>
        <c:lblOffset val="100"/>
        <c:noMultiLvlLbl val="0"/>
      </c:catAx>
      <c:valAx>
        <c:axId val="1528562559"/>
        <c:scaling>
          <c:orientation val="minMax"/>
          <c:max val="45869"/>
          <c:min val="4583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]d\ mmm\ yyyy\ &quot;г&quot;\.;@" c16r2:formatcode2="[$-ru-BY,1]d\ mmm\ yyyy\ &quot;г&quot;\.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BY"/>
          </a:p>
        </c:txPr>
        <c:crossAx val="1528562079"/>
        <c:crosses val="autoZero"/>
        <c:crossBetween val="between"/>
        <c:majorUnit val="2.9"/>
        <c:min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>
          <a:latin typeface="Times New Roman" panose="02020603050405020304" pitchFamily="18" charset="0"/>
          <a:cs typeface="Times New Roman" panose="02020603050405020304" pitchFamily="18" charset="0"/>
        </a:defRPr>
      </a:pPr>
      <a:endParaRPr lang="ru-BY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E6CC08-F4F5-416B-9C28-F048B811DD1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BY"/>
        </a:p>
      </dgm:t>
    </dgm:pt>
    <dgm:pt modelId="{AE0A6113-64B2-4B87-AFE8-1CB7E4452542}">
      <dgm:prSet phldrT="[Текст]" custT="1"/>
      <dgm:spPr/>
      <dgm:t>
        <a:bodyPr/>
        <a:lstStyle/>
        <a:p>
          <a:r>
            <a:rPr kumimoji="0" lang="ru-BY" altLang="ru-BY" sz="36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Гипотеза</a:t>
          </a:r>
          <a:endParaRPr lang="ru-BY" sz="3600" i="0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3EBD9B-20BF-4C9E-A8E7-5646AC5A4A7A}" type="parTrans" cxnId="{6343038A-D3AE-4D8A-A3D9-A1C2F417074B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F1754F-42FB-4409-AD6F-4BD567CD680F}" type="sibTrans" cxnId="{6343038A-D3AE-4D8A-A3D9-A1C2F417074B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6B58-7FA0-4AC4-80DF-93D7D38E47F3}">
      <dgm:prSet phldrT="[Текст]" custT="1"/>
      <dgm:spPr/>
      <dgm:t>
        <a:bodyPr/>
        <a:lstStyle/>
        <a:p>
          <a:pPr algn="ctr">
            <a:buClrTx/>
            <a:buSzTx/>
            <a:buFontTx/>
            <a:buNone/>
          </a:pPr>
          <a:r>
            <a:rPr kumimoji="0" lang="ru-RU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Ц</a:t>
          </a:r>
          <a:r>
            <a:rPr kumimoji="0" lang="ru-BY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ена акций Tesla может быть связана с авиакатастрофами</a:t>
          </a:r>
          <a:endParaRPr lang="ru-BY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C6248F-7FC9-4B3B-B8D3-E78DBACA5C99}" type="parTrans" cxnId="{B790B437-9581-4994-A961-C0B65E915995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521501-FFBC-48C2-A359-D541A664E108}" type="sibTrans" cxnId="{B790B437-9581-4994-A961-C0B65E915995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F3D7AB-2298-4AC4-975D-97FC9EE12829}">
      <dgm:prSet phldrT="[Текст]" custT="1"/>
      <dgm:spPr/>
      <dgm:t>
        <a:bodyPr/>
        <a:lstStyle/>
        <a:p>
          <a:r>
            <a:rPr kumimoji="0" lang="ru-BY" altLang="ru-BY" sz="36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Анализ</a:t>
          </a:r>
          <a:endParaRPr lang="ru-BY" sz="3600" i="0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049632-70F4-4016-8591-592A997F4DA8}" type="parTrans" cxnId="{A08CE72F-7AEB-4A92-9C9B-38F1FB6A3B04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B31C67-4F1F-46D3-8064-285C54B35FAC}" type="sibTrans" cxnId="{A08CE72F-7AEB-4A92-9C9B-38F1FB6A3B04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C90AD7-B068-40A1-B291-8B50D5A2C2D0}">
      <dgm:prSet phldrT="[Текст]" custT="1"/>
      <dgm:spPr/>
      <dgm:t>
        <a:bodyPr/>
        <a:lstStyle/>
        <a:p>
          <a:pPr algn="ctr">
            <a:buFontTx/>
            <a:buNone/>
          </a:pPr>
          <a:r>
            <a:rPr kumimoji="0" lang="ru-BY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Построил графики</a:t>
          </a:r>
          <a:r>
            <a:rPr kumimoji="0" lang="ru-RU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, сделал Статистический анализ</a:t>
          </a:r>
          <a:r>
            <a:rPr kumimoji="0" lang="ru-BY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—</a:t>
          </a:r>
          <a:r>
            <a:rPr kumimoji="0" lang="ru-RU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0" lang="ru-BY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связи не видно</a:t>
          </a:r>
          <a:r>
            <a:rPr kumimoji="0" lang="ru-RU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BY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19D640-8F50-4AE9-8794-871E2F2B3739}" type="parTrans" cxnId="{0FF65867-2B21-4BC9-8D63-FA24EB01CCF7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DEF379-A7F8-4472-BA6E-CFD6E6BA8FA9}" type="sibTrans" cxnId="{0FF65867-2B21-4BC9-8D63-FA24EB01CCF7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CC1AE1-CDA6-4F85-BE62-0F9238DA1623}">
      <dgm:prSet phldrT="[Текст]" custT="1"/>
      <dgm:spPr/>
      <dgm:t>
        <a:bodyPr/>
        <a:lstStyle/>
        <a:p>
          <a:r>
            <a:rPr kumimoji="0" lang="ru-BY" altLang="ru-BY" sz="36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Вывод</a:t>
          </a:r>
          <a:endParaRPr lang="ru-BY" sz="3600" i="0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7FEEB6-5E30-4467-AA5E-86F6A2DDBF22}" type="parTrans" cxnId="{791AF1DF-8BF1-44A1-9C14-54B03D7E40BF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110083-7D59-4660-97E8-00C6304190BB}" type="sibTrans" cxnId="{791AF1DF-8BF1-44A1-9C14-54B03D7E40BF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058D74-6821-44E8-9C24-ACCFC9F3F914}">
      <dgm:prSet phldrT="[Текст]" custT="1"/>
      <dgm:spPr/>
      <dgm:t>
        <a:bodyPr/>
        <a:lstStyle/>
        <a:p>
          <a:pPr algn="ctr">
            <a:buFontTx/>
            <a:buNone/>
          </a:pPr>
          <a:r>
            <a:rPr kumimoji="0" lang="ru-BY" altLang="ru-BY" sz="3200" b="0" i="0" u="sng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Связи между ценой</a:t>
          </a:r>
          <a:r>
            <a:rPr kumimoji="0" lang="ru-RU" altLang="ru-BY" sz="3200" b="0" i="0" u="sng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акций</a:t>
          </a:r>
          <a:r>
            <a:rPr kumimoji="0" lang="ru-BY" altLang="ru-BY" sz="3200" b="0" i="0" u="sng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Tesla и авиакатастрофами нет</a:t>
          </a:r>
          <a:r>
            <a:rPr kumimoji="0" lang="ru-RU" altLang="ru-BY" sz="3200" b="0" i="0" u="sng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BY" sz="3200" b="0" i="0" u="sng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F75AD1-4067-4DFC-B01D-58475AD32C17}" type="parTrans" cxnId="{BEB74A2C-5658-4D1A-B9F2-F336DF7826E1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68AA28-0600-4473-89DB-BA6AC9F8A560}" type="sibTrans" cxnId="{BEB74A2C-5658-4D1A-B9F2-F336DF7826E1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59A855-5602-4AF0-B146-023A33C72F46}">
      <dgm:prSet phldrT="[Текст]" custT="1"/>
      <dgm:spPr/>
      <dgm:t>
        <a:bodyPr/>
        <a:lstStyle/>
        <a:p>
          <a:pPr algn="ctr">
            <a:buClrTx/>
            <a:buSzTx/>
            <a:buFontTx/>
            <a:buNone/>
          </a:pPr>
          <a:r>
            <a:rPr kumimoji="0" lang="ru-BY" altLang="ru-BY" sz="2400" b="0" i="1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(например, </a:t>
          </a:r>
          <a:r>
            <a:rPr lang="ru-RU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крупные авиакатастрофы влияют на инвестиции в альтернативные технологии</a:t>
          </a:r>
          <a:r>
            <a:rPr kumimoji="0" lang="ru-BY" altLang="ru-BY" sz="2400" b="0" i="1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?).</a:t>
          </a:r>
          <a:endParaRPr lang="ru-BY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CC7485-FA04-4DD0-8CF2-9D6E06368BC7}" type="parTrans" cxnId="{382EE67D-48CA-431D-A56F-EE24A2B6FAC1}">
      <dgm:prSet/>
      <dgm:spPr/>
      <dgm:t>
        <a:bodyPr/>
        <a:lstStyle/>
        <a:p>
          <a:endParaRPr lang="ru-BY"/>
        </a:p>
      </dgm:t>
    </dgm:pt>
    <dgm:pt modelId="{205BE3F5-8DD8-4516-BD50-1E501B21B442}" type="sibTrans" cxnId="{382EE67D-48CA-431D-A56F-EE24A2B6FAC1}">
      <dgm:prSet/>
      <dgm:spPr/>
      <dgm:t>
        <a:bodyPr/>
        <a:lstStyle/>
        <a:p>
          <a:endParaRPr lang="ru-BY"/>
        </a:p>
      </dgm:t>
    </dgm:pt>
    <dgm:pt modelId="{E7E95FB2-3A44-4142-A43F-B70E607BFCF1}" type="pres">
      <dgm:prSet presAssocID="{C6E6CC08-F4F5-416B-9C28-F048B811DD1D}" presName="Name0" presStyleCnt="0">
        <dgm:presLayoutVars>
          <dgm:dir/>
          <dgm:animLvl val="lvl"/>
          <dgm:resizeHandles val="exact"/>
        </dgm:presLayoutVars>
      </dgm:prSet>
      <dgm:spPr/>
    </dgm:pt>
    <dgm:pt modelId="{92DDBEE2-D661-4995-A2B2-1967DDD51325}" type="pres">
      <dgm:prSet presAssocID="{AE0A6113-64B2-4B87-AFE8-1CB7E4452542}" presName="linNode" presStyleCnt="0"/>
      <dgm:spPr/>
    </dgm:pt>
    <dgm:pt modelId="{26230223-859B-4EC1-B77C-4784015E642D}" type="pres">
      <dgm:prSet presAssocID="{AE0A6113-64B2-4B87-AFE8-1CB7E445254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3B32C85-1AA1-48F5-9B13-12C7CFFD588E}" type="pres">
      <dgm:prSet presAssocID="{AE0A6113-64B2-4B87-AFE8-1CB7E4452542}" presName="descendantText" presStyleLbl="alignAccFollowNode1" presStyleIdx="0" presStyleCnt="3">
        <dgm:presLayoutVars>
          <dgm:bulletEnabled val="1"/>
        </dgm:presLayoutVars>
      </dgm:prSet>
      <dgm:spPr/>
    </dgm:pt>
    <dgm:pt modelId="{71B1942B-3FAE-444D-87D4-A4C2E44D6891}" type="pres">
      <dgm:prSet presAssocID="{63F1754F-42FB-4409-AD6F-4BD567CD680F}" presName="sp" presStyleCnt="0"/>
      <dgm:spPr/>
    </dgm:pt>
    <dgm:pt modelId="{4B50F083-F72F-4839-AC4A-EE50E4625852}" type="pres">
      <dgm:prSet presAssocID="{F7F3D7AB-2298-4AC4-975D-97FC9EE12829}" presName="linNode" presStyleCnt="0"/>
      <dgm:spPr/>
    </dgm:pt>
    <dgm:pt modelId="{C3D297A1-5B65-406B-AED2-09D8C1512C45}" type="pres">
      <dgm:prSet presAssocID="{F7F3D7AB-2298-4AC4-975D-97FC9EE1282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4DB916B-3829-438F-89B8-A8929A3AE97F}" type="pres">
      <dgm:prSet presAssocID="{F7F3D7AB-2298-4AC4-975D-97FC9EE12829}" presName="descendantText" presStyleLbl="alignAccFollowNode1" presStyleIdx="1" presStyleCnt="3">
        <dgm:presLayoutVars>
          <dgm:bulletEnabled val="1"/>
        </dgm:presLayoutVars>
      </dgm:prSet>
      <dgm:spPr/>
    </dgm:pt>
    <dgm:pt modelId="{9465435B-77D5-48C8-8EC8-BCB70A7B14F9}" type="pres">
      <dgm:prSet presAssocID="{B0B31C67-4F1F-46D3-8064-285C54B35FAC}" presName="sp" presStyleCnt="0"/>
      <dgm:spPr/>
    </dgm:pt>
    <dgm:pt modelId="{8468A574-766A-427E-8DA6-A48A46EE1D1F}" type="pres">
      <dgm:prSet presAssocID="{04CC1AE1-CDA6-4F85-BE62-0F9238DA1623}" presName="linNode" presStyleCnt="0"/>
      <dgm:spPr/>
    </dgm:pt>
    <dgm:pt modelId="{937F0E20-6AB4-4AF3-8D84-625B6A440B57}" type="pres">
      <dgm:prSet presAssocID="{04CC1AE1-CDA6-4F85-BE62-0F9238DA162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EF039F9-3130-4D1C-A075-B95116341AEF}" type="pres">
      <dgm:prSet presAssocID="{04CC1AE1-CDA6-4F85-BE62-0F9238DA162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31F4C0C-9606-44E1-9C77-A6F284283847}" type="presOf" srcId="{D759A855-5602-4AF0-B146-023A33C72F46}" destId="{B3B32C85-1AA1-48F5-9B13-12C7CFFD588E}" srcOrd="0" destOrd="1" presId="urn:microsoft.com/office/officeart/2005/8/layout/vList5"/>
    <dgm:cxn modelId="{C2252618-6A6F-4C8C-8AF3-1977D47E4030}" type="presOf" srcId="{04CC1AE1-CDA6-4F85-BE62-0F9238DA1623}" destId="{937F0E20-6AB4-4AF3-8D84-625B6A440B57}" srcOrd="0" destOrd="0" presId="urn:microsoft.com/office/officeart/2005/8/layout/vList5"/>
    <dgm:cxn modelId="{BEB74A2C-5658-4D1A-B9F2-F336DF7826E1}" srcId="{04CC1AE1-CDA6-4F85-BE62-0F9238DA1623}" destId="{46058D74-6821-44E8-9C24-ACCFC9F3F914}" srcOrd="0" destOrd="0" parTransId="{25F75AD1-4067-4DFC-B01D-58475AD32C17}" sibTransId="{9A68AA28-0600-4473-89DB-BA6AC9F8A560}"/>
    <dgm:cxn modelId="{A08CE72F-7AEB-4A92-9C9B-38F1FB6A3B04}" srcId="{C6E6CC08-F4F5-416B-9C28-F048B811DD1D}" destId="{F7F3D7AB-2298-4AC4-975D-97FC9EE12829}" srcOrd="1" destOrd="0" parTransId="{F4049632-70F4-4016-8591-592A997F4DA8}" sibTransId="{B0B31C67-4F1F-46D3-8064-285C54B35FAC}"/>
    <dgm:cxn modelId="{B790B437-9581-4994-A961-C0B65E915995}" srcId="{AE0A6113-64B2-4B87-AFE8-1CB7E4452542}" destId="{A00F6B58-7FA0-4AC4-80DF-93D7D38E47F3}" srcOrd="0" destOrd="0" parTransId="{B0C6248F-7FC9-4B3B-B8D3-E78DBACA5C99}" sibTransId="{CF521501-FFBC-48C2-A359-D541A664E108}"/>
    <dgm:cxn modelId="{74C8893B-6D0A-423E-9508-047BC0B4ABAF}" type="presOf" srcId="{46058D74-6821-44E8-9C24-ACCFC9F3F914}" destId="{FEF039F9-3130-4D1C-A075-B95116341AEF}" srcOrd="0" destOrd="0" presId="urn:microsoft.com/office/officeart/2005/8/layout/vList5"/>
    <dgm:cxn modelId="{0FF65867-2B21-4BC9-8D63-FA24EB01CCF7}" srcId="{F7F3D7AB-2298-4AC4-975D-97FC9EE12829}" destId="{14C90AD7-B068-40A1-B291-8B50D5A2C2D0}" srcOrd="0" destOrd="0" parTransId="{E619D640-8F50-4AE9-8794-871E2F2B3739}" sibTransId="{15DEF379-A7F8-4472-BA6E-CFD6E6BA8FA9}"/>
    <dgm:cxn modelId="{DF5E6E53-F616-41B0-AC16-3547C076CC68}" type="presOf" srcId="{A00F6B58-7FA0-4AC4-80DF-93D7D38E47F3}" destId="{B3B32C85-1AA1-48F5-9B13-12C7CFFD588E}" srcOrd="0" destOrd="0" presId="urn:microsoft.com/office/officeart/2005/8/layout/vList5"/>
    <dgm:cxn modelId="{1498337A-53BA-40FD-98AA-B416044D925C}" type="presOf" srcId="{AE0A6113-64B2-4B87-AFE8-1CB7E4452542}" destId="{26230223-859B-4EC1-B77C-4784015E642D}" srcOrd="0" destOrd="0" presId="urn:microsoft.com/office/officeart/2005/8/layout/vList5"/>
    <dgm:cxn modelId="{B63DCE7D-7E7A-4EFF-BD91-F129619DAC08}" type="presOf" srcId="{F7F3D7AB-2298-4AC4-975D-97FC9EE12829}" destId="{C3D297A1-5B65-406B-AED2-09D8C1512C45}" srcOrd="0" destOrd="0" presId="urn:microsoft.com/office/officeart/2005/8/layout/vList5"/>
    <dgm:cxn modelId="{382EE67D-48CA-431D-A56F-EE24A2B6FAC1}" srcId="{AE0A6113-64B2-4B87-AFE8-1CB7E4452542}" destId="{D759A855-5602-4AF0-B146-023A33C72F46}" srcOrd="1" destOrd="0" parTransId="{B5CC7485-FA04-4DD0-8CF2-9D6E06368BC7}" sibTransId="{205BE3F5-8DD8-4516-BD50-1E501B21B442}"/>
    <dgm:cxn modelId="{6343038A-D3AE-4D8A-A3D9-A1C2F417074B}" srcId="{C6E6CC08-F4F5-416B-9C28-F048B811DD1D}" destId="{AE0A6113-64B2-4B87-AFE8-1CB7E4452542}" srcOrd="0" destOrd="0" parTransId="{BC3EBD9B-20BF-4C9E-A8E7-5646AC5A4A7A}" sibTransId="{63F1754F-42FB-4409-AD6F-4BD567CD680F}"/>
    <dgm:cxn modelId="{156B8EAF-B51B-47DC-A34C-774578B8EC17}" type="presOf" srcId="{14C90AD7-B068-40A1-B291-8B50D5A2C2D0}" destId="{F4DB916B-3829-438F-89B8-A8929A3AE97F}" srcOrd="0" destOrd="0" presId="urn:microsoft.com/office/officeart/2005/8/layout/vList5"/>
    <dgm:cxn modelId="{791AF1DF-8BF1-44A1-9C14-54B03D7E40BF}" srcId="{C6E6CC08-F4F5-416B-9C28-F048B811DD1D}" destId="{04CC1AE1-CDA6-4F85-BE62-0F9238DA1623}" srcOrd="2" destOrd="0" parTransId="{EF7FEEB6-5E30-4467-AA5E-86F6A2DDBF22}" sibTransId="{8D110083-7D59-4660-97E8-00C6304190BB}"/>
    <dgm:cxn modelId="{9DAA40E7-4F72-488D-AC69-65CDBCC38982}" type="presOf" srcId="{C6E6CC08-F4F5-416B-9C28-F048B811DD1D}" destId="{E7E95FB2-3A44-4142-A43F-B70E607BFCF1}" srcOrd="0" destOrd="0" presId="urn:microsoft.com/office/officeart/2005/8/layout/vList5"/>
    <dgm:cxn modelId="{CBDEA4F3-CEFF-4521-9199-726F76D0D0D4}" type="presParOf" srcId="{E7E95FB2-3A44-4142-A43F-B70E607BFCF1}" destId="{92DDBEE2-D661-4995-A2B2-1967DDD51325}" srcOrd="0" destOrd="0" presId="urn:microsoft.com/office/officeart/2005/8/layout/vList5"/>
    <dgm:cxn modelId="{D894975A-462B-4AA4-B295-810003AB6A04}" type="presParOf" srcId="{92DDBEE2-D661-4995-A2B2-1967DDD51325}" destId="{26230223-859B-4EC1-B77C-4784015E642D}" srcOrd="0" destOrd="0" presId="urn:microsoft.com/office/officeart/2005/8/layout/vList5"/>
    <dgm:cxn modelId="{FD9D90E5-0B1D-413A-8F41-19DD0CF59C90}" type="presParOf" srcId="{92DDBEE2-D661-4995-A2B2-1967DDD51325}" destId="{B3B32C85-1AA1-48F5-9B13-12C7CFFD588E}" srcOrd="1" destOrd="0" presId="urn:microsoft.com/office/officeart/2005/8/layout/vList5"/>
    <dgm:cxn modelId="{CD661F53-5711-4C59-AD49-5DCE1EE9C71B}" type="presParOf" srcId="{E7E95FB2-3A44-4142-A43F-B70E607BFCF1}" destId="{71B1942B-3FAE-444D-87D4-A4C2E44D6891}" srcOrd="1" destOrd="0" presId="urn:microsoft.com/office/officeart/2005/8/layout/vList5"/>
    <dgm:cxn modelId="{4C8ED14C-D553-4755-AD16-CC394CBC7749}" type="presParOf" srcId="{E7E95FB2-3A44-4142-A43F-B70E607BFCF1}" destId="{4B50F083-F72F-4839-AC4A-EE50E4625852}" srcOrd="2" destOrd="0" presId="urn:microsoft.com/office/officeart/2005/8/layout/vList5"/>
    <dgm:cxn modelId="{600B73CA-FB6E-4917-AEAC-7D7B6EBD0003}" type="presParOf" srcId="{4B50F083-F72F-4839-AC4A-EE50E4625852}" destId="{C3D297A1-5B65-406B-AED2-09D8C1512C45}" srcOrd="0" destOrd="0" presId="urn:microsoft.com/office/officeart/2005/8/layout/vList5"/>
    <dgm:cxn modelId="{4BFDE63D-3A13-49D9-8E31-E2491CAF4363}" type="presParOf" srcId="{4B50F083-F72F-4839-AC4A-EE50E4625852}" destId="{F4DB916B-3829-438F-89B8-A8929A3AE97F}" srcOrd="1" destOrd="0" presId="urn:microsoft.com/office/officeart/2005/8/layout/vList5"/>
    <dgm:cxn modelId="{437B8768-8402-46F4-8BBA-9C722BFB127E}" type="presParOf" srcId="{E7E95FB2-3A44-4142-A43F-B70E607BFCF1}" destId="{9465435B-77D5-48C8-8EC8-BCB70A7B14F9}" srcOrd="3" destOrd="0" presId="urn:microsoft.com/office/officeart/2005/8/layout/vList5"/>
    <dgm:cxn modelId="{EBC57344-915C-4F07-8F14-7162242C9A3E}" type="presParOf" srcId="{E7E95FB2-3A44-4142-A43F-B70E607BFCF1}" destId="{8468A574-766A-427E-8DA6-A48A46EE1D1F}" srcOrd="4" destOrd="0" presId="urn:microsoft.com/office/officeart/2005/8/layout/vList5"/>
    <dgm:cxn modelId="{04275696-CFB4-4362-9CD6-6FFC5717DC8B}" type="presParOf" srcId="{8468A574-766A-427E-8DA6-A48A46EE1D1F}" destId="{937F0E20-6AB4-4AF3-8D84-625B6A440B57}" srcOrd="0" destOrd="0" presId="urn:microsoft.com/office/officeart/2005/8/layout/vList5"/>
    <dgm:cxn modelId="{2A7C73BD-C27D-4AB7-9C62-4CABA6C762B1}" type="presParOf" srcId="{8468A574-766A-427E-8DA6-A48A46EE1D1F}" destId="{FEF039F9-3130-4D1C-A075-B95116341AE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2C85-1AA1-48F5-9B13-12C7CFFD588E}">
      <dsp:nvSpPr>
        <dsp:cNvPr id="0" name=""/>
        <dsp:cNvSpPr/>
      </dsp:nvSpPr>
      <dsp:spPr>
        <a:xfrm rot="5400000">
          <a:off x="7260799" y="-2867123"/>
          <a:ext cx="1403789" cy="74943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kumimoji="0" lang="ru-RU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Ц</a:t>
          </a:r>
          <a:r>
            <a:rPr kumimoji="0" lang="ru-BY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ена акций Tesla может быть связана с авиакатастрофами</a:t>
          </a:r>
          <a:endParaRPr lang="ru-BY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kumimoji="0" lang="ru-BY" altLang="ru-BY" sz="2400" b="0" i="1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(например, </a:t>
          </a:r>
          <a:r>
            <a:rPr lang="ru-RU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крупные авиакатастрофы влияют на инвестиции в альтернативные технологии</a:t>
          </a:r>
          <a:r>
            <a:rPr kumimoji="0" lang="ru-BY" altLang="ru-BY" sz="2400" b="0" i="1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?).</a:t>
          </a:r>
          <a:endParaRPr lang="ru-BY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215544" y="246659"/>
        <a:ext cx="7425773" cy="1266735"/>
      </dsp:txXfrm>
    </dsp:sp>
    <dsp:sp modelId="{26230223-859B-4EC1-B77C-4784015E642D}">
      <dsp:nvSpPr>
        <dsp:cNvPr id="0" name=""/>
        <dsp:cNvSpPr/>
      </dsp:nvSpPr>
      <dsp:spPr>
        <a:xfrm>
          <a:off x="0" y="2658"/>
          <a:ext cx="4215543" cy="1754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ru-BY" altLang="ru-BY" sz="3600" b="1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Гипотеза</a:t>
          </a:r>
          <a:endParaRPr lang="ru-BY" sz="3600" i="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659" y="88317"/>
        <a:ext cx="4044225" cy="1583418"/>
      </dsp:txXfrm>
    </dsp:sp>
    <dsp:sp modelId="{F4DB916B-3829-438F-89B8-A8929A3AE97F}">
      <dsp:nvSpPr>
        <dsp:cNvPr id="0" name=""/>
        <dsp:cNvSpPr/>
      </dsp:nvSpPr>
      <dsp:spPr>
        <a:xfrm rot="5400000">
          <a:off x="7260799" y="-1024650"/>
          <a:ext cx="1403789" cy="74943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kumimoji="0" lang="ru-BY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Построил графики</a:t>
          </a:r>
          <a:r>
            <a:rPr kumimoji="0" lang="ru-RU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, сделал Статистический анализ</a:t>
          </a:r>
          <a:r>
            <a:rPr kumimoji="0" lang="ru-BY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—</a:t>
          </a:r>
          <a:r>
            <a:rPr kumimoji="0" lang="ru-RU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0" lang="ru-BY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связи не видно</a:t>
          </a:r>
          <a:r>
            <a:rPr kumimoji="0" lang="ru-RU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BY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215544" y="2089132"/>
        <a:ext cx="7425773" cy="1266735"/>
      </dsp:txXfrm>
    </dsp:sp>
    <dsp:sp modelId="{C3D297A1-5B65-406B-AED2-09D8C1512C45}">
      <dsp:nvSpPr>
        <dsp:cNvPr id="0" name=""/>
        <dsp:cNvSpPr/>
      </dsp:nvSpPr>
      <dsp:spPr>
        <a:xfrm>
          <a:off x="0" y="1845131"/>
          <a:ext cx="4215543" cy="1754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ru-BY" altLang="ru-BY" sz="3600" b="1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Анализ</a:t>
          </a:r>
          <a:endParaRPr lang="ru-BY" sz="3600" i="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659" y="1930790"/>
        <a:ext cx="4044225" cy="1583418"/>
      </dsp:txXfrm>
    </dsp:sp>
    <dsp:sp modelId="{FEF039F9-3130-4D1C-A075-B95116341AEF}">
      <dsp:nvSpPr>
        <dsp:cNvPr id="0" name=""/>
        <dsp:cNvSpPr/>
      </dsp:nvSpPr>
      <dsp:spPr>
        <a:xfrm rot="5400000">
          <a:off x="7260799" y="817823"/>
          <a:ext cx="1403789" cy="74943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ctr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kumimoji="0" lang="ru-BY" altLang="ru-BY" sz="3200" b="0" i="0" u="sng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Связи между ценой</a:t>
          </a:r>
          <a:r>
            <a:rPr kumimoji="0" lang="ru-RU" altLang="ru-BY" sz="3200" b="0" i="0" u="sng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акций</a:t>
          </a:r>
          <a:r>
            <a:rPr kumimoji="0" lang="ru-BY" altLang="ru-BY" sz="3200" b="0" i="0" u="sng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Tesla и авиакатастрофами нет</a:t>
          </a:r>
          <a:r>
            <a:rPr kumimoji="0" lang="ru-RU" altLang="ru-BY" sz="3200" b="0" i="0" u="sng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BY" sz="3200" b="0" i="0" u="sng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215544" y="3931606"/>
        <a:ext cx="7425773" cy="1266735"/>
      </dsp:txXfrm>
    </dsp:sp>
    <dsp:sp modelId="{937F0E20-6AB4-4AF3-8D84-625B6A440B57}">
      <dsp:nvSpPr>
        <dsp:cNvPr id="0" name=""/>
        <dsp:cNvSpPr/>
      </dsp:nvSpPr>
      <dsp:spPr>
        <a:xfrm>
          <a:off x="0" y="3687604"/>
          <a:ext cx="4215543" cy="1754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ru-BY" altLang="ru-BY" sz="3600" b="1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Вывод</a:t>
          </a:r>
          <a:endParaRPr lang="ru-BY" sz="3600" i="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659" y="3773263"/>
        <a:ext cx="4044225" cy="1583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4B820AE-1B2A-445C-A4B2-53F384576E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5BC12C-CF8A-4105-A637-3CBF472604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BB132-54F2-4220-ACD1-3781FBD8318F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E1266E-0183-4E8F-B15A-84742DCE61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778227-954E-404E-AF04-7C532D66E7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F62D6-C5AE-49CC-9150-67E0182FD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17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C1583-19C2-445C-95FA-A70871E0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A5486A-C161-425C-A383-9D1AA1977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422A5-B09C-47C4-9C8A-9B9C0517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E6C82-6792-4FBB-A79A-3F80C4AF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855793-DEBA-4AE8-B065-700CB954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43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AB12F-3919-42A5-9D52-28C1DE36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FE983-91ED-40FC-9704-B9703B86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5FD293-9E72-4E85-80A3-FF4D8D8E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23688E-55E4-4D81-890E-EC336702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A172E-A83B-408A-B0A4-2E5F7035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51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3554-5169-4CC7-A4B9-9D141DCB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08A324-4A63-43E6-9BBD-85864AB6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C24C4-894C-409E-9E39-69CFA6E2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037769-3786-46C2-A86D-ED5F8347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81EAF2-D9EA-4EE8-B9A7-F2E9680D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62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79DA0-77CA-42D1-9E41-301657AC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4ACEA-FC89-4D93-8E7C-FE16DB6CB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149FBB-7482-43D8-98B8-BF5BFD052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5205ED-E192-4047-A673-F6E4B000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78A468-C1C1-4B5B-B81A-B95CA4BF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4FA79D-0246-4C47-B9A0-628545E6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60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D9698-40DB-4AB0-BD05-36AA0D1E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4F902-6425-4FA6-93D4-724C523F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49BD2-C62A-4E57-B887-C32B05B1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E74049-94B3-49AA-8CD7-9172B01C5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109F05-4687-4CFD-A436-163973A05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AC0CE0-2AB5-4CBD-8E60-2ABDF657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3D1275-E8E5-480E-90E1-4EADE740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CDE941-E13C-4D42-AF56-C64BB08D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0D95C-0797-4F7D-BC50-20E74033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A4E088-2564-49AE-8E4F-8DD392A1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D8E9E9-6661-4367-AB64-688C61CD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5DA628-06E5-4D9C-A79C-DB0B4A4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7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5E2C55-0969-41E2-8FFB-082F86A7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CE4470-2816-455C-8E37-FC40595D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095C40-48B2-41DD-A014-024576B7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55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042B5-EF30-4606-8317-A279D26E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24599-6234-48CF-AD9E-314A84EA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D57904-A3CD-4307-A279-44285096D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95DA4-8BB1-4E7F-AF48-045C6736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65630F-C522-48EC-9F1F-E5EB2360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21C11B-307E-411A-A095-F9ECC0B4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7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31920-2195-4E28-AA90-D5435E4B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1F81EF-CBFD-4115-A513-0A50A4CDC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C7EBD3-6E69-4898-8DE6-878FC9E5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07ABFA-DDA1-49CD-87EA-ED4C527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580AF6-21B1-4083-AAB1-2DACA204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C60580-281C-47D0-9648-B147512E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EC1A4-0E58-49C3-B439-240A1A98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451F3B-FD5E-4E7C-85E3-1969A7FCC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9DA68-4033-4F4D-BA02-F06DD578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F5F98-4F93-4447-9EB7-B7EBA245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C79D1-9967-4DDF-A07B-505B1BB8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3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057E58-D846-4199-8F9E-1C0B7031A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4FF0D0-E51B-4909-9B60-E67E657A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366614-09B2-4A72-B948-DF23AB34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A4C8D8-0894-4668-A55F-A450833B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E9E2D4-6B9E-42F2-85D8-22619C9B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30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0" y="49500"/>
            <a:ext cx="2844750" cy="274500"/>
            <a:chOff x="5228062" y="49500"/>
            <a:chExt cx="2844750" cy="274500"/>
          </a:xfrm>
          <a:solidFill>
            <a:schemeClr val="tx2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tx2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033588"/>
            <a:ext cx="10444163" cy="404971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47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0"/>
            <a:ext cx="12192000" cy="234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070D4A9-B599-4348-B256-0E428B8B8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3" y="1314450"/>
            <a:ext cx="10664825" cy="103505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6EF77BD0-0A00-4EB4-9CDD-5A98ACBE15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843213"/>
            <a:ext cx="10612438" cy="37814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A9322F2F-857E-4FE4-BE4D-D21B4515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5216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4509000"/>
            <a:ext cx="12192000" cy="234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070D4A9-B599-4348-B256-0E428B8B8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3" y="1314450"/>
            <a:ext cx="10664825" cy="292455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6F7538-3390-41DD-B230-F5083FB8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55937"/>
            <a:ext cx="10515600" cy="9179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8257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B6D58-97DC-44E4-9E0A-561EED96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00" y="365125"/>
            <a:ext cx="7732800" cy="10388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0"/>
            <a:ext cx="285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46014F-1F57-473C-840B-91CF6FA9A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6638" y="1673225"/>
            <a:ext cx="7785100" cy="4951413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56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8" y="365125"/>
            <a:ext cx="5257801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D8509-D379-49B3-A4FE-EDBEE064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0FB3E60-2F82-4C12-95B3-7ACC1B0E5862}" type="datetimeFigureOut">
              <a:rPr lang="ru-RU" smtClean="0"/>
              <a:pPr/>
              <a:t>25.07.2025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17DD4B55-CA6E-4B68-97C9-646C6EC1FB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50" y="-575"/>
            <a:ext cx="5186362" cy="685857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5207212" y="36075"/>
            <a:ext cx="2844750" cy="274500"/>
            <a:chOff x="5228062" y="49500"/>
            <a:chExt cx="2844750" cy="274500"/>
          </a:xfrm>
          <a:solidFill>
            <a:schemeClr val="accent1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033588"/>
            <a:ext cx="5186363" cy="40497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445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95E16D1-998B-48A7-9C66-2F192101B82F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8120B5-0C92-46E1-BAA0-BA8A5399D9C2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BF0CE19-D07F-45F4-8B53-F4AE3EAC0AF5}"/>
              </a:ext>
            </a:extLst>
          </p:cNvPr>
          <p:cNvGrpSpPr/>
          <p:nvPr userDrawn="1"/>
        </p:nvGrpSpPr>
        <p:grpSpPr>
          <a:xfrm>
            <a:off x="4161000" y="15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6D0ED7C-6F6D-4A0C-B5BF-D4C886121974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9" name="Блок-схема: объединение 8">
              <a:extLst>
                <a:ext uri="{FF2B5EF4-FFF2-40B4-BE49-F238E27FC236}">
                  <a16:creationId xmlns:a16="http://schemas.microsoft.com/office/drawing/2014/main" id="{F6313D72-2173-410E-9DAC-5F683BF77D8C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0FFF0F-DED0-4533-AA04-278237E63B65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01E034F0-B288-495E-B8C4-5A4D6270B72C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2" name="Блок-схема: объединение 11">
              <a:extLst>
                <a:ext uri="{FF2B5EF4-FFF2-40B4-BE49-F238E27FC236}">
                  <a16:creationId xmlns:a16="http://schemas.microsoft.com/office/drawing/2014/main" id="{7F3095C1-9AE8-47F3-8F8B-8B149C02C892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9563E350-4964-48DA-95EE-507A76F6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5638" y="9000"/>
            <a:ext cx="5186362" cy="333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Заголовок 16">
            <a:extLst>
              <a:ext uri="{FF2B5EF4-FFF2-40B4-BE49-F238E27FC236}">
                <a16:creationId xmlns:a16="http://schemas.microsoft.com/office/drawing/2014/main" id="{E44DF226-C979-4C53-9AB3-F30F19A6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87" y="485501"/>
            <a:ext cx="52578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8">
            <a:extLst>
              <a:ext uri="{FF2B5EF4-FFF2-40B4-BE49-F238E27FC236}">
                <a16:creationId xmlns:a16="http://schemas.microsoft.com/office/drawing/2014/main" id="{C0D997C5-63D2-40A5-8978-8A0E7A482F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987" y="2153964"/>
            <a:ext cx="5186363" cy="40497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0DC8507B-223A-4D10-9873-5F8CBA1FA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84638" y="3519000"/>
            <a:ext cx="5186362" cy="333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3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31BDB-50F3-43CA-877E-F9C7672D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4453DF6-9509-45CB-BD4E-84F90C1C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AF27442-62D0-4CA6-81B4-B7FDDA51A9A2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1FD6AC4-0F96-4D40-B8AD-EF85E9EDE11D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3640FF5-D492-4210-9DE4-D7B66426125F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062B47E0-EF90-4ECC-A73E-6E5DA1F62FCD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2FC4DE4B-558A-425B-A23E-B63E93533558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1C3AA05-E7C7-4C27-A908-2E47AFEBA600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94BF255-53E4-439B-83D0-7DE93A9900DD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Блок-схема: объединение 16">
              <a:extLst>
                <a:ext uri="{FF2B5EF4-FFF2-40B4-BE49-F238E27FC236}">
                  <a16:creationId xmlns:a16="http://schemas.microsoft.com/office/drawing/2014/main" id="{E38044D4-D5F4-4E1E-8B74-E24D6E7B2929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08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1">
            <a:extLst>
              <a:ext uri="{FF2B5EF4-FFF2-40B4-BE49-F238E27FC236}">
                <a16:creationId xmlns:a16="http://schemas.microsoft.com/office/drawing/2014/main" id="{AC7B45C4-0029-484F-BC10-E13FF562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11341100" cy="10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F8FF044D-1DB9-4B7C-9D24-F0D3A3DD3C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5450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738784A2-81B9-4C54-8F48-52CB72EF97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5341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9" name="Рисунок 2">
            <a:extLst>
              <a:ext uri="{FF2B5EF4-FFF2-40B4-BE49-F238E27FC236}">
                <a16:creationId xmlns:a16="http://schemas.microsoft.com/office/drawing/2014/main" id="{21C4B4FC-EB7C-4B83-9B03-36AC76ADC6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61675" y="23034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FC421DAD-9956-40BC-B396-121BDF5220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450" y="40581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0596AFFC-6327-4316-8A52-555C5499A3E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6109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709A8CBC-B10E-4729-8664-C17D4F6947A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76000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05550F69-FB7F-4160-902B-8FE3C5C275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39" y="1493838"/>
            <a:ext cx="11341100" cy="62706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703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presentation-creation.ru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E8430-DDB9-4451-9D36-B3AF2E76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E93D94-3035-46FC-A88F-4C3D803A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C1E060-1FC4-4335-BB7B-E97E627F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3E2BF-9ADC-477C-B985-ED6A3FE2C52E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DED04A-12F8-4119-ACB5-AA522965E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0D0D2-7346-4BE2-B3F5-7DE8403A2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1"/>
            <a:extLst>
              <a:ext uri="{FF2B5EF4-FFF2-40B4-BE49-F238E27FC236}">
                <a16:creationId xmlns:a16="http://schemas.microsoft.com/office/drawing/2014/main" id="{43780347-ADC3-4039-95E5-9DAF405C2D4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8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7" r:id="rId4"/>
    <p:sldLayoutId id="2147483666" r:id="rId5"/>
    <p:sldLayoutId id="2147483661" r:id="rId6"/>
    <p:sldLayoutId id="2147483662" r:id="rId7"/>
    <p:sldLayoutId id="2147483663" r:id="rId8"/>
    <p:sldLayoutId id="2147483664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A3F9B0-C61E-4C60-847E-58C20F285C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3A62C24-D04B-48C3-AA2C-139B09BA2CCB}"/>
              </a:ext>
            </a:extLst>
          </p:cNvPr>
          <p:cNvSpPr/>
          <p:nvPr/>
        </p:nvSpPr>
        <p:spPr>
          <a:xfrm>
            <a:off x="1236000" y="683550"/>
            <a:ext cx="9720000" cy="54675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517E966-A564-45E1-84EA-531571F52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000" y="706951"/>
            <a:ext cx="9720000" cy="4072050"/>
          </a:xfrm>
        </p:spPr>
        <p:txBody>
          <a:bodyPr>
            <a:normAutofit fontScale="90000"/>
          </a:bodyPr>
          <a:lstStyle/>
          <a:p>
            <a:r>
              <a:rPr lang="ru-RU" sz="6000" dirty="0">
                <a:solidFill>
                  <a:schemeClr val="bg1"/>
                </a:solidFill>
                <a:latin typeface="Bookman Old Style" panose="02050604050505020204" pitchFamily="18" charset="0"/>
              </a:rPr>
              <a:t>Влияние </a:t>
            </a:r>
            <a:br>
              <a:rPr lang="ru-RU" sz="6000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ru-RU" sz="6000" dirty="0">
                <a:solidFill>
                  <a:schemeClr val="bg1"/>
                </a:solidFill>
                <a:latin typeface="Bookman Old Style" panose="02050604050505020204" pitchFamily="18" charset="0"/>
              </a:rPr>
              <a:t>авиакатастроф </a:t>
            </a:r>
            <a:br>
              <a:rPr lang="ru-RU" sz="6000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ru-RU" sz="6000" dirty="0">
                <a:solidFill>
                  <a:schemeClr val="bg1"/>
                </a:solidFill>
                <a:latin typeface="Bookman Old Style" panose="02050604050505020204" pitchFamily="18" charset="0"/>
              </a:rPr>
              <a:t>на </a:t>
            </a:r>
            <a:br>
              <a:rPr lang="ru-RU" sz="6000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ru-RU" sz="6000" dirty="0">
                <a:solidFill>
                  <a:schemeClr val="bg1"/>
                </a:solidFill>
                <a:latin typeface="Bookman Old Style" panose="02050604050505020204" pitchFamily="18" charset="0"/>
              </a:rPr>
              <a:t>динамику акций Tesla</a:t>
            </a:r>
            <a:br>
              <a:rPr lang="ru-RU" sz="4800" dirty="0">
                <a:latin typeface="Bookman Old Style" panose="02050604050505020204" pitchFamily="18" charset="0"/>
              </a:rPr>
            </a:b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7677A69-23E8-4468-B0C1-F200BA6A0BB0}"/>
              </a:ext>
            </a:extLst>
          </p:cNvPr>
          <p:cNvSpPr/>
          <p:nvPr/>
        </p:nvSpPr>
        <p:spPr>
          <a:xfrm>
            <a:off x="456450" y="257400"/>
            <a:ext cx="11318400" cy="63666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6">
            <a:extLst>
              <a:ext uri="{FF2B5EF4-FFF2-40B4-BE49-F238E27FC236}">
                <a16:creationId xmlns:a16="http://schemas.microsoft.com/office/drawing/2014/main" id="{B43728A5-E046-5443-0993-A4B19EE9B150}"/>
              </a:ext>
            </a:extLst>
          </p:cNvPr>
          <p:cNvSpPr txBox="1">
            <a:spLocks/>
          </p:cNvSpPr>
          <p:nvPr/>
        </p:nvSpPr>
        <p:spPr>
          <a:xfrm>
            <a:off x="7384834" y="4919322"/>
            <a:ext cx="3357924" cy="911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Барсук Виктор Геннадьевич</a:t>
            </a:r>
          </a:p>
          <a:p>
            <a:endParaRPr lang="ru-RU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ru-RU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Курсовой проект</a:t>
            </a:r>
          </a:p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DA</a:t>
            </a:r>
            <a:r>
              <a:rPr lang="ru-RU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_1024</a:t>
            </a:r>
            <a:br>
              <a:rPr lang="ru-RU" sz="1400" dirty="0">
                <a:latin typeface="Bookman Old Style" panose="02050604050505020204" pitchFamily="18" charset="0"/>
              </a:rPr>
            </a:br>
            <a:endParaRPr lang="ru-RU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1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02DEA-AFE1-8053-7135-F020B631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28300"/>
            <a:ext cx="10075464" cy="502008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BY" sz="4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Статистический анализ</a:t>
            </a:r>
            <a:endParaRPr lang="ru-BY" sz="4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3D3E3-7211-B515-ED78-CFA83378264D}"/>
              </a:ext>
            </a:extLst>
          </p:cNvPr>
          <p:cNvSpPr txBox="1"/>
          <p:nvPr/>
        </p:nvSpPr>
        <p:spPr>
          <a:xfrm>
            <a:off x="246000" y="820240"/>
            <a:ext cx="11946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корреляции (есть ли связь?)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FEF2AE-61AE-17DC-0A05-03AFE6EE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11" y="1494000"/>
            <a:ext cx="8166777" cy="26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C25AA8-847A-B324-3BFF-A5C046E439F7}"/>
              </a:ext>
            </a:extLst>
          </p:cNvPr>
          <p:cNvSpPr txBox="1"/>
          <p:nvPr/>
        </p:nvSpPr>
        <p:spPr>
          <a:xfrm>
            <a:off x="244160" y="5364000"/>
            <a:ext cx="6300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число </a:t>
            </a:r>
            <a:r>
              <a:rPr lang="ru-RU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близко к 1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сильная связь.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 </a:t>
            </a:r>
            <a:r>
              <a:rPr lang="ru-RU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близко к 0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связи нет.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 </a:t>
            </a:r>
            <a:r>
              <a:rPr lang="ru-RU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отрицательное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обратная связь </a:t>
            </a:r>
          </a:p>
          <a:p>
            <a:pPr algn="l"/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(когда Tesla растёт, авиакатастрофы падают).</a:t>
            </a:r>
          </a:p>
        </p:txBody>
      </p:sp>
    </p:spTree>
    <p:extLst>
      <p:ext uri="{BB962C8B-B14F-4D97-AF65-F5344CB8AC3E}">
        <p14:creationId xmlns:p14="http://schemas.microsoft.com/office/powerpoint/2010/main" val="93027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02DEA-AFE1-8053-7135-F020B631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28300"/>
            <a:ext cx="10075464" cy="502008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4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Выгружаем объединенную таблицу в Excel</a:t>
            </a:r>
            <a:endParaRPr lang="ru-BY" sz="4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DBCA1B-710D-856D-549C-25E93289E6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16"/>
          <a:stretch/>
        </p:blipFill>
        <p:spPr>
          <a:xfrm>
            <a:off x="1010999" y="1584000"/>
            <a:ext cx="10710091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8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6A268-ECC6-1E7E-28B0-0E4DA4E6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79000"/>
            <a:ext cx="11493059" cy="502008"/>
          </a:xfrm>
        </p:spPr>
        <p:txBody>
          <a:bodyPr rtlCol="0" anchor="ctr">
            <a:no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модели данных в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endParaRPr lang="ru-BY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ECFDB2-04D9-7953-33EE-87B7BEF7A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0" y="1404000"/>
            <a:ext cx="7731352" cy="3715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92B51-1206-18BC-7512-F196F3FD3838}"/>
              </a:ext>
            </a:extLst>
          </p:cNvPr>
          <p:cNvSpPr txBox="1"/>
          <p:nvPr/>
        </p:nvSpPr>
        <p:spPr>
          <a:xfrm>
            <a:off x="157990" y="5655670"/>
            <a:ext cx="630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модели учувствуют дв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фала:</a:t>
            </a:r>
          </a:p>
          <a:p>
            <a:pPr marL="342900" indent="-342900" algn="l">
              <a:buAutoNum type="arabicParenR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авиакатастрофам</a:t>
            </a:r>
          </a:p>
          <a:p>
            <a:pPr marL="342900" indent="-342900" algn="l">
              <a:buAutoNum type="arabicParenR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объединённые данные по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Tesla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авиакатастрофам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11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02DEA-AFE1-8053-7135-F020B631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28300"/>
            <a:ext cx="10075464" cy="502008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графика в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endParaRPr lang="ru-BY" sz="4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90958F5-A140-83C4-796D-B81C9534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6" t="19817" r="37849" b="20472"/>
          <a:stretch/>
        </p:blipFill>
        <p:spPr>
          <a:xfrm>
            <a:off x="966000" y="771949"/>
            <a:ext cx="10260000" cy="583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1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A73E9-073E-8D8E-272B-10A8B811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28300"/>
            <a:ext cx="10075464" cy="502008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исследования</a:t>
            </a:r>
            <a:endParaRPr lang="ru-BY" sz="4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C8AB90B3-C1F4-7CD5-A297-CC5342EB5B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90245"/>
              </p:ext>
            </p:extLst>
          </p:nvPr>
        </p:nvGraphicFramePr>
        <p:xfrm>
          <a:off x="101156" y="999000"/>
          <a:ext cx="11709844" cy="544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71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9">
            <a:extLst>
              <a:ext uri="{FF2B5EF4-FFF2-40B4-BE49-F238E27FC236}">
                <a16:creationId xmlns:a16="http://schemas.microsoft.com/office/drawing/2014/main" id="{E893E3A9-6396-47AA-8648-E22DFF86D681}"/>
              </a:ext>
            </a:extLst>
          </p:cNvPr>
          <p:cNvSpPr txBox="1">
            <a:spLocks/>
          </p:cNvSpPr>
          <p:nvPr/>
        </p:nvSpPr>
        <p:spPr>
          <a:xfrm>
            <a:off x="788436" y="1899000"/>
            <a:ext cx="10615127" cy="2931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</a:t>
            </a:r>
          </a:p>
          <a:p>
            <a:pPr algn="ctr"/>
            <a:r>
              <a:rPr lang="ru-RU" sz="7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1069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DDF5C07-E33F-3D0B-D941-4545B35A62A8}"/>
              </a:ext>
            </a:extLst>
          </p:cNvPr>
          <p:cNvSpPr txBox="1"/>
          <p:nvPr/>
        </p:nvSpPr>
        <p:spPr>
          <a:xfrm>
            <a:off x="561000" y="459000"/>
            <a:ext cx="11520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сравнительный анализ временных рядов: исторических цен на акции Tesla и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о авиакатастрофах.</a:t>
            </a:r>
          </a:p>
          <a:p>
            <a:endParaRPr lang="ru-RU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разбиваются самолеты - растут ли акции Tesla? Проверяем гипотезу о том, что крупные авиакатастрофы влияют на инвестиции в альтернативные технологии.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Данные: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 цены акций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Tesla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анные о произошедших авиакатастрофах (1970-2025 </a:t>
            </a:r>
            <a:r>
              <a:rPr lang="ru-RU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г.г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Инструменты: 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Jupyter Notebooks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Python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9436FC8-7B51-AAF3-5FAB-4EDE9BB3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414000"/>
            <a:ext cx="10515600" cy="502008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ru-RU" b="0" dirty="0">
                <a:solidFill>
                  <a:srgbClr val="025373"/>
                </a:solidFill>
                <a:latin typeface="Arial Black" panose="020B0A04020102020204" pitchFamily="34" charset="0"/>
              </a:rPr>
              <a:t>Планирование проекта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E678E111-0FA4-FF51-5B65-9824F2A0A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473328"/>
              </p:ext>
            </p:extLst>
          </p:nvPr>
        </p:nvGraphicFramePr>
        <p:xfrm>
          <a:off x="-1891" y="1051008"/>
          <a:ext cx="12192000" cy="5760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06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5172BB2-9E81-C2E0-D92E-F53379DD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28300"/>
            <a:ext cx="10075464" cy="502008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BY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Подготовка данных</a:t>
            </a:r>
            <a:endParaRPr lang="ru-BY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C080B-B906-660A-2E71-FF3D0BBD8652}"/>
              </a:ext>
            </a:extLst>
          </p:cNvPr>
          <p:cNvSpPr txBox="1"/>
          <p:nvPr/>
        </p:nvSpPr>
        <p:spPr>
          <a:xfrm>
            <a:off x="246000" y="820240"/>
            <a:ext cx="10170000" cy="6634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Выгружаем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www.kaggle.com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ru-BY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Загрузка данных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в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Notebooks</a:t>
            </a:r>
            <a:endParaRPr lang="ru-RU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ru-BY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Проверка данных</a:t>
            </a:r>
            <a:r>
              <a:rPr lang="ru-RU" sz="1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u-BY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E741FA-3953-62C6-D2CF-162E38FDC0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784" t="24308" r="11274" b="9691"/>
          <a:stretch/>
        </p:blipFill>
        <p:spPr>
          <a:xfrm>
            <a:off x="692058" y="1483691"/>
            <a:ext cx="10803942" cy="51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8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1F51C-AC23-B8BB-271E-CF82305A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28300"/>
            <a:ext cx="10075464" cy="502008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BY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Очистка и обработка данных</a:t>
            </a:r>
            <a:endParaRPr lang="ru-BY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0C80C-7374-3EF5-7C9D-D2F9359552E4}"/>
              </a:ext>
            </a:extLst>
          </p:cNvPr>
          <p:cNvSpPr txBox="1"/>
          <p:nvPr/>
        </p:nvSpPr>
        <p:spPr>
          <a:xfrm>
            <a:off x="246000" y="820240"/>
            <a:ext cx="119460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lvl="0" indent="-342900"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BY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Привести данные к единому формату:</a:t>
            </a:r>
          </a:p>
          <a:p>
            <a:pPr marL="742950" lvl="1" indent="-285750"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ru-BY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Для Tesla: Оставить только дату и цену закрытия.</a:t>
            </a:r>
          </a:p>
          <a:p>
            <a:pPr marL="742950" lvl="1" indent="-285750"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ru-BY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Для авиакатастроф: Данные уже агрегированы по годам, поэтому дополнительная обработка не требуется.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3DFAAD-1A40-2EA8-E6B1-FF21E0F92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20" t="36320" r="15415" b="5356"/>
          <a:stretch/>
        </p:blipFill>
        <p:spPr>
          <a:xfrm>
            <a:off x="700140" y="1651236"/>
            <a:ext cx="10840859" cy="51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02DEA-AFE1-8053-7135-F020B631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28300"/>
            <a:ext cx="10075464" cy="502008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BY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Очистка и обработка данных</a:t>
            </a:r>
            <a:endParaRPr lang="ru-BY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30357F-CF63-C1BC-DB00-861E7F30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04"/>
          <a:stretch/>
        </p:blipFill>
        <p:spPr>
          <a:xfrm>
            <a:off x="1764193" y="1494000"/>
            <a:ext cx="7944959" cy="331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03D3E3-7211-B515-ED78-CFA83378264D}"/>
              </a:ext>
            </a:extLst>
          </p:cNvPr>
          <p:cNvSpPr txBox="1"/>
          <p:nvPr/>
        </p:nvSpPr>
        <p:spPr>
          <a:xfrm>
            <a:off x="246000" y="820240"/>
            <a:ext cx="11946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lvl="0" indent="-342900"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Объединение двух таблиц по году</a:t>
            </a:r>
            <a:endParaRPr lang="ru-BY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1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F584E-F219-7155-5DC1-47470279BBBF}"/>
              </a:ext>
            </a:extLst>
          </p:cNvPr>
          <p:cNvSpPr txBox="1"/>
          <p:nvPr/>
        </p:nvSpPr>
        <p:spPr>
          <a:xfrm>
            <a:off x="0" y="1944000"/>
            <a:ext cx="3171000" cy="7039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ru-BY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График стоимости акций Tesla по годам.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9FC793C-118C-8B26-90E5-82039DD5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589"/>
            <a:ext cx="12260999" cy="977302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Визуализация полученных данных в</a:t>
            </a:r>
            <a:b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Notebooks</a:t>
            </a: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ru-BY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E10F2F-EA0C-3F9D-5B0E-35045E45AD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r="20633" b="2557"/>
          <a:stretch/>
        </p:blipFill>
        <p:spPr>
          <a:xfrm>
            <a:off x="4296000" y="1474777"/>
            <a:ext cx="7470000" cy="538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7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F584E-F219-7155-5DC1-47470279BBBF}"/>
              </a:ext>
            </a:extLst>
          </p:cNvPr>
          <p:cNvSpPr txBox="1"/>
          <p:nvPr/>
        </p:nvSpPr>
        <p:spPr>
          <a:xfrm>
            <a:off x="0" y="1944000"/>
            <a:ext cx="3711000" cy="7115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ru-BY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График количества авиакатастроф по годам</a:t>
            </a:r>
            <a:r>
              <a:rPr lang="ru-RU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u-BY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9FC793C-118C-8B26-90E5-82039DD5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589"/>
            <a:ext cx="12260999" cy="977302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Визуализация полученных данных в</a:t>
            </a:r>
            <a:b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Notebooks</a:t>
            </a: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ru-BY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ADE26E-CA69-50A9-9B99-2AACC46BB2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1" r="19857"/>
          <a:stretch/>
        </p:blipFill>
        <p:spPr>
          <a:xfrm>
            <a:off x="4386000" y="1463056"/>
            <a:ext cx="7470000" cy="53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7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F584E-F219-7155-5DC1-47470279BBBF}"/>
              </a:ext>
            </a:extLst>
          </p:cNvPr>
          <p:cNvSpPr txBox="1"/>
          <p:nvPr/>
        </p:nvSpPr>
        <p:spPr>
          <a:xfrm>
            <a:off x="0" y="1944000"/>
            <a:ext cx="3711000" cy="10300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ru-BY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Совмещенный график для визуального поиска взаимосвязей</a:t>
            </a:r>
            <a:r>
              <a:rPr lang="ru-RU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u-BY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9FC793C-118C-8B26-90E5-82039DD5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589"/>
            <a:ext cx="12260999" cy="977302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Визуализация полученных данных в</a:t>
            </a:r>
            <a:b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Notebooks</a:t>
            </a: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ru-BY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8F72B9-390D-9881-99A4-FA72D2126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000" y="790518"/>
            <a:ext cx="7700585" cy="60674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31DDB8-B9B8-9E72-40B7-8393E7C30D9B}"/>
              </a:ext>
            </a:extLst>
          </p:cNvPr>
          <p:cNvSpPr txBox="1"/>
          <p:nvPr/>
        </p:nvSpPr>
        <p:spPr>
          <a:xfrm>
            <a:off x="111000" y="5139000"/>
            <a:ext cx="4275000" cy="1438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ts val="2145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линии идут </a:t>
            </a:r>
            <a:r>
              <a:rPr lang="ru-BY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одинаково</a:t>
            </a:r>
            <a:r>
              <a:rPr lang="ru-BY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(вместе вверх/вниз) — возможно, есть связь.</a:t>
            </a:r>
            <a:endParaRPr lang="ru-RU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2145"/>
              </a:lnSpc>
              <a:buSzPts val="1000"/>
              <a:tabLst>
                <a:tab pos="457200" algn="l"/>
              </a:tabLst>
            </a:pPr>
            <a:endParaRPr lang="ru-BY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2145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линии </a:t>
            </a:r>
            <a:r>
              <a:rPr lang="ru-BY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совпадают</a:t>
            </a:r>
            <a:r>
              <a:rPr lang="ru-BY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связи нет.</a:t>
            </a:r>
          </a:p>
        </p:txBody>
      </p:sp>
    </p:spTree>
    <p:extLst>
      <p:ext uri="{BB962C8B-B14F-4D97-AF65-F5344CB8AC3E}">
        <p14:creationId xmlns:p14="http://schemas.microsoft.com/office/powerpoint/2010/main" val="129277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025373"/>
      </a:dk2>
      <a:lt2>
        <a:srgbClr val="E7E6E6"/>
      </a:lt2>
      <a:accent1>
        <a:srgbClr val="025373"/>
      </a:accent1>
      <a:accent2>
        <a:srgbClr val="0378A6"/>
      </a:accent2>
      <a:accent3>
        <a:srgbClr val="F2CB05"/>
      </a:accent3>
      <a:accent4>
        <a:srgbClr val="D6D6D6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343</Words>
  <Application>Microsoft Office PowerPoint</Application>
  <PresentationFormat>Широкоэкранный</PresentationFormat>
  <Paragraphs>63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Aptos</vt:lpstr>
      <vt:lpstr>Arial</vt:lpstr>
      <vt:lpstr>Arial Black</vt:lpstr>
      <vt:lpstr>Bookman Old Style</vt:lpstr>
      <vt:lpstr>Calibri</vt:lpstr>
      <vt:lpstr>Calibri Light</vt:lpstr>
      <vt:lpstr>Symbol</vt:lpstr>
      <vt:lpstr>Times New Roman</vt:lpstr>
      <vt:lpstr>Wingdings</vt:lpstr>
      <vt:lpstr>Тема Office</vt:lpstr>
      <vt:lpstr>Влияние  авиакатастроф  на  динамику акций Tesla </vt:lpstr>
      <vt:lpstr>Презентация PowerPoint</vt:lpstr>
      <vt:lpstr>Планирование проекта</vt:lpstr>
      <vt:lpstr>Подготовка данных</vt:lpstr>
      <vt:lpstr>Очистка и обработка данных</vt:lpstr>
      <vt:lpstr>Очистка и обработка данных</vt:lpstr>
      <vt:lpstr>Визуализация полученных данных в  Jupyter Notebooks </vt:lpstr>
      <vt:lpstr>Визуализация полученных данных в  Jupyter Notebooks </vt:lpstr>
      <vt:lpstr>Визуализация полученных данных в  Jupyter Notebooks </vt:lpstr>
      <vt:lpstr>Статистический анализ</vt:lpstr>
      <vt:lpstr>Выгружаем объединенную таблицу в Excel</vt:lpstr>
      <vt:lpstr>Построение модели данных в Power bi</vt:lpstr>
      <vt:lpstr>Построение графика в Power BI</vt:lpstr>
      <vt:lpstr>Выводы исследования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Барсук Виктор Геннадьевич</cp:lastModifiedBy>
  <cp:revision>17</cp:revision>
  <dcterms:created xsi:type="dcterms:W3CDTF">2020-06-21T13:18:43Z</dcterms:created>
  <dcterms:modified xsi:type="dcterms:W3CDTF">2025-07-25T18:40:29Z</dcterms:modified>
</cp:coreProperties>
</file>