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72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59" r:id="rId17"/>
    <p:sldId id="273" r:id="rId18"/>
    <p:sldId id="271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2382" autoAdjust="0"/>
  </p:normalViewPr>
  <p:slideViewPr>
    <p:cSldViewPr snapToGrid="0">
      <p:cViewPr varScale="1">
        <p:scale>
          <a:sx n="95" d="100"/>
          <a:sy n="95" d="100"/>
        </p:scale>
        <p:origin x="3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9AD2B-6145-4F6F-853F-9F2663C653EA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584A0-B7F0-45FE-B3E4-DA2D308F45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96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Classic </a:t>
            </a:r>
            <a:r>
              <a:rPr lang="nl-NL" dirty="0" err="1"/>
              <a:t>build</a:t>
            </a:r>
            <a:r>
              <a:rPr lang="nl-NL" dirty="0"/>
              <a:t> pipeline </a:t>
            </a:r>
            <a:r>
              <a:rPr lang="nl-NL" dirty="0">
                <a:sym typeface="Wingdings" panose="05000000000000000000" pitchFamily="2" charset="2"/>
              </a:rPr>
              <a:t> Classic release pipeline</a:t>
            </a:r>
          </a:p>
          <a:p>
            <a:r>
              <a:rPr lang="nl-NL" dirty="0">
                <a:sym typeface="Wingdings" panose="05000000000000000000" pitchFamily="2" charset="2"/>
              </a:rPr>
              <a:t>YAML pipeline eerst </a:t>
            </a:r>
            <a:r>
              <a:rPr lang="nl-NL" dirty="0" err="1">
                <a:sym typeface="Wingdings" panose="05000000000000000000" pitchFamily="2" charset="2"/>
              </a:rPr>
              <a:t>main</a:t>
            </a:r>
            <a:r>
              <a:rPr lang="nl-NL" dirty="0">
                <a:sym typeface="Wingdings" panose="05000000000000000000" pitchFamily="2" charset="2"/>
              </a:rPr>
              <a:t> en daarna </a:t>
            </a:r>
            <a:r>
              <a:rPr lang="nl-NL" dirty="0" err="1">
                <a:sym typeface="Wingdings" panose="05000000000000000000" pitchFamily="2" charset="2"/>
              </a:rPr>
              <a:t>changed</a:t>
            </a:r>
            <a:r>
              <a:rPr lang="nl-NL" dirty="0">
                <a:sym typeface="Wingdings" panose="05000000000000000000" pitchFamily="2" charset="2"/>
              </a:rPr>
              <a:t>-pipeline </a:t>
            </a:r>
            <a:r>
              <a:rPr lang="nl-NL" dirty="0" err="1">
                <a:sym typeface="Wingdings" panose="05000000000000000000" pitchFamily="2" charset="2"/>
              </a:rPr>
              <a:t>branch</a:t>
            </a:r>
            <a:endParaRPr lang="nl-NL" dirty="0">
              <a:sym typeface="Wingdings" panose="05000000000000000000" pitchFamily="2" charset="2"/>
            </a:endParaRP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Extreem eenvoudig om de pipeline looptijd laag te houden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84A0-B7F0-45FE-B3E4-DA2D308F45E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338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84A0-B7F0-45FE-B3E4-DA2D308F45E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80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was het hiervoor?</a:t>
            </a:r>
          </a:p>
          <a:p>
            <a:pPr marL="171450" indent="-171450">
              <a:buFontTx/>
              <a:buChar char="-"/>
            </a:pPr>
            <a:r>
              <a:rPr lang="nl-NL" dirty="0"/>
              <a:t>Gescheiden </a:t>
            </a:r>
            <a:r>
              <a:rPr lang="nl-NL" dirty="0" err="1"/>
              <a:t>build</a:t>
            </a:r>
            <a:r>
              <a:rPr lang="nl-NL" dirty="0"/>
              <a:t> en release </a:t>
            </a:r>
            <a:r>
              <a:rPr lang="nl-NL" dirty="0" err="1"/>
              <a:t>pipelines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Je kon de </a:t>
            </a:r>
            <a:r>
              <a:rPr lang="nl-NL" dirty="0" err="1"/>
              <a:t>pipelines</a:t>
            </a:r>
            <a:r>
              <a:rPr lang="nl-NL" dirty="0"/>
              <a:t> visueel in elkaar klikken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YAML </a:t>
            </a:r>
            <a:r>
              <a:rPr lang="nl-NL" dirty="0">
                <a:sym typeface="Wingdings" panose="05000000000000000000" pitchFamily="2" charset="2"/>
              </a:rPr>
              <a:t> YAML </a:t>
            </a:r>
            <a:r>
              <a:rPr lang="nl-NL" dirty="0" err="1">
                <a:sym typeface="Wingdings" panose="05000000000000000000" pitchFamily="2" charset="2"/>
              </a:rPr>
              <a:t>Ain’t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Markup</a:t>
            </a:r>
            <a:r>
              <a:rPr lang="nl-NL" dirty="0">
                <a:sym typeface="Wingdings" panose="05000000000000000000" pitchFamily="2" charset="2"/>
              </a:rPr>
              <a:t> Language</a:t>
            </a:r>
            <a:endParaRPr lang="nl-NL" dirty="0"/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Microsoft is daarvan afgestapt en heeft de </a:t>
            </a:r>
            <a:r>
              <a:rPr lang="nl-NL" dirty="0" err="1"/>
              <a:t>build</a:t>
            </a:r>
            <a:r>
              <a:rPr lang="nl-NL" dirty="0"/>
              <a:t> en release </a:t>
            </a:r>
            <a:r>
              <a:rPr lang="nl-NL" dirty="0" err="1"/>
              <a:t>pipelines</a:t>
            </a:r>
            <a:r>
              <a:rPr lang="nl-NL" dirty="0"/>
              <a:t> samengevoegd naar </a:t>
            </a:r>
            <a:r>
              <a:rPr lang="nl-NL" dirty="0" err="1"/>
              <a:t>multi</a:t>
            </a:r>
            <a:r>
              <a:rPr lang="nl-NL" dirty="0"/>
              <a:t> stage </a:t>
            </a:r>
            <a:r>
              <a:rPr lang="nl-NL" dirty="0" err="1"/>
              <a:t>pipelines</a:t>
            </a:r>
            <a:r>
              <a:rPr lang="nl-NL" dirty="0"/>
              <a:t> en heeft YAML geïntroduceerd.</a:t>
            </a:r>
          </a:p>
          <a:p>
            <a:pPr marL="0" indent="0">
              <a:buFontTx/>
              <a:buNone/>
            </a:pPr>
            <a:r>
              <a:rPr lang="nl-NL" dirty="0"/>
              <a:t>Classic </a:t>
            </a:r>
            <a:r>
              <a:rPr lang="nl-NL" dirty="0" err="1"/>
              <a:t>pipelines</a:t>
            </a:r>
            <a:r>
              <a:rPr lang="nl-NL" dirty="0"/>
              <a:t> is nog niet officieel </a:t>
            </a:r>
            <a:r>
              <a:rPr lang="nl-NL" dirty="0" err="1"/>
              <a:t>deprecated</a:t>
            </a:r>
            <a:r>
              <a:rPr lang="nl-NL" dirty="0"/>
              <a:t> en er is nog geen zicht op </a:t>
            </a:r>
            <a:r>
              <a:rPr lang="nl-NL" dirty="0" err="1"/>
              <a:t>uitfaseren</a:t>
            </a:r>
            <a:r>
              <a:rPr lang="nl-NL" dirty="0"/>
              <a:t>, mede omdat er nog geen feature </a:t>
            </a:r>
            <a:r>
              <a:rPr lang="nl-NL" dirty="0" err="1"/>
              <a:t>parity</a:t>
            </a:r>
            <a:r>
              <a:rPr lang="nl-NL" dirty="0"/>
              <a:t> is: https://learn.microsoft.com/en-us/azure/devops/release-notes/features-timeline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84A0-B7F0-45FE-B3E4-DA2D308F45E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66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Number</a:t>
            </a:r>
            <a:r>
              <a:rPr lang="nl-NL" dirty="0"/>
              <a:t> heeft geen min / max instelling, dit moet je helaas handmatig afvangen in een step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84A0-B7F0-45FE-B3E4-DA2D308F45E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43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Merk op dat ik nergens string quotes gebruik om teksten af te bakenen: dit is in 99 van de 100 gevallen niet nodig en verbetert de leesbaarheid.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84A0-B7F0-45FE-B3E4-DA2D308F45E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590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Eerste keer gebruik van de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door de pipeline vraagt om permissie om de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te gebruiken.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84A0-B7F0-45FE-B3E4-DA2D308F45E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80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pipeline heeft permissie nodig om de environment te gebruiken</a:t>
            </a:r>
          </a:p>
          <a:p>
            <a:endParaRPr lang="nl-NL" dirty="0"/>
          </a:p>
          <a:p>
            <a:r>
              <a:rPr lang="nl-NL" dirty="0"/>
              <a:t>Dan zijn er ook nog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, maar dit valt buiten de scope van deze presentatie</a:t>
            </a:r>
          </a:p>
          <a:p>
            <a:endParaRPr lang="nl-NL" dirty="0"/>
          </a:p>
          <a:p>
            <a:r>
              <a:rPr lang="nl-NL" dirty="0"/>
              <a:t>Naast </a:t>
            </a:r>
            <a:r>
              <a:rPr lang="nl-NL" dirty="0" err="1"/>
              <a:t>runOnce</a:t>
            </a:r>
            <a:r>
              <a:rPr lang="nl-NL" dirty="0"/>
              <a:t> ook rolling, </a:t>
            </a:r>
            <a:r>
              <a:rPr lang="nl-NL" dirty="0" err="1"/>
              <a:t>canary</a:t>
            </a:r>
            <a:r>
              <a:rPr lang="nl-NL" dirty="0"/>
              <a:t> </a:t>
            </a:r>
            <a:r>
              <a:rPr lang="nl-NL" dirty="0" err="1"/>
              <a:t>strategies</a:t>
            </a:r>
            <a:r>
              <a:rPr lang="nl-NL" dirty="0"/>
              <a:t> beschikbaar:</a:t>
            </a:r>
          </a:p>
          <a:p>
            <a:r>
              <a:rPr lang="nl-NL" dirty="0"/>
              <a:t>https://learn.microsoft.com/en-us/azure/devops/pipelines/process/deployment-jobs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84A0-B7F0-45FE-B3E4-DA2D308F45E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80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Voorgedefinieerde</a:t>
            </a:r>
            <a:r>
              <a:rPr lang="nl-NL" dirty="0"/>
              <a:t> variabelen: https://learn.microsoft.com/en-us/azure/devops/pipelines/build/variables?view=azure-devops&amp;tabs=yaml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84A0-B7F0-45FE-B3E4-DA2D308F45E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28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Hier is het waar het complexer wordt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84A0-B7F0-45FE-B3E4-DA2D308F45E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49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84A0-B7F0-45FE-B3E4-DA2D308F45E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55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B44BB-BBD2-525E-2EE5-EBFA1669E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F8F450E-53A7-D917-3F57-8887DD78E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6009E7-57D8-4020-6914-BDF7911E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F5FF63-489E-C243-AA96-A4B768BF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A338A8-DCA8-BC6F-CCAB-D10DF434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0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474A1-C55B-A766-211A-2255E76A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8CFE09-9BDA-F0B8-13C9-BEE3C334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BD4CC2-4DDB-36AA-8BE0-86537DC3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21E4A1-DBA6-004C-83BC-C546158B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C1CD3D-A866-1C61-E9AE-19AB9FC8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24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4D373F7-2D8D-CE39-A564-D78BF90AD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FAEAE0-B898-9541-FFE6-EF5D8AB84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28BD5F-6E20-C126-CB3B-1A11FA2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434677-190B-D04C-79CE-20EEBC2F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633C45-E652-EE78-32F5-F795A25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00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3B55-7EA8-0AF8-FC8F-68D1F39B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84622A-8D22-185E-BF0A-CFAD3602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80229B-1DDF-5F59-6EF9-F3E6589F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69148-FABA-E2CC-0E40-7CAFD330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30C886-37F0-11A9-8784-EBD4393F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96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A12B4-6A01-E90E-52C7-5A6F0B97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FE5702-A1DC-CB9E-E303-2D5CEB0A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39D39C-2D80-54A6-5DEC-BA702443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A40E44-9295-925E-DF2C-70CA6CCD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073214-D031-6D06-0826-6C081EAA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2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27393-3FBF-D5A6-E7CD-C12CC080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3BC673-9C08-F79B-15EC-F491DDC40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93F08D-FB2A-2344-0927-8F691196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5A1179-C7E4-29CB-F081-B5F24A07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F3E896-98FB-D4D6-1BA5-78F82631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16374D-6E4B-CF92-25D9-5E2C7097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740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D8865-A3BE-5E6C-684E-F52FE410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47DF07-2FF2-6DD3-271B-6E076E16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E7B4608-7766-14A6-BACB-559EE3E0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5C452E-EB43-8BD2-7E27-70D080FF2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ED2917D-DD1C-4C63-ADC0-4967DA478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A861B19-56C3-A437-28EE-96D2BC50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BF15058-F75B-A320-7D9F-B062C068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197B6D-5923-B850-391B-8A40E62D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3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D3F9A-1C38-3D2A-0977-C5DE0693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B979FF3-E7AC-BC06-61D1-B6C98CFB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2131E86-5398-A266-DC6A-BB8428C1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EF9F83-6C4F-287A-601D-106DE496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62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23EDD68-3757-AC4F-BFDB-EF772869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162E7B-27B1-82B1-D8BE-757E1B18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2C0027-A2B8-A2B5-E76E-D64CAE98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58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0F6BF-3CF5-07AC-369E-FEF3D2FC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7EA111-CAA9-48C3-8622-AE9EE4CA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CF873F-021C-8C1C-3307-70A1049B8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A0032B-FDDC-052A-1625-AD9D9E31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C77586-DC59-2323-957B-C466D8C2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61A1E4-EFC5-B9C4-DAAC-938AC834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80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A32D7-C952-E839-410D-6B9CF766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AB7821B-7D46-FAFF-E900-C82C3554A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FAC406-CDC7-156A-4252-5AD289A5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560EF10-2059-A405-EF57-8C0D290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D8769F-2545-66A6-9EC1-7DC3F1B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1DC5E6-9FEE-78D4-14E5-4424DA2A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84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6F627FD-AAA2-877F-032A-A6CF6C5B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7CEBDF-75B6-E864-FE6F-37FC1497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3F7C69-CCBE-C911-0241-9992C7396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88CA6-57DE-4139-9B78-135D161201FF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E41D31-FF64-5CD2-B21C-CAE1CD19E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F87E24-D0FE-C766-D5F2-AB7D05B69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1348C-485A-4CF2-B414-560D587B85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65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devops/pipelines/get-started/key-pipelines-concepts?view=azure-devop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devops/pipelines/process/scheduled-triggers?view=azure-devops&amp;tabs=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90A98-8F3F-8E5F-B26B-2BAF72D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4595"/>
            <a:ext cx="9144000" cy="2387600"/>
          </a:xfrm>
        </p:spPr>
        <p:txBody>
          <a:bodyPr/>
          <a:lstStyle/>
          <a:p>
            <a:r>
              <a:rPr lang="nl-NL" dirty="0"/>
              <a:t>YAML </a:t>
            </a:r>
            <a:r>
              <a:rPr lang="nl-NL" dirty="0" err="1"/>
              <a:t>pipelines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in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650116-FF33-E8C5-47AA-E01398B04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4270"/>
            <a:ext cx="9144000" cy="1655762"/>
          </a:xfrm>
        </p:spPr>
        <p:txBody>
          <a:bodyPr/>
          <a:lstStyle/>
          <a:p>
            <a:r>
              <a:rPr lang="nl-NL" dirty="0" err="1"/>
              <a:t>From</a:t>
            </a:r>
            <a:r>
              <a:rPr lang="nl-NL" dirty="0"/>
              <a:t> zero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hero</a:t>
            </a:r>
            <a:r>
              <a:rPr lang="nl-NL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508F46-AA8E-1524-5316-4B6FDB731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88" y="3882195"/>
            <a:ext cx="474900" cy="54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9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D846C-5E10-9585-605C-016A8ED7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 blokken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1F2810-CEBE-D0F2-07C2-B8BB5E9B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Handig voor hergebruik van variabelen</a:t>
            </a:r>
          </a:p>
          <a:p>
            <a:pPr lvl="1"/>
            <a:r>
              <a:rPr lang="nl-NL" dirty="0"/>
              <a:t>Gebruik door de gehele pipeline, enkele stage of job</a:t>
            </a:r>
          </a:p>
        </p:txBody>
      </p:sp>
    </p:spTree>
    <p:extLst>
      <p:ext uri="{BB962C8B-B14F-4D97-AF65-F5344CB8AC3E}">
        <p14:creationId xmlns:p14="http://schemas.microsoft.com/office/powerpoint/2010/main" val="261415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03EAB-871D-B35C-38B1-56189EC9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gebruik van 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192C05-476F-45FB-06FE-466A481F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Compile</a:t>
            </a:r>
            <a:r>
              <a:rPr lang="nl-NL" dirty="0"/>
              <a:t> time variabelen: ${{ </a:t>
            </a:r>
            <a:r>
              <a:rPr lang="nl-NL" dirty="0" err="1"/>
              <a:t>parameters.foo</a:t>
            </a:r>
            <a:r>
              <a:rPr lang="nl-NL" dirty="0"/>
              <a:t> }}</a:t>
            </a:r>
          </a:p>
          <a:p>
            <a:pPr lvl="1"/>
            <a:r>
              <a:rPr lang="nl-NL" dirty="0"/>
              <a:t>${{ … }} is een template expressie, later meer</a:t>
            </a:r>
          </a:p>
          <a:p>
            <a:r>
              <a:rPr lang="nl-NL" dirty="0"/>
              <a:t>Runtime variabelen: $(</a:t>
            </a:r>
            <a:r>
              <a:rPr lang="nl-NL" dirty="0" err="1"/>
              <a:t>SomeVariable</a:t>
            </a:r>
            <a:r>
              <a:rPr lang="nl-NL" dirty="0"/>
              <a:t>)</a:t>
            </a:r>
          </a:p>
          <a:p>
            <a:r>
              <a:rPr lang="nl-NL" dirty="0"/>
              <a:t>Runtime expressies: $[ variables["</a:t>
            </a:r>
            <a:r>
              <a:rPr lang="nl-NL" dirty="0" err="1"/>
              <a:t>SomeVariable</a:t>
            </a:r>
            <a:r>
              <a:rPr lang="nl-NL" dirty="0"/>
              <a:t>"] == "</a:t>
            </a:r>
            <a:r>
              <a:rPr lang="nl-NL" dirty="0" err="1"/>
              <a:t>production</a:t>
            </a:r>
            <a:r>
              <a:rPr lang="nl-NL" dirty="0"/>
              <a:t>" ? "</a:t>
            </a:r>
            <a:r>
              <a:rPr lang="nl-NL" dirty="0" err="1"/>
              <a:t>prod</a:t>
            </a:r>
            <a:r>
              <a:rPr lang="nl-NL" dirty="0"/>
              <a:t>" : "</a:t>
            </a:r>
            <a:r>
              <a:rPr lang="nl-NL" dirty="0" err="1"/>
              <a:t>dev</a:t>
            </a:r>
            <a:r>
              <a:rPr lang="nl-NL" dirty="0"/>
              <a:t>" ]</a:t>
            </a:r>
          </a:p>
          <a:p>
            <a:r>
              <a:rPr lang="nl-NL" dirty="0"/>
              <a:t>Variabelen vanuit een andere step gebruiken</a:t>
            </a:r>
          </a:p>
        </p:txBody>
      </p:sp>
    </p:spTree>
    <p:extLst>
      <p:ext uri="{BB962C8B-B14F-4D97-AF65-F5344CB8AC3E}">
        <p14:creationId xmlns:p14="http://schemas.microsoft.com/office/powerpoint/2010/main" val="134705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A278C-AB93-5DBE-CD75-EBEE8EF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van andere stage of job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8C8E84-7602-E32E-D363-050E43B6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een output </a:t>
            </a:r>
            <a:r>
              <a:rPr lang="nl-NL" dirty="0" err="1"/>
              <a:t>variable</a:t>
            </a:r>
            <a:endParaRPr lang="nl-NL" dirty="0"/>
          </a:p>
          <a:p>
            <a:r>
              <a:rPr lang="nl-NL" dirty="0" err="1"/>
              <a:t>stageDependencies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Op te vragen middels </a:t>
            </a:r>
            <a:r>
              <a:rPr lang="nl-NL" dirty="0" err="1"/>
              <a:t>runtime</a:t>
            </a:r>
            <a:r>
              <a:rPr lang="nl-NL" dirty="0"/>
              <a:t> expressie</a:t>
            </a:r>
          </a:p>
        </p:txBody>
      </p:sp>
    </p:spTree>
    <p:extLst>
      <p:ext uri="{BB962C8B-B14F-4D97-AF65-F5344CB8AC3E}">
        <p14:creationId xmlns:p14="http://schemas.microsoft.com/office/powerpoint/2010/main" val="381865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3613-6B4C-E8C5-854F-F87FE5FEB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AC5FD-9263-01D7-BBBF-7326248F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Maar pas op!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DD1BD5-0D99-263F-C5D0-883E363A9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3" b="16903"/>
          <a:stretch/>
        </p:blipFill>
        <p:spPr bwMode="auto">
          <a:xfrm>
            <a:off x="838200" y="1437815"/>
            <a:ext cx="10515600" cy="46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99612-A6A3-E04F-4443-CBDD8949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Pipeline opbreken in templates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0FC1FC-5D18-4D0B-3696-6AF84237C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Hergebruik van templates</a:t>
            </a:r>
          </a:p>
          <a:p>
            <a:r>
              <a:rPr lang="nl-NL" dirty="0"/>
              <a:t>Gebruik de folders stages, jobs en steps (en variables)</a:t>
            </a:r>
          </a:p>
          <a:p>
            <a:r>
              <a:rPr lang="nl-NL" dirty="0"/>
              <a:t>Template aanroep is relatief aan locatie aanroepende template</a:t>
            </a:r>
          </a:p>
          <a:p>
            <a:r>
              <a:rPr lang="nl-NL" dirty="0"/>
              <a:t>Root pipeline YAML registreren in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endParaRPr lang="nl-NL" dirty="0"/>
          </a:p>
          <a:p>
            <a:pPr lvl="1"/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r>
              <a:rPr lang="nl-NL" dirty="0"/>
              <a:t> herkent YAML files niet automatisch in Git </a:t>
            </a:r>
            <a:r>
              <a:rPr lang="nl-NL" dirty="0" err="1"/>
              <a:t>repos</a:t>
            </a:r>
            <a:endParaRPr lang="nl-NL" dirty="0"/>
          </a:p>
          <a:p>
            <a:r>
              <a:rPr lang="nl-NL" dirty="0"/>
              <a:t>Kies duidelijke naamgeving: ci-</a:t>
            </a:r>
            <a:r>
              <a:rPr lang="nl-NL" dirty="0" err="1"/>
              <a:t>build.yml</a:t>
            </a:r>
            <a:r>
              <a:rPr lang="nl-NL" dirty="0"/>
              <a:t>, sonar-</a:t>
            </a:r>
            <a:r>
              <a:rPr lang="nl-NL" dirty="0" err="1"/>
              <a:t>quality</a:t>
            </a:r>
            <a:r>
              <a:rPr lang="nl-NL" dirty="0"/>
              <a:t>-</a:t>
            </a:r>
            <a:r>
              <a:rPr lang="nl-NL" dirty="0" err="1"/>
              <a:t>gate.yml</a:t>
            </a:r>
            <a:endParaRPr lang="nl-NL" dirty="0"/>
          </a:p>
          <a:p>
            <a:pPr lvl="1"/>
            <a:r>
              <a:rPr lang="nl-NL" dirty="0"/>
              <a:t>Gebruik verbindingsstreepjes voor de leesbaarheid</a:t>
            </a:r>
          </a:p>
          <a:p>
            <a:r>
              <a:rPr lang="nl-NL" dirty="0"/>
              <a:t>Gebruik parameters</a:t>
            </a:r>
          </a:p>
        </p:txBody>
      </p:sp>
    </p:spTree>
    <p:extLst>
      <p:ext uri="{BB962C8B-B14F-4D97-AF65-F5344CB8AC3E}">
        <p14:creationId xmlns:p14="http://schemas.microsoft.com/office/powerpoint/2010/main" val="270956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9334D-414C-165C-D249-09FE93A6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Template </a:t>
            </a:r>
            <a:r>
              <a:rPr lang="nl-NL" dirty="0" err="1"/>
              <a:t>expressions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018156-BD8E-2DA2-B136-C924082B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/Else </a:t>
            </a:r>
            <a:r>
              <a:rPr lang="nl-NL" dirty="0" err="1"/>
              <a:t>if</a:t>
            </a:r>
            <a:r>
              <a:rPr lang="nl-NL" dirty="0"/>
              <a:t>/Else constructies</a:t>
            </a:r>
          </a:p>
          <a:p>
            <a:r>
              <a:rPr lang="nl-NL" dirty="0" err="1"/>
              <a:t>Each</a:t>
            </a:r>
            <a:r>
              <a:rPr lang="nl-NL" dirty="0"/>
              <a:t> item in list constructie</a:t>
            </a:r>
          </a:p>
          <a:p>
            <a:r>
              <a:rPr lang="nl-NL" dirty="0"/>
              <a:t>Item toevoegen aan een lijst (bijv. variabelen)</a:t>
            </a:r>
          </a:p>
          <a:p>
            <a:r>
              <a:rPr lang="nl-NL" dirty="0"/>
              <a:t>Extra pipeline component(en) toevoegen</a:t>
            </a:r>
          </a:p>
        </p:txBody>
      </p:sp>
    </p:spTree>
    <p:extLst>
      <p:ext uri="{BB962C8B-B14F-4D97-AF65-F5344CB8AC3E}">
        <p14:creationId xmlns:p14="http://schemas.microsoft.com/office/powerpoint/2010/main" val="51360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EA507-9AE1-5FC6-0C5A-137095D5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Pipeline componenten als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2A168F-A8D1-26DC-989C-BBC0C314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Lijst van componenten als parameter type</a:t>
            </a:r>
          </a:p>
          <a:p>
            <a:pPr lvl="1"/>
            <a:r>
              <a:rPr lang="nl-NL" dirty="0" err="1"/>
              <a:t>stepList</a:t>
            </a:r>
            <a:r>
              <a:rPr lang="nl-NL" dirty="0"/>
              <a:t>, </a:t>
            </a:r>
            <a:r>
              <a:rPr lang="nl-NL" dirty="0" err="1"/>
              <a:t>jobList</a:t>
            </a:r>
            <a:r>
              <a:rPr lang="nl-NL" dirty="0"/>
              <a:t>, </a:t>
            </a:r>
            <a:r>
              <a:rPr lang="nl-NL" dirty="0" err="1"/>
              <a:t>stageList</a:t>
            </a:r>
            <a:r>
              <a:rPr lang="nl-NL" dirty="0"/>
              <a:t>, </a:t>
            </a:r>
            <a:r>
              <a:rPr lang="nl-NL" dirty="0" err="1"/>
              <a:t>deploymentList</a:t>
            </a:r>
            <a:endParaRPr lang="nl-NL" dirty="0"/>
          </a:p>
          <a:p>
            <a:r>
              <a:rPr lang="nl-NL" dirty="0"/>
              <a:t>Versus één enkel component als parameter type</a:t>
            </a:r>
          </a:p>
          <a:p>
            <a:pPr lvl="1"/>
            <a:r>
              <a:rPr lang="nl-NL" dirty="0"/>
              <a:t>step, job, stage, </a:t>
            </a:r>
            <a:r>
              <a:rPr lang="nl-NL" dirty="0" err="1"/>
              <a:t>deployment</a:t>
            </a:r>
            <a:endParaRPr lang="nl-NL" dirty="0"/>
          </a:p>
          <a:p>
            <a:r>
              <a:rPr lang="nl-NL" dirty="0"/>
              <a:t>Handig als meerdere stappen bij elkaar horen</a:t>
            </a:r>
          </a:p>
          <a:p>
            <a:pPr lvl="1"/>
            <a:r>
              <a:rPr lang="nl-NL" dirty="0"/>
              <a:t>Bijvoorbeeld Sonar </a:t>
            </a:r>
            <a:r>
              <a:rPr lang="nl-NL" dirty="0" err="1"/>
              <a:t>Qube</a:t>
            </a:r>
            <a:r>
              <a:rPr lang="nl-NL" dirty="0"/>
              <a:t> integratie</a:t>
            </a:r>
          </a:p>
        </p:txBody>
      </p:sp>
    </p:spTree>
    <p:extLst>
      <p:ext uri="{BB962C8B-B14F-4D97-AF65-F5344CB8AC3E}">
        <p14:creationId xmlns:p14="http://schemas.microsoft.com/office/powerpoint/2010/main" val="100558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51ED7-BE6D-8B98-BFA9-A7761EE3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Pipeline, stages, jobs,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D9ECCE-A0BB-5560-8C08-5053CC97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Er zijn vier niveaus in de pipeline:</a:t>
            </a:r>
          </a:p>
          <a:p>
            <a:pPr lvl="1"/>
            <a:r>
              <a:rPr lang="nl-NL" dirty="0"/>
              <a:t>Pipeline</a:t>
            </a:r>
          </a:p>
          <a:p>
            <a:pPr lvl="1"/>
            <a:r>
              <a:rPr lang="nl-NL" dirty="0"/>
              <a:t>Stage</a:t>
            </a:r>
          </a:p>
          <a:p>
            <a:pPr lvl="1"/>
            <a:r>
              <a:rPr lang="nl-NL" dirty="0"/>
              <a:t>Job</a:t>
            </a:r>
          </a:p>
          <a:p>
            <a:pPr lvl="1"/>
            <a:r>
              <a:rPr lang="nl-NL" dirty="0"/>
              <a:t>Step</a:t>
            </a:r>
          </a:p>
          <a:p>
            <a:r>
              <a:rPr lang="nl-NL" dirty="0"/>
              <a:t>Stages: sequentieel</a:t>
            </a:r>
          </a:p>
          <a:p>
            <a:r>
              <a:rPr lang="nl-NL" dirty="0"/>
              <a:t>Jobs: parallel</a:t>
            </a:r>
          </a:p>
          <a:p>
            <a:r>
              <a:rPr lang="nl-NL" dirty="0"/>
              <a:t>Steps: sequentieel</a:t>
            </a:r>
          </a:p>
          <a:p>
            <a:r>
              <a:rPr lang="nl-NL">
                <a:hlinkClick r:id="rId2"/>
              </a:rPr>
              <a:t>https://learn.microsoft.com/en-us/azure/devops/pipelines/get-started/key-pipelines-concepts?view=azure-devops</a:t>
            </a:r>
            <a:r>
              <a:rPr lang="nl-NL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873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905EA-61F0-7EBB-FDF3-BCA6D397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Bedankt voor je aandacht!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DFCD68-9F98-BFAA-1B3E-997DA2AC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3387" y="578738"/>
            <a:ext cx="4933377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0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7C314-F9B6-E3E8-179A-F1738E7C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Eenvoudig voorbeeld van YAML pipeline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D72502-C492-A199-B0C1-76CEE102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En hoe het met classic </a:t>
            </a:r>
            <a:r>
              <a:rPr lang="nl-NL" dirty="0" err="1"/>
              <a:t>pipelines</a:t>
            </a:r>
            <a:r>
              <a:rPr lang="nl-NL" dirty="0"/>
              <a:t> werkte.</a:t>
            </a:r>
          </a:p>
        </p:txBody>
      </p:sp>
    </p:spTree>
    <p:extLst>
      <p:ext uri="{BB962C8B-B14F-4D97-AF65-F5344CB8AC3E}">
        <p14:creationId xmlns:p14="http://schemas.microsoft.com/office/powerpoint/2010/main" val="168904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34455-8A4C-A0BB-CBD8-46E0EEC7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0532" cy="1325563"/>
          </a:xfrm>
        </p:spPr>
        <p:txBody>
          <a:bodyPr/>
          <a:lstStyle/>
          <a:p>
            <a:r>
              <a:rPr lang="nl-NL" dirty="0"/>
              <a:t>Waarom YAML: classic </a:t>
            </a:r>
            <a:r>
              <a:rPr lang="nl-NL" dirty="0" err="1"/>
              <a:t>pipelines</a:t>
            </a:r>
            <a:r>
              <a:rPr lang="nl-NL" dirty="0"/>
              <a:t> zijn toch goed?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98AD8C-EDE0-49ED-91E5-F63563E8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Infrastructure</a:t>
            </a:r>
            <a:r>
              <a:rPr lang="nl-NL" dirty="0"/>
              <a:t> as Code (</a:t>
            </a:r>
            <a:r>
              <a:rPr lang="nl-NL" dirty="0" err="1"/>
              <a:t>IaC</a:t>
            </a:r>
            <a:r>
              <a:rPr lang="nl-NL" dirty="0"/>
              <a:t>)</a:t>
            </a:r>
          </a:p>
          <a:p>
            <a:r>
              <a:rPr lang="nl-NL" dirty="0"/>
              <a:t>Integratie met versiebeheer</a:t>
            </a:r>
          </a:p>
          <a:p>
            <a:r>
              <a:rPr lang="nl-NL" dirty="0" err="1"/>
              <a:t>Modulariteit</a:t>
            </a:r>
            <a:r>
              <a:rPr lang="nl-NL" dirty="0"/>
              <a:t> en hergebruik</a:t>
            </a:r>
          </a:p>
          <a:p>
            <a:r>
              <a:rPr lang="nl-NL" dirty="0"/>
              <a:t>Consistentie over omgevingen</a:t>
            </a:r>
          </a:p>
          <a:p>
            <a:r>
              <a:rPr lang="nl-NL" dirty="0" err="1"/>
              <a:t>Portabiliteit</a:t>
            </a:r>
            <a:endParaRPr lang="nl-NL" dirty="0"/>
          </a:p>
          <a:p>
            <a:r>
              <a:rPr lang="nl-NL" dirty="0"/>
              <a:t>Eenvoudig te doorgronden</a:t>
            </a:r>
          </a:p>
          <a:p>
            <a:r>
              <a:rPr lang="nl-NL" dirty="0"/>
              <a:t>Et cetera…</a:t>
            </a:r>
          </a:p>
        </p:txBody>
      </p:sp>
    </p:spTree>
    <p:extLst>
      <p:ext uri="{BB962C8B-B14F-4D97-AF65-F5344CB8AC3E}">
        <p14:creationId xmlns:p14="http://schemas.microsoft.com/office/powerpoint/2010/main" val="364328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2639B-2AF4-429E-6F50-17F5123F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Pipelines op een bepaald tijdstip uitvoeren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61CD53-6E30-77B5-B8AD-A4C5186F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https://learn.microsoft.com/en-us/azure/devops/pipelines/process/scheduled-triggers?view=azure-devops&amp;tabs=yaml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4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7909D-ABB2-1169-5F6F-DEFAC3A2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Pipeline parameters meegeven vanuit de 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BA437-008A-9F73-5E75-8EFBC69A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Voeg een lijst van parameters toe aan de pipeline root YAML file</a:t>
            </a:r>
          </a:p>
          <a:p>
            <a:pPr lvl="1"/>
            <a:r>
              <a:rPr lang="nl-NL" dirty="0"/>
              <a:t>string</a:t>
            </a:r>
          </a:p>
          <a:p>
            <a:pPr lvl="1"/>
            <a:r>
              <a:rPr lang="nl-NL" dirty="0" err="1"/>
              <a:t>number</a:t>
            </a:r>
            <a:endParaRPr lang="nl-NL" dirty="0"/>
          </a:p>
          <a:p>
            <a:pPr lvl="1"/>
            <a:r>
              <a:rPr lang="nl-NL" dirty="0" err="1"/>
              <a:t>boolean</a:t>
            </a:r>
            <a:endParaRPr lang="nl-NL" dirty="0"/>
          </a:p>
          <a:p>
            <a:pPr lvl="1"/>
            <a:r>
              <a:rPr lang="nl-NL" dirty="0"/>
              <a:t>maar ook minder gebruikte data types, zoals:</a:t>
            </a:r>
          </a:p>
          <a:p>
            <a:pPr lvl="2"/>
            <a:r>
              <a:rPr lang="nl-NL" dirty="0"/>
              <a:t>object</a:t>
            </a:r>
          </a:p>
          <a:p>
            <a:pPr lvl="2"/>
            <a:r>
              <a:rPr lang="nl-NL" dirty="0"/>
              <a:t>stage/</a:t>
            </a:r>
            <a:r>
              <a:rPr lang="nl-NL" dirty="0" err="1"/>
              <a:t>stageList</a:t>
            </a:r>
            <a:endParaRPr lang="nl-NL" dirty="0"/>
          </a:p>
          <a:p>
            <a:pPr lvl="2"/>
            <a:r>
              <a:rPr lang="nl-NL" dirty="0"/>
              <a:t>job/</a:t>
            </a:r>
            <a:r>
              <a:rPr lang="nl-NL" dirty="0" err="1"/>
              <a:t>jobList</a:t>
            </a:r>
            <a:endParaRPr lang="nl-NL" dirty="0"/>
          </a:p>
          <a:p>
            <a:pPr lvl="2"/>
            <a:r>
              <a:rPr lang="nl-NL" dirty="0"/>
              <a:t>step/</a:t>
            </a:r>
            <a:r>
              <a:rPr lang="nl-NL" dirty="0" err="1"/>
              <a:t>stepList</a:t>
            </a:r>
            <a:endParaRPr lang="nl-NL" dirty="0"/>
          </a:p>
          <a:p>
            <a:pPr lvl="2"/>
            <a:r>
              <a:rPr lang="nl-NL" dirty="0" err="1"/>
              <a:t>deployment</a:t>
            </a:r>
            <a:r>
              <a:rPr lang="nl-NL" dirty="0"/>
              <a:t>/</a:t>
            </a:r>
            <a:r>
              <a:rPr lang="nl-NL" dirty="0" err="1"/>
              <a:t>deploymentList</a:t>
            </a:r>
            <a:endParaRPr lang="nl-NL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537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91541-D4CC-1976-0CF5-FA4E8E8C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Pipeline parameters gebruiken in YAML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17798F-B41E-8719-202D-12520D56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pipeline parameter is een </a:t>
            </a:r>
            <a:r>
              <a:rPr lang="nl-NL" dirty="0" err="1"/>
              <a:t>compile</a:t>
            </a:r>
            <a:r>
              <a:rPr lang="nl-NL" dirty="0"/>
              <a:t> time variabele</a:t>
            </a:r>
          </a:p>
          <a:p>
            <a:pPr lvl="1"/>
            <a:r>
              <a:rPr lang="nl-NL" dirty="0"/>
              <a:t>Gebruik dus de notatie ${{ </a:t>
            </a:r>
            <a:r>
              <a:rPr lang="nl-NL" dirty="0" err="1"/>
              <a:t>parameters.foo</a:t>
            </a:r>
            <a:r>
              <a:rPr lang="nl-NL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88878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095F2-1357-B784-4F2E-CD90A8E3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Variabelegroepen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BBC080-DAD1-44E7-802B-51A276F5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Een manier om variabelen op een centrale plek, buiten de pipeline op te slaan</a:t>
            </a:r>
          </a:p>
          <a:p>
            <a:r>
              <a:rPr lang="nl-NL" dirty="0"/>
              <a:t>Aanpassingen in een variabelegroep zijn beschikbaar in alle </a:t>
            </a:r>
            <a:r>
              <a:rPr lang="nl-NL" dirty="0" err="1"/>
              <a:t>pipelines</a:t>
            </a:r>
            <a:r>
              <a:rPr lang="nl-NL" dirty="0"/>
              <a:t> die er gebruik van maken</a:t>
            </a:r>
          </a:p>
          <a:p>
            <a:r>
              <a:rPr lang="nl-NL" dirty="0"/>
              <a:t>Gevoelige gegevens veilig opslaan</a:t>
            </a:r>
          </a:p>
          <a:p>
            <a:pPr lvl="1"/>
            <a:r>
              <a:rPr lang="nl-NL" dirty="0"/>
              <a:t>Variabelen gemarkeerd als gevoelig worden ook niet gelogd</a:t>
            </a:r>
          </a:p>
          <a:p>
            <a:r>
              <a:rPr lang="nl-NL" dirty="0"/>
              <a:t>Alleen geautoriseerde medewerkers kunnen bij deze variabelen</a:t>
            </a:r>
          </a:p>
          <a:p>
            <a:r>
              <a:rPr lang="nl-NL" dirty="0" err="1"/>
              <a:t>Omgevingspecifieke</a:t>
            </a:r>
            <a:r>
              <a:rPr lang="nl-NL" dirty="0"/>
              <a:t> gegevens opslaan</a:t>
            </a:r>
          </a:p>
          <a:p>
            <a:endParaRPr lang="nl-NL" dirty="0"/>
          </a:p>
          <a:p>
            <a:r>
              <a:rPr lang="nl-NL" dirty="0"/>
              <a:t>Een variabele uit de variabelegroep is een </a:t>
            </a:r>
            <a:r>
              <a:rPr lang="nl-NL" dirty="0" err="1"/>
              <a:t>runtime</a:t>
            </a:r>
            <a:r>
              <a:rPr lang="nl-NL" dirty="0"/>
              <a:t> variabele</a:t>
            </a:r>
          </a:p>
          <a:p>
            <a:pPr lvl="1"/>
            <a:r>
              <a:rPr lang="nl-NL" dirty="0"/>
              <a:t>Gebruik dus de notatie $(</a:t>
            </a:r>
            <a:r>
              <a:rPr lang="nl-NL" dirty="0" err="1"/>
              <a:t>VariabeleNaam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400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35878-B677-F67D-FBC5-F18271EA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Omgevingen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244EDF-0017-91A2-FB74-F6837FF5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Kan alleen in een </a:t>
            </a:r>
            <a:r>
              <a:rPr lang="nl-NL" dirty="0" err="1"/>
              <a:t>deployment</a:t>
            </a:r>
            <a:r>
              <a:rPr lang="nl-NL" dirty="0"/>
              <a:t> job worden gebruikt</a:t>
            </a:r>
          </a:p>
          <a:p>
            <a:endParaRPr lang="nl-NL" dirty="0"/>
          </a:p>
          <a:p>
            <a:r>
              <a:rPr lang="nl-NL" dirty="0"/>
              <a:t>Duidelijke structuur</a:t>
            </a:r>
          </a:p>
          <a:p>
            <a:r>
              <a:rPr lang="nl-NL" dirty="0"/>
              <a:t>Deployment historie en traceerbaarheid</a:t>
            </a:r>
          </a:p>
          <a:p>
            <a:r>
              <a:rPr lang="nl-NL" dirty="0"/>
              <a:t>Beheer van goedkeuringen en checks</a:t>
            </a:r>
          </a:p>
          <a:p>
            <a:r>
              <a:rPr lang="nl-NL" dirty="0"/>
              <a:t>Beveiliging van omgevingsparameters</a:t>
            </a:r>
          </a:p>
          <a:p>
            <a:r>
              <a:rPr lang="nl-NL" dirty="0"/>
              <a:t>Automatisering van </a:t>
            </a:r>
            <a:r>
              <a:rPr lang="nl-NL" dirty="0" err="1"/>
              <a:t>multi</a:t>
            </a:r>
            <a:r>
              <a:rPr lang="nl-NL" dirty="0"/>
              <a:t> stage </a:t>
            </a:r>
            <a:r>
              <a:rPr lang="nl-NL" dirty="0" err="1"/>
              <a:t>pipelines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137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CE48-54B9-2119-6359-24DBED6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Conditionele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9F24E4-9DC6-9226-2654-894B9636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Toe te passen op stage, job, step en </a:t>
            </a:r>
            <a:r>
              <a:rPr lang="nl-NL" dirty="0" err="1"/>
              <a:t>deployment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Branch</a:t>
            </a:r>
            <a:r>
              <a:rPr lang="nl-NL" dirty="0"/>
              <a:t> checks</a:t>
            </a:r>
          </a:p>
          <a:p>
            <a:r>
              <a:rPr lang="nl-NL" dirty="0"/>
              <a:t>Variabele checks</a:t>
            </a:r>
          </a:p>
          <a:p>
            <a:r>
              <a:rPr lang="nl-NL" dirty="0"/>
              <a:t>Pipeline uitkomst checks</a:t>
            </a:r>
          </a:p>
          <a:p>
            <a:r>
              <a:rPr lang="nl-NL" dirty="0"/>
              <a:t>Pull </a:t>
            </a:r>
            <a:r>
              <a:rPr lang="nl-NL" dirty="0" err="1"/>
              <a:t>Request</a:t>
            </a:r>
            <a:r>
              <a:rPr lang="nl-NL" dirty="0"/>
              <a:t> checks</a:t>
            </a:r>
          </a:p>
          <a:p>
            <a:r>
              <a:rPr lang="nl-NL" dirty="0"/>
              <a:t>Voorgaande job </a:t>
            </a:r>
            <a:r>
              <a:rPr lang="nl-NL" dirty="0" err="1"/>
              <a:t>variable</a:t>
            </a:r>
            <a:r>
              <a:rPr lang="nl-NL" dirty="0"/>
              <a:t> checks</a:t>
            </a:r>
          </a:p>
          <a:p>
            <a:r>
              <a:rPr lang="nl-NL" dirty="0"/>
              <a:t>Vergelijkingen en rekenkundige checks</a:t>
            </a:r>
          </a:p>
          <a:p>
            <a:r>
              <a:rPr lang="nl-NL" dirty="0"/>
              <a:t>Parameter checks</a:t>
            </a:r>
          </a:p>
          <a:p>
            <a:r>
              <a:rPr lang="nl-N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78022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851</Words>
  <Application>Microsoft Office PowerPoint</Application>
  <PresentationFormat>Breedbeeld</PresentationFormat>
  <Paragraphs>136</Paragraphs>
  <Slides>18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Kantoorthema</vt:lpstr>
      <vt:lpstr>YAML pipelines  in Azure Devops</vt:lpstr>
      <vt:lpstr>Eenvoudig voorbeeld van YAML pipeline</vt:lpstr>
      <vt:lpstr>Waarom YAML: classic pipelines zijn toch goed?</vt:lpstr>
      <vt:lpstr>Pipelines op een bepaald tijdstip uitvoeren</vt:lpstr>
      <vt:lpstr>Pipeline parameters meegeven vanuit de UI</vt:lpstr>
      <vt:lpstr>Pipeline parameters gebruiken in YAML</vt:lpstr>
      <vt:lpstr>Variabelegroepen gebruiken</vt:lpstr>
      <vt:lpstr>Omgevingen gebruiken</vt:lpstr>
      <vt:lpstr>Conditionele expressies</vt:lpstr>
      <vt:lpstr>Variabele blokken</vt:lpstr>
      <vt:lpstr>Het gebruik van variabelen</vt:lpstr>
      <vt:lpstr>Variabelen van andere stage of job gebruiken</vt:lpstr>
      <vt:lpstr>Maar pas op!</vt:lpstr>
      <vt:lpstr>Pipeline opbreken in templates</vt:lpstr>
      <vt:lpstr>Template expressions</vt:lpstr>
      <vt:lpstr>Pipeline componenten als parameter</vt:lpstr>
      <vt:lpstr>Pipeline, stages, jobs, steps</vt:lpstr>
      <vt:lpstr>Bedankt voor je aandacht!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van der Vliet</dc:creator>
  <cp:lastModifiedBy>Bart van der Vliet</cp:lastModifiedBy>
  <cp:revision>54</cp:revision>
  <dcterms:created xsi:type="dcterms:W3CDTF">2024-11-05T08:16:48Z</dcterms:created>
  <dcterms:modified xsi:type="dcterms:W3CDTF">2024-12-16T14:46:26Z</dcterms:modified>
</cp:coreProperties>
</file>