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4" roundtripDataSignature="AMtx7mgsh8Cu2uLG+bvxuO7tsCD5K9am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5E4C252-9B4B-4B47-8CDB-2A08F6EE6D4C}">
  <a:tblStyle styleId="{E5E4C252-9B4B-4B47-8CDB-2A08F6EE6D4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97"/>
    <p:restoredTop sz="94694"/>
  </p:normalViewPr>
  <p:slideViewPr>
    <p:cSldViewPr snapToGrid="0">
      <p:cViewPr varScale="1">
        <p:scale>
          <a:sx n="117" d="100"/>
          <a:sy n="117" d="100"/>
        </p:scale>
        <p:origin x="1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1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cb1b6844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g13cb1b684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66573afa7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0" name="Google Shape;140;g1266573afa7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cb1b68447_0_0"/>
          <p:cNvSpPr/>
          <p:nvPr/>
        </p:nvSpPr>
        <p:spPr>
          <a:xfrm>
            <a:off x="8700166" y="1408802"/>
            <a:ext cx="1022496" cy="98542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Probability that </a:t>
            </a:r>
            <a:r>
              <a:rPr lang="en-US" sz="11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1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semantically or contextually similar</a:t>
            </a:r>
            <a:endParaRPr sz="11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" name="Table 24">
            <a:extLst>
              <a:ext uri="{FF2B5EF4-FFF2-40B4-BE49-F238E27FC236}">
                <a16:creationId xmlns:a16="http://schemas.microsoft.com/office/drawing/2014/main" id="{AD2BE770-03C3-B712-7837-27CA332EB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864979"/>
              </p:ext>
            </p:extLst>
          </p:nvPr>
        </p:nvGraphicFramePr>
        <p:xfrm>
          <a:off x="2916522" y="940506"/>
          <a:ext cx="319314" cy="894000"/>
        </p:xfrm>
        <a:graphic>
          <a:graphicData uri="http://schemas.openxmlformats.org/drawingml/2006/table">
            <a:tbl>
              <a:tblPr firstRow="1" bandRow="1">
                <a:tableStyleId>{E5E4C252-9B4B-4B47-8CDB-2A08F6EE6D4C}</a:tableStyleId>
              </a:tblPr>
              <a:tblGrid>
                <a:gridCol w="319314">
                  <a:extLst>
                    <a:ext uri="{9D8B030D-6E8A-4147-A177-3AD203B41FA5}">
                      <a16:colId xmlns:a16="http://schemas.microsoft.com/office/drawing/2014/main" val="802784372"/>
                    </a:ext>
                  </a:extLst>
                </a:gridCol>
              </a:tblGrid>
              <a:tr h="233640">
                <a:tc>
                  <a:txBody>
                    <a:bodyPr/>
                    <a:lstStyle/>
                    <a:p>
                      <a:pPr algn="ctr"/>
                      <a:endParaRPr lang="en-IL" sz="1100" b="1" baseline="30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8254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L" sz="1100" b="1" baseline="30000" dirty="0"/>
                        <a:t>.</a:t>
                      </a:r>
                    </a:p>
                    <a:p>
                      <a:pPr algn="ctr"/>
                      <a:r>
                        <a:rPr lang="en-IL" sz="1100" b="1" baseline="30000" dirty="0"/>
                        <a:t>.</a:t>
                      </a:r>
                    </a:p>
                    <a:p>
                      <a:pPr algn="ctr"/>
                      <a:r>
                        <a:rPr lang="en-IL" sz="1100" b="1" baseline="300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212259"/>
                  </a:ext>
                </a:extLst>
              </a:tr>
              <a:tr h="233640">
                <a:tc>
                  <a:txBody>
                    <a:bodyPr/>
                    <a:lstStyle/>
                    <a:p>
                      <a:pPr algn="ctr"/>
                      <a:endParaRPr lang="en-IL" sz="1100" b="1" baseline="30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1558669"/>
                  </a:ext>
                </a:extLst>
              </a:tr>
            </a:tbl>
          </a:graphicData>
        </a:graphic>
      </p:graphicFrame>
      <p:sp>
        <p:nvSpPr>
          <p:cNvPr id="26" name="Google Shape;124;g13cb1b68447_0_0">
            <a:extLst>
              <a:ext uri="{FF2B5EF4-FFF2-40B4-BE49-F238E27FC236}">
                <a16:creationId xmlns:a16="http://schemas.microsoft.com/office/drawing/2014/main" id="{71AD8930-A1BF-F5F3-5334-9D787F1BF76A}"/>
              </a:ext>
            </a:extLst>
          </p:cNvPr>
          <p:cNvSpPr/>
          <p:nvPr/>
        </p:nvSpPr>
        <p:spPr>
          <a:xfrm>
            <a:off x="957435" y="1075369"/>
            <a:ext cx="837653" cy="278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Narrative </a:t>
            </a:r>
            <a:r>
              <a:rPr lang="en-US" sz="11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sz="1400" b="0" i="1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" name="Google Shape;111;g13cb1b68447_0_0">
            <a:extLst>
              <a:ext uri="{FF2B5EF4-FFF2-40B4-BE49-F238E27FC236}">
                <a16:creationId xmlns:a16="http://schemas.microsoft.com/office/drawing/2014/main" id="{D47FA3A0-6B06-C263-36F0-3239323D82D6}"/>
              </a:ext>
            </a:extLst>
          </p:cNvPr>
          <p:cNvSpPr/>
          <p:nvPr/>
        </p:nvSpPr>
        <p:spPr>
          <a:xfrm>
            <a:off x="668261" y="2139490"/>
            <a:ext cx="1394400" cy="278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Narrative </a:t>
            </a:r>
            <a:r>
              <a:rPr lang="en-US" sz="11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sz="1400" b="0" i="1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" name="Google Shape;116;g13cb1b68447_0_0">
            <a:extLst>
              <a:ext uri="{FF2B5EF4-FFF2-40B4-BE49-F238E27FC236}">
                <a16:creationId xmlns:a16="http://schemas.microsoft.com/office/drawing/2014/main" id="{F2C5E3C1-C15E-3EDD-69FD-E56340AEA933}"/>
              </a:ext>
            </a:extLst>
          </p:cNvPr>
          <p:cNvSpPr/>
          <p:nvPr/>
        </p:nvSpPr>
        <p:spPr>
          <a:xfrm>
            <a:off x="1784050" y="972956"/>
            <a:ext cx="706058" cy="839515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LLM Embed text</a:t>
            </a:r>
            <a:endParaRPr sz="11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116;g13cb1b68447_0_0">
            <a:extLst>
              <a:ext uri="{FF2B5EF4-FFF2-40B4-BE49-F238E27FC236}">
                <a16:creationId xmlns:a16="http://schemas.microsoft.com/office/drawing/2014/main" id="{53F8B0B8-E8D7-A7D7-3B49-F357026063CC}"/>
              </a:ext>
            </a:extLst>
          </p:cNvPr>
          <p:cNvSpPr/>
          <p:nvPr/>
        </p:nvSpPr>
        <p:spPr>
          <a:xfrm>
            <a:off x="1795088" y="2011588"/>
            <a:ext cx="706058" cy="839515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LLM Embed text</a:t>
            </a:r>
            <a:endParaRPr sz="11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6208662-815E-021E-04AD-316E21F176FF}"/>
              </a:ext>
            </a:extLst>
          </p:cNvPr>
          <p:cNvCxnSpPr>
            <a:cxnSpLocks/>
            <a:stCxn id="28" idx="3"/>
            <a:endCxn id="24" idx="1"/>
          </p:cNvCxnSpPr>
          <p:nvPr/>
        </p:nvCxnSpPr>
        <p:spPr>
          <a:xfrm flipV="1">
            <a:off x="2490108" y="1387506"/>
            <a:ext cx="426414" cy="5208"/>
          </a:xfrm>
          <a:prstGeom prst="straightConnector1">
            <a:avLst/>
          </a:pr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2ACE5F1-9319-628A-DBE7-139179AB31E0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2501146" y="2427968"/>
            <a:ext cx="411446" cy="0"/>
          </a:xfrm>
          <a:prstGeom prst="straightConnector1">
            <a:avLst/>
          </a:pr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11D9A3B-9ACA-B85E-4260-AADC002BB114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1314485" y="2427407"/>
            <a:ext cx="480603" cy="0"/>
          </a:xfrm>
          <a:prstGeom prst="straightConnector1">
            <a:avLst/>
          </a:pr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1BDAB12-B1B5-7FF4-4700-800E8735392A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1396093" y="1384428"/>
            <a:ext cx="387957" cy="0"/>
          </a:xfrm>
          <a:prstGeom prst="straightConnector1">
            <a:avLst/>
          </a:pr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Google Shape;120;g13cb1b68447_0_0">
                <a:extLst>
                  <a:ext uri="{FF2B5EF4-FFF2-40B4-BE49-F238E27FC236}">
                    <a16:creationId xmlns:a16="http://schemas.microsoft.com/office/drawing/2014/main" id="{9656A56A-CBBE-98FA-0188-A6EF3D91B44B}"/>
                  </a:ext>
                </a:extLst>
              </p:cNvPr>
              <p:cNvSpPr/>
              <p:nvPr/>
            </p:nvSpPr>
            <p:spPr>
              <a:xfrm>
                <a:off x="3677061" y="1699813"/>
                <a:ext cx="1474602" cy="430800"/>
              </a:xfrm>
              <a:prstGeom prst="roundRect">
                <a:avLst>
                  <a:gd name="adj" fmla="val 16667"/>
                </a:avLst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100" b="0" i="1" u="none" strike="noStrike" cap="none" dirty="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z = </a:t>
                </a:r>
                <a:r>
                  <a:rPr lang="en-US" sz="1100" b="0" i="1" u="none" strike="noStrike" cap="none" dirty="0" err="1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emb</a:t>
                </a:r>
                <a:r>
                  <a:rPr lang="en-US" sz="1100" b="0" i="1" u="none" strike="noStrike" cap="none" dirty="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(u) </a:t>
                </a:r>
                <a14:m>
                  <m:oMath xmlns:m="http://schemas.openxmlformats.org/officeDocument/2006/math">
                    <m:r>
                      <a:rPr lang="en-US" sz="11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  <a:sym typeface="Times New Roman"/>
                      </a:rPr>
                      <m:t>∘ </m:t>
                    </m:r>
                  </m:oMath>
                </a14:m>
                <a:r>
                  <a:rPr lang="en-US" sz="1100" b="0" i="1" u="none" strike="noStrike" cap="none" dirty="0" err="1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emb</a:t>
                </a:r>
                <a:r>
                  <a:rPr lang="en-US" sz="1100" b="0" i="1" u="none" strike="noStrike" cap="none" dirty="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(v)</a:t>
                </a:r>
              </a:p>
            </p:txBody>
          </p:sp>
        </mc:Choice>
        <mc:Fallback xmlns="">
          <p:sp>
            <p:nvSpPr>
              <p:cNvPr id="43" name="Google Shape;120;g13cb1b68447_0_0">
                <a:extLst>
                  <a:ext uri="{FF2B5EF4-FFF2-40B4-BE49-F238E27FC236}">
                    <a16:creationId xmlns:a16="http://schemas.microsoft.com/office/drawing/2014/main" id="{9656A56A-CBBE-98FA-0188-A6EF3D91B4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061" y="1699813"/>
                <a:ext cx="1474602" cy="430800"/>
              </a:xfrm>
              <a:prstGeom prst="roundRect">
                <a:avLst>
                  <a:gd name="adj" fmla="val 16667"/>
                </a:avLst>
              </a:prstGeom>
              <a:blipFill>
                <a:blip r:embed="rId3"/>
                <a:stretch>
                  <a:fillRect/>
                </a:stretch>
              </a:blip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Freeform 44">
            <a:extLst>
              <a:ext uri="{FF2B5EF4-FFF2-40B4-BE49-F238E27FC236}">
                <a16:creationId xmlns:a16="http://schemas.microsoft.com/office/drawing/2014/main" id="{538DE1A6-A458-4C45-8770-44990BFF1870}"/>
              </a:ext>
            </a:extLst>
          </p:cNvPr>
          <p:cNvSpPr/>
          <p:nvPr/>
        </p:nvSpPr>
        <p:spPr>
          <a:xfrm>
            <a:off x="3224893" y="1412421"/>
            <a:ext cx="1069521" cy="277586"/>
          </a:xfrm>
          <a:custGeom>
            <a:avLst/>
            <a:gdLst>
              <a:gd name="connsiteX0" fmla="*/ 0 w 1069521"/>
              <a:gd name="connsiteY0" fmla="*/ 0 h 277586"/>
              <a:gd name="connsiteX1" fmla="*/ 1069521 w 1069521"/>
              <a:gd name="connsiteY1" fmla="*/ 0 h 277586"/>
              <a:gd name="connsiteX2" fmla="*/ 1069521 w 1069521"/>
              <a:gd name="connsiteY2" fmla="*/ 277586 h 277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9521" h="277586">
                <a:moveTo>
                  <a:pt x="0" y="0"/>
                </a:moveTo>
                <a:lnTo>
                  <a:pt x="1069521" y="0"/>
                </a:lnTo>
                <a:lnTo>
                  <a:pt x="1069521" y="277586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E0C9AE07-B42F-EB46-5B7F-9678AFB0BD18}"/>
              </a:ext>
            </a:extLst>
          </p:cNvPr>
          <p:cNvSpPr/>
          <p:nvPr/>
        </p:nvSpPr>
        <p:spPr>
          <a:xfrm flipV="1">
            <a:off x="3224892" y="2139490"/>
            <a:ext cx="1069521" cy="381413"/>
          </a:xfrm>
          <a:custGeom>
            <a:avLst/>
            <a:gdLst>
              <a:gd name="connsiteX0" fmla="*/ 0 w 1069521"/>
              <a:gd name="connsiteY0" fmla="*/ 0 h 277586"/>
              <a:gd name="connsiteX1" fmla="*/ 1069521 w 1069521"/>
              <a:gd name="connsiteY1" fmla="*/ 0 h 277586"/>
              <a:gd name="connsiteX2" fmla="*/ 1069521 w 1069521"/>
              <a:gd name="connsiteY2" fmla="*/ 277586 h 277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9521" h="277586">
                <a:moveTo>
                  <a:pt x="0" y="0"/>
                </a:moveTo>
                <a:lnTo>
                  <a:pt x="1069521" y="0"/>
                </a:lnTo>
                <a:lnTo>
                  <a:pt x="1069521" y="277586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CCD304E-A83E-C76D-51CB-0ECC60C12C32}"/>
              </a:ext>
            </a:extLst>
          </p:cNvPr>
          <p:cNvSpPr txBox="1"/>
          <p:nvPr/>
        </p:nvSpPr>
        <p:spPr>
          <a:xfrm>
            <a:off x="3207933" y="889431"/>
            <a:ext cx="268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lang="en-IL" i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E35C81-AC8E-80D8-14AD-00521BE27984}"/>
              </a:ext>
            </a:extLst>
          </p:cNvPr>
          <p:cNvSpPr txBox="1"/>
          <p:nvPr/>
        </p:nvSpPr>
        <p:spPr>
          <a:xfrm>
            <a:off x="3195281" y="1928968"/>
            <a:ext cx="2667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lang="en-IL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6BA817E-1B35-56D0-C2E0-8BD07E04ED65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5151663" y="1915213"/>
            <a:ext cx="345400" cy="0"/>
          </a:xfrm>
          <a:prstGeom prst="straightConnector1">
            <a:avLst/>
          </a:pr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8C32C1E-5FB7-7CE0-C304-88CC28D5E80B}"/>
              </a:ext>
            </a:extLst>
          </p:cNvPr>
          <p:cNvSpPr txBox="1"/>
          <p:nvPr/>
        </p:nvSpPr>
        <p:spPr>
          <a:xfrm>
            <a:off x="4727564" y="1217993"/>
            <a:ext cx="190729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Hadamard Product</a:t>
            </a:r>
            <a:endParaRPr lang="en-US" sz="11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59" name="Table 24">
            <a:extLst>
              <a:ext uri="{FF2B5EF4-FFF2-40B4-BE49-F238E27FC236}">
                <a16:creationId xmlns:a16="http://schemas.microsoft.com/office/drawing/2014/main" id="{65D2D18F-98FC-DF91-46A3-0421E86A5A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08767"/>
              </p:ext>
            </p:extLst>
          </p:nvPr>
        </p:nvGraphicFramePr>
        <p:xfrm>
          <a:off x="2916079" y="2028706"/>
          <a:ext cx="319314" cy="894000"/>
        </p:xfrm>
        <a:graphic>
          <a:graphicData uri="http://schemas.openxmlformats.org/drawingml/2006/table">
            <a:tbl>
              <a:tblPr firstRow="1" bandRow="1">
                <a:tableStyleId>{E5E4C252-9B4B-4B47-8CDB-2A08F6EE6D4C}</a:tableStyleId>
              </a:tblPr>
              <a:tblGrid>
                <a:gridCol w="319314">
                  <a:extLst>
                    <a:ext uri="{9D8B030D-6E8A-4147-A177-3AD203B41FA5}">
                      <a16:colId xmlns:a16="http://schemas.microsoft.com/office/drawing/2014/main" val="802784372"/>
                    </a:ext>
                  </a:extLst>
                </a:gridCol>
              </a:tblGrid>
              <a:tr h="233640">
                <a:tc>
                  <a:txBody>
                    <a:bodyPr/>
                    <a:lstStyle/>
                    <a:p>
                      <a:pPr algn="ctr"/>
                      <a:endParaRPr lang="en-IL" sz="1100" b="1" baseline="30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8254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L" sz="1100" b="1" baseline="30000" dirty="0"/>
                        <a:t>.</a:t>
                      </a:r>
                    </a:p>
                    <a:p>
                      <a:pPr algn="ctr"/>
                      <a:r>
                        <a:rPr lang="en-IL" sz="1100" b="1" baseline="30000" dirty="0"/>
                        <a:t>.</a:t>
                      </a:r>
                    </a:p>
                    <a:p>
                      <a:pPr algn="ctr"/>
                      <a:r>
                        <a:rPr lang="en-IL" sz="1100" b="1" baseline="300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212259"/>
                  </a:ext>
                </a:extLst>
              </a:tr>
              <a:tr h="233640">
                <a:tc>
                  <a:txBody>
                    <a:bodyPr/>
                    <a:lstStyle/>
                    <a:p>
                      <a:pPr algn="ctr"/>
                      <a:endParaRPr lang="en-IL" sz="1100" b="1" baseline="30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1558669"/>
                  </a:ext>
                </a:extLst>
              </a:tr>
            </a:tbl>
          </a:graphicData>
        </a:graphic>
      </p:graphicFrame>
      <p:graphicFrame>
        <p:nvGraphicFramePr>
          <p:cNvPr id="60" name="Table 24">
            <a:extLst>
              <a:ext uri="{FF2B5EF4-FFF2-40B4-BE49-F238E27FC236}">
                <a16:creationId xmlns:a16="http://schemas.microsoft.com/office/drawing/2014/main" id="{6CE633D2-C1C2-385C-572A-772AA371F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333923"/>
              </p:ext>
            </p:extLst>
          </p:nvPr>
        </p:nvGraphicFramePr>
        <p:xfrm>
          <a:off x="5521555" y="1488639"/>
          <a:ext cx="319314" cy="894000"/>
        </p:xfrm>
        <a:graphic>
          <a:graphicData uri="http://schemas.openxmlformats.org/drawingml/2006/table">
            <a:tbl>
              <a:tblPr firstRow="1" bandRow="1">
                <a:tableStyleId>{E5E4C252-9B4B-4B47-8CDB-2A08F6EE6D4C}</a:tableStyleId>
              </a:tblPr>
              <a:tblGrid>
                <a:gridCol w="319314">
                  <a:extLst>
                    <a:ext uri="{9D8B030D-6E8A-4147-A177-3AD203B41FA5}">
                      <a16:colId xmlns:a16="http://schemas.microsoft.com/office/drawing/2014/main" val="802784372"/>
                    </a:ext>
                  </a:extLst>
                </a:gridCol>
              </a:tblGrid>
              <a:tr h="233640">
                <a:tc>
                  <a:txBody>
                    <a:bodyPr/>
                    <a:lstStyle/>
                    <a:p>
                      <a:pPr algn="ctr"/>
                      <a:endParaRPr lang="en-IL" sz="1100" b="1" baseline="30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8254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L" sz="1100" b="1" baseline="30000" dirty="0"/>
                        <a:t>.</a:t>
                      </a:r>
                    </a:p>
                    <a:p>
                      <a:pPr algn="ctr"/>
                      <a:r>
                        <a:rPr lang="en-IL" sz="1100" b="1" baseline="30000" dirty="0"/>
                        <a:t>.</a:t>
                      </a:r>
                    </a:p>
                    <a:p>
                      <a:pPr algn="ctr"/>
                      <a:r>
                        <a:rPr lang="en-IL" sz="1100" b="1" baseline="300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212259"/>
                  </a:ext>
                </a:extLst>
              </a:tr>
              <a:tr h="233640">
                <a:tc>
                  <a:txBody>
                    <a:bodyPr/>
                    <a:lstStyle/>
                    <a:p>
                      <a:pPr algn="ctr"/>
                      <a:endParaRPr lang="en-IL" sz="1100" b="1" baseline="30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1558669"/>
                  </a:ext>
                </a:extLst>
              </a:tr>
            </a:tbl>
          </a:graphicData>
        </a:graphic>
      </p:graphicFrame>
      <p:sp>
        <p:nvSpPr>
          <p:cNvPr id="61" name="Oval 60">
            <a:extLst>
              <a:ext uri="{FF2B5EF4-FFF2-40B4-BE49-F238E27FC236}">
                <a16:creationId xmlns:a16="http://schemas.microsoft.com/office/drawing/2014/main" id="{C325C6C8-4975-9B3E-3DBF-B6A867290E90}"/>
              </a:ext>
            </a:extLst>
          </p:cNvPr>
          <p:cNvSpPr/>
          <p:nvPr/>
        </p:nvSpPr>
        <p:spPr>
          <a:xfrm>
            <a:off x="6416447" y="1396095"/>
            <a:ext cx="252000" cy="2520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9650692-4939-DDAE-924D-72CFB7A1EE6E}"/>
              </a:ext>
            </a:extLst>
          </p:cNvPr>
          <p:cNvSpPr/>
          <p:nvPr/>
        </p:nvSpPr>
        <p:spPr>
          <a:xfrm>
            <a:off x="7592951" y="1502964"/>
            <a:ext cx="252000" cy="2520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EF7A1A5-9A4B-B11E-3535-778A6BEAD95E}"/>
              </a:ext>
            </a:extLst>
          </p:cNvPr>
          <p:cNvSpPr/>
          <p:nvPr/>
        </p:nvSpPr>
        <p:spPr>
          <a:xfrm>
            <a:off x="6416447" y="2150663"/>
            <a:ext cx="252000" cy="2520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9B7DB90-CDCC-D605-DE44-1FE3DE33A3A4}"/>
              </a:ext>
            </a:extLst>
          </p:cNvPr>
          <p:cNvSpPr/>
          <p:nvPr/>
        </p:nvSpPr>
        <p:spPr>
          <a:xfrm>
            <a:off x="6981719" y="1230177"/>
            <a:ext cx="252000" cy="2520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1111952-1946-DC7D-29DC-578AE5E7350B}"/>
              </a:ext>
            </a:extLst>
          </p:cNvPr>
          <p:cNvSpPr/>
          <p:nvPr/>
        </p:nvSpPr>
        <p:spPr>
          <a:xfrm>
            <a:off x="6981719" y="1796460"/>
            <a:ext cx="252000" cy="2520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B5362A1-6129-4626-A6A9-81EEC0CD0B28}"/>
              </a:ext>
            </a:extLst>
          </p:cNvPr>
          <p:cNvSpPr/>
          <p:nvPr/>
        </p:nvSpPr>
        <p:spPr>
          <a:xfrm>
            <a:off x="6981719" y="2394229"/>
            <a:ext cx="252000" cy="2520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046C11E-4DC8-0653-1DB5-D306FD33A613}"/>
              </a:ext>
            </a:extLst>
          </p:cNvPr>
          <p:cNvSpPr/>
          <p:nvPr/>
        </p:nvSpPr>
        <p:spPr>
          <a:xfrm>
            <a:off x="7592951" y="2057078"/>
            <a:ext cx="252000" cy="2520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31D1CFDA-DDF6-41D8-E729-F772CD62564F}"/>
              </a:ext>
            </a:extLst>
          </p:cNvPr>
          <p:cNvSpPr/>
          <p:nvPr/>
        </p:nvSpPr>
        <p:spPr>
          <a:xfrm>
            <a:off x="8100572" y="1789213"/>
            <a:ext cx="252000" cy="2520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A59F83E-2E77-F4BE-C5B5-13E5B77B1DC3}"/>
              </a:ext>
            </a:extLst>
          </p:cNvPr>
          <p:cNvSpPr txBox="1"/>
          <p:nvPr/>
        </p:nvSpPr>
        <p:spPr>
          <a:xfrm>
            <a:off x="6353939" y="1551917"/>
            <a:ext cx="3830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sz="1100" b="1" dirty="0"/>
              <a:t>.</a:t>
            </a:r>
          </a:p>
          <a:p>
            <a:pPr algn="ctr"/>
            <a:r>
              <a:rPr lang="en-IL" sz="1100" b="1" dirty="0"/>
              <a:t>.</a:t>
            </a:r>
          </a:p>
          <a:p>
            <a:pPr algn="ctr"/>
            <a:r>
              <a:rPr lang="en-IL" sz="1100" b="1" dirty="0"/>
              <a:t>.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2969311-09A9-6C28-C278-5FD1B6380C3A}"/>
              </a:ext>
            </a:extLst>
          </p:cNvPr>
          <p:cNvSpPr txBox="1"/>
          <p:nvPr/>
        </p:nvSpPr>
        <p:spPr>
          <a:xfrm>
            <a:off x="6924838" y="1418222"/>
            <a:ext cx="383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sz="1100" b="1" dirty="0"/>
              <a:t>.</a:t>
            </a:r>
          </a:p>
          <a:p>
            <a:pPr algn="ctr"/>
            <a:r>
              <a:rPr lang="en-IL" sz="1100" b="1" dirty="0"/>
              <a:t>.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2FE6DB2-8C49-E855-C492-778A22FE7DA4}"/>
              </a:ext>
            </a:extLst>
          </p:cNvPr>
          <p:cNvSpPr txBox="1"/>
          <p:nvPr/>
        </p:nvSpPr>
        <p:spPr>
          <a:xfrm>
            <a:off x="6924838" y="1996520"/>
            <a:ext cx="383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sz="1100" b="1" dirty="0"/>
              <a:t>.</a:t>
            </a:r>
          </a:p>
          <a:p>
            <a:pPr algn="ctr"/>
            <a:r>
              <a:rPr lang="en-IL" sz="1100" b="1" dirty="0"/>
              <a:t>.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B0E1E02-30AC-04A1-592A-06FAB7E37812}"/>
              </a:ext>
            </a:extLst>
          </p:cNvPr>
          <p:cNvCxnSpPr>
            <a:cxnSpLocks/>
          </p:cNvCxnSpPr>
          <p:nvPr/>
        </p:nvCxnSpPr>
        <p:spPr>
          <a:xfrm flipV="1">
            <a:off x="5840869" y="1587104"/>
            <a:ext cx="426414" cy="0"/>
          </a:xfrm>
          <a:prstGeom prst="straightConnector1">
            <a:avLst/>
          </a:pr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011CEEE-92D8-1028-6877-C0F7D1463E29}"/>
              </a:ext>
            </a:extLst>
          </p:cNvPr>
          <p:cNvCxnSpPr>
            <a:cxnSpLocks/>
          </p:cNvCxnSpPr>
          <p:nvPr/>
        </p:nvCxnSpPr>
        <p:spPr>
          <a:xfrm flipV="1">
            <a:off x="5845209" y="2266965"/>
            <a:ext cx="426414" cy="0"/>
          </a:xfrm>
          <a:prstGeom prst="straightConnector1">
            <a:avLst/>
          </a:pr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FA5A8CA-FF47-2362-8621-7C749CC40288}"/>
              </a:ext>
            </a:extLst>
          </p:cNvPr>
          <p:cNvCxnSpPr>
            <a:stCxn id="61" idx="6"/>
            <a:endCxn id="64" idx="2"/>
          </p:cNvCxnSpPr>
          <p:nvPr/>
        </p:nvCxnSpPr>
        <p:spPr>
          <a:xfrm flipV="1">
            <a:off x="6668447" y="1356177"/>
            <a:ext cx="313272" cy="165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057F5F2-B65A-AFED-4335-494F9429B7EA}"/>
              </a:ext>
            </a:extLst>
          </p:cNvPr>
          <p:cNvCxnSpPr>
            <a:cxnSpLocks/>
            <a:stCxn id="61" idx="6"/>
            <a:endCxn id="65" idx="1"/>
          </p:cNvCxnSpPr>
          <p:nvPr/>
        </p:nvCxnSpPr>
        <p:spPr>
          <a:xfrm>
            <a:off x="6668447" y="1522095"/>
            <a:ext cx="350177" cy="31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955B335-0305-11E4-A9F4-497238EE6EF5}"/>
              </a:ext>
            </a:extLst>
          </p:cNvPr>
          <p:cNvCxnSpPr>
            <a:cxnSpLocks/>
            <a:stCxn id="61" idx="6"/>
            <a:endCxn id="66" idx="1"/>
          </p:cNvCxnSpPr>
          <p:nvPr/>
        </p:nvCxnSpPr>
        <p:spPr>
          <a:xfrm>
            <a:off x="6668447" y="1522095"/>
            <a:ext cx="350177" cy="909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DFF437F-808B-8640-DC9D-8C1578117F9F}"/>
              </a:ext>
            </a:extLst>
          </p:cNvPr>
          <p:cNvCxnSpPr>
            <a:cxnSpLocks/>
            <a:stCxn id="63" idx="7"/>
          </p:cNvCxnSpPr>
          <p:nvPr/>
        </p:nvCxnSpPr>
        <p:spPr>
          <a:xfrm flipV="1">
            <a:off x="6631542" y="1451293"/>
            <a:ext cx="361533" cy="736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4A70FCE5-DEE2-5183-A58D-CA14F3307511}"/>
              </a:ext>
            </a:extLst>
          </p:cNvPr>
          <p:cNvCxnSpPr>
            <a:cxnSpLocks/>
            <a:stCxn id="63" idx="7"/>
            <a:endCxn id="65" idx="2"/>
          </p:cNvCxnSpPr>
          <p:nvPr/>
        </p:nvCxnSpPr>
        <p:spPr>
          <a:xfrm flipV="1">
            <a:off x="6631542" y="1922460"/>
            <a:ext cx="350177" cy="26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292BEF1E-C630-33F3-1A22-D5C0BCDEEDB1}"/>
              </a:ext>
            </a:extLst>
          </p:cNvPr>
          <p:cNvCxnSpPr>
            <a:cxnSpLocks/>
            <a:stCxn id="63" idx="6"/>
            <a:endCxn id="66" idx="2"/>
          </p:cNvCxnSpPr>
          <p:nvPr/>
        </p:nvCxnSpPr>
        <p:spPr>
          <a:xfrm>
            <a:off x="6668447" y="2276663"/>
            <a:ext cx="313272" cy="243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6E7A9F87-DE97-6086-36AB-FE8810B09E8C}"/>
              </a:ext>
            </a:extLst>
          </p:cNvPr>
          <p:cNvCxnSpPr>
            <a:stCxn id="64" idx="6"/>
            <a:endCxn id="62" idx="1"/>
          </p:cNvCxnSpPr>
          <p:nvPr/>
        </p:nvCxnSpPr>
        <p:spPr>
          <a:xfrm>
            <a:off x="7233719" y="1356177"/>
            <a:ext cx="396137" cy="183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8C540430-1D03-795B-6540-41EC0D13D041}"/>
              </a:ext>
            </a:extLst>
          </p:cNvPr>
          <p:cNvCxnSpPr>
            <a:cxnSpLocks/>
            <a:stCxn id="65" idx="7"/>
            <a:endCxn id="62" idx="3"/>
          </p:cNvCxnSpPr>
          <p:nvPr/>
        </p:nvCxnSpPr>
        <p:spPr>
          <a:xfrm flipV="1">
            <a:off x="7196814" y="1718059"/>
            <a:ext cx="433042" cy="115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1D4FD160-8BCA-2128-6BC6-9B0942FF5077}"/>
              </a:ext>
            </a:extLst>
          </p:cNvPr>
          <p:cNvCxnSpPr>
            <a:cxnSpLocks/>
            <a:stCxn id="65" idx="6"/>
            <a:endCxn id="67" idx="1"/>
          </p:cNvCxnSpPr>
          <p:nvPr/>
        </p:nvCxnSpPr>
        <p:spPr>
          <a:xfrm>
            <a:off x="7233719" y="1922460"/>
            <a:ext cx="396137" cy="171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91AB5E5B-C99B-3CDA-830B-993863883FD5}"/>
              </a:ext>
            </a:extLst>
          </p:cNvPr>
          <p:cNvCxnSpPr>
            <a:cxnSpLocks/>
            <a:stCxn id="66" idx="7"/>
            <a:endCxn id="62" idx="4"/>
          </p:cNvCxnSpPr>
          <p:nvPr/>
        </p:nvCxnSpPr>
        <p:spPr>
          <a:xfrm flipV="1">
            <a:off x="7196814" y="1754964"/>
            <a:ext cx="522137" cy="676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410C11DF-88DD-D539-6851-C4E75AF7E3FC}"/>
              </a:ext>
            </a:extLst>
          </p:cNvPr>
          <p:cNvCxnSpPr>
            <a:cxnSpLocks/>
            <a:stCxn id="66" idx="6"/>
            <a:endCxn id="67" idx="3"/>
          </p:cNvCxnSpPr>
          <p:nvPr/>
        </p:nvCxnSpPr>
        <p:spPr>
          <a:xfrm flipV="1">
            <a:off x="7233719" y="2272173"/>
            <a:ext cx="396137" cy="248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88889AFF-7D6D-E1B4-AB97-E17C0FA419B9}"/>
              </a:ext>
            </a:extLst>
          </p:cNvPr>
          <p:cNvCxnSpPr>
            <a:cxnSpLocks/>
            <a:stCxn id="62" idx="5"/>
            <a:endCxn id="68" idx="2"/>
          </p:cNvCxnSpPr>
          <p:nvPr/>
        </p:nvCxnSpPr>
        <p:spPr>
          <a:xfrm>
            <a:off x="7808046" y="1718059"/>
            <a:ext cx="292526" cy="197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554B17EB-6FF1-0405-A691-092D35DDF16F}"/>
              </a:ext>
            </a:extLst>
          </p:cNvPr>
          <p:cNvCxnSpPr>
            <a:cxnSpLocks/>
            <a:stCxn id="67" idx="6"/>
            <a:endCxn id="68" idx="3"/>
          </p:cNvCxnSpPr>
          <p:nvPr/>
        </p:nvCxnSpPr>
        <p:spPr>
          <a:xfrm flipV="1">
            <a:off x="7844951" y="2004308"/>
            <a:ext cx="292526" cy="178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1DCA6D59-45F1-5CCE-B1B0-CFBEA3CC43D5}"/>
              </a:ext>
            </a:extLst>
          </p:cNvPr>
          <p:cNvCxnSpPr>
            <a:cxnSpLocks/>
            <a:stCxn id="68" idx="6"/>
          </p:cNvCxnSpPr>
          <p:nvPr/>
        </p:nvCxnSpPr>
        <p:spPr>
          <a:xfrm>
            <a:off x="8352572" y="1915213"/>
            <a:ext cx="3788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Google Shape;119;g13cb1b68447_0_0">
            <a:extLst>
              <a:ext uri="{FF2B5EF4-FFF2-40B4-BE49-F238E27FC236}">
                <a16:creationId xmlns:a16="http://schemas.microsoft.com/office/drawing/2014/main" id="{C5500E53-C67B-AF9C-6DB3-0135EE948FE9}"/>
              </a:ext>
            </a:extLst>
          </p:cNvPr>
          <p:cNvSpPr/>
          <p:nvPr/>
        </p:nvSpPr>
        <p:spPr>
          <a:xfrm>
            <a:off x="9811008" y="1391289"/>
            <a:ext cx="1022496" cy="26161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CB-PTSD</a:t>
            </a:r>
            <a:endParaRPr sz="11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19;g13cb1b68447_0_0">
            <a:extLst>
              <a:ext uri="{FF2B5EF4-FFF2-40B4-BE49-F238E27FC236}">
                <a16:creationId xmlns:a16="http://schemas.microsoft.com/office/drawing/2014/main" id="{B71AB0D7-3E23-EFE9-2966-F8C716919D96}"/>
              </a:ext>
            </a:extLst>
          </p:cNvPr>
          <p:cNvSpPr/>
          <p:nvPr/>
        </p:nvSpPr>
        <p:spPr>
          <a:xfrm>
            <a:off x="9885664" y="2093049"/>
            <a:ext cx="1022496" cy="26161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CB-PTSD</a:t>
            </a:r>
            <a:endParaRPr sz="11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8E99AF0F-0CE2-54F5-02CE-D9A9B0DE4F62}"/>
              </a:ext>
            </a:extLst>
          </p:cNvPr>
          <p:cNvCxnSpPr>
            <a:cxnSpLocks/>
          </p:cNvCxnSpPr>
          <p:nvPr/>
        </p:nvCxnSpPr>
        <p:spPr>
          <a:xfrm flipV="1">
            <a:off x="9621578" y="1625062"/>
            <a:ext cx="404525" cy="226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BDEBCB86-5F5F-6463-227C-BEE3D5F4C036}"/>
              </a:ext>
            </a:extLst>
          </p:cNvPr>
          <p:cNvCxnSpPr>
            <a:cxnSpLocks/>
          </p:cNvCxnSpPr>
          <p:nvPr/>
        </p:nvCxnSpPr>
        <p:spPr>
          <a:xfrm>
            <a:off x="9621578" y="1849109"/>
            <a:ext cx="350339" cy="281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0A8346E-5582-6AF5-084A-5AB89FF92088}"/>
              </a:ext>
            </a:extLst>
          </p:cNvPr>
          <p:cNvSpPr txBox="1"/>
          <p:nvPr/>
        </p:nvSpPr>
        <p:spPr>
          <a:xfrm>
            <a:off x="6002857" y="814341"/>
            <a:ext cx="261004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Densely connected feed forward neural network (DFNN)</a:t>
            </a:r>
            <a:endParaRPr lang="en-US" sz="11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66573afa7_0_61"/>
          <p:cNvSpPr/>
          <p:nvPr/>
        </p:nvSpPr>
        <p:spPr>
          <a:xfrm>
            <a:off x="5952100" y="4111825"/>
            <a:ext cx="1394400" cy="430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embeddings of </a:t>
            </a:r>
            <a:r>
              <a:rPr lang="en-US" sz="11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S: </a:t>
            </a:r>
            <a:r>
              <a:rPr lang="en-US" sz="1100" b="0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emb</a:t>
            </a:r>
            <a:r>
              <a:rPr lang="en-US" sz="11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(S)</a:t>
            </a:r>
            <a:endParaRPr sz="14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1266573afa7_0_61"/>
          <p:cNvSpPr/>
          <p:nvPr/>
        </p:nvSpPr>
        <p:spPr>
          <a:xfrm>
            <a:off x="7552300" y="4111825"/>
            <a:ext cx="1394400" cy="536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 embeddings </a:t>
            </a:r>
            <a:r>
              <a:rPr lang="en-US" sz="1100" b="0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sz="1100" b="0" i="1" u="none" strike="noStrike" cap="none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1100" b="0" i="1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1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Class 0</a:t>
            </a:r>
            <a:endParaRPr sz="1100" b="0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1266573afa7_0_61"/>
          <p:cNvSpPr/>
          <p:nvPr/>
        </p:nvSpPr>
        <p:spPr>
          <a:xfrm>
            <a:off x="5952100" y="2740225"/>
            <a:ext cx="2994600" cy="430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Trained densely connected feed forward neural network (DFNN) classifier</a:t>
            </a:r>
            <a:endParaRPr dirty="0"/>
          </a:p>
        </p:txBody>
      </p:sp>
      <p:cxnSp>
        <p:nvCxnSpPr>
          <p:cNvPr id="145" name="Google Shape;145;g1266573afa7_0_61"/>
          <p:cNvCxnSpPr>
            <a:stCxn id="142" idx="0"/>
            <a:endCxn id="146" idx="2"/>
          </p:cNvCxnSpPr>
          <p:nvPr/>
        </p:nvCxnSpPr>
        <p:spPr>
          <a:xfrm rot="10800000" flipH="1">
            <a:off x="6649300" y="3856825"/>
            <a:ext cx="800100" cy="25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7" name="Google Shape;147;g1266573afa7_0_61"/>
          <p:cNvCxnSpPr>
            <a:stCxn id="143" idx="0"/>
            <a:endCxn id="146" idx="2"/>
          </p:cNvCxnSpPr>
          <p:nvPr/>
        </p:nvCxnSpPr>
        <p:spPr>
          <a:xfrm rot="10800000">
            <a:off x="7449400" y="3856825"/>
            <a:ext cx="800100" cy="25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8" name="Google Shape;148;g1266573afa7_0_61"/>
          <p:cNvCxnSpPr>
            <a:stCxn id="149" idx="0"/>
            <a:endCxn id="142" idx="2"/>
          </p:cNvCxnSpPr>
          <p:nvPr/>
        </p:nvCxnSpPr>
        <p:spPr>
          <a:xfrm rot="10800000">
            <a:off x="6649450" y="4542625"/>
            <a:ext cx="0" cy="78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0" name="Google Shape;150;g1266573afa7_0_61"/>
          <p:cNvSpPr/>
          <p:nvPr/>
        </p:nvSpPr>
        <p:spPr>
          <a:xfrm>
            <a:off x="5952150" y="2130625"/>
            <a:ext cx="2994600" cy="430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1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14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probability that </a:t>
            </a:r>
            <a:r>
              <a:rPr lang="en-US" sz="11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emb(S)</a:t>
            </a: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1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sz="1100" b="0" i="1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</a:t>
            </a: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similar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1" name="Google Shape;151;g1266573afa7_0_61"/>
          <p:cNvCxnSpPr>
            <a:stCxn id="144" idx="0"/>
            <a:endCxn id="150" idx="2"/>
          </p:cNvCxnSpPr>
          <p:nvPr/>
        </p:nvCxnSpPr>
        <p:spPr>
          <a:xfrm rot="10800000">
            <a:off x="7449400" y="2561425"/>
            <a:ext cx="0" cy="17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2" name="Google Shape;152;g1266573afa7_0_61"/>
          <p:cNvSpPr/>
          <p:nvPr/>
        </p:nvSpPr>
        <p:spPr>
          <a:xfrm>
            <a:off x="5952100" y="4721425"/>
            <a:ext cx="1394391" cy="430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Pre-trained NLP model </a:t>
            </a:r>
            <a:endParaRPr 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Google Shape;146;g1266573afa7_0_61"/>
              <p:cNvSpPr/>
              <p:nvPr/>
            </p:nvSpPr>
            <p:spPr>
              <a:xfrm>
                <a:off x="5952100" y="3426025"/>
                <a:ext cx="2994600" cy="4308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1" u="none" strike="noStrike" cap="none" dirty="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z = </a:t>
                </a:r>
                <a:r>
                  <a:rPr lang="en-US" sz="1200" i="1" dirty="0" err="1">
                    <a:latin typeface="Times New Roman"/>
                    <a:ea typeface="Times New Roman"/>
                    <a:cs typeface="Times New Roman"/>
                    <a:sym typeface="Times New Roman"/>
                  </a:rPr>
                  <a:t>emb</a:t>
                </a:r>
                <a:r>
                  <a:rPr lang="en-US" sz="1200" i="1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(S) </a:t>
                </a:r>
                <a14:m>
                  <m:oMath xmlns:m="http://schemas.openxmlformats.org/officeDocument/2006/math">
                    <m:r>
                      <a:rPr lang="en-US" sz="11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  <a:sym typeface="Times New Roman"/>
                      </a:rPr>
                      <m:t>∘ </m:t>
                    </m:r>
                  </m:oMath>
                </a14:m>
                <a:r>
                  <a:rPr lang="en-US" sz="1100" b="0" i="1" u="none" strike="noStrike" cap="none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v</a:t>
                </a:r>
                <a:r>
                  <a:rPr lang="en-US" sz="1100" b="0" i="1" u="none" strike="noStrike" cap="none" baseline="-250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</a:t>
                </a:r>
                <a:endParaRPr lang="en-US" sz="1200" b="0" i="1" u="none" strike="noStrike" cap="none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US" sz="1100" b="0" i="0" u="none" strike="noStrike" cap="none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Hadamard Product</a:t>
                </a:r>
                <a:endParaRPr lang="en-US" sz="1200" b="0" i="0" u="none" strike="noStrike" cap="none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mc:Choice>
        <mc:Fallback xmlns="">
          <p:sp>
            <p:nvSpPr>
              <p:cNvPr id="146" name="Google Shape;146;g1266573afa7_0_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100" y="3426025"/>
                <a:ext cx="2994600" cy="430800"/>
              </a:xfrm>
              <a:prstGeom prst="roundRect">
                <a:avLst>
                  <a:gd name="adj" fmla="val 16667"/>
                </a:avLst>
              </a:prstGeom>
              <a:blipFill>
                <a:blip r:embed="rId3"/>
                <a:stretch>
                  <a:fillRect b="-8333"/>
                </a:stretch>
              </a:blip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3" name="Google Shape;153;g1266573afa7_0_61"/>
          <p:cNvCxnSpPr>
            <a:stCxn id="146" idx="0"/>
            <a:endCxn id="144" idx="2"/>
          </p:cNvCxnSpPr>
          <p:nvPr/>
        </p:nvCxnSpPr>
        <p:spPr>
          <a:xfrm rot="10800000">
            <a:off x="7449400" y="3171025"/>
            <a:ext cx="0" cy="25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4" name="Google Shape;154;g1266573afa7_0_61"/>
          <p:cNvCxnSpPr/>
          <p:nvPr/>
        </p:nvCxnSpPr>
        <p:spPr>
          <a:xfrm rot="10800000" flipH="1">
            <a:off x="6649450" y="5152225"/>
            <a:ext cx="300" cy="25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9" name="Google Shape;149;g1266573afa7_0_61"/>
          <p:cNvSpPr/>
          <p:nvPr/>
        </p:nvSpPr>
        <p:spPr>
          <a:xfrm>
            <a:off x="5952250" y="5331025"/>
            <a:ext cx="1394400" cy="278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sentence </a:t>
            </a:r>
            <a:r>
              <a:rPr lang="en-US" sz="11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14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1266573afa7_0_61"/>
          <p:cNvSpPr/>
          <p:nvPr/>
        </p:nvSpPr>
        <p:spPr>
          <a:xfrm>
            <a:off x="2294500" y="4111825"/>
            <a:ext cx="1394400" cy="430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embeddings of </a:t>
            </a:r>
            <a:r>
              <a:rPr lang="en-US" sz="11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S: </a:t>
            </a:r>
            <a:r>
              <a:rPr lang="en-US" sz="1100" b="0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emb</a:t>
            </a:r>
            <a:r>
              <a:rPr lang="en-US" sz="11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(S)</a:t>
            </a:r>
            <a:endParaRPr sz="14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1266573afa7_0_61"/>
          <p:cNvSpPr/>
          <p:nvPr/>
        </p:nvSpPr>
        <p:spPr>
          <a:xfrm>
            <a:off x="3894700" y="4111825"/>
            <a:ext cx="1394400" cy="536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</a:t>
            </a:r>
            <a:endParaRPr sz="11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embeddings </a:t>
            </a:r>
            <a:r>
              <a:rPr lang="en-US" sz="1100" b="0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sz="1100" b="0" i="1" u="none" strike="noStrike" cap="none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100" b="0" i="1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1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Class1</a:t>
            </a:r>
            <a:endParaRPr sz="1100" b="0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1266573afa7_0_61"/>
          <p:cNvSpPr/>
          <p:nvPr/>
        </p:nvSpPr>
        <p:spPr>
          <a:xfrm>
            <a:off x="2294500" y="2740225"/>
            <a:ext cx="2994600" cy="430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Trained densely connected feed forward neural network (DFNN) classifier</a:t>
            </a:r>
            <a:endParaRPr/>
          </a:p>
        </p:txBody>
      </p:sp>
      <p:cxnSp>
        <p:nvCxnSpPr>
          <p:cNvPr id="158" name="Google Shape;158;g1266573afa7_0_61"/>
          <p:cNvCxnSpPr>
            <a:stCxn id="155" idx="0"/>
            <a:endCxn id="159" idx="2"/>
          </p:cNvCxnSpPr>
          <p:nvPr/>
        </p:nvCxnSpPr>
        <p:spPr>
          <a:xfrm rot="10800000" flipH="1">
            <a:off x="2991700" y="3856825"/>
            <a:ext cx="800100" cy="25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0" name="Google Shape;160;g1266573afa7_0_61"/>
          <p:cNvCxnSpPr>
            <a:stCxn id="156" idx="0"/>
            <a:endCxn id="159" idx="2"/>
          </p:cNvCxnSpPr>
          <p:nvPr/>
        </p:nvCxnSpPr>
        <p:spPr>
          <a:xfrm rot="10800000">
            <a:off x="3791800" y="3856825"/>
            <a:ext cx="800100" cy="25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1" name="Google Shape;161;g1266573afa7_0_61"/>
          <p:cNvCxnSpPr>
            <a:stCxn id="162" idx="0"/>
            <a:endCxn id="155" idx="2"/>
          </p:cNvCxnSpPr>
          <p:nvPr/>
        </p:nvCxnSpPr>
        <p:spPr>
          <a:xfrm rot="10800000">
            <a:off x="2991850" y="4542625"/>
            <a:ext cx="0" cy="78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3" name="Google Shape;163;g1266573afa7_0_61"/>
          <p:cNvSpPr/>
          <p:nvPr/>
        </p:nvSpPr>
        <p:spPr>
          <a:xfrm>
            <a:off x="2294500" y="2130625"/>
            <a:ext cx="3006300" cy="430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1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4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probability that </a:t>
            </a:r>
            <a:r>
              <a:rPr lang="en-US" sz="11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emb(S)</a:t>
            </a: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1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sz="1100" b="0" i="1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</a:t>
            </a: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similar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4" name="Google Shape;164;g1266573afa7_0_61"/>
          <p:cNvCxnSpPr>
            <a:stCxn id="157" idx="0"/>
            <a:endCxn id="163" idx="2"/>
          </p:cNvCxnSpPr>
          <p:nvPr/>
        </p:nvCxnSpPr>
        <p:spPr>
          <a:xfrm rot="10800000" flipH="1">
            <a:off x="3791800" y="2561425"/>
            <a:ext cx="6000" cy="17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5" name="Google Shape;165;g1266573afa7_0_61"/>
          <p:cNvSpPr/>
          <p:nvPr/>
        </p:nvSpPr>
        <p:spPr>
          <a:xfrm>
            <a:off x="2294500" y="4721425"/>
            <a:ext cx="1394389" cy="430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Pre-trained NLP model 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Google Shape;159;g1266573afa7_0_61"/>
              <p:cNvSpPr/>
              <p:nvPr/>
            </p:nvSpPr>
            <p:spPr>
              <a:xfrm>
                <a:off x="2294500" y="3426025"/>
                <a:ext cx="2994600" cy="4308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1" u="none" strike="noStrike" cap="none" dirty="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z = </a:t>
                </a:r>
                <a:r>
                  <a:rPr lang="en-US" sz="1200" i="1" dirty="0" err="1">
                    <a:latin typeface="Times New Roman"/>
                    <a:ea typeface="Times New Roman"/>
                    <a:cs typeface="Times New Roman"/>
                    <a:sym typeface="Times New Roman"/>
                  </a:rPr>
                  <a:t>emb</a:t>
                </a:r>
                <a:r>
                  <a:rPr lang="en-US" sz="1200" i="1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(S) </a:t>
                </a:r>
                <a14:m>
                  <m:oMath xmlns:m="http://schemas.openxmlformats.org/officeDocument/2006/math">
                    <m:r>
                      <a:rPr lang="en-US" sz="1100" b="0" i="1" u="none" strike="noStrike" cap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  <a:sym typeface="Times New Roman"/>
                      </a:rPr>
                      <m:t>∘ </m:t>
                    </m:r>
                  </m:oMath>
                </a14:m>
                <a:r>
                  <a:rPr lang="en-US" sz="1100" b="0" i="1" u="none" strike="noStrike" cap="none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v</a:t>
                </a:r>
                <a:r>
                  <a:rPr lang="en-US" sz="1100" b="0" i="1" u="none" strike="noStrike" cap="none" baseline="-250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</a:t>
                </a:r>
                <a:endParaRPr lang="en-US" sz="1200" b="0" i="1" u="none" strike="noStrike" cap="none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US" sz="1100" b="0" i="0" u="none" strike="noStrike" cap="none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Hadamard Product</a:t>
                </a:r>
                <a:endParaRPr lang="en-US" sz="1200" b="0" i="0" u="none" strike="noStrike" cap="none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mc:Choice>
        <mc:Fallback xmlns="">
          <p:sp>
            <p:nvSpPr>
              <p:cNvPr id="159" name="Google Shape;159;g1266573afa7_0_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500" y="3426025"/>
                <a:ext cx="2994600" cy="430800"/>
              </a:xfrm>
              <a:prstGeom prst="roundRect">
                <a:avLst>
                  <a:gd name="adj" fmla="val 16667"/>
                </a:avLst>
              </a:prstGeom>
              <a:blipFill>
                <a:blip r:embed="rId4"/>
                <a:stretch>
                  <a:fillRect b="-8333"/>
                </a:stretch>
              </a:blip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6" name="Google Shape;166;g1266573afa7_0_61"/>
          <p:cNvCxnSpPr>
            <a:stCxn id="159" idx="0"/>
            <a:endCxn id="157" idx="2"/>
          </p:cNvCxnSpPr>
          <p:nvPr/>
        </p:nvCxnSpPr>
        <p:spPr>
          <a:xfrm rot="10800000">
            <a:off x="3791800" y="3171025"/>
            <a:ext cx="0" cy="25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7" name="Google Shape;167;g1266573afa7_0_61"/>
          <p:cNvCxnSpPr/>
          <p:nvPr/>
        </p:nvCxnSpPr>
        <p:spPr>
          <a:xfrm rot="10800000" flipH="1">
            <a:off x="2991850" y="5152225"/>
            <a:ext cx="300" cy="25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2" name="Google Shape;162;g1266573afa7_0_61"/>
          <p:cNvSpPr/>
          <p:nvPr/>
        </p:nvSpPr>
        <p:spPr>
          <a:xfrm>
            <a:off x="2294650" y="5331025"/>
            <a:ext cx="1394400" cy="278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sentence </a:t>
            </a:r>
            <a:r>
              <a:rPr lang="en-US" sz="11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14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1266573afa7_0_61"/>
          <p:cNvSpPr/>
          <p:nvPr/>
        </p:nvSpPr>
        <p:spPr>
          <a:xfrm>
            <a:off x="5019675" y="1638300"/>
            <a:ext cx="1221900" cy="705000"/>
          </a:xfrm>
          <a:prstGeom prst="diamond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100" b="0" i="0" u="none" strike="noStrike" cap="none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&gt; P</a:t>
            </a:r>
            <a:r>
              <a:rPr lang="en-US" sz="1100" b="0" i="0" u="none" strike="noStrike" cap="none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100" b="0" i="0" u="none" strike="noStrike" cap="none" baseline="-25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9" name="Google Shape;169;g1266573afa7_0_61"/>
          <p:cNvCxnSpPr>
            <a:stCxn id="163" idx="0"/>
            <a:endCxn id="168" idx="1"/>
          </p:cNvCxnSpPr>
          <p:nvPr/>
        </p:nvCxnSpPr>
        <p:spPr>
          <a:xfrm rot="-5400000">
            <a:off x="4338700" y="1449775"/>
            <a:ext cx="139800" cy="12219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0" name="Google Shape;170;g1266573afa7_0_61"/>
          <p:cNvCxnSpPr>
            <a:stCxn id="150" idx="0"/>
            <a:endCxn id="168" idx="3"/>
          </p:cNvCxnSpPr>
          <p:nvPr/>
        </p:nvCxnSpPr>
        <p:spPr>
          <a:xfrm rot="5400000" flipH="1">
            <a:off x="6775650" y="1456825"/>
            <a:ext cx="139800" cy="12078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71" name="Google Shape;171;g1266573afa7_0_61"/>
          <p:cNvSpPr txBox="1"/>
          <p:nvPr/>
        </p:nvSpPr>
        <p:spPr>
          <a:xfrm>
            <a:off x="3633150" y="1333500"/>
            <a:ext cx="998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i="1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 in </a:t>
            </a:r>
            <a:r>
              <a:rPr lang="en-US"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 1: CB-PTSD</a:t>
            </a:r>
            <a:endParaRPr sz="1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1266573afa7_0_61"/>
          <p:cNvSpPr txBox="1"/>
          <p:nvPr/>
        </p:nvSpPr>
        <p:spPr>
          <a:xfrm>
            <a:off x="6477000" y="1333500"/>
            <a:ext cx="1163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i="1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 in </a:t>
            </a:r>
            <a:r>
              <a:rPr lang="en-US"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 0: </a:t>
            </a:r>
            <a:endParaRPr sz="1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 CB-PTSD</a:t>
            </a:r>
            <a:endParaRPr sz="1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3" name="Google Shape;173;g1266573afa7_0_61"/>
          <p:cNvCxnSpPr>
            <a:stCxn id="168" idx="0"/>
            <a:endCxn id="171" idx="3"/>
          </p:cNvCxnSpPr>
          <p:nvPr/>
        </p:nvCxnSpPr>
        <p:spPr>
          <a:xfrm rot="5400000" flipH="1">
            <a:off x="5109675" y="1117350"/>
            <a:ext cx="43200" cy="9987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74" name="Google Shape;174;g1266573afa7_0_61"/>
          <p:cNvCxnSpPr>
            <a:stCxn id="168" idx="0"/>
            <a:endCxn id="172" idx="1"/>
          </p:cNvCxnSpPr>
          <p:nvPr/>
        </p:nvCxnSpPr>
        <p:spPr>
          <a:xfrm rot="-5400000">
            <a:off x="6032175" y="1193550"/>
            <a:ext cx="43200" cy="8463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75" name="Google Shape;175;g1266573afa7_0_61"/>
          <p:cNvSpPr txBox="1"/>
          <p:nvPr/>
        </p:nvSpPr>
        <p:spPr>
          <a:xfrm>
            <a:off x="4914900" y="1209675"/>
            <a:ext cx="543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sz="1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1266573afa7_0_61"/>
          <p:cNvSpPr txBox="1"/>
          <p:nvPr/>
        </p:nvSpPr>
        <p:spPr>
          <a:xfrm>
            <a:off x="5905500" y="1209675"/>
            <a:ext cx="543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 sz="1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2842</TotalTime>
  <Words>182</Words>
  <Application>Microsoft Macintosh PowerPoint</Application>
  <PresentationFormat>Widescreen</PresentationFormat>
  <Paragraphs>51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Cambria Math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Alon Bartal</cp:lastModifiedBy>
  <cp:revision>12</cp:revision>
  <dcterms:created xsi:type="dcterms:W3CDTF">2021-07-05T09:57:45Z</dcterms:created>
  <dcterms:modified xsi:type="dcterms:W3CDTF">2023-08-08T13:53:34Z</dcterms:modified>
</cp:coreProperties>
</file>