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77" r:id="rId11"/>
    <p:sldId id="278" r:id="rId12"/>
    <p:sldId id="279" r:id="rId13"/>
    <p:sldId id="280" r:id="rId14"/>
    <p:sldId id="281" r:id="rId15"/>
    <p:sldId id="269" r:id="rId16"/>
    <p:sldId id="282" r:id="rId17"/>
    <p:sldId id="270" r:id="rId18"/>
    <p:sldId id="266" r:id="rId19"/>
    <p:sldId id="273" r:id="rId20"/>
    <p:sldId id="274" r:id="rId21"/>
  </p:sldIdLst>
  <p:sldSz cx="10080625" cy="5670550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78089"/>
  </p:normalViewPr>
  <p:slideViewPr>
    <p:cSldViewPr>
      <p:cViewPr varScale="1">
        <p:scale>
          <a:sx n="141" d="100"/>
          <a:sy n="141" d="100"/>
        </p:scale>
        <p:origin x="1200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849B7CC-35CF-DB47-94DE-279B8812BE7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73CF258-96FB-0044-BA11-1B72F5AF037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2549C8C-B8CB-674A-80A1-DE0ACC7A508F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295D26F-4B3C-B647-9FDA-A04C23900B7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9C7C10E-6C89-3B43-A191-735AA35244F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A97CD21-8369-C140-8F9D-B0EBF38A22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0BE3BC64-C539-9B41-A01C-C578659CE9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D1F2BD53-8429-A74D-9881-4E310B85A6F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4F6F4B3C-4B8C-C048-B942-494B1CB44C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A834EC36-EBA6-654E-A728-444931342B3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5DABE40A-F021-384A-BB0B-75D94A3029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9D831C7-5BD8-F946-9863-2EC3F4A7B5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3AB3583-8E0A-0C45-AA68-9563763D3D7E}" type="slidenum">
              <a:t>10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7CAD4CD-51D3-0C46-B987-8F93BC1003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0A1630D-44A6-794A-BEF5-66182DEBF4F6}" type="slidenum">
              <a:t>10</a:t>
            </a:fld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67BDBB14-B8CA-684E-B106-F78473F4E5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F5FBF46-4BF6-8848-A174-9B16EFB218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218280" cy="452592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8002AAE-A6AF-BE4F-9018-4CFA8CEC89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5679D98-96F2-C74E-B39B-D4D2F4267455}" type="slidenum">
              <a:t>11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8A39156-5BBA-2646-AD90-F3594DDF39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46D08EE5-E70B-D946-8C6F-A9379F7F443C}" type="slidenum">
              <a:t>11</a:t>
            </a:fld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E4E63D0C-5B1E-E34E-AE15-3BD114DE00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83CA04E-3CE8-5045-8B4A-35333A0D63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218280" cy="452592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73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4606490-2E0C-AD42-BFCD-AB639A5345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CE0E7AC-1396-6144-A093-8FC8B263A1F4}" type="slidenum">
              <a:t>12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83D95D9-474F-D348-BDE7-D73083223D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F5670DD-2BD0-6D40-AA54-6AF6773517C0}" type="slidenum">
              <a:t>12</a:t>
            </a:fld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758092B7-6311-5643-92C4-A0950F1A6F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E10D0EE-5522-5949-B06C-C3698737D7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218280" cy="452592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35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482CECE-9E82-394F-91AD-3B18365094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40A4666-ADBD-0247-BAE2-1BCF63624203}" type="slidenum">
              <a:t>13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7EA34ED-62D3-E246-A093-AFE8E276DF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2037067-5D8A-5844-9FBE-3BDB8605BC06}" type="slidenum">
              <a:t>13</a:t>
            </a:fld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1DEE69D-4ED1-3A4E-87EB-BAAC2C9B56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A649B86-AD51-7A44-B65F-B3C8A574DC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218280" cy="452592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29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C6BA683-E7D8-CF43-ACE6-0E57F99A61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13AF795-4FA5-0A4F-97EF-4827B0556FF6}" type="slidenum">
              <a:t>14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CB78565-B958-5A4D-BCF5-E2E438B4E1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4BDE775-10C1-E142-859C-4468DFBDA25D}" type="slidenum">
              <a:t>14</a:t>
            </a:fld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8D1D8DE0-31E2-F949-9F4F-F2C35BDBA0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4462F25-B40B-A944-8C9B-708C2FAA91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218280" cy="452592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77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0B048F9-1843-1B40-ABED-9F816C790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65375D3-2480-3147-9208-C3E31BAFADF2}" type="slidenum">
              <a:t>15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D95096-5F26-A542-A573-22727BA2D9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4ED89415-F789-BF45-8EEA-A0786C792996}" type="slidenum">
              <a:t>15</a:t>
            </a:fld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119E78D-AE83-3F42-92D8-26081FB376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F75EDA6-41B8-BA45-AE76-303F9F3DA7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218280" cy="4525920"/>
          </a:xfrm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3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5E5CA9D-CF87-DF47-8629-A8179F4CDC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0C3812EC-7F4F-D448-A86C-7170280CB4E6}" type="slidenum">
              <a:t>16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346FE4C-676F-4946-962A-DC64704D74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1D5B420-8C0D-FD4B-9591-DBBEA2B1A6C7}" type="slidenum">
              <a:t>16</a:t>
            </a:fld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B43EE1A-2B38-3C40-8CAE-F9F1F4BF9B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A6EA649-388B-284F-B88E-EB6C0DD3DE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218280" cy="452592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34057C69-33AE-0644-96DC-58257C6487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75818F0C-F518-AB4C-9A25-D759534ED03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9D04A069-56FB-9348-83D8-1803B310B64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B43649D8-C96B-DB43-9110-E842207B59B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7467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34057C69-33AE-0644-96DC-58257C6487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75818F0C-F518-AB4C-9A25-D759534ED03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9D04A069-56FB-9348-83D8-1803B310B64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B43649D8-C96B-DB43-9110-E842207B59B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While our Goal is an end-to-end solution, emphasis on explanation</a:t>
            </a:r>
          </a:p>
          <a:p>
            <a:endParaRPr lang="en-US" altLang="en-US" dirty="0"/>
          </a:p>
          <a:p>
            <a:pPr marL="107950" indent="0" eaLnBrk="1">
              <a:spcBef>
                <a:spcPts val="600"/>
              </a:spcBef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800" dirty="0"/>
              <a:t>Architecture:</a:t>
            </a:r>
            <a:endParaRPr lang="fr-FR" sz="1400" dirty="0"/>
          </a:p>
          <a:p>
            <a:pPr marL="450850" eaLnBrk="1">
              <a:spcBef>
                <a:spcPts val="600"/>
              </a:spcBef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400" dirty="0" err="1"/>
              <a:t>Normalization</a:t>
            </a:r>
            <a:r>
              <a:rPr lang="fr-FR" sz="1400" dirty="0"/>
              <a:t> </a:t>
            </a:r>
            <a:r>
              <a:rPr lang="fr-FR" sz="1400" dirty="0" err="1"/>
              <a:t>step</a:t>
            </a:r>
            <a:r>
              <a:rPr lang="fr-FR" sz="1400" dirty="0"/>
              <a:t> </a:t>
            </a:r>
            <a:r>
              <a:rPr lang="fr-FR" sz="1400" i="1" dirty="0"/>
              <a:t>= </a:t>
            </a:r>
            <a:r>
              <a:rPr lang="fr-FR" sz="1100" i="1" dirty="0"/>
              <a:t>NER and clue structure </a:t>
            </a:r>
            <a:r>
              <a:rPr lang="fr-FR" sz="1100" i="1" dirty="0" err="1"/>
              <a:t>Detection</a:t>
            </a:r>
            <a:endParaRPr lang="fr-FR" sz="1100" i="1" dirty="0"/>
          </a:p>
          <a:p>
            <a:pPr marL="450850" eaLnBrk="1">
              <a:spcBef>
                <a:spcPts val="600"/>
              </a:spcBef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400" dirty="0" err="1"/>
              <a:t>Parsing</a:t>
            </a:r>
            <a:r>
              <a:rPr lang="fr-FR" sz="1400" dirty="0"/>
              <a:t> </a:t>
            </a:r>
            <a:r>
              <a:rPr lang="fr-FR" sz="1400" dirty="0" err="1"/>
              <a:t>Step</a:t>
            </a:r>
            <a:r>
              <a:rPr lang="fr-FR" sz="1400" dirty="0"/>
              <a:t> </a:t>
            </a:r>
            <a:r>
              <a:rPr lang="fr-FR" sz="1400" i="1" dirty="0"/>
              <a:t>= </a:t>
            </a:r>
            <a:r>
              <a:rPr lang="fr-FR" sz="1200" i="1" dirty="0"/>
              <a:t>POS </a:t>
            </a:r>
            <a:r>
              <a:rPr lang="fr-FR" sz="1200" i="1" dirty="0" err="1"/>
              <a:t>tagging</a:t>
            </a:r>
            <a:r>
              <a:rPr lang="fr-FR" sz="1200" i="1" dirty="0"/>
              <a:t> </a:t>
            </a:r>
            <a:r>
              <a:rPr lang="fr-FR" sz="1200" i="1" dirty="0" err="1"/>
              <a:t>with</a:t>
            </a:r>
            <a:r>
              <a:rPr lang="fr-FR" sz="1200" i="1" dirty="0"/>
              <a:t> (</a:t>
            </a:r>
            <a:r>
              <a:rPr lang="fr-FR" sz="1200" i="1" dirty="0" err="1"/>
              <a:t>regex</a:t>
            </a:r>
            <a:r>
              <a:rPr lang="fr-FR" sz="1200" i="1" dirty="0"/>
              <a:t>) pattern </a:t>
            </a:r>
            <a:r>
              <a:rPr lang="fr-FR" sz="1200" i="1" dirty="0" err="1"/>
              <a:t>matching</a:t>
            </a:r>
            <a:endParaRPr lang="fr-FR" sz="1200" i="1" dirty="0"/>
          </a:p>
          <a:p>
            <a:pPr marL="450850" eaLnBrk="1">
              <a:spcBef>
                <a:spcPts val="600"/>
              </a:spcBef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400" dirty="0" err="1"/>
              <a:t>Parse</a:t>
            </a:r>
            <a:r>
              <a:rPr lang="fr-FR" sz="1400" dirty="0"/>
              <a:t> clues </a:t>
            </a:r>
            <a:r>
              <a:rPr lang="fr-FR" sz="1400" dirty="0" err="1"/>
              <a:t>into</a:t>
            </a:r>
            <a:r>
              <a:rPr lang="fr-FR" sz="1400" dirty="0"/>
              <a:t> FOPL </a:t>
            </a:r>
            <a:r>
              <a:rPr lang="fr-FR" sz="1400" dirty="0" err="1"/>
              <a:t>Language</a:t>
            </a:r>
            <a:r>
              <a:rPr lang="fr-FR" sz="1400" dirty="0"/>
              <a:t> model</a:t>
            </a:r>
          </a:p>
          <a:p>
            <a:pPr marL="450850" marR="0" lvl="0" indent="0" algn="l" defTabSz="4572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fr-FR" sz="1400" dirty="0" err="1">
                <a:solidFill>
                  <a:srgbClr val="FF0000"/>
                </a:solidFill>
              </a:rPr>
              <a:t>Alloy</a:t>
            </a:r>
            <a:r>
              <a:rPr lang="fr-FR" sz="1400" dirty="0">
                <a:solidFill>
                  <a:srgbClr val="FF0000"/>
                </a:solidFill>
              </a:rPr>
              <a:t> : </a:t>
            </a:r>
            <a:r>
              <a:rPr lang="fr-FR" sz="1400" dirty="0" err="1">
                <a:solidFill>
                  <a:srgbClr val="FF0000"/>
                </a:solidFill>
              </a:rPr>
              <a:t>Constraints-based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modeling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200" dirty="0" err="1">
                <a:solidFill>
                  <a:srgbClr val="FF0000"/>
                </a:solidFill>
              </a:rPr>
              <a:t>language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D52B253-F3DA-064D-B46B-8284E3F84F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D6CB2EC-175E-044D-B04D-C513EBC70105}" type="slidenum">
              <a:t>19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8760B5-EAB2-0A4B-A01B-34840B3A78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4D393CD-FC11-1C45-8DEB-85F5792D29A3}" type="slidenum">
              <a:t>19</a:t>
            </a:fld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ED5B0BD-63AE-A64B-93ED-336B7F1126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C3B5792-CC14-7D4D-971A-58655A7FF8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218280" cy="452592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10E512E0-0A7C-0248-B34C-2CCF5D562CA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1B92C776-A72C-AC47-A11D-C74215AFDA67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3339B608-1193-A547-8A2D-60451A72DF0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D762AE50-3CB5-1C49-AE61-DE566D96C8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504009A-4733-EC44-9D7D-6AC82329BF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4B51134-214D-6140-83BF-5E66938A7656}" type="slidenum">
              <a:t>20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148D445-1E90-9042-8E56-86CDA320E8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1D4ACAFF-708A-0E45-8756-CFC1B0CA6E11}" type="slidenum">
              <a:t>20</a:t>
            </a:fld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0171A2FB-DF62-2041-9A6F-8D8C4CE54B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559A032-5CDD-C84C-87E9-E1706EB47A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218280" cy="4525920"/>
          </a:xfrm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2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B2A66D3F-3603-584A-BC5D-158854D59F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933F4811-AE3F-064D-BB3B-6941521C739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id="{590D21CA-6535-E342-AEBC-15BDEAFD895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02B6CED5-388D-E946-A37F-DB9CFF85CFE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4834C3CD-288A-174D-BCEF-49A201C22E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712B2DEC-4C6A-E044-A61E-F07C90A2F4E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D5856817-803B-D648-9F2A-93BE26A8B9A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4EBD90EB-B454-6147-8033-7578DA7319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some diagram of the different steps, as described in the paper (A-F)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8911A153-C5C0-254C-8672-B04FFA31DD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C01712B3-8531-0643-AADD-42EF9F9CB45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1">
            <a:extLst>
              <a:ext uri="{FF2B5EF4-FFF2-40B4-BE49-F238E27FC236}">
                <a16:creationId xmlns:a16="http://schemas.microsoft.com/office/drawing/2014/main" id="{14C115F1-9581-2647-81F8-5151B95174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Text Box 2">
            <a:extLst>
              <a:ext uri="{FF2B5EF4-FFF2-40B4-BE49-F238E27FC236}">
                <a16:creationId xmlns:a16="http://schemas.microsoft.com/office/drawing/2014/main" id="{87CBED74-B5F9-2645-AC2D-AF8B788132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44BAF2E1-4B6F-574B-A54F-D88580A96A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C9150E2C-FAD9-7C44-9EE9-0BCC7FC1877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7F88D232-AAEB-6C47-97AD-65E27E671A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A2D38ADC-B533-0246-B176-BE2502C5E9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44BAF2E1-4B6F-574B-A54F-D88580A96A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C9150E2C-FAD9-7C44-9EE9-0BCC7FC1877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7F88D232-AAEB-6C47-97AD-65E27E671A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A2D38ADC-B533-0246-B176-BE2502C5E9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838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44BAF2E1-4B6F-574B-A54F-D88580A96A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C9150E2C-FAD9-7C44-9EE9-0BCC7FC1877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7F88D232-AAEB-6C47-97AD-65E27E671A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A2D38ADC-B533-0246-B176-BE2502C5E9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3905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86C660F6-F349-7E43-9B10-BD520338BB9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83232160-D960-DC4C-A32F-EEF94FEF682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86A675A2-2D7F-3147-AF0A-0A26D557E49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09043FF3-F798-6948-A0DA-25D82D4EE1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D6B6-1349-3E48-8658-594213C5C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9E558-E1F8-3548-B232-CF884F58F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C66F67-4A64-CD49-B928-BFF40A5442A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A01BE3-5890-3A46-9742-89EA58AD2D5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FBFB7-201B-8244-8A1D-666A39F1192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59009-7D7C-8144-B0F8-7D607054FD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0BD6-6064-6649-AC0F-D8E4A3AD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156BA-6ED5-264D-BA3F-86C6121D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480681-18FB-1F4D-9388-3272A6B2CFE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FC5C52-7C8B-9640-8039-E7776B90B9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D44C8-02CC-5148-94F9-0CF657F7CB5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FD1ED-BF51-884D-B60A-82A254DAC5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91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0B625-7A39-294F-ABDE-C330DE532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78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1BB92-9FBB-F147-82B6-67C4B3398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78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DD22AD-CAC7-FE4F-B822-3752CC05F71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707D9-9FCC-8E4C-8A96-F4E93AFEB87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825F4-2211-5B46-A349-9402DF3D2EF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B2530-BFAB-5A4E-A967-5CB08EE2BD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35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AC73-FF7A-7444-BF99-B196A24101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4D1F-1339-304D-AB48-8DC422CFBB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1327320"/>
            <a:ext cx="9069480" cy="3286079"/>
          </a:xfrm>
        </p:spPr>
        <p:txBody>
          <a:bodyPr tIns="28440" anchor="t" anchorCtr="0"/>
          <a:lstStyle>
            <a:lvl1pPr marL="343080" indent="-343080" algn="l">
              <a:spcBef>
                <a:spcPts val="1426"/>
              </a:spcBef>
              <a:defRPr sz="3200"/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F74ED2-0222-AA47-8095-AEAC9C4775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396A5-201C-BF47-8ADB-5FB9C53561B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5BAB6-CA56-4347-A1D4-5C2A8F3AAE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7E3569-5EBB-5948-A293-E9302E75ED43}" type="slidenum"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9EFCBD-793D-704A-8EE0-7F22B134D9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326600"/>
            <a:ext cx="9072000" cy="3288600"/>
          </a:xfrm>
        </p:spPr>
        <p:txBody>
          <a:bodyPr tIns="0"/>
          <a:lstStyle>
            <a:lvl1pPr>
              <a:spcBef>
                <a:spcPts val="1417"/>
              </a:spcBef>
              <a:defRPr lang="en-US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228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B6FB-9028-1A4C-92D1-7C5B9E30DE4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243A-209A-2747-A845-AF04AB5995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1327320"/>
            <a:ext cx="4457880" cy="3286079"/>
          </a:xfrm>
        </p:spPr>
        <p:txBody>
          <a:bodyPr tIns="28440" anchor="t" anchorCtr="0"/>
          <a:lstStyle>
            <a:lvl1pPr marL="343080" indent="-343080" algn="l">
              <a:spcBef>
                <a:spcPts val="1426"/>
              </a:spcBef>
              <a:defRPr sz="3200"/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8D3C0-9066-214C-9478-A278C232CF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3440" y="1327320"/>
            <a:ext cx="4459320" cy="3286079"/>
          </a:xfrm>
        </p:spPr>
        <p:txBody>
          <a:bodyPr tIns="28440" anchor="t" anchorCtr="0"/>
          <a:lstStyle>
            <a:lvl1pPr marL="343080" indent="-343080" algn="l">
              <a:spcBef>
                <a:spcPts val="1426"/>
              </a:spcBef>
              <a:defRPr sz="3200"/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DDCB61-933C-5046-A9D5-B6305174BF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B9505E-F590-214D-BFB5-3A951DF157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83CB2A-6EC4-F14F-9379-B05C860814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1099CD-8218-7944-BB63-5AC2B222CF78}" type="slidenum"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FD2D6A-F364-7147-8B08-5BAF01BA536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326600"/>
            <a:ext cx="9072000" cy="3288600"/>
          </a:xfrm>
        </p:spPr>
        <p:txBody>
          <a:bodyPr tIns="0"/>
          <a:lstStyle>
            <a:lvl1pPr>
              <a:spcBef>
                <a:spcPts val="1417"/>
              </a:spcBef>
              <a:defRPr lang="en-US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767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16A2-ACBD-414B-8AD7-5B456196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337B-6F32-634A-AD06-10A5E2D6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4E1BA1-8897-9446-9D4D-D9230DE1D16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AB44FB-F6A3-034D-A869-895B2D4A6E0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54BF88-CEC4-7741-BA1E-0CE7ECC0C5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FC3E5-006A-0440-B0B5-6D5D28ACC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53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B9B6-E59B-FB41-A985-E023511F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3CC4-D632-6445-BF1A-E2C7FA1B7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A6889-8D50-2941-A8A4-FFC713C6954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BBB11C-5C82-F141-8F9C-F9DCB1FE423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5F7C-2DB6-7B47-88CA-2FC0EAC871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CADF9-C351-6447-82CB-5295C70EDC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13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4E23-9681-594D-885D-ED88CF10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5200-20BF-C544-9DC9-9F2D8B28B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6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366B5-7873-C64D-B83C-1C9596334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6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F83419-6B8E-5E4E-BBB0-D7F962E5F75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DBF6D5C-AC35-074D-AE9E-1020463EA19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B311275-74C2-2C4E-8BE3-50DD20AF8EA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89728-682A-E144-822E-3A71B2C2C9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36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A44C-0385-C14C-A2C5-B5CDB83D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53FCD-96DA-264B-93A8-7E479E5A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3237E-F0AD-544D-A606-D97374FFA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9C19D-023A-C345-A84F-AC723CCA6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A1D99-1938-A94F-B0A2-F1CC21CD3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838555-FE93-944A-B64A-ADD8CEFD22D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6E81CF9-DCB2-F849-825F-48C91B1A04B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F24AD09-24E6-5F49-894D-22B72A94D70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443BE-8504-204B-9FEF-5ABDCFF2E3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68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6F9E-5E81-6341-A359-64A3A2DB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AD367E5-A5C8-D24C-84DF-B788A12A3E9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9AC4DC-1E1C-494E-B415-9EF4D24DA21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26E908-3AEF-3F41-B7B1-8DDFE8A6D26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C114B-EEF5-0E48-A063-C21FC9604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82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33AB453-CB19-424E-BE5A-6C8B2804C52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422A07-E332-B04B-AE9F-2F6F0C3C6CE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CAD580-82FE-2747-8D95-347444D418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B7362-06CD-2843-BA55-0E7B215863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77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50F0-A555-3D41-8638-33C23ED2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51B9-3D59-304A-9489-E03629F9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93B94-F96E-F349-B17B-26BB45DE0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93E819-6DC1-F245-9058-23F91B2FCDC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B4C814-5E86-B946-9AD4-EF3A3C40FD2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7101A54-6ECC-FA43-9432-6D5751F9C64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33545-CA5A-0B4A-B631-884469885C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69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B8D2-A185-5F4F-8E56-D5D6771E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146A9-A431-114C-9758-920567CEB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053D6-7A7F-5741-937E-AEDB3AAB7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9214D3-23A2-9746-85F3-AD4F50D97EC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61C3455-9E4E-7945-A91F-E25892456BE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7C3843A-2ECB-824F-A961-BA574BB0CF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7979D-E8D4-BF46-ABDB-46AC61B4E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43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88B4790-4F6F-EA42-85F1-165E830D2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60EB2B0C-F57E-A34E-90AF-3CA00334C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906938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5CB9E9C-2ED0-8746-98E2-78981D408B7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9E9101F-6D2F-9642-889A-9F079CA7409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405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F9178AD-9617-0043-8139-8D85536DD14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28AE107-C2B5-0843-8BCB-9FC166C227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25D0F304-5C1C-E948-8333-CA17F1ECF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641350"/>
            <a:ext cx="907097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448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/>
            <a:r>
              <a:rPr lang="en-US" altLang="en-US" sz="3200" dirty="0">
                <a:solidFill>
                  <a:srgbClr val="000000"/>
                </a:solidFill>
              </a:rPr>
              <a:t>User-Oriented Solving and Explaining </a:t>
            </a:r>
          </a:p>
          <a:p>
            <a:pPr algn="ctr" eaLnBrk="1"/>
            <a:r>
              <a:rPr lang="en-US" altLang="en-US" sz="3200" dirty="0">
                <a:solidFill>
                  <a:srgbClr val="000000"/>
                </a:solidFill>
              </a:rPr>
              <a:t>of Natural Language Logic Grid Puzzles</a:t>
            </a:r>
          </a:p>
          <a:p>
            <a:pPr algn="ctr" eaLnBrk="1"/>
            <a:endParaRPr lang="en-US" altLang="en-US" sz="3200" dirty="0">
              <a:solidFill>
                <a:srgbClr val="000000"/>
              </a:solidFill>
            </a:endParaRPr>
          </a:p>
          <a:p>
            <a:pPr algn="ctr" eaLnBrk="1"/>
            <a:r>
              <a:rPr lang="en-US" altLang="en-US" b="1" dirty="0">
                <a:solidFill>
                  <a:srgbClr val="000000"/>
                </a:solidFill>
              </a:rPr>
              <a:t>Jens Claes</a:t>
            </a:r>
            <a:r>
              <a:rPr lang="en-US" altLang="en-US" baseline="30000" dirty="0">
                <a:solidFill>
                  <a:srgbClr val="000000"/>
                </a:solidFill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b="1" dirty="0">
                <a:solidFill>
                  <a:srgbClr val="000000"/>
                </a:solidFill>
              </a:rPr>
              <a:t>Bart Bogaerts</a:t>
            </a:r>
            <a:r>
              <a:rPr lang="en-US" altLang="en-US" baseline="30000" dirty="0">
                <a:solidFill>
                  <a:srgbClr val="000000"/>
                </a:solidFill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</a:rPr>
              <a:t>Rocsildes</a:t>
            </a:r>
            <a:r>
              <a:rPr lang="en-US" altLang="en-US" b="1" dirty="0">
                <a:solidFill>
                  <a:srgbClr val="000000"/>
                </a:solidFill>
              </a:rPr>
              <a:t> Canoy</a:t>
            </a:r>
            <a:r>
              <a:rPr lang="en-US" altLang="en-US" baseline="30000" dirty="0">
                <a:solidFill>
                  <a:srgbClr val="000000"/>
                </a:solidFill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</a:rPr>
              <a:t>Tias</a:t>
            </a:r>
            <a:r>
              <a:rPr lang="en-US" altLang="en-US" b="1" dirty="0">
                <a:solidFill>
                  <a:srgbClr val="000000"/>
                </a:solidFill>
              </a:rPr>
              <a:t> Guns</a:t>
            </a:r>
            <a:r>
              <a:rPr lang="en-US" altLang="en-US" baseline="30000" dirty="0">
                <a:solidFill>
                  <a:srgbClr val="000000"/>
                </a:solidFill>
              </a:rPr>
              <a:t>2</a:t>
            </a:r>
          </a:p>
          <a:p>
            <a:pPr algn="ctr" eaLnBrk="1"/>
            <a:endParaRPr lang="en-US" altLang="en-US" sz="2000" baseline="30000" dirty="0">
              <a:solidFill>
                <a:srgbClr val="000000"/>
              </a:solidFill>
            </a:endParaRPr>
          </a:p>
          <a:p>
            <a:pPr algn="ctr" eaLnBrk="1"/>
            <a:r>
              <a:rPr lang="en-US" altLang="en-US" sz="1600" baseline="30000" dirty="0">
                <a:solidFill>
                  <a:srgbClr val="000000"/>
                </a:solidFill>
              </a:rPr>
              <a:t>1</a:t>
            </a:r>
            <a:r>
              <a:rPr lang="en-US" altLang="en-US" sz="1600" dirty="0">
                <a:solidFill>
                  <a:srgbClr val="000000"/>
                </a:solidFill>
              </a:rPr>
              <a:t>jensclaes33@gmail.com</a:t>
            </a:r>
          </a:p>
          <a:p>
            <a:pPr algn="ctr" eaLnBrk="1"/>
            <a:r>
              <a:rPr lang="en-US" altLang="en-US" sz="1600" baseline="30000" dirty="0">
                <a:solidFill>
                  <a:srgbClr val="000000"/>
                </a:solidFill>
              </a:rPr>
              <a:t>2</a:t>
            </a:r>
            <a:r>
              <a:rPr lang="en-US" altLang="en-US" sz="1600" dirty="0">
                <a:solidFill>
                  <a:srgbClr val="000000"/>
                </a:solidFill>
              </a:rPr>
              <a:t>Vrije Universiteit Brussel, </a:t>
            </a:r>
            <a:r>
              <a:rPr lang="en-US" altLang="en-US" sz="1600" dirty="0" err="1">
                <a:solidFill>
                  <a:srgbClr val="000000"/>
                </a:solidFill>
              </a:rPr>
              <a:t>firstname.lastname@vub.be</a:t>
            </a:r>
            <a:endParaRPr lang="en-US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96B568-DEE7-4047-B55D-B7B3A1F38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736920"/>
            <a:ext cx="9070920" cy="946080"/>
          </a:xfrm>
        </p:spPr>
        <p:txBody>
          <a:bodyPr tIns="39240"/>
          <a:lstStyle/>
          <a:p>
            <a:pPr lvl="0"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To IDP language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26FABB1-358C-A94E-B78D-0E95A8AC1EE7}"/>
              </a:ext>
            </a:extLst>
          </p:cNvPr>
          <p:cNvGrpSpPr/>
          <p:nvPr/>
        </p:nvGrpSpPr>
        <p:grpSpPr>
          <a:xfrm>
            <a:off x="188640" y="177840"/>
            <a:ext cx="9709559" cy="487800"/>
            <a:chOff x="188640" y="177840"/>
            <a:chExt cx="9709559" cy="487800"/>
          </a:xfrm>
        </p:grpSpPr>
        <p:cxnSp>
          <p:nvCxnSpPr>
            <p:cNvPr id="4" name="Straight Arrow Connector 12">
              <a:extLst>
                <a:ext uri="{FF2B5EF4-FFF2-40B4-BE49-F238E27FC236}">
                  <a16:creationId xmlns:a16="http://schemas.microsoft.com/office/drawing/2014/main" id="{32671344-B96A-9F4F-B9F2-6634F0BBE032}"/>
                </a:ext>
              </a:extLst>
            </p:cNvPr>
            <p:cNvCxnSpPr/>
            <p:nvPr/>
          </p:nvCxnSpPr>
          <p:spPr>
            <a:xfrm>
              <a:off x="1028519" y="420480"/>
              <a:ext cx="7324200" cy="8640"/>
            </a:xfrm>
            <a:prstGeom prst="straightConnector1">
              <a:avLst/>
            </a:prstGeom>
            <a:noFill/>
            <a:ln w="15840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51F367F-4F7A-DC42-B7E3-DE55229F9AB0}"/>
                </a:ext>
              </a:extLst>
            </p:cNvPr>
            <p:cNvSpPr/>
            <p:nvPr/>
          </p:nvSpPr>
          <p:spPr>
            <a:xfrm>
              <a:off x="1306080" y="21060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Pos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Tagging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C0E469A-6244-6743-9394-0C358FA980EB}"/>
                </a:ext>
              </a:extLst>
            </p:cNvPr>
            <p:cNvSpPr/>
            <p:nvPr/>
          </p:nvSpPr>
          <p:spPr>
            <a:xfrm>
              <a:off x="2547000" y="245880"/>
              <a:ext cx="1157400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Chunking &amp;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Lexicon Building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A86F1ED6-8147-4C46-8822-E3693BF98E9B}"/>
                </a:ext>
              </a:extLst>
            </p:cNvPr>
            <p:cNvSpPr/>
            <p:nvPr/>
          </p:nvSpPr>
          <p:spPr>
            <a:xfrm>
              <a:off x="4105440" y="21204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First-Order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Logic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484C89B2-4648-C243-87B2-990812A9CAFA}"/>
                </a:ext>
              </a:extLst>
            </p:cNvPr>
            <p:cNvSpPr/>
            <p:nvPr/>
          </p:nvSpPr>
          <p:spPr>
            <a:xfrm>
              <a:off x="5544360" y="177840"/>
              <a:ext cx="1112040" cy="48780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IDP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Language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1FC24AA-2547-7249-9770-3F976A0AB092}"/>
                </a:ext>
              </a:extLst>
            </p:cNvPr>
            <p:cNvSpPr/>
            <p:nvPr/>
          </p:nvSpPr>
          <p:spPr>
            <a:xfrm>
              <a:off x="7146720" y="239760"/>
              <a:ext cx="84203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Explanation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Generation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7263CE74-E83A-9347-B130-1D74692ABA5B}"/>
                </a:ext>
              </a:extLst>
            </p:cNvPr>
            <p:cNvSpPr/>
            <p:nvPr/>
          </p:nvSpPr>
          <p:spPr>
            <a:xfrm>
              <a:off x="8439119" y="226080"/>
              <a:ext cx="145908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Visualisation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9DCD7AA4-A8F9-6B49-95A2-452ED9C9C92D}"/>
                </a:ext>
              </a:extLst>
            </p:cNvPr>
            <p:cNvSpPr/>
            <p:nvPr/>
          </p:nvSpPr>
          <p:spPr>
            <a:xfrm>
              <a:off x="188640" y="253800"/>
              <a:ext cx="79380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Clues</a:t>
              </a:r>
            </a:p>
          </p:txBody>
        </p:sp>
      </p:grpSp>
      <p:sp>
        <p:nvSpPr>
          <p:cNvPr id="12" name="Rectangle 14">
            <a:extLst>
              <a:ext uri="{FF2B5EF4-FFF2-40B4-BE49-F238E27FC236}">
                <a16:creationId xmlns:a16="http://schemas.microsoft.com/office/drawing/2014/main" id="{E1446851-8C53-A243-AF05-E3AD91770ABF}"/>
              </a:ext>
            </a:extLst>
          </p:cNvPr>
          <p:cNvSpPr/>
          <p:nvPr/>
        </p:nvSpPr>
        <p:spPr>
          <a:xfrm>
            <a:off x="515879" y="1648080"/>
            <a:ext cx="9070920" cy="70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lIns="0" tIns="45720" rIns="91440" bIns="45720" anchor="t" anchorCtr="0" compatLnSpc="0">
            <a:spAutoFit/>
          </a:bodyPr>
          <a:lstStyle/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Input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 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Logical Representation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(Discourse Representation Theory)</a:t>
            </a:r>
          </a:p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Output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 IDP Puzzle specification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484900-5C5C-1445-B562-E8ACCC02D900}"/>
              </a:ext>
            </a:extLst>
          </p:cNvPr>
          <p:cNvSpPr/>
          <p:nvPr/>
        </p:nvSpPr>
        <p:spPr>
          <a:xfrm>
            <a:off x="585720" y="2413800"/>
            <a:ext cx="5757840" cy="9147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91440" tIns="45720" rIns="91440" bIns="45720" anchor="t" anchorCtr="0" compatLnSpc="0">
            <a:spAutoFit/>
          </a:bodyPr>
          <a:lstStyle/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Compute interpretation of different types</a:t>
            </a:r>
          </a:p>
          <a:p>
            <a:pPr marL="743040" marR="0" lvl="1" indent="-28584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Type deduction from grid (if available)</a:t>
            </a:r>
          </a:p>
          <a:p>
            <a:pPr marL="743040" marR="0" lvl="1" indent="-28584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Type inference from sentence(s).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90BEE8E7-FC04-104C-9F6F-E40AC5A61017}"/>
              </a:ext>
            </a:extLst>
          </p:cNvPr>
          <p:cNvSpPr/>
          <p:nvPr/>
        </p:nvSpPr>
        <p:spPr>
          <a:xfrm>
            <a:off x="3338639" y="3741480"/>
            <a:ext cx="4581719" cy="366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NimbusRomNo9L" pitchFamily="18"/>
                <a:ea typeface="DejaVu Sans" pitchFamily="2"/>
                <a:cs typeface="DejaVu Sans" pitchFamily="2"/>
              </a:rPr>
              <a:t>“The Englishman </a:t>
            </a:r>
            <a:r>
              <a:rPr lang="en-US" sz="18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NimbusRomNo9L" pitchFamily="18"/>
                <a:ea typeface="DejaVu Sans" pitchFamily="2"/>
                <a:cs typeface="DejaVu Sans" pitchFamily="2"/>
              </a:rPr>
              <a:t>smokes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NimbusRomNo9L" pitchFamily="18"/>
                <a:ea typeface="DejaVu Sans" pitchFamily="2"/>
                <a:cs typeface="DejaVu Sans" pitchFamily="2"/>
              </a:rPr>
              <a:t>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B050"/>
                </a:solidFill>
                <a:latin typeface="NimbusRomNo9L" pitchFamily="18"/>
                <a:ea typeface="DejaVu Sans" pitchFamily="2"/>
                <a:cs typeface="DejaVu Sans" pitchFamily="2"/>
              </a:rPr>
              <a:t>cigarettes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NimbusRomNo9L" pitchFamily="18"/>
                <a:ea typeface="DejaVu Sans" pitchFamily="2"/>
                <a:cs typeface="DejaVu Sans" pitchFamily="2"/>
              </a:rPr>
              <a:t>”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E260C86B-EAA5-374A-AF37-F20C40C41A33}"/>
              </a:ext>
            </a:extLst>
          </p:cNvPr>
          <p:cNvSpPr/>
          <p:nvPr/>
        </p:nvSpPr>
        <p:spPr>
          <a:xfrm>
            <a:off x="2559600" y="4414320"/>
            <a:ext cx="6432840" cy="366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NimbusRomNo9L" pitchFamily="18"/>
                <a:ea typeface="DejaVu Sans" pitchFamily="2"/>
                <a:cs typeface="DejaVu Sans" pitchFamily="2"/>
              </a:rPr>
              <a:t>“The person who owns a dog does not </a:t>
            </a:r>
            <a:r>
              <a:rPr lang="en-US" sz="18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NimbusRomNo9L" pitchFamily="18"/>
                <a:ea typeface="DejaVu Sans" pitchFamily="2"/>
                <a:cs typeface="DejaVu Sans" pitchFamily="2"/>
              </a:rPr>
              <a:t>smoke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NimbusRomNo9L" pitchFamily="18"/>
                <a:ea typeface="DejaVu Sans" pitchFamily="2"/>
                <a:cs typeface="DejaVu Sans" pitchFamily="2"/>
              </a:rPr>
              <a:t>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B050"/>
                </a:solidFill>
                <a:latin typeface="NimbusRomNo9L" pitchFamily="18"/>
                <a:ea typeface="DejaVu Sans" pitchFamily="2"/>
                <a:cs typeface="DejaVu Sans" pitchFamily="2"/>
              </a:rPr>
              <a:t>cigars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NimbusRomNo9L" pitchFamily="18"/>
                <a:ea typeface="DejaVu Sans" pitchFamily="2"/>
                <a:cs typeface="DejaVu Sans" pitchFamily="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64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28204-47E0-2E46-8F59-E9160017A0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736920"/>
            <a:ext cx="9070920" cy="946080"/>
          </a:xfrm>
        </p:spPr>
        <p:txBody>
          <a:bodyPr tIns="39240"/>
          <a:lstStyle/>
          <a:p>
            <a:pPr lvl="0"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To IDP language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62DA77BE-A7F5-BA47-891C-4ED7CAA715CC}"/>
              </a:ext>
            </a:extLst>
          </p:cNvPr>
          <p:cNvGrpSpPr/>
          <p:nvPr/>
        </p:nvGrpSpPr>
        <p:grpSpPr>
          <a:xfrm>
            <a:off x="188640" y="177840"/>
            <a:ext cx="9709559" cy="487800"/>
            <a:chOff x="188640" y="177840"/>
            <a:chExt cx="9709559" cy="487800"/>
          </a:xfrm>
        </p:grpSpPr>
        <p:cxnSp>
          <p:nvCxnSpPr>
            <p:cNvPr id="4" name="Straight Arrow Connector 12">
              <a:extLst>
                <a:ext uri="{FF2B5EF4-FFF2-40B4-BE49-F238E27FC236}">
                  <a16:creationId xmlns:a16="http://schemas.microsoft.com/office/drawing/2014/main" id="{DA1C562F-7DB8-3D45-98B3-64298B1176A0}"/>
                </a:ext>
              </a:extLst>
            </p:cNvPr>
            <p:cNvCxnSpPr/>
            <p:nvPr/>
          </p:nvCxnSpPr>
          <p:spPr>
            <a:xfrm>
              <a:off x="1028519" y="420480"/>
              <a:ext cx="7324200" cy="8640"/>
            </a:xfrm>
            <a:prstGeom prst="straightConnector1">
              <a:avLst/>
            </a:prstGeom>
            <a:noFill/>
            <a:ln w="15840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99B5C58C-11A8-8946-9C72-18961C578E4C}"/>
                </a:ext>
              </a:extLst>
            </p:cNvPr>
            <p:cNvSpPr/>
            <p:nvPr/>
          </p:nvSpPr>
          <p:spPr>
            <a:xfrm>
              <a:off x="1306080" y="21060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Pos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Tagging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FB15A311-CB90-E646-BBF4-752495D8AF39}"/>
                </a:ext>
              </a:extLst>
            </p:cNvPr>
            <p:cNvSpPr/>
            <p:nvPr/>
          </p:nvSpPr>
          <p:spPr>
            <a:xfrm>
              <a:off x="2547000" y="245880"/>
              <a:ext cx="1157400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Chunking &amp;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Lexicon Building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37EA1789-1446-7347-B8D4-3BC033B85E93}"/>
                </a:ext>
              </a:extLst>
            </p:cNvPr>
            <p:cNvSpPr/>
            <p:nvPr/>
          </p:nvSpPr>
          <p:spPr>
            <a:xfrm>
              <a:off x="4105440" y="21204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First-Order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Logic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7A6DF742-D48E-C142-825F-8C98E2F2F519}"/>
                </a:ext>
              </a:extLst>
            </p:cNvPr>
            <p:cNvSpPr/>
            <p:nvPr/>
          </p:nvSpPr>
          <p:spPr>
            <a:xfrm>
              <a:off x="5544360" y="177840"/>
              <a:ext cx="1112040" cy="48780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IDP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Language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28B00657-2914-AD42-97F4-7BEF887E9C5D}"/>
                </a:ext>
              </a:extLst>
            </p:cNvPr>
            <p:cNvSpPr/>
            <p:nvPr/>
          </p:nvSpPr>
          <p:spPr>
            <a:xfrm>
              <a:off x="7146720" y="239760"/>
              <a:ext cx="84203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Explanation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Generation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AC03822C-52EA-2441-B2D1-B323932AAC9E}"/>
                </a:ext>
              </a:extLst>
            </p:cNvPr>
            <p:cNvSpPr/>
            <p:nvPr/>
          </p:nvSpPr>
          <p:spPr>
            <a:xfrm>
              <a:off x="8439119" y="226080"/>
              <a:ext cx="145908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Visualisation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E2DD3D6B-B607-734B-B74F-3AE7CB393F6F}"/>
                </a:ext>
              </a:extLst>
            </p:cNvPr>
            <p:cNvSpPr/>
            <p:nvPr/>
          </p:nvSpPr>
          <p:spPr>
            <a:xfrm>
              <a:off x="188640" y="253800"/>
              <a:ext cx="79380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Clues</a:t>
              </a:r>
            </a:p>
          </p:txBody>
        </p:sp>
      </p:grpSp>
      <p:sp>
        <p:nvSpPr>
          <p:cNvPr id="12" name="Rectangle 14">
            <a:extLst>
              <a:ext uri="{FF2B5EF4-FFF2-40B4-BE49-F238E27FC236}">
                <a16:creationId xmlns:a16="http://schemas.microsoft.com/office/drawing/2014/main" id="{97D5C108-791F-B041-9DF4-E992E38D9802}"/>
              </a:ext>
            </a:extLst>
          </p:cNvPr>
          <p:cNvSpPr/>
          <p:nvPr/>
        </p:nvSpPr>
        <p:spPr>
          <a:xfrm>
            <a:off x="515879" y="1648080"/>
            <a:ext cx="9070920" cy="70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lIns="0" tIns="45720" rIns="91440" bIns="45720" anchor="t" anchorCtr="0" compatLnSpc="0">
            <a:spAutoFit/>
          </a:bodyPr>
          <a:lstStyle/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Input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 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Logical Representation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(Discourse Representation Theory)</a:t>
            </a:r>
          </a:p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Output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 IDP Puzzle specification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35F6F-9063-2340-A072-B9F4ACED17FD}"/>
              </a:ext>
            </a:extLst>
          </p:cNvPr>
          <p:cNvSpPr/>
          <p:nvPr/>
        </p:nvSpPr>
        <p:spPr>
          <a:xfrm>
            <a:off x="585720" y="2413800"/>
            <a:ext cx="8847000" cy="30031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Compute interpretation of different types</a:t>
            </a:r>
          </a:p>
          <a:p>
            <a:pPr marL="743040" marR="0" lvl="1" indent="-28584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Type deduction from grid (if available)</a:t>
            </a:r>
          </a:p>
          <a:p>
            <a:pPr marL="743040" marR="0" lvl="1" indent="-28584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Type inference from sentence(s).</a:t>
            </a:r>
          </a:p>
          <a:p>
            <a:pPr marL="1200239" marR="0" lvl="2" indent="-28584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.Apple Color Emoji UI"/>
              <a:buChar char="❗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latin typeface="Arial" pitchFamily="34"/>
                <a:ea typeface="DejaVu Sans" pitchFamily="2"/>
                <a:cs typeface="DejaVu Sans" pitchFamily="2"/>
              </a:rPr>
              <a:t>also supports missing entities (e.g. the zebra)</a:t>
            </a:r>
          </a:p>
          <a:p>
            <a:pPr marL="572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3884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603160-4B51-B940-AF18-558C1D7D6D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736920"/>
            <a:ext cx="9070920" cy="946080"/>
          </a:xfrm>
        </p:spPr>
        <p:txBody>
          <a:bodyPr tIns="39240"/>
          <a:lstStyle/>
          <a:p>
            <a:pPr lvl="0"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To IDP language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358F89E-6E86-E44A-8389-086063BCD4F4}"/>
              </a:ext>
            </a:extLst>
          </p:cNvPr>
          <p:cNvGrpSpPr/>
          <p:nvPr/>
        </p:nvGrpSpPr>
        <p:grpSpPr>
          <a:xfrm>
            <a:off x="188640" y="177840"/>
            <a:ext cx="9709559" cy="487800"/>
            <a:chOff x="188640" y="177840"/>
            <a:chExt cx="9709559" cy="487800"/>
          </a:xfrm>
        </p:grpSpPr>
        <p:cxnSp>
          <p:nvCxnSpPr>
            <p:cNvPr id="4" name="Straight Arrow Connector 12">
              <a:extLst>
                <a:ext uri="{FF2B5EF4-FFF2-40B4-BE49-F238E27FC236}">
                  <a16:creationId xmlns:a16="http://schemas.microsoft.com/office/drawing/2014/main" id="{E64BF07A-EE29-484A-8510-AE25F4DBD779}"/>
                </a:ext>
              </a:extLst>
            </p:cNvPr>
            <p:cNvCxnSpPr/>
            <p:nvPr/>
          </p:nvCxnSpPr>
          <p:spPr>
            <a:xfrm>
              <a:off x="1028519" y="420480"/>
              <a:ext cx="7324200" cy="8640"/>
            </a:xfrm>
            <a:prstGeom prst="straightConnector1">
              <a:avLst/>
            </a:prstGeom>
            <a:noFill/>
            <a:ln w="15840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9D3943D-4455-8B4F-B620-F3BDDF2C7821}"/>
                </a:ext>
              </a:extLst>
            </p:cNvPr>
            <p:cNvSpPr/>
            <p:nvPr/>
          </p:nvSpPr>
          <p:spPr>
            <a:xfrm>
              <a:off x="1306080" y="21060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Pos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Tagging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C630439-DAA0-C447-BDAE-54F24E9DA81B}"/>
                </a:ext>
              </a:extLst>
            </p:cNvPr>
            <p:cNvSpPr/>
            <p:nvPr/>
          </p:nvSpPr>
          <p:spPr>
            <a:xfrm>
              <a:off x="2547000" y="245880"/>
              <a:ext cx="1157400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Chunking &amp;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Lexicon Building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B07C4FAD-1405-CB47-8499-D3B658002429}"/>
                </a:ext>
              </a:extLst>
            </p:cNvPr>
            <p:cNvSpPr/>
            <p:nvPr/>
          </p:nvSpPr>
          <p:spPr>
            <a:xfrm>
              <a:off x="4105440" y="21204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First-Order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Logic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27CDDAEE-19E5-4C4A-A78A-305EBC84DA95}"/>
                </a:ext>
              </a:extLst>
            </p:cNvPr>
            <p:cNvSpPr/>
            <p:nvPr/>
          </p:nvSpPr>
          <p:spPr>
            <a:xfrm>
              <a:off x="5544360" y="177840"/>
              <a:ext cx="1112040" cy="48780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IDP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Language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C9A07E8C-AD54-AE4D-8524-62496EE70F9D}"/>
                </a:ext>
              </a:extLst>
            </p:cNvPr>
            <p:cNvSpPr/>
            <p:nvPr/>
          </p:nvSpPr>
          <p:spPr>
            <a:xfrm>
              <a:off x="7146720" y="239760"/>
              <a:ext cx="84203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Explanation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Generation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D6B98172-4232-DC44-8F8F-1639700555B0}"/>
                </a:ext>
              </a:extLst>
            </p:cNvPr>
            <p:cNvSpPr/>
            <p:nvPr/>
          </p:nvSpPr>
          <p:spPr>
            <a:xfrm>
              <a:off x="8439119" y="226080"/>
              <a:ext cx="145908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Visualisation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34E7BC95-06FB-CE48-9934-508803B4A0F8}"/>
                </a:ext>
              </a:extLst>
            </p:cNvPr>
            <p:cNvSpPr/>
            <p:nvPr/>
          </p:nvSpPr>
          <p:spPr>
            <a:xfrm>
              <a:off x="188640" y="253800"/>
              <a:ext cx="79380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Clues</a:t>
              </a:r>
            </a:p>
          </p:txBody>
        </p:sp>
      </p:grpSp>
      <p:sp>
        <p:nvSpPr>
          <p:cNvPr id="12" name="Rectangle 14">
            <a:extLst>
              <a:ext uri="{FF2B5EF4-FFF2-40B4-BE49-F238E27FC236}">
                <a16:creationId xmlns:a16="http://schemas.microsoft.com/office/drawing/2014/main" id="{410A69B4-330F-9446-A9DD-D79003D4A5A0}"/>
              </a:ext>
            </a:extLst>
          </p:cNvPr>
          <p:cNvSpPr/>
          <p:nvPr/>
        </p:nvSpPr>
        <p:spPr>
          <a:xfrm>
            <a:off x="515879" y="1648080"/>
            <a:ext cx="9070920" cy="70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lIns="0" tIns="45720" rIns="91440" bIns="45720" anchor="t" anchorCtr="0" compatLnSpc="0">
            <a:spAutoFit/>
          </a:bodyPr>
          <a:lstStyle/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Input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 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Logical Representation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(Discourse Representation Theory)</a:t>
            </a:r>
          </a:p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Output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 IDP Puzzle specification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3A0DD6-E5A9-2541-944A-053F16CEC608}"/>
              </a:ext>
            </a:extLst>
          </p:cNvPr>
          <p:cNvSpPr/>
          <p:nvPr/>
        </p:nvSpPr>
        <p:spPr>
          <a:xfrm>
            <a:off x="585720" y="2413800"/>
            <a:ext cx="8847000" cy="30031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Compute interpretation of different types</a:t>
            </a: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Build Vocabulary</a:t>
            </a:r>
          </a:p>
          <a:p>
            <a:pPr marL="743040" marR="0" lvl="1" indent="-28584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Types and relation for each transitive verb or preposition</a:t>
            </a:r>
          </a:p>
          <a:p>
            <a:pPr marL="743040" marR="0" lvl="1" indent="-28584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Ensure at least 1 relation between each 2 types</a:t>
            </a:r>
          </a:p>
          <a:p>
            <a:pPr marL="1200239" marR="0" lvl="2" indent="-28584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.Apple Color Emoji UI"/>
              <a:buChar char="❗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Important for explanation  </a:t>
            </a:r>
          </a:p>
          <a:p>
            <a:pPr marL="572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grpSp>
        <p:nvGrpSpPr>
          <p:cNvPr id="14" name="Group 21">
            <a:extLst>
              <a:ext uri="{FF2B5EF4-FFF2-40B4-BE49-F238E27FC236}">
                <a16:creationId xmlns:a16="http://schemas.microsoft.com/office/drawing/2014/main" id="{C8330E73-9E29-A94D-BB2A-1E88F8B00366}"/>
              </a:ext>
            </a:extLst>
          </p:cNvPr>
          <p:cNvGrpSpPr/>
          <p:nvPr/>
        </p:nvGrpSpPr>
        <p:grpSpPr>
          <a:xfrm>
            <a:off x="1769040" y="4419360"/>
            <a:ext cx="7235280" cy="379079"/>
            <a:chOff x="1769040" y="4419360"/>
            <a:chExt cx="7235280" cy="379079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A27F6028-350C-9D46-89B7-74F1C3A7DD93}"/>
                </a:ext>
              </a:extLst>
            </p:cNvPr>
            <p:cNvSpPr/>
            <p:nvPr/>
          </p:nvSpPr>
          <p:spPr>
            <a:xfrm>
              <a:off x="1769040" y="4432320"/>
              <a:ext cx="3525839" cy="366119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lIns="91440" tIns="45720" rIns="91440" bIns="4572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NimbusRomNo9L" pitchFamily="18"/>
                  <a:ea typeface="DejaVu Sans" pitchFamily="2"/>
                  <a:cs typeface="DejaVu Sans" pitchFamily="2"/>
                </a:rPr>
                <a:t>“John lives in the red house”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496393-11FC-4B46-9509-424AF0C95212}"/>
                </a:ext>
              </a:extLst>
            </p:cNvPr>
            <p:cNvSpPr/>
            <p:nvPr/>
          </p:nvSpPr>
          <p:spPr>
            <a:xfrm>
              <a:off x="5382720" y="4419360"/>
              <a:ext cx="3621600" cy="366119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lIns="91440" tIns="45720" rIns="91440" bIns="4572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NimbusRomNo9L" pitchFamily="18"/>
                  <a:ea typeface="DejaVu Sans" pitchFamily="2"/>
                  <a:cs typeface="DejaVu Sans" pitchFamily="2"/>
                </a:rPr>
                <a:t>LivesIn</a:t>
              </a: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NimbusRomNo9L" pitchFamily="18"/>
                  <a:ea typeface="DejaVu Sans" pitchFamily="2"/>
                  <a:cs typeface="DejaVu Sans" pitchFamily="2"/>
                </a:rPr>
                <a:t>(&lt;person&gt;, &lt;house&gt;)</a:t>
              </a:r>
            </a:p>
          </p:txBody>
        </p:sp>
        <p:cxnSp>
          <p:nvCxnSpPr>
            <p:cNvPr id="17" name="Straight Arrow Connector 20">
              <a:extLst>
                <a:ext uri="{FF2B5EF4-FFF2-40B4-BE49-F238E27FC236}">
                  <a16:creationId xmlns:a16="http://schemas.microsoft.com/office/drawing/2014/main" id="{D87FEC39-6796-3F44-8B32-4803EA396B28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5294879" y="4615200"/>
              <a:ext cx="22681" cy="1440"/>
            </a:xfrm>
            <a:prstGeom prst="straightConnector1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headEnd type="arrow"/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38731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8BE8A1-5EDD-F44E-85BF-863B7C30B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736920"/>
            <a:ext cx="9070920" cy="946080"/>
          </a:xfrm>
        </p:spPr>
        <p:txBody>
          <a:bodyPr tIns="39240"/>
          <a:lstStyle/>
          <a:p>
            <a:pPr lvl="0"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To IDP language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BA81D63-3E07-7540-AC26-11E340F0A97A}"/>
              </a:ext>
            </a:extLst>
          </p:cNvPr>
          <p:cNvGrpSpPr/>
          <p:nvPr/>
        </p:nvGrpSpPr>
        <p:grpSpPr>
          <a:xfrm>
            <a:off x="188640" y="177840"/>
            <a:ext cx="9709559" cy="487800"/>
            <a:chOff x="188640" y="177840"/>
            <a:chExt cx="9709559" cy="487800"/>
          </a:xfrm>
        </p:grpSpPr>
        <p:cxnSp>
          <p:nvCxnSpPr>
            <p:cNvPr id="4" name="Straight Arrow Connector 12">
              <a:extLst>
                <a:ext uri="{FF2B5EF4-FFF2-40B4-BE49-F238E27FC236}">
                  <a16:creationId xmlns:a16="http://schemas.microsoft.com/office/drawing/2014/main" id="{1A3B6695-C224-434D-A008-25C6BB502BBB}"/>
                </a:ext>
              </a:extLst>
            </p:cNvPr>
            <p:cNvCxnSpPr/>
            <p:nvPr/>
          </p:nvCxnSpPr>
          <p:spPr>
            <a:xfrm>
              <a:off x="1028519" y="420480"/>
              <a:ext cx="7324200" cy="8640"/>
            </a:xfrm>
            <a:prstGeom prst="straightConnector1">
              <a:avLst/>
            </a:prstGeom>
            <a:noFill/>
            <a:ln w="15840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1CF50732-161C-294C-8485-46A5E87F4F16}"/>
                </a:ext>
              </a:extLst>
            </p:cNvPr>
            <p:cNvSpPr/>
            <p:nvPr/>
          </p:nvSpPr>
          <p:spPr>
            <a:xfrm>
              <a:off x="1306080" y="21060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Pos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Tagging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35593731-A29C-A642-96E0-01784E596A63}"/>
                </a:ext>
              </a:extLst>
            </p:cNvPr>
            <p:cNvSpPr/>
            <p:nvPr/>
          </p:nvSpPr>
          <p:spPr>
            <a:xfrm>
              <a:off x="2547000" y="245880"/>
              <a:ext cx="1157400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Chunking &amp;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Lexicon Building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1BC6751C-9331-4242-AC89-612DF590D026}"/>
                </a:ext>
              </a:extLst>
            </p:cNvPr>
            <p:cNvSpPr/>
            <p:nvPr/>
          </p:nvSpPr>
          <p:spPr>
            <a:xfrm>
              <a:off x="4105440" y="21204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First-Order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Logic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A3C36879-C21C-AF45-89AB-BCA2A6AA79BB}"/>
                </a:ext>
              </a:extLst>
            </p:cNvPr>
            <p:cNvSpPr/>
            <p:nvPr/>
          </p:nvSpPr>
          <p:spPr>
            <a:xfrm>
              <a:off x="5544360" y="177840"/>
              <a:ext cx="1112040" cy="48780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IDP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Language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90A2116-FC10-E941-9F1C-333A13CB905F}"/>
                </a:ext>
              </a:extLst>
            </p:cNvPr>
            <p:cNvSpPr/>
            <p:nvPr/>
          </p:nvSpPr>
          <p:spPr>
            <a:xfrm>
              <a:off x="7146720" y="239760"/>
              <a:ext cx="84203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Explanation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Generation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BCF76B1B-C090-8745-B21E-BF094359AE81}"/>
                </a:ext>
              </a:extLst>
            </p:cNvPr>
            <p:cNvSpPr/>
            <p:nvPr/>
          </p:nvSpPr>
          <p:spPr>
            <a:xfrm>
              <a:off x="8439119" y="226080"/>
              <a:ext cx="145908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Visualisation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8D6F9A92-E877-D945-92AC-4187A6ABAA1D}"/>
                </a:ext>
              </a:extLst>
            </p:cNvPr>
            <p:cNvSpPr/>
            <p:nvPr/>
          </p:nvSpPr>
          <p:spPr>
            <a:xfrm>
              <a:off x="188640" y="253800"/>
              <a:ext cx="79380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Clues</a:t>
              </a:r>
            </a:p>
          </p:txBody>
        </p:sp>
      </p:grpSp>
      <p:sp>
        <p:nvSpPr>
          <p:cNvPr id="12" name="Rectangle 14">
            <a:extLst>
              <a:ext uri="{FF2B5EF4-FFF2-40B4-BE49-F238E27FC236}">
                <a16:creationId xmlns:a16="http://schemas.microsoft.com/office/drawing/2014/main" id="{F2360B32-01AC-DD41-9552-6A1DE6BA5BDE}"/>
              </a:ext>
            </a:extLst>
          </p:cNvPr>
          <p:cNvSpPr/>
          <p:nvPr/>
        </p:nvSpPr>
        <p:spPr>
          <a:xfrm>
            <a:off x="515879" y="1648080"/>
            <a:ext cx="9070920" cy="70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lIns="0" tIns="45720" rIns="91440" bIns="45720" anchor="t" anchorCtr="0" compatLnSpc="0">
            <a:spAutoFit/>
          </a:bodyPr>
          <a:lstStyle/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Input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 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Logical Representation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(Discourse Representation Theory)</a:t>
            </a:r>
          </a:p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Output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 IDP Puzzle specification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1B5AA4-DA7E-7345-9CA3-EF60620511AC}"/>
              </a:ext>
            </a:extLst>
          </p:cNvPr>
          <p:cNvSpPr/>
          <p:nvPr/>
        </p:nvSpPr>
        <p:spPr>
          <a:xfrm>
            <a:off x="585720" y="2413800"/>
            <a:ext cx="8847000" cy="30031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Compute interpretation of different types</a:t>
            </a: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Build Vocabulary</a:t>
            </a: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Construct IDP Theories: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	1. Translate each clue into IDP language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	2. Add implicit constraints present in logic grid puzzles 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		- Synonymy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		- Bijection (lives_in / owns_house)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		- Transitivity (rel1(A,B) rel2(B,C) → rel3(A,C))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  <a:p>
            <a:pPr marL="572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1725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741D41-EA30-A248-8614-1BA2E57082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736920"/>
            <a:ext cx="9070920" cy="946080"/>
          </a:xfrm>
        </p:spPr>
        <p:txBody>
          <a:bodyPr tIns="39240"/>
          <a:lstStyle/>
          <a:p>
            <a:pPr lvl="0"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To IDP language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BF76BE4-E988-FC4E-9551-C67D54B28203}"/>
              </a:ext>
            </a:extLst>
          </p:cNvPr>
          <p:cNvGrpSpPr/>
          <p:nvPr/>
        </p:nvGrpSpPr>
        <p:grpSpPr>
          <a:xfrm>
            <a:off x="188640" y="177840"/>
            <a:ext cx="9709559" cy="487800"/>
            <a:chOff x="188640" y="177840"/>
            <a:chExt cx="9709559" cy="487800"/>
          </a:xfrm>
        </p:grpSpPr>
        <p:cxnSp>
          <p:nvCxnSpPr>
            <p:cNvPr id="4" name="Straight Arrow Connector 12">
              <a:extLst>
                <a:ext uri="{FF2B5EF4-FFF2-40B4-BE49-F238E27FC236}">
                  <a16:creationId xmlns:a16="http://schemas.microsoft.com/office/drawing/2014/main" id="{6AA0758F-7513-CF42-A705-54EBF311B7CA}"/>
                </a:ext>
              </a:extLst>
            </p:cNvPr>
            <p:cNvCxnSpPr/>
            <p:nvPr/>
          </p:nvCxnSpPr>
          <p:spPr>
            <a:xfrm>
              <a:off x="1028519" y="420480"/>
              <a:ext cx="7324200" cy="8640"/>
            </a:xfrm>
            <a:prstGeom prst="straightConnector1">
              <a:avLst/>
            </a:prstGeom>
            <a:noFill/>
            <a:ln w="15840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ABA7824-B07B-8D4E-81FD-AC40DCC08876}"/>
                </a:ext>
              </a:extLst>
            </p:cNvPr>
            <p:cNvSpPr/>
            <p:nvPr/>
          </p:nvSpPr>
          <p:spPr>
            <a:xfrm>
              <a:off x="1306080" y="21060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Pos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Tagging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1DFE65F-A8F7-E141-B5AE-D63CC754AF76}"/>
                </a:ext>
              </a:extLst>
            </p:cNvPr>
            <p:cNvSpPr/>
            <p:nvPr/>
          </p:nvSpPr>
          <p:spPr>
            <a:xfrm>
              <a:off x="2547000" y="245880"/>
              <a:ext cx="1157400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Chunking &amp;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Lexicon Building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3D20FC32-EE10-4648-B6C0-EC8CA6A3FFD9}"/>
                </a:ext>
              </a:extLst>
            </p:cNvPr>
            <p:cNvSpPr/>
            <p:nvPr/>
          </p:nvSpPr>
          <p:spPr>
            <a:xfrm>
              <a:off x="4105440" y="21204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First-Order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Logic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CC841BB2-B977-444E-A1FB-3ED2107B7346}"/>
                </a:ext>
              </a:extLst>
            </p:cNvPr>
            <p:cNvSpPr/>
            <p:nvPr/>
          </p:nvSpPr>
          <p:spPr>
            <a:xfrm>
              <a:off x="5544360" y="177840"/>
              <a:ext cx="1112040" cy="48780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IDP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Language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3745DC9A-DC28-0047-B51E-239A324652A1}"/>
                </a:ext>
              </a:extLst>
            </p:cNvPr>
            <p:cNvSpPr/>
            <p:nvPr/>
          </p:nvSpPr>
          <p:spPr>
            <a:xfrm>
              <a:off x="7146720" y="239760"/>
              <a:ext cx="84203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Explanation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Generation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2411AD5F-81EE-2C4A-8C72-EB633E0C1B2E}"/>
                </a:ext>
              </a:extLst>
            </p:cNvPr>
            <p:cNvSpPr/>
            <p:nvPr/>
          </p:nvSpPr>
          <p:spPr>
            <a:xfrm>
              <a:off x="8439119" y="226080"/>
              <a:ext cx="145908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Visualisation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F3BD37DD-BEB9-5348-9E04-471C54A6D7DF}"/>
                </a:ext>
              </a:extLst>
            </p:cNvPr>
            <p:cNvSpPr/>
            <p:nvPr/>
          </p:nvSpPr>
          <p:spPr>
            <a:xfrm>
              <a:off x="188640" y="253800"/>
              <a:ext cx="79380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Clues</a:t>
              </a:r>
            </a:p>
          </p:txBody>
        </p:sp>
      </p:grpSp>
      <p:sp>
        <p:nvSpPr>
          <p:cNvPr id="12" name="Rectangle 14">
            <a:extLst>
              <a:ext uri="{FF2B5EF4-FFF2-40B4-BE49-F238E27FC236}">
                <a16:creationId xmlns:a16="http://schemas.microsoft.com/office/drawing/2014/main" id="{44EFA561-E077-C549-96F4-AE660789A658}"/>
              </a:ext>
            </a:extLst>
          </p:cNvPr>
          <p:cNvSpPr/>
          <p:nvPr/>
        </p:nvSpPr>
        <p:spPr>
          <a:xfrm>
            <a:off x="515879" y="1648080"/>
            <a:ext cx="9070920" cy="70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lIns="0" tIns="45720" rIns="91440" bIns="45720" anchor="t" anchorCtr="0" compatLnSpc="0">
            <a:spAutoFit/>
          </a:bodyPr>
          <a:lstStyle/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Input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 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Logical Representation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(Discourse Representation Theory)</a:t>
            </a:r>
          </a:p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Output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 IDP Puzzle specification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8F4EA-68A9-224E-B696-10E04D62949F}"/>
              </a:ext>
            </a:extLst>
          </p:cNvPr>
          <p:cNvSpPr/>
          <p:nvPr/>
        </p:nvSpPr>
        <p:spPr>
          <a:xfrm>
            <a:off x="585720" y="2413800"/>
            <a:ext cx="9289800" cy="30031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Compute interpretation of different types</a:t>
            </a: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Build Vocabulary</a:t>
            </a: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Construct IDP Theories:</a:t>
            </a: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Solving the Puzzle using the IDP solver</a:t>
            </a:r>
            <a:b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</a:b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(ASP / model expansion / lazy clause generation – like solver)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  <a:p>
            <a:pPr marL="572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3650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A7992-6E68-1F47-9AEF-61C3E3BBE4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746999"/>
            <a:ext cx="9070920" cy="946080"/>
          </a:xfrm>
        </p:spPr>
        <p:txBody>
          <a:bodyPr tIns="39240"/>
          <a:lstStyle/>
          <a:p>
            <a:pPr lvl="0"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To explanations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88B30-EC35-DF47-AC88-F554995EF0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80" y="1793158"/>
            <a:ext cx="9070920" cy="394045"/>
          </a:xfrm>
        </p:spPr>
        <p:txBody>
          <a:bodyPr tIns="28440"/>
          <a:lstStyle/>
          <a:p>
            <a:pPr marL="431640" lvl="0" indent="-324000">
              <a:spcBef>
                <a:spcPts val="292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800" dirty="0">
                <a:latin typeface="Arial" pitchFamily="18"/>
              </a:rPr>
              <a:t>Ordering of reasoning steps by mental effort required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F44529-35E8-0846-85FD-EACFF44597B8}"/>
              </a:ext>
            </a:extLst>
          </p:cNvPr>
          <p:cNvGrpSpPr/>
          <p:nvPr/>
        </p:nvGrpSpPr>
        <p:grpSpPr>
          <a:xfrm>
            <a:off x="188640" y="159120"/>
            <a:ext cx="9709559" cy="487800"/>
            <a:chOff x="188640" y="159120"/>
            <a:chExt cx="9709559" cy="487800"/>
          </a:xfrm>
        </p:grpSpPr>
        <p:cxnSp>
          <p:nvCxnSpPr>
            <p:cNvPr id="5" name="Straight Arrow Connector 12">
              <a:extLst>
                <a:ext uri="{FF2B5EF4-FFF2-40B4-BE49-F238E27FC236}">
                  <a16:creationId xmlns:a16="http://schemas.microsoft.com/office/drawing/2014/main" id="{13C72E9D-A16A-964E-B237-0DF0FAFB04E9}"/>
                </a:ext>
              </a:extLst>
            </p:cNvPr>
            <p:cNvCxnSpPr/>
            <p:nvPr/>
          </p:nvCxnSpPr>
          <p:spPr>
            <a:xfrm>
              <a:off x="1028519" y="420480"/>
              <a:ext cx="7324200" cy="8640"/>
            </a:xfrm>
            <a:prstGeom prst="straightConnector1">
              <a:avLst/>
            </a:prstGeom>
            <a:noFill/>
            <a:ln w="15840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33B2E1-F166-8445-91F7-6D8B24601467}"/>
                </a:ext>
              </a:extLst>
            </p:cNvPr>
            <p:cNvSpPr/>
            <p:nvPr/>
          </p:nvSpPr>
          <p:spPr>
            <a:xfrm>
              <a:off x="1306080" y="21060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Pos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Tagging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510009-AD40-FB43-883D-B7DA0E0FD251}"/>
                </a:ext>
              </a:extLst>
            </p:cNvPr>
            <p:cNvSpPr/>
            <p:nvPr/>
          </p:nvSpPr>
          <p:spPr>
            <a:xfrm>
              <a:off x="2547000" y="245880"/>
              <a:ext cx="1157400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Chunking &amp;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Lexicon Building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4B7C97-D2CB-604B-9BD7-3E2F15C7F2D1}"/>
                </a:ext>
              </a:extLst>
            </p:cNvPr>
            <p:cNvSpPr/>
            <p:nvPr/>
          </p:nvSpPr>
          <p:spPr>
            <a:xfrm>
              <a:off x="4105440" y="21204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First-Order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07399D-2AAC-2E40-9F00-F395C0E7CA0D}"/>
                </a:ext>
              </a:extLst>
            </p:cNvPr>
            <p:cNvSpPr/>
            <p:nvPr/>
          </p:nvSpPr>
          <p:spPr>
            <a:xfrm>
              <a:off x="5376240" y="225720"/>
              <a:ext cx="1112040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IDP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Language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275A51-3AAB-8D4B-98DB-6B357709D863}"/>
                </a:ext>
              </a:extLst>
            </p:cNvPr>
            <p:cNvSpPr/>
            <p:nvPr/>
          </p:nvSpPr>
          <p:spPr>
            <a:xfrm>
              <a:off x="6750360" y="159120"/>
              <a:ext cx="1192319" cy="48780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Explanation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Generation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5C50E4-C67C-9840-BEDF-0D7BF3618944}"/>
                </a:ext>
              </a:extLst>
            </p:cNvPr>
            <p:cNvSpPr/>
            <p:nvPr/>
          </p:nvSpPr>
          <p:spPr>
            <a:xfrm>
              <a:off x="8439119" y="226080"/>
              <a:ext cx="145908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Visualisation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B37551-015F-594B-880C-DCD675E4B6B1}"/>
                </a:ext>
              </a:extLst>
            </p:cNvPr>
            <p:cNvSpPr/>
            <p:nvPr/>
          </p:nvSpPr>
          <p:spPr>
            <a:xfrm>
              <a:off x="188640" y="253800"/>
              <a:ext cx="79380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Clues</a:t>
              </a:r>
            </a:p>
          </p:txBody>
        </p: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85BB933C-5A75-E540-823E-28E20228BB89}"/>
              </a:ext>
            </a:extLst>
          </p:cNvPr>
          <p:cNvSpPr/>
          <p:nvPr/>
        </p:nvSpPr>
        <p:spPr>
          <a:xfrm>
            <a:off x="526113" y="2129760"/>
            <a:ext cx="6958800" cy="31203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solidFill>
              <a:srgbClr val="3465A4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06A187-BE51-4D46-8095-D52C7CA55C0C}"/>
              </a:ext>
            </a:extLst>
          </p:cNvPr>
          <p:cNvSpPr/>
          <p:nvPr/>
        </p:nvSpPr>
        <p:spPr>
          <a:xfrm>
            <a:off x="526113" y="2172304"/>
            <a:ext cx="69588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640" lvl="0" indent="-324000">
              <a:spcBef>
                <a:spcPts val="292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400" dirty="0" err="1">
                <a:latin typeface="Arial" pitchFamily="18"/>
              </a:rPr>
              <a:t>get_reasoning_step</a:t>
            </a:r>
            <a:r>
              <a:rPr lang="en-US" sz="1400" dirty="0">
                <a:latin typeface="Arial" pitchFamily="18"/>
              </a:rPr>
              <a:t>(S: </a:t>
            </a:r>
            <a:r>
              <a:rPr lang="en-US" sz="1400" i="1" dirty="0">
                <a:latin typeface="Arial" pitchFamily="18"/>
              </a:rPr>
              <a:t>current partial assignment):</a:t>
            </a:r>
          </a:p>
          <a:p>
            <a:pPr marL="431640" lvl="0" indent="-324000">
              <a:spcBef>
                <a:spcPts val="283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400" dirty="0">
                <a:latin typeface="Arial" pitchFamily="18"/>
              </a:rPr>
              <a:t>      Until a solve leads to propagation (a more strict partial assignment):</a:t>
            </a:r>
          </a:p>
          <a:p>
            <a:pPr marL="431640" lvl="0" indent="-324000">
              <a:spcBef>
                <a:spcPts val="283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400" dirty="0">
                <a:latin typeface="Arial" pitchFamily="18"/>
              </a:rPr>
              <a:t>            Try: solve S + all implicit constraints</a:t>
            </a:r>
          </a:p>
          <a:p>
            <a:pPr marL="431640" lvl="0" indent="-324000">
              <a:spcBef>
                <a:spcPts val="283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400" dirty="0">
                <a:latin typeface="Arial" pitchFamily="18"/>
              </a:rPr>
              <a:t>            For n=0..|clues|, for all subsets of clues of size </a:t>
            </a:r>
            <a:r>
              <a:rPr lang="en-US" sz="1400" i="1" dirty="0">
                <a:latin typeface="Arial" pitchFamily="18"/>
              </a:rPr>
              <a:t>n</a:t>
            </a:r>
            <a:r>
              <a:rPr lang="en-US" sz="1400" dirty="0">
                <a:latin typeface="Arial" pitchFamily="18"/>
              </a:rPr>
              <a:t>:</a:t>
            </a:r>
            <a:br>
              <a:rPr lang="en-US" sz="1400" dirty="0">
                <a:latin typeface="Arial" pitchFamily="18"/>
              </a:rPr>
            </a:br>
            <a:r>
              <a:rPr lang="en-US" sz="1400" dirty="0">
                <a:latin typeface="Arial" pitchFamily="18"/>
              </a:rPr>
              <a:t>            Try: solve S + the constraints from the subset of clues</a:t>
            </a:r>
            <a:br>
              <a:rPr lang="en-US" sz="1400" dirty="0">
                <a:latin typeface="Arial" pitchFamily="18"/>
              </a:rPr>
            </a:br>
            <a:r>
              <a:rPr lang="en-US" sz="1400" dirty="0">
                <a:latin typeface="Arial" pitchFamily="18"/>
              </a:rPr>
              <a:t>            </a:t>
            </a:r>
            <a:r>
              <a:rPr lang="en-US" sz="1400" i="1" dirty="0">
                <a:latin typeface="Arial" pitchFamily="18"/>
              </a:rPr>
              <a:t>Break</a:t>
            </a:r>
            <a:r>
              <a:rPr lang="en-US" sz="1400" dirty="0">
                <a:latin typeface="Arial" pitchFamily="18"/>
              </a:rPr>
              <a:t> if it lead to propagation</a:t>
            </a:r>
          </a:p>
          <a:p>
            <a:pPr marL="431640" lvl="0" indent="-324000">
              <a:spcBef>
                <a:spcPts val="283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400" dirty="0">
                <a:latin typeface="Arial" pitchFamily="18"/>
              </a:rPr>
              <a:t>      For each </a:t>
            </a:r>
            <a:r>
              <a:rPr lang="en-US" sz="1400" i="1" dirty="0">
                <a:latin typeface="Arial" pitchFamily="18"/>
              </a:rPr>
              <a:t>literal</a:t>
            </a:r>
            <a:r>
              <a:rPr lang="en-US" sz="1400" dirty="0">
                <a:latin typeface="Arial" pitchFamily="18"/>
              </a:rPr>
              <a:t> that was assigned during propagation:</a:t>
            </a:r>
          </a:p>
          <a:p>
            <a:pPr marL="431640" lvl="0" indent="-324000">
              <a:spcBef>
                <a:spcPts val="283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400" dirty="0">
                <a:latin typeface="Arial" pitchFamily="18"/>
              </a:rPr>
              <a:t>            Compute minimal partial assignment S' needed to derive the literal</a:t>
            </a:r>
          </a:p>
          <a:p>
            <a:pPr marL="431640" lvl="0" indent="-324000">
              <a:spcBef>
                <a:spcPts val="283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400" b="1" dirty="0">
                <a:latin typeface="Arial" pitchFamily="18"/>
              </a:rPr>
              <a:t>            → the S' is the UNSAT core when negating the </a:t>
            </a:r>
            <a:r>
              <a:rPr lang="en-US" sz="1400" b="1" i="1" dirty="0">
                <a:latin typeface="Arial" pitchFamily="18"/>
              </a:rPr>
              <a:t>literal</a:t>
            </a:r>
          </a:p>
          <a:p>
            <a:pPr marL="431640" lvl="0" indent="-324000">
              <a:spcBef>
                <a:spcPts val="283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400" dirty="0">
                <a:latin typeface="Arial" pitchFamily="18"/>
              </a:rPr>
              <a:t>            Store (S', clues used, literal)</a:t>
            </a:r>
          </a:p>
          <a:p>
            <a:pPr marL="431640" lvl="0" indent="-324000">
              <a:spcBef>
                <a:spcPts val="283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400" b="1" dirty="0">
                <a:latin typeface="Arial" pitchFamily="18"/>
              </a:rPr>
              <a:t>      return</a:t>
            </a:r>
            <a:r>
              <a:rPr lang="en-US" sz="1400" dirty="0">
                <a:latin typeface="Arial" pitchFamily="18"/>
              </a:rPr>
              <a:t> (S', clues, literal) with smallest S'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17162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B6ACFE-A483-3440-A9E2-0AB0E0E1F8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748800"/>
            <a:ext cx="9070920" cy="946080"/>
          </a:xfrm>
        </p:spPr>
        <p:txBody>
          <a:bodyPr tIns="39240"/>
          <a:lstStyle/>
          <a:p>
            <a:pPr lvl="0"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Visualisation</a:t>
            </a:r>
            <a:r>
              <a:rPr lang="en-US" baseline="30000"/>
              <a:t>1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F4735CB-A845-B943-AB61-BBE777C41C5A}"/>
              </a:ext>
            </a:extLst>
          </p:cNvPr>
          <p:cNvGrpSpPr/>
          <p:nvPr/>
        </p:nvGrpSpPr>
        <p:grpSpPr>
          <a:xfrm>
            <a:off x="188640" y="210600"/>
            <a:ext cx="9772919" cy="410040"/>
            <a:chOff x="188640" y="210600"/>
            <a:chExt cx="9772919" cy="410040"/>
          </a:xfrm>
        </p:grpSpPr>
        <p:cxnSp>
          <p:nvCxnSpPr>
            <p:cNvPr id="4" name="Straight Arrow Connector 12">
              <a:extLst>
                <a:ext uri="{FF2B5EF4-FFF2-40B4-BE49-F238E27FC236}">
                  <a16:creationId xmlns:a16="http://schemas.microsoft.com/office/drawing/2014/main" id="{30C22ACB-B6B4-F54C-AFA9-0DBB91EBD6F1}"/>
                </a:ext>
              </a:extLst>
            </p:cNvPr>
            <p:cNvCxnSpPr/>
            <p:nvPr/>
          </p:nvCxnSpPr>
          <p:spPr>
            <a:xfrm>
              <a:off x="1028519" y="420480"/>
              <a:ext cx="7324200" cy="8640"/>
            </a:xfrm>
            <a:prstGeom prst="straightConnector1">
              <a:avLst/>
            </a:prstGeom>
            <a:noFill/>
            <a:ln w="15840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9A215D8C-7016-3D48-BCBA-3C4A9A944C0D}"/>
                </a:ext>
              </a:extLst>
            </p:cNvPr>
            <p:cNvSpPr/>
            <p:nvPr/>
          </p:nvSpPr>
          <p:spPr>
            <a:xfrm>
              <a:off x="1306080" y="21060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Pos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Tagging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F3A4D3D2-E8CC-A74F-BFC8-1A8DDDE434BD}"/>
                </a:ext>
              </a:extLst>
            </p:cNvPr>
            <p:cNvSpPr/>
            <p:nvPr/>
          </p:nvSpPr>
          <p:spPr>
            <a:xfrm>
              <a:off x="2547000" y="245880"/>
              <a:ext cx="1157400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Chunking &amp;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Lexicon Building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6028F92C-9A6A-FF40-A08C-B2CF58943A07}"/>
                </a:ext>
              </a:extLst>
            </p:cNvPr>
            <p:cNvSpPr/>
            <p:nvPr/>
          </p:nvSpPr>
          <p:spPr>
            <a:xfrm>
              <a:off x="4105440" y="21204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First-Order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Logic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16694EAB-F0C0-0846-8FAF-F228C2943ACB}"/>
                </a:ext>
              </a:extLst>
            </p:cNvPr>
            <p:cNvSpPr/>
            <p:nvPr/>
          </p:nvSpPr>
          <p:spPr>
            <a:xfrm>
              <a:off x="5376240" y="225720"/>
              <a:ext cx="1112040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IDP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Language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2B06294F-608B-CE4D-A904-04348E613CA5}"/>
                </a:ext>
              </a:extLst>
            </p:cNvPr>
            <p:cNvSpPr/>
            <p:nvPr/>
          </p:nvSpPr>
          <p:spPr>
            <a:xfrm>
              <a:off x="6938640" y="235440"/>
              <a:ext cx="84203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Explanation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Generation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1088A7A8-64DB-C344-B44A-A4B2621C0BD9}"/>
                </a:ext>
              </a:extLst>
            </p:cNvPr>
            <p:cNvSpPr/>
            <p:nvPr/>
          </p:nvSpPr>
          <p:spPr>
            <a:xfrm>
              <a:off x="8375759" y="226080"/>
              <a:ext cx="158580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1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Visualisation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99D8FCFA-E15C-8F44-AA5F-3D24E64B2B2B}"/>
                </a:ext>
              </a:extLst>
            </p:cNvPr>
            <p:cNvSpPr/>
            <p:nvPr/>
          </p:nvSpPr>
          <p:spPr>
            <a:xfrm>
              <a:off x="188640" y="253800"/>
              <a:ext cx="79380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Clues</a:t>
              </a:r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81585A5D-F9B1-B24E-844A-1158D9B3111F}"/>
              </a:ext>
            </a:extLst>
          </p:cNvPr>
          <p:cNvSpPr txBox="1"/>
          <p:nvPr/>
        </p:nvSpPr>
        <p:spPr>
          <a:xfrm>
            <a:off x="188640" y="5192280"/>
            <a:ext cx="9744120" cy="307800"/>
          </a:xfrm>
          <a:prstGeom prst="rect">
            <a:avLst/>
          </a:prstGeom>
          <a:noFill/>
          <a:ln cap="flat">
            <a:noFill/>
          </a:ln>
        </p:spPr>
        <p:txBody>
          <a:bodyPr wrap="none" lIns="91440" tIns="45720" rIns="91440" bIns="4572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spc="0" baseline="300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1 </a:t>
            </a:r>
            <a:r>
              <a:rPr lang="fr-FR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https://bartbog.github.io/zebra/</a:t>
            </a:r>
          </a:p>
        </p:txBody>
      </p:sp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5DCCA243-00EE-C748-B0A6-190A51D892DC}"/>
              </a:ext>
            </a:extLst>
          </p:cNvPr>
          <p:cNvCxnSpPr/>
          <p:nvPr/>
        </p:nvCxnSpPr>
        <p:spPr>
          <a:xfrm>
            <a:off x="3139199" y="3699360"/>
            <a:ext cx="244801" cy="0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prstDash val="solid"/>
            <a:round/>
            <a:tailEnd type="arrow"/>
          </a:ln>
        </p:spPr>
      </p:cxn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C23C0084-CB5E-134A-91B5-D4450CB8F0E0}"/>
              </a:ext>
            </a:extLst>
          </p:cNvPr>
          <p:cNvCxnSpPr/>
          <p:nvPr/>
        </p:nvCxnSpPr>
        <p:spPr>
          <a:xfrm>
            <a:off x="6455519" y="3699360"/>
            <a:ext cx="244801" cy="0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prstDash val="solid"/>
            <a:round/>
            <a:tailEnd type="arrow"/>
          </a:ln>
        </p:spPr>
      </p:cxnSp>
      <p:pic>
        <p:nvPicPr>
          <p:cNvPr id="15" name="">
            <a:extLst>
              <a:ext uri="{FF2B5EF4-FFF2-40B4-BE49-F238E27FC236}">
                <a16:creationId xmlns:a16="http://schemas.microsoft.com/office/drawing/2014/main" id="{196CEDA2-7214-344F-B22D-AFB46184C5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9440" y="1602000"/>
            <a:ext cx="2834640" cy="33191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">
            <a:extLst>
              <a:ext uri="{FF2B5EF4-FFF2-40B4-BE49-F238E27FC236}">
                <a16:creationId xmlns:a16="http://schemas.microsoft.com/office/drawing/2014/main" id="{B2D0282A-FFFE-C14C-9A79-BA83EE52C44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513600" y="1738800"/>
            <a:ext cx="2834640" cy="31827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">
            <a:extLst>
              <a:ext uri="{FF2B5EF4-FFF2-40B4-BE49-F238E27FC236}">
                <a16:creationId xmlns:a16="http://schemas.microsoft.com/office/drawing/2014/main" id="{692ED363-E380-5842-9680-1EA98AFB103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880320" y="1719360"/>
            <a:ext cx="2912400" cy="324108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6909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77E8C9E9-14ED-114E-AC4F-D309CF008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7" y="25704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Related work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3104EE1A-F8DB-D843-B502-684AD9912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7" y="791834"/>
            <a:ext cx="9070975" cy="360040"/>
          </a:xfrm>
        </p:spPr>
        <p:txBody>
          <a:bodyPr/>
          <a:lstStyle/>
          <a:p>
            <a:pPr marL="107950" indent="0" algn="ctr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800" i="1" dirty="0"/>
              <a:t>Solving Logic Puzzles : From Robust Processing to Precise semantics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36CAB-B7C4-0642-91C8-505556E03EDC}"/>
              </a:ext>
            </a:extLst>
          </p:cNvPr>
          <p:cNvSpPr txBox="1"/>
          <p:nvPr/>
        </p:nvSpPr>
        <p:spPr>
          <a:xfrm>
            <a:off x="503236" y="5355555"/>
            <a:ext cx="4249044" cy="2811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1200" baseline="30000" dirty="0"/>
              <a:t>1</a:t>
            </a:r>
            <a:r>
              <a:rPr lang="fr-FR" sz="1200" b="1" dirty="0"/>
              <a:t>G</a:t>
            </a:r>
            <a:r>
              <a:rPr lang="fr-FR" sz="1200" dirty="0"/>
              <a:t>raduate </a:t>
            </a:r>
            <a:r>
              <a:rPr lang="fr-FR" sz="1200" b="1" dirty="0"/>
              <a:t>R</a:t>
            </a:r>
            <a:r>
              <a:rPr lang="fr-FR" sz="1200" dirty="0"/>
              <a:t>ecord </a:t>
            </a:r>
            <a:r>
              <a:rPr lang="fr-FR" sz="1200" b="1" dirty="0"/>
              <a:t>E</a:t>
            </a:r>
            <a:r>
              <a:rPr lang="fr-FR" sz="1200" dirty="0"/>
              <a:t>xam, </a:t>
            </a:r>
            <a:r>
              <a:rPr lang="fr-FR" sz="1200" baseline="30000" dirty="0"/>
              <a:t>2</a:t>
            </a:r>
            <a:r>
              <a:rPr lang="fr-FR" sz="1200" b="1" dirty="0"/>
              <a:t>L</a:t>
            </a:r>
            <a:r>
              <a:rPr lang="fr-FR" sz="1200" dirty="0"/>
              <a:t>aw </a:t>
            </a:r>
            <a:r>
              <a:rPr lang="fr-FR" sz="1200" b="1" dirty="0" err="1"/>
              <a:t>S</a:t>
            </a:r>
            <a:r>
              <a:rPr lang="fr-FR" sz="1200" dirty="0" err="1"/>
              <a:t>chool</a:t>
            </a:r>
            <a:r>
              <a:rPr lang="fr-FR" sz="1200" dirty="0"/>
              <a:t> </a:t>
            </a:r>
            <a:r>
              <a:rPr lang="fr-FR" sz="1200" b="1" dirty="0"/>
              <a:t>A</a:t>
            </a:r>
            <a:r>
              <a:rPr lang="fr-FR" sz="1200" dirty="0"/>
              <a:t>dmission </a:t>
            </a:r>
            <a:r>
              <a:rPr lang="fr-FR" sz="1200" b="1" dirty="0"/>
              <a:t>T</a:t>
            </a:r>
            <a:r>
              <a:rPr lang="fr-FR" sz="1200" dirty="0"/>
              <a:t>est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5D82D1C-340E-564E-A627-691584EF0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49" y="2127968"/>
            <a:ext cx="4537075" cy="321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b="1" i="1" dirty="0"/>
              <a:t>Similarities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400" dirty="0" err="1"/>
              <a:t>Solver</a:t>
            </a:r>
            <a:r>
              <a:rPr lang="fr-FR" sz="1400" dirty="0"/>
              <a:t> : FOL </a:t>
            </a:r>
            <a:r>
              <a:rPr lang="fr-FR" sz="1400" i="1" dirty="0" err="1"/>
              <a:t>reasoner</a:t>
            </a:r>
            <a:endParaRPr lang="fr-FR" sz="1400" i="1" dirty="0"/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400" i="1" dirty="0" err="1"/>
              <a:t>Semantic</a:t>
            </a:r>
            <a:r>
              <a:rPr lang="fr-FR" sz="1400" i="1" dirty="0"/>
              <a:t> </a:t>
            </a:r>
            <a:r>
              <a:rPr lang="fr-FR" sz="1400" i="1" dirty="0" err="1"/>
              <a:t>Logic</a:t>
            </a:r>
            <a:r>
              <a:rPr lang="fr-FR" sz="1400" i="1" dirty="0"/>
              <a:t> </a:t>
            </a:r>
            <a:r>
              <a:rPr lang="fr-FR" sz="1400" i="1" dirty="0" err="1"/>
              <a:t>language</a:t>
            </a:r>
            <a:endParaRPr lang="fr-FR" sz="1400" i="1" dirty="0"/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altLang="en-US" sz="1400" i="1" dirty="0" err="1"/>
              <a:t>Compositional</a:t>
            </a:r>
            <a:r>
              <a:rPr lang="fr-FR" altLang="en-US" sz="1400" i="1" dirty="0"/>
              <a:t> </a:t>
            </a:r>
            <a:r>
              <a:rPr lang="fr-FR" altLang="en-US" sz="1400" i="1" dirty="0" err="1"/>
              <a:t>semantics</a:t>
            </a:r>
            <a:r>
              <a:rPr lang="fr-FR" altLang="en-US" sz="1400" i="1" dirty="0"/>
              <a:t> : </a:t>
            </a:r>
            <a:r>
              <a:rPr lang="fr-FR" altLang="en-US" sz="1400" i="1" dirty="0" err="1"/>
              <a:t>Blackburn&amp;Bos</a:t>
            </a:r>
            <a:r>
              <a:rPr lang="fr-FR" altLang="en-US" sz="1400" i="1" dirty="0"/>
              <a:t> </a:t>
            </a:r>
            <a:endParaRPr lang="en-US" altLang="en-US" sz="1600" i="1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FFF07B-1C24-6345-BBCF-F83199509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0117" y="2095393"/>
            <a:ext cx="4537075" cy="306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b="1" i="1" dirty="0"/>
              <a:t>Differences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400" dirty="0"/>
              <a:t>Data : </a:t>
            </a:r>
            <a:r>
              <a:rPr lang="fr-FR" sz="1400" i="1" dirty="0"/>
              <a:t>GRE</a:t>
            </a:r>
            <a:r>
              <a:rPr lang="fr-FR" sz="1400" i="1" baseline="30000" dirty="0"/>
              <a:t>1</a:t>
            </a:r>
            <a:r>
              <a:rPr lang="fr-FR" sz="1400" dirty="0"/>
              <a:t> and </a:t>
            </a:r>
            <a:r>
              <a:rPr lang="fr-FR" sz="1400" i="1" dirty="0"/>
              <a:t>LSAT</a:t>
            </a:r>
            <a:r>
              <a:rPr lang="fr-FR" sz="1400" i="1" baseline="30000" dirty="0"/>
              <a:t>2</a:t>
            </a:r>
            <a:r>
              <a:rPr lang="fr-FR" sz="1400" dirty="0"/>
              <a:t> multiple-</a:t>
            </a:r>
            <a:r>
              <a:rPr lang="fr-FR" sz="1400" dirty="0" err="1"/>
              <a:t>choice</a:t>
            </a:r>
            <a:r>
              <a:rPr lang="fr-FR" sz="1400" dirty="0"/>
              <a:t> </a:t>
            </a:r>
            <a:r>
              <a:rPr lang="fr-FR" sz="1400" dirty="0" err="1"/>
              <a:t>logic</a:t>
            </a:r>
            <a:r>
              <a:rPr lang="fr-FR" sz="1400" dirty="0"/>
              <a:t> puzzles </a:t>
            </a:r>
            <a:r>
              <a:rPr lang="fr-FR" sz="1400" dirty="0" err="1"/>
              <a:t>with</a:t>
            </a:r>
            <a:r>
              <a:rPr lang="fr-FR" sz="1400" dirty="0"/>
              <a:t> 1 correct </a:t>
            </a:r>
            <a:r>
              <a:rPr lang="fr-FR" sz="1400" dirty="0" err="1"/>
              <a:t>answer</a:t>
            </a:r>
            <a:r>
              <a:rPr lang="fr-FR" sz="1400" dirty="0"/>
              <a:t>: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nl-BE" sz="1400" dirty="0"/>
              <a:t>Backtracking ambiguities : ranking of possible output representations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nl-BE" sz="1400" dirty="0"/>
              <a:t>Statistical parser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nl-BE" sz="1400" dirty="0"/>
              <a:t>Generic semantic rules applicable to other problem settings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400" dirty="0"/>
              <a:t>Use of Theorem prover and model builder to solve problem (parallel execution, first to solve the problem).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nl-BE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6318E-FA22-7D45-81F1-56E8B3C5DE6C}"/>
              </a:ext>
            </a:extLst>
          </p:cNvPr>
          <p:cNvSpPr/>
          <p:nvPr/>
        </p:nvSpPr>
        <p:spPr>
          <a:xfrm>
            <a:off x="503236" y="1043181"/>
            <a:ext cx="92175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/>
            <a:r>
              <a:rPr lang="en-US" altLang="en-US" sz="1400" dirty="0" err="1">
                <a:solidFill>
                  <a:srgbClr val="000000"/>
                </a:solidFill>
              </a:rPr>
              <a:t>Iddo</a:t>
            </a:r>
            <a:r>
              <a:rPr lang="en-US" altLang="en-US" sz="1400" dirty="0">
                <a:solidFill>
                  <a:srgbClr val="000000"/>
                </a:solidFill>
              </a:rPr>
              <a:t> Lev</a:t>
            </a:r>
            <a:r>
              <a:rPr lang="en-US" altLang="en-US" sz="1400" baseline="30000" dirty="0">
                <a:solidFill>
                  <a:srgbClr val="000000"/>
                </a:solidFill>
              </a:rPr>
              <a:t>1</a:t>
            </a:r>
            <a:r>
              <a:rPr lang="en-US" altLang="en-US" sz="1400" dirty="0">
                <a:solidFill>
                  <a:srgbClr val="000000"/>
                </a:solidFill>
              </a:rPr>
              <a:t>, Bill MacCartney</a:t>
            </a:r>
            <a:r>
              <a:rPr lang="en-US" altLang="en-US" sz="1400" baseline="30000" dirty="0">
                <a:solidFill>
                  <a:srgbClr val="000000"/>
                </a:solidFill>
              </a:rPr>
              <a:t>1</a:t>
            </a:r>
            <a:r>
              <a:rPr lang="en-US" altLang="en-US" sz="1400" dirty="0">
                <a:solidFill>
                  <a:srgbClr val="000000"/>
                </a:solidFill>
              </a:rPr>
              <a:t>, Christopher D. Maning</a:t>
            </a:r>
            <a:r>
              <a:rPr lang="en-US" altLang="en-US" sz="1400" baseline="30000" dirty="0">
                <a:solidFill>
                  <a:srgbClr val="000000"/>
                </a:solidFill>
              </a:rPr>
              <a:t>2</a:t>
            </a:r>
            <a:r>
              <a:rPr lang="en-US" altLang="en-US" sz="1400" dirty="0">
                <a:solidFill>
                  <a:srgbClr val="000000"/>
                </a:solidFill>
              </a:rPr>
              <a:t>, and Roger Levy</a:t>
            </a:r>
            <a:r>
              <a:rPr lang="en-US" altLang="en-US" sz="1400" baseline="30000" dirty="0">
                <a:solidFill>
                  <a:srgbClr val="000000"/>
                </a:solidFill>
              </a:rPr>
              <a:t>2</a:t>
            </a:r>
            <a:r>
              <a:rPr lang="en-US" altLang="en-US" sz="1400" dirty="0">
                <a:solidFill>
                  <a:srgbClr val="000000"/>
                </a:solidFill>
              </a:rPr>
              <a:t>, </a:t>
            </a:r>
          </a:p>
          <a:p>
            <a:pPr algn="ctr" eaLnBrk="1"/>
            <a:r>
              <a:rPr lang="en-US" sz="1400" dirty="0"/>
              <a:t>Workshop on Text Meaning and Interpretation, January 2004</a:t>
            </a:r>
            <a:endParaRPr lang="en-US" altLang="en-US" sz="1400" dirty="0">
              <a:solidFill>
                <a:srgbClr val="000000"/>
              </a:solidFill>
            </a:endParaRPr>
          </a:p>
          <a:p>
            <a:pPr algn="ctr" eaLnBrk="1"/>
            <a:r>
              <a:rPr lang="en-US" altLang="en-US" sz="1100" baseline="30000" dirty="0">
                <a:solidFill>
                  <a:srgbClr val="000000"/>
                </a:solidFill>
              </a:rPr>
              <a:t>1</a:t>
            </a:r>
            <a:r>
              <a:rPr lang="en-US" altLang="en-US" sz="1100" dirty="0">
                <a:solidFill>
                  <a:srgbClr val="000000"/>
                </a:solidFill>
              </a:rPr>
              <a:t>Department of Computer Science, Stanford University </a:t>
            </a:r>
            <a:r>
              <a:rPr lang="en-US" altLang="en-US" sz="1100" i="1" dirty="0">
                <a:solidFill>
                  <a:srgbClr val="000000"/>
                </a:solidFill>
              </a:rPr>
              <a:t>{</a:t>
            </a:r>
            <a:r>
              <a:rPr lang="en-US" altLang="en-US" sz="1100" i="1" dirty="0" err="1">
                <a:solidFill>
                  <a:srgbClr val="000000"/>
                </a:solidFill>
              </a:rPr>
              <a:t>iddolev|wcmac|manning</a:t>
            </a:r>
            <a:r>
              <a:rPr lang="en-US" altLang="en-US" sz="1100" i="1" dirty="0">
                <a:solidFill>
                  <a:srgbClr val="000000"/>
                </a:solidFill>
              </a:rPr>
              <a:t>}@</a:t>
            </a:r>
            <a:r>
              <a:rPr lang="en-US" altLang="en-US" sz="1100" i="1" dirty="0" err="1">
                <a:solidFill>
                  <a:srgbClr val="000000"/>
                </a:solidFill>
              </a:rPr>
              <a:t>cs.stanford.edu</a:t>
            </a:r>
            <a:endParaRPr lang="en-US" altLang="en-US" sz="1100" i="1" dirty="0">
              <a:solidFill>
                <a:srgbClr val="000000"/>
              </a:solidFill>
            </a:endParaRPr>
          </a:p>
          <a:p>
            <a:pPr algn="ctr" eaLnBrk="1"/>
            <a:r>
              <a:rPr lang="en-US" altLang="en-US" sz="1100" baseline="30000" dirty="0">
                <a:solidFill>
                  <a:srgbClr val="000000"/>
                </a:solidFill>
              </a:rPr>
              <a:t>2</a:t>
            </a:r>
            <a:r>
              <a:rPr lang="en-US" altLang="en-US" sz="1100" dirty="0">
                <a:solidFill>
                  <a:srgbClr val="000000"/>
                </a:solidFill>
              </a:rPr>
              <a:t>Department of Linguistics, Stanford University </a:t>
            </a:r>
            <a:r>
              <a:rPr lang="en-US" altLang="en-US" sz="1100" i="1" dirty="0" err="1">
                <a:solidFill>
                  <a:srgbClr val="000000"/>
                </a:solidFill>
              </a:rPr>
              <a:t>rog@stanford.edu</a:t>
            </a:r>
            <a:endParaRPr lang="en-US" altLang="en-US" sz="11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430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77E8C9E9-14ED-114E-AC4F-D309CF008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7" y="-10223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Related work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3104EE1A-F8DB-D843-B502-684AD9912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7" y="726644"/>
            <a:ext cx="9070975" cy="633727"/>
          </a:xfrm>
        </p:spPr>
        <p:txBody>
          <a:bodyPr/>
          <a:lstStyle/>
          <a:p>
            <a:pPr marL="107950" indent="0" algn="ctr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800" i="1" dirty="0" err="1"/>
              <a:t>LogicSolver</a:t>
            </a:r>
            <a:r>
              <a:rPr lang="en-US" altLang="en-US" sz="1800" i="1" dirty="0"/>
              <a:t> – Solving Logic Grid Puzzles with POS Tagging and First-Order Logic. </a:t>
            </a:r>
          </a:p>
          <a:p>
            <a:pPr marL="107950" indent="0" algn="ctr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sz="1800" i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074E40-BC27-BF49-A1D1-F8CB3831E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0368" y="2380215"/>
            <a:ext cx="4533901" cy="295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fr-FR" sz="1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01D23F-038F-6C4C-8609-580E6F910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26" y="2709321"/>
            <a:ext cx="4322354" cy="287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b="1" i="1" dirty="0"/>
              <a:t>Key Differences</a:t>
            </a:r>
          </a:p>
          <a:p>
            <a:pPr marL="107950" indent="0" eaLnBrk="1">
              <a:spcBef>
                <a:spcPts val="600"/>
              </a:spcBef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400" i="1" dirty="0"/>
              <a:t>Goal : POS </a:t>
            </a:r>
            <a:r>
              <a:rPr lang="fr-FR" sz="1400" i="1" dirty="0" err="1"/>
              <a:t>Tagging</a:t>
            </a:r>
            <a:r>
              <a:rPr lang="fr-FR" sz="1400" i="1" dirty="0"/>
              <a:t>, First-</a:t>
            </a:r>
            <a:r>
              <a:rPr lang="fr-FR" sz="1400" i="1" dirty="0" err="1"/>
              <a:t>order</a:t>
            </a:r>
            <a:r>
              <a:rPr lang="fr-FR" sz="1400" i="1" dirty="0"/>
              <a:t> </a:t>
            </a:r>
            <a:r>
              <a:rPr lang="fr-FR" sz="1400" i="1" dirty="0" err="1"/>
              <a:t>Logic</a:t>
            </a:r>
            <a:endParaRPr lang="en-US" altLang="en-US" sz="1400" i="1" dirty="0"/>
          </a:p>
          <a:p>
            <a:pPr marL="107950" indent="0" eaLnBrk="1">
              <a:spcBef>
                <a:spcPts val="600"/>
              </a:spcBef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400" i="1" dirty="0"/>
              <a:t>Puzzler as a base reasoner system</a:t>
            </a:r>
          </a:p>
          <a:p>
            <a:pPr marL="107950" indent="0" eaLnBrk="1">
              <a:spcBef>
                <a:spcPts val="600"/>
              </a:spcBef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400" b="1" i="1" dirty="0"/>
              <a:t>Normalization</a:t>
            </a:r>
            <a:r>
              <a:rPr lang="en-US" altLang="en-US" sz="1400" i="1" dirty="0"/>
              <a:t> </a:t>
            </a:r>
          </a:p>
          <a:p>
            <a:pPr marL="393700" indent="-285750" eaLnBrk="1">
              <a:spcBef>
                <a:spcPts val="600"/>
              </a:spcBef>
              <a:buSzPct val="45000"/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400" dirty="0"/>
              <a:t>NER (named entity recognition) </a:t>
            </a:r>
          </a:p>
          <a:p>
            <a:pPr marL="393700" indent="-285750" eaLnBrk="1">
              <a:spcBef>
                <a:spcPts val="600"/>
              </a:spcBef>
              <a:buSzPct val="45000"/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400" dirty="0"/>
              <a:t>Structure detection</a:t>
            </a:r>
            <a:endParaRPr lang="en-US" altLang="en-US" sz="1400" i="1" dirty="0"/>
          </a:p>
          <a:p>
            <a:pPr marL="107950" indent="0" eaLnBrk="1">
              <a:spcBef>
                <a:spcPts val="600"/>
              </a:spcBef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400" b="1" i="1" dirty="0"/>
              <a:t>Parsing</a:t>
            </a:r>
            <a:r>
              <a:rPr lang="en-US" altLang="en-US" sz="1400" i="1" dirty="0"/>
              <a:t> </a:t>
            </a:r>
          </a:p>
          <a:p>
            <a:pPr marL="393700" indent="-285750" eaLnBrk="1">
              <a:spcBef>
                <a:spcPts val="600"/>
              </a:spcBef>
              <a:buSzPct val="45000"/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400" dirty="0"/>
              <a:t>Link Grammar Parser</a:t>
            </a:r>
          </a:p>
          <a:p>
            <a:pPr marL="393700" indent="-285750" eaLnBrk="1">
              <a:spcBef>
                <a:spcPts val="600"/>
              </a:spcBef>
              <a:buSzPct val="45000"/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400" dirty="0"/>
              <a:t>Regex (clues) pattern matching </a:t>
            </a:r>
          </a:p>
          <a:p>
            <a:pPr marL="107950" indent="0" eaLnBrk="1">
              <a:spcBef>
                <a:spcPts val="600"/>
              </a:spcBef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sz="1400" b="1" i="1" dirty="0"/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sz="1400" b="1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D0BA1-FE78-7342-B66B-DD3635763F93}"/>
              </a:ext>
            </a:extLst>
          </p:cNvPr>
          <p:cNvSpPr/>
          <p:nvPr/>
        </p:nvSpPr>
        <p:spPr>
          <a:xfrm>
            <a:off x="429926" y="976481"/>
            <a:ext cx="92175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/>
            <a:r>
              <a:rPr lang="en-US" altLang="en-US" sz="1400" dirty="0">
                <a:solidFill>
                  <a:srgbClr val="000000"/>
                </a:solidFill>
              </a:rPr>
              <a:t>Ross </a:t>
            </a:r>
            <a:r>
              <a:rPr lang="en-US" altLang="en-US" sz="1400" dirty="0" err="1">
                <a:solidFill>
                  <a:srgbClr val="000000"/>
                </a:solidFill>
              </a:rPr>
              <a:t>Nordstram</a:t>
            </a:r>
            <a:r>
              <a:rPr lang="en-US" altLang="en-US" sz="1400" dirty="0">
                <a:solidFill>
                  <a:srgbClr val="000000"/>
                </a:solidFill>
              </a:rPr>
              <a:t>, Masters Project, </a:t>
            </a:r>
            <a:r>
              <a:rPr lang="en-US" altLang="en-US" sz="1400" dirty="0" err="1">
                <a:solidFill>
                  <a:srgbClr val="000000"/>
                </a:solidFill>
              </a:rPr>
              <a:t>Decembre</a:t>
            </a:r>
            <a:r>
              <a:rPr lang="en-US" altLang="en-US" sz="1400" dirty="0">
                <a:solidFill>
                  <a:srgbClr val="000000"/>
                </a:solidFill>
              </a:rPr>
              <a:t> 2016, </a:t>
            </a:r>
            <a:endParaRPr lang="en-US" altLang="en-US" sz="1400" baseline="30000" dirty="0">
              <a:solidFill>
                <a:srgbClr val="000000"/>
              </a:solidFill>
            </a:endParaRPr>
          </a:p>
          <a:p>
            <a:pPr algn="ctr" eaLnBrk="1"/>
            <a:r>
              <a:rPr lang="en-US" altLang="en-US" sz="1100" dirty="0">
                <a:solidFill>
                  <a:srgbClr val="000000"/>
                </a:solidFill>
              </a:rPr>
              <a:t>University of Colorado </a:t>
            </a:r>
            <a:r>
              <a:rPr lang="en-US" altLang="en-US" sz="1100" i="1" dirty="0" err="1">
                <a:solidFill>
                  <a:srgbClr val="000000"/>
                </a:solidFill>
              </a:rPr>
              <a:t>rnordstr@uccs.edu</a:t>
            </a:r>
            <a:endParaRPr lang="en-US" altLang="en-US" sz="1100" i="1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C489B-56ED-0B43-B6BE-04B12F0E7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104" y="1468924"/>
            <a:ext cx="3917284" cy="10232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9BD91F-01E1-7C49-AC59-5003A74FDFF7}"/>
              </a:ext>
            </a:extLst>
          </p:cNvPr>
          <p:cNvSpPr/>
          <p:nvPr/>
        </p:nvSpPr>
        <p:spPr>
          <a:xfrm>
            <a:off x="4740340" y="2600768"/>
            <a:ext cx="5038725" cy="28777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b="1" i="1" dirty="0">
                <a:latin typeface="+mn-lt"/>
              </a:rPr>
              <a:t>Main Problems</a:t>
            </a:r>
          </a:p>
          <a:p>
            <a:pPr marL="107950" indent="0" eaLnBrk="1">
              <a:spcBef>
                <a:spcPts val="600"/>
              </a:spcBef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400" i="1" dirty="0">
                <a:latin typeface="+mn-lt"/>
              </a:rPr>
              <a:t>Hard-coded clue structure knowledge to identify comparisons (regex).</a:t>
            </a:r>
          </a:p>
          <a:p>
            <a:pPr marL="107950" indent="0" eaLnBrk="1">
              <a:spcBef>
                <a:spcPts val="600"/>
              </a:spcBef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400" b="1" i="1" dirty="0">
                <a:latin typeface="+mn-lt"/>
              </a:rPr>
              <a:t>Solver</a:t>
            </a:r>
            <a:r>
              <a:rPr lang="en-US" altLang="en-US" sz="1400" i="1" dirty="0">
                <a:latin typeface="+mn-lt"/>
              </a:rPr>
              <a:t> </a:t>
            </a:r>
          </a:p>
          <a:p>
            <a:pPr marL="107950" indent="0" eaLnBrk="1">
              <a:spcBef>
                <a:spcPts val="600"/>
              </a:spcBef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400" i="1" dirty="0">
                <a:latin typeface="+mn-lt"/>
              </a:rPr>
              <a:t>Hard-coding of less vs greater comparisons and comparison contexts </a:t>
            </a:r>
          </a:p>
          <a:p>
            <a:pPr marL="107950" indent="0" eaLnBrk="1">
              <a:spcBef>
                <a:spcPts val="600"/>
              </a:spcBef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400" i="1" dirty="0">
                <a:latin typeface="+mn-lt"/>
              </a:rPr>
              <a:t>Ex1: </a:t>
            </a:r>
          </a:p>
          <a:p>
            <a:pPr marL="107950" indent="0" algn="ctr" eaLnBrk="1">
              <a:spcBef>
                <a:spcPts val="600"/>
              </a:spcBef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400" i="1" dirty="0">
                <a:latin typeface="+mn-lt"/>
              </a:rPr>
              <a:t>Taller must apply to entity type of “height” or “ distance”</a:t>
            </a:r>
          </a:p>
          <a:p>
            <a:pPr marL="107950" indent="0" eaLnBrk="1">
              <a:spcBef>
                <a:spcPts val="600"/>
              </a:spcBef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400" i="1" dirty="0">
                <a:latin typeface="+mn-lt"/>
              </a:rPr>
              <a:t>Ex2:</a:t>
            </a:r>
          </a:p>
          <a:p>
            <a:pPr marL="107950" indent="0" algn="ctr" eaLnBrk="1">
              <a:spcBef>
                <a:spcPts val="600"/>
              </a:spcBef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400" i="1" dirty="0">
                <a:latin typeface="+mn-lt"/>
              </a:rPr>
              <a:t>Jeffery’s pack is larger than the </a:t>
            </a:r>
            <a:r>
              <a:rPr lang="en-US" sz="1400" i="1" dirty="0" err="1">
                <a:latin typeface="+mn-lt"/>
              </a:rPr>
              <a:t>Grennel</a:t>
            </a:r>
            <a:r>
              <a:rPr lang="en-US" sz="1400" i="1" dirty="0">
                <a:latin typeface="+mn-lt"/>
              </a:rPr>
              <a:t> pack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3D04DB-8ED2-B848-A33E-6ED6E6D3E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225360"/>
            <a:ext cx="9070920" cy="946080"/>
          </a:xfrm>
        </p:spPr>
        <p:txBody>
          <a:bodyPr tIns="39240"/>
          <a:lstStyle/>
          <a:p>
            <a:pPr lvl="0"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Conclusion                     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224312-C0D9-E34A-89DB-76D34D7DAA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80" y="1327320"/>
            <a:ext cx="4708800" cy="3884759"/>
          </a:xfrm>
        </p:spPr>
        <p:txBody>
          <a:bodyPr tIns="28440"/>
          <a:lstStyle/>
          <a:p>
            <a:pPr marL="431640" lvl="0" indent="-324000">
              <a:spcBef>
                <a:spcPts val="1426"/>
              </a:spcBef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From </a:t>
            </a:r>
            <a:r>
              <a:rPr lang="en-US" sz="1400" i="1" dirty="0">
                <a:latin typeface="Arial" pitchFamily="18"/>
              </a:rPr>
              <a:t>human-level</a:t>
            </a:r>
            <a:r>
              <a:rPr lang="en-US" sz="1400" dirty="0">
                <a:latin typeface="Arial" pitchFamily="18"/>
              </a:rPr>
              <a:t> problem specification</a:t>
            </a:r>
            <a:br>
              <a:rPr lang="en-US" sz="1400" dirty="0">
                <a:latin typeface="Arial" pitchFamily="18"/>
              </a:rPr>
            </a:br>
            <a:r>
              <a:rPr lang="en-US" sz="1400" dirty="0">
                <a:latin typeface="Arial" pitchFamily="18"/>
              </a:rPr>
              <a:t>to </a:t>
            </a:r>
            <a:r>
              <a:rPr lang="en-US" sz="1400" i="1" dirty="0">
                <a:latin typeface="Arial" pitchFamily="18"/>
              </a:rPr>
              <a:t>human-level</a:t>
            </a:r>
            <a:r>
              <a:rPr lang="en-US" sz="1400" dirty="0">
                <a:latin typeface="Arial" pitchFamily="18"/>
              </a:rPr>
              <a:t> solving explanation.</a:t>
            </a:r>
          </a:p>
          <a:p>
            <a:pPr marL="431640" lvl="0" indent="-324000">
              <a:spcBef>
                <a:spcPts val="1426"/>
              </a:spcBef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endParaRPr lang="en-US" sz="1200" dirty="0">
              <a:latin typeface="Arial" pitchFamily="18"/>
            </a:endParaRPr>
          </a:p>
          <a:p>
            <a:pPr marL="431640" lvl="0" indent="-324000">
              <a:spcBef>
                <a:spcPts val="1426"/>
              </a:spcBef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Our design choices:</a:t>
            </a:r>
          </a:p>
          <a:p>
            <a:pPr marL="431640" lvl="0" indent="-324000">
              <a:spcBef>
                <a:spcPts val="1426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input: natural language, semi-automated processing</a:t>
            </a:r>
          </a:p>
          <a:p>
            <a:pPr marL="431640" lvl="0" indent="-324000">
              <a:spcBef>
                <a:spcPts val="1426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reasoning: Blackburn &amp; Bos semantic parsing + IDP solver</a:t>
            </a:r>
          </a:p>
          <a:p>
            <a:pPr marL="431640" lvl="0" indent="-324000">
              <a:spcBef>
                <a:spcPts val="1426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output: </a:t>
            </a:r>
            <a:r>
              <a:rPr lang="en-US" sz="1400" b="1" dirty="0">
                <a:latin typeface="Arial" pitchFamily="18"/>
              </a:rPr>
              <a:t>visual</a:t>
            </a:r>
            <a:r>
              <a:rPr lang="en-US" sz="1400" dirty="0">
                <a:latin typeface="Arial" pitchFamily="18"/>
              </a:rPr>
              <a:t> explanation</a:t>
            </a:r>
          </a:p>
          <a:p>
            <a:pPr marL="431640" lvl="0" indent="-324000">
              <a:spcBef>
                <a:spcPts val="1140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abstractions: grid </a:t>
            </a:r>
            <a:r>
              <a:rPr lang="en-US" sz="1400" dirty="0" err="1">
                <a:latin typeface="Arial" pitchFamily="18"/>
              </a:rPr>
              <a:t>visu</a:t>
            </a:r>
            <a:r>
              <a:rPr lang="en-US" sz="1400" dirty="0">
                <a:latin typeface="Arial" pitchFamily="18"/>
              </a:rPr>
              <a:t> and clues</a:t>
            </a:r>
          </a:p>
          <a:p>
            <a:pPr marL="431640" lvl="0" indent="-324000">
              <a:spcBef>
                <a:spcPts val="1426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ordering: by mental effort, proxy = nr of literals used</a:t>
            </a:r>
          </a:p>
          <a:p>
            <a:pPr marL="431640" lvl="0" indent="-324000">
              <a:spcBef>
                <a:spcPts val="1426"/>
              </a:spcBef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b="1" dirty="0">
                <a:latin typeface="Arial" pitchFamily="18"/>
              </a:rPr>
              <a:t>Can also serve as 'help' function when user is stuck</a:t>
            </a:r>
          </a:p>
        </p:txBody>
      </p:sp>
    </p:spTree>
    <p:extLst>
      <p:ext uri="{BB962C8B-B14F-4D97-AF65-F5344CB8AC3E}">
        <p14:creationId xmlns:p14="http://schemas.microsoft.com/office/powerpoint/2010/main" val="333833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88D8EA30-A226-B445-826F-86A878C54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Holy Grail-ish</a:t>
            </a:r>
            <a:endParaRPr lang="en-US" altLang="en-US" baseline="3000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EBCC762-5C5F-9C4F-AA5C-C427E870E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465763"/>
            <a:ext cx="9064675" cy="1153612"/>
          </a:xfrm>
        </p:spPr>
        <p:txBody>
          <a:bodyPr/>
          <a:lstStyle/>
          <a:p>
            <a:pPr marL="0" indent="0" algn="ctr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400" dirty="0"/>
              <a:t>From </a:t>
            </a:r>
            <a:r>
              <a:rPr lang="en-US" altLang="en-US" sz="2400" i="1" dirty="0"/>
              <a:t>human-level</a:t>
            </a:r>
            <a:r>
              <a:rPr lang="en-US" altLang="en-US" sz="2400"/>
              <a:t> problem specification,</a:t>
            </a:r>
            <a:br>
              <a:rPr lang="en-US" altLang="en-US" sz="2400" dirty="0"/>
            </a:br>
            <a:r>
              <a:rPr lang="en-US" altLang="en-US" sz="2400"/>
              <a:t>to </a:t>
            </a:r>
            <a:r>
              <a:rPr lang="en-US" altLang="en-US" sz="2400" i="1" dirty="0"/>
              <a:t>human-level</a:t>
            </a:r>
            <a:r>
              <a:rPr lang="en-US" altLang="en-US" sz="2400" dirty="0"/>
              <a:t> solving and explanation.</a:t>
            </a:r>
            <a:endParaRPr lang="en-US" altLang="en-US" dirty="0"/>
          </a:p>
        </p:txBody>
      </p:sp>
      <p:sp>
        <p:nvSpPr>
          <p:cNvPr id="5123" name="TextBox 1">
            <a:extLst>
              <a:ext uri="{FF2B5EF4-FFF2-40B4-BE49-F238E27FC236}">
                <a16:creationId xmlns:a16="http://schemas.microsoft.com/office/drawing/2014/main" id="{CCEDB691-5A55-B340-98DD-702541EF2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5262563"/>
            <a:ext cx="612933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sz="1100" baseline="30000"/>
              <a:t>1</a:t>
            </a:r>
            <a:r>
              <a:rPr lang="fr-FR" altLang="en-US" sz="1100"/>
              <a:t>https://freuder.wordpress.com/pthg-19-the-third-workshop-on-progress-towards-the-holy-grail/ </a:t>
            </a: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08329B5B-93C6-834E-9A09-13F0D67A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2786063"/>
            <a:ext cx="8661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 anchor="t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/>
            <a:endParaRPr lang="en-US" altLang="en-US" sz="2000" dirty="0"/>
          </a:p>
          <a:p>
            <a:pPr algn="ctr" eaLnBrk="1"/>
            <a:r>
              <a:rPr lang="en-US" altLang="en-US" sz="2000">
                <a:latin typeface="Arial"/>
              </a:rPr>
              <a:t>Logic Grid Puzzles</a:t>
            </a:r>
            <a:r>
              <a:rPr lang="en-US" altLang="en-US" sz="2000" baseline="30000">
                <a:latin typeface="Arial"/>
              </a:rPr>
              <a:t>1</a:t>
            </a:r>
          </a:p>
        </p:txBody>
      </p:sp>
      <p:cxnSp>
        <p:nvCxnSpPr>
          <p:cNvPr id="5125" name="Straight Arrow Connector 6">
            <a:extLst>
              <a:ext uri="{FF2B5EF4-FFF2-40B4-BE49-F238E27FC236}">
                <a16:creationId xmlns:a16="http://schemas.microsoft.com/office/drawing/2014/main" id="{CA710E0E-7B42-DC40-964A-7E2B920B46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24413" y="2333370"/>
            <a:ext cx="0" cy="7747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D4AEA9-36EF-1746-A75C-36D7C341D635}"/>
              </a:ext>
            </a:extLst>
          </p:cNvPr>
          <p:cNvSpPr txBox="1"/>
          <p:nvPr/>
        </p:nvSpPr>
        <p:spPr>
          <a:xfrm>
            <a:off x="4379913" y="2552445"/>
            <a:ext cx="889000" cy="263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sz="1200" i="1" dirty="0" err="1"/>
              <a:t>applied</a:t>
            </a:r>
            <a:r>
              <a:rPr lang="fr-FR" sz="1200" i="1" dirty="0"/>
              <a:t> on</a:t>
            </a:r>
          </a:p>
        </p:txBody>
      </p:sp>
      <p:sp>
        <p:nvSpPr>
          <p:cNvPr id="5127" name="Rectangle 2">
            <a:extLst>
              <a:ext uri="{FF2B5EF4-FFF2-40B4-BE49-F238E27FC236}">
                <a16:creationId xmlns:a16="http://schemas.microsoft.com/office/drawing/2014/main" id="{EB7F65B6-0002-C64F-A209-2BC535E45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3708400"/>
            <a:ext cx="90709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/>
            <a:r>
              <a:rPr lang="en-US" altLang="en-US" sz="1800"/>
              <a:t>How ? </a:t>
            </a:r>
            <a:endParaRPr lang="en-US" alt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3925AD-1FC9-E449-B666-164EC14C6EC1}"/>
              </a:ext>
            </a:extLst>
          </p:cNvPr>
          <p:cNvSpPr/>
          <p:nvPr/>
        </p:nvSpPr>
        <p:spPr>
          <a:xfrm>
            <a:off x="904875" y="4297363"/>
            <a:ext cx="2082800" cy="60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dirty="0"/>
              <a:t>Clues in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dirty="0"/>
              <a:t>Natural Language</a:t>
            </a:r>
          </a:p>
        </p:txBody>
      </p:sp>
      <p:cxnSp>
        <p:nvCxnSpPr>
          <p:cNvPr id="5129" name="Straight Arrow Connector 15">
            <a:extLst>
              <a:ext uri="{FF2B5EF4-FFF2-40B4-BE49-F238E27FC236}">
                <a16:creationId xmlns:a16="http://schemas.microsoft.com/office/drawing/2014/main" id="{E0D24FC2-D8B9-8D42-864E-7A980C136DF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44838" y="4597400"/>
            <a:ext cx="6477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FD107-55DC-2B4A-8E28-348EA96799F3}"/>
              </a:ext>
            </a:extLst>
          </p:cNvPr>
          <p:cNvSpPr/>
          <p:nvPr/>
        </p:nvSpPr>
        <p:spPr>
          <a:xfrm>
            <a:off x="4103688" y="4427538"/>
            <a:ext cx="1441450" cy="350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dirty="0"/>
              <a:t>Logic Grid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1B4A7A-C33B-0747-916E-9427CED02C19}"/>
              </a:ext>
            </a:extLst>
          </p:cNvPr>
          <p:cNvSpPr/>
          <p:nvPr/>
        </p:nvSpPr>
        <p:spPr>
          <a:xfrm>
            <a:off x="7056438" y="4297363"/>
            <a:ext cx="2117725" cy="60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dirty="0"/>
              <a:t>Visual explanation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dirty="0"/>
              <a:t>of reasoning steps</a:t>
            </a:r>
          </a:p>
        </p:txBody>
      </p:sp>
      <p:cxnSp>
        <p:nvCxnSpPr>
          <p:cNvPr id="5132" name="Straight Arrow Connector 21">
            <a:extLst>
              <a:ext uri="{FF2B5EF4-FFF2-40B4-BE49-F238E27FC236}">
                <a16:creationId xmlns:a16="http://schemas.microsoft.com/office/drawing/2014/main" id="{2BC7F113-7058-C145-A7C0-809E4779856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03913" y="4587875"/>
            <a:ext cx="649287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43D66C-2B85-4644-91C1-1ECF581F4B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225360"/>
            <a:ext cx="9070920" cy="946080"/>
          </a:xfrm>
        </p:spPr>
        <p:txBody>
          <a:bodyPr tIns="39240"/>
          <a:lstStyle/>
          <a:p>
            <a:pPr lvl="0"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Conclusion and </a:t>
            </a:r>
            <a:r>
              <a:rPr lang="en-US" u="sng"/>
              <a:t>future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A0035-451B-BF4F-B704-4C9D4D8AA6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80" y="1327320"/>
            <a:ext cx="4708800" cy="3884759"/>
          </a:xfrm>
        </p:spPr>
        <p:txBody>
          <a:bodyPr tIns="28440"/>
          <a:lstStyle/>
          <a:p>
            <a:pPr marL="431640" lvl="0" indent="-324000">
              <a:spcBef>
                <a:spcPts val="1426"/>
              </a:spcBef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From </a:t>
            </a:r>
            <a:r>
              <a:rPr lang="en-US" sz="1400" i="1" dirty="0">
                <a:latin typeface="Arial" pitchFamily="18"/>
              </a:rPr>
              <a:t>human-level</a:t>
            </a:r>
            <a:r>
              <a:rPr lang="en-US" sz="1400" dirty="0">
                <a:latin typeface="Arial" pitchFamily="18"/>
              </a:rPr>
              <a:t> problem specification</a:t>
            </a:r>
            <a:br>
              <a:rPr lang="en-US" sz="1400" dirty="0">
                <a:latin typeface="Arial" pitchFamily="18"/>
              </a:rPr>
            </a:br>
            <a:r>
              <a:rPr lang="en-US" sz="1400" dirty="0">
                <a:latin typeface="Arial" pitchFamily="18"/>
              </a:rPr>
              <a:t>to </a:t>
            </a:r>
            <a:r>
              <a:rPr lang="en-US" sz="1400" i="1" dirty="0">
                <a:latin typeface="Arial" pitchFamily="18"/>
              </a:rPr>
              <a:t>human-level</a:t>
            </a:r>
            <a:r>
              <a:rPr lang="en-US" sz="1400" dirty="0">
                <a:latin typeface="Arial" pitchFamily="18"/>
              </a:rPr>
              <a:t> solving explanation.</a:t>
            </a:r>
          </a:p>
          <a:p>
            <a:pPr marL="431640" lvl="0" indent="-324000">
              <a:spcBef>
                <a:spcPts val="1426"/>
              </a:spcBef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endParaRPr lang="en-US" sz="1200" dirty="0">
              <a:latin typeface="Arial" pitchFamily="18"/>
            </a:endParaRPr>
          </a:p>
          <a:p>
            <a:pPr marL="431640" lvl="0" indent="-324000">
              <a:spcBef>
                <a:spcPts val="1426"/>
              </a:spcBef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Our design choices:</a:t>
            </a:r>
          </a:p>
          <a:p>
            <a:pPr marL="431640" lvl="0" indent="-324000">
              <a:spcBef>
                <a:spcPts val="1426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input: natural language, semi-automated processing</a:t>
            </a:r>
          </a:p>
          <a:p>
            <a:pPr marL="431640" lvl="0" indent="-324000">
              <a:spcBef>
                <a:spcPts val="1426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reasoning: Blackburn &amp; Bos semantic parsing + IDP solver</a:t>
            </a:r>
          </a:p>
          <a:p>
            <a:pPr marL="431640" lvl="0" indent="-324000">
              <a:spcBef>
                <a:spcPts val="1426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output: </a:t>
            </a:r>
            <a:r>
              <a:rPr lang="en-US" sz="1400" b="1" dirty="0">
                <a:latin typeface="Arial" pitchFamily="18"/>
              </a:rPr>
              <a:t>visual</a:t>
            </a:r>
            <a:r>
              <a:rPr lang="en-US" sz="1400" dirty="0">
                <a:latin typeface="Arial" pitchFamily="18"/>
              </a:rPr>
              <a:t> explanation</a:t>
            </a:r>
          </a:p>
          <a:p>
            <a:pPr marL="431640" lvl="0" indent="-324000">
              <a:spcBef>
                <a:spcPts val="1140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abstractions: grid </a:t>
            </a:r>
            <a:r>
              <a:rPr lang="en-US" sz="1400" dirty="0" err="1">
                <a:latin typeface="Arial" pitchFamily="18"/>
              </a:rPr>
              <a:t>visu</a:t>
            </a:r>
            <a:r>
              <a:rPr lang="en-US" sz="1400" dirty="0">
                <a:latin typeface="Arial" pitchFamily="18"/>
              </a:rPr>
              <a:t> and clues</a:t>
            </a:r>
          </a:p>
          <a:p>
            <a:pPr marL="431640" lvl="0" indent="-324000">
              <a:spcBef>
                <a:spcPts val="1426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ordering: by mental effort, proxy = nr of literals used</a:t>
            </a:r>
          </a:p>
          <a:p>
            <a:pPr marL="431640" lvl="0" indent="-324000">
              <a:spcBef>
                <a:spcPts val="1426"/>
              </a:spcBef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b="1" dirty="0">
                <a:latin typeface="Arial" pitchFamily="18"/>
              </a:rPr>
              <a:t>Can also serve as 'help' function when user is stuck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E4E3E3-093D-A94F-9E29-5F02350AFDF1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585040" y="1759319"/>
            <a:ext cx="4427640" cy="3287879"/>
          </a:xfrm>
          <a:prstGeom prst="rect">
            <a:avLst/>
          </a:prstGeom>
          <a:noFill/>
          <a:ln>
            <a:noFill/>
          </a:ln>
        </p:spPr>
        <p:txBody>
          <a:bodyPr wrap="square" lIns="0" tIns="28440" rIns="0" bIns="0" anchor="t" anchorCtr="0">
            <a:normAutofit/>
          </a:bodyPr>
          <a:lstStyle/>
          <a:p>
            <a:pPr marL="431640" lvl="0" indent="-324000"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800"/>
              <a:t>Better NLP: statistical techniques?</a:t>
            </a:r>
          </a:p>
          <a:p>
            <a:pPr marL="431640" lvl="0" indent="-324000"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800"/>
              <a:t>Explanation orderings and proxies for 'mental effort'</a:t>
            </a:r>
          </a:p>
          <a:p>
            <a:pPr marL="431640" lvl="0" indent="-324000"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800"/>
              <a:t>Explanation abstractions, e.g. important parts of clue</a:t>
            </a:r>
          </a:p>
          <a:p>
            <a:pPr marL="431640" lvl="0" indent="-324000"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800"/>
              <a:t>Other puzzle explanations</a:t>
            </a:r>
          </a:p>
          <a:p>
            <a:pPr marL="431640" lvl="0" indent="-324000"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800"/>
              <a:t>Applicability in industrial problems, e.g. scheduling?</a:t>
            </a:r>
          </a:p>
        </p:txBody>
      </p:sp>
    </p:spTree>
    <p:extLst>
      <p:ext uri="{BB962C8B-B14F-4D97-AF65-F5344CB8AC3E}">
        <p14:creationId xmlns:p14="http://schemas.microsoft.com/office/powerpoint/2010/main" val="82564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DEE4B7CC-306A-AC45-AC67-D36EB27B5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Zebra Tutor, a Holy Grail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FDB09EA-0BAE-E74F-AB2E-B9F292387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22388"/>
            <a:ext cx="9070975" cy="366712"/>
          </a:xfrm>
        </p:spPr>
        <p:txBody>
          <a:bodyPr/>
          <a:lstStyle/>
          <a:p>
            <a:pPr marL="0" indent="107950" algn="ctr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800"/>
              <a:t>“From </a:t>
            </a:r>
            <a:r>
              <a:rPr lang="en-US" altLang="en-US" sz="1800" i="1"/>
              <a:t>human-level</a:t>
            </a:r>
            <a:r>
              <a:rPr lang="en-US" altLang="en-US" sz="1800"/>
              <a:t> problem specification to </a:t>
            </a:r>
            <a:r>
              <a:rPr lang="en-US" altLang="en-US" sz="1800" i="1"/>
              <a:t>human-level</a:t>
            </a:r>
            <a:r>
              <a:rPr lang="en-US" altLang="en-US" sz="1800"/>
              <a:t> solving and explanation.”</a:t>
            </a:r>
            <a:endParaRPr lang="en-US" altLang="en-US" sz="16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F7F0291-FD09-6B46-B39B-EDA35CAD4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2043113"/>
            <a:ext cx="90709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 anchor="t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07950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800" dirty="0"/>
              <a:t>Our design choices: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800" dirty="0"/>
              <a:t>Input: natural language (with semi-automated processing)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800" dirty="0"/>
              <a:t>Reasoning: Blackburn &amp; Bos semantic parsing + IDP solver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800" dirty="0"/>
              <a:t>Output: </a:t>
            </a:r>
            <a:r>
              <a:rPr lang="en-US" altLang="en-US" sz="1800" b="1" dirty="0"/>
              <a:t>visual</a:t>
            </a:r>
            <a:r>
              <a:rPr lang="en-US" altLang="en-US" sz="1800" dirty="0"/>
              <a:t> explanation</a:t>
            </a:r>
          </a:p>
          <a:p>
            <a:pPr marL="863600" lvl="1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Abstractions: grid </a:t>
            </a:r>
            <a:r>
              <a:rPr lang="en-US" altLang="en-US" sz="1600" dirty="0" err="1"/>
              <a:t>visualisation</a:t>
            </a:r>
            <a:r>
              <a:rPr lang="en-US" altLang="en-US" sz="1600" dirty="0"/>
              <a:t> and clues</a:t>
            </a:r>
          </a:p>
          <a:p>
            <a:pPr marL="863600" lvl="1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Ordering of reasoning steps: by 'mental effort',</a:t>
            </a:r>
          </a:p>
          <a:p>
            <a:pPr marL="863600" lvl="1" indent="-323850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in practice: order by number of clues used, then by number of </a:t>
            </a:r>
            <a:r>
              <a:rPr lang="en-US" altLang="en-US" sz="1600" i="1" dirty="0"/>
              <a:t>facts</a:t>
            </a:r>
            <a:r>
              <a:rPr lang="en-US" altLang="en-US" sz="1600" dirty="0"/>
              <a:t> used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7" name="Straight Arrow Connector 12">
            <a:extLst>
              <a:ext uri="{FF2B5EF4-FFF2-40B4-BE49-F238E27FC236}">
                <a16:creationId xmlns:a16="http://schemas.microsoft.com/office/drawing/2014/main" id="{740BBBAA-294B-C644-B90D-62AC02F539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55688" y="2627313"/>
            <a:ext cx="7153275" cy="285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8" name="Rectangle 1">
            <a:extLst>
              <a:ext uri="{FF2B5EF4-FFF2-40B4-BE49-F238E27FC236}">
                <a16:creationId xmlns:a16="http://schemas.microsoft.com/office/drawing/2014/main" id="{B2CED507-90AD-4149-BF98-286408C7C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HolyZebra 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F7F1C-A268-AD45-8F31-FFFD509364C5}"/>
              </a:ext>
            </a:extLst>
          </p:cNvPr>
          <p:cNvSpPr/>
          <p:nvPr/>
        </p:nvSpPr>
        <p:spPr>
          <a:xfrm>
            <a:off x="1349375" y="2365375"/>
            <a:ext cx="811213" cy="493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Pos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Tagging</a:t>
            </a:r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AC1D93-89BB-1442-A55B-B0FB50E9448B}"/>
              </a:ext>
            </a:extLst>
          </p:cNvPr>
          <p:cNvSpPr/>
          <p:nvPr/>
        </p:nvSpPr>
        <p:spPr>
          <a:xfrm>
            <a:off x="2494345" y="2365375"/>
            <a:ext cx="1558925" cy="493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Chunking &amp;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Lexicon building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C0F29D-52ED-9F4F-BB28-25E837843075}"/>
              </a:ext>
            </a:extLst>
          </p:cNvPr>
          <p:cNvSpPr/>
          <p:nvPr/>
        </p:nvSpPr>
        <p:spPr>
          <a:xfrm>
            <a:off x="4392995" y="2294870"/>
            <a:ext cx="612775" cy="693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First order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Logic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72F1B0-042E-8340-8B5C-CB9BF4745519}"/>
              </a:ext>
            </a:extLst>
          </p:cNvPr>
          <p:cNvSpPr/>
          <p:nvPr/>
        </p:nvSpPr>
        <p:spPr>
          <a:xfrm>
            <a:off x="5345495" y="2381250"/>
            <a:ext cx="1004888" cy="492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IDP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Language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A20E1-97D9-4741-AA3C-FE4922856E49}"/>
              </a:ext>
            </a:extLst>
          </p:cNvPr>
          <p:cNvSpPr/>
          <p:nvPr/>
        </p:nvSpPr>
        <p:spPr>
          <a:xfrm>
            <a:off x="6690108" y="2379663"/>
            <a:ext cx="1120775" cy="4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Explanation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Generation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A895F7-E673-1E41-8420-723A3EDA5EC3}"/>
              </a:ext>
            </a:extLst>
          </p:cNvPr>
          <p:cNvSpPr/>
          <p:nvPr/>
        </p:nvSpPr>
        <p:spPr>
          <a:xfrm>
            <a:off x="8159750" y="2452688"/>
            <a:ext cx="1474788" cy="350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i="1" dirty="0" err="1"/>
              <a:t>Visualisation</a:t>
            </a:r>
            <a:endParaRPr lang="en-US" altLang="en-US" sz="1400" i="1" dirty="0"/>
          </a:p>
        </p:txBody>
      </p:sp>
      <p:pic>
        <p:nvPicPr>
          <p:cNvPr id="9225" name="Picture 2">
            <a:extLst>
              <a:ext uri="{FF2B5EF4-FFF2-40B4-BE49-F238E27FC236}">
                <a16:creationId xmlns:a16="http://schemas.microsoft.com/office/drawing/2014/main" id="{B4993FC6-8D7A-2043-8942-2C77A5E62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0" y="2835275"/>
            <a:ext cx="7096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54FDA5E-CC60-8C46-8F94-16100C5EBD52}"/>
              </a:ext>
            </a:extLst>
          </p:cNvPr>
          <p:cNvSpPr/>
          <p:nvPr/>
        </p:nvSpPr>
        <p:spPr>
          <a:xfrm>
            <a:off x="215900" y="2452688"/>
            <a:ext cx="792163" cy="350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i="1" dirty="0"/>
              <a:t>Clues</a:t>
            </a:r>
          </a:p>
        </p:txBody>
      </p:sp>
      <p:sp>
        <p:nvSpPr>
          <p:cNvPr id="9227" name="TextBox 16">
            <a:extLst>
              <a:ext uri="{FF2B5EF4-FFF2-40B4-BE49-F238E27FC236}">
                <a16:creationId xmlns:a16="http://schemas.microsoft.com/office/drawing/2014/main" id="{106BD6FD-86E6-3340-81BE-05439FF99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295650"/>
            <a:ext cx="4937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i="1"/>
              <a:t>.py</a:t>
            </a:r>
          </a:p>
        </p:txBody>
      </p:sp>
      <p:sp>
        <p:nvSpPr>
          <p:cNvPr id="9228" name="TextBox 19">
            <a:extLst>
              <a:ext uri="{FF2B5EF4-FFF2-40B4-BE49-F238E27FC236}">
                <a16:creationId xmlns:a16="http://schemas.microsoft.com/office/drawing/2014/main" id="{FF9A590E-EF14-8A4C-8FE9-B841D4BD2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317875"/>
            <a:ext cx="671979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i="1">
                <a:latin typeface="Arial"/>
              </a:rPr>
              <a:t>.json</a:t>
            </a:r>
            <a:endParaRPr lang="fr-FR" altLang="en-US" i="1"/>
          </a:p>
        </p:txBody>
      </p:sp>
      <p:cxnSp>
        <p:nvCxnSpPr>
          <p:cNvPr id="9229" name="Straight Connector 18">
            <a:extLst>
              <a:ext uri="{FF2B5EF4-FFF2-40B4-BE49-F238E27FC236}">
                <a16:creationId xmlns:a16="http://schemas.microsoft.com/office/drawing/2014/main" id="{67A153E6-E59C-D04A-BAF2-F8ED2D9304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4525" y="3019425"/>
            <a:ext cx="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Straight Connector 23">
            <a:extLst>
              <a:ext uri="{FF2B5EF4-FFF2-40B4-BE49-F238E27FC236}">
                <a16:creationId xmlns:a16="http://schemas.microsoft.com/office/drawing/2014/main" id="{14B4EF06-1EAD-5E41-AA13-099116D6F9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85938" y="3019425"/>
            <a:ext cx="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1" name="TextBox 24">
            <a:extLst>
              <a:ext uri="{FF2B5EF4-FFF2-40B4-BE49-F238E27FC236}">
                <a16:creationId xmlns:a16="http://schemas.microsoft.com/office/drawing/2014/main" id="{4CB7FE75-FD2D-2C48-A86E-BE5AB2465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3286125"/>
            <a:ext cx="4921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i="1"/>
              <a:t>.py</a:t>
            </a:r>
          </a:p>
        </p:txBody>
      </p:sp>
      <p:cxnSp>
        <p:nvCxnSpPr>
          <p:cNvPr id="9232" name="Straight Connector 25">
            <a:extLst>
              <a:ext uri="{FF2B5EF4-FFF2-40B4-BE49-F238E27FC236}">
                <a16:creationId xmlns:a16="http://schemas.microsoft.com/office/drawing/2014/main" id="{1D6087AC-0C30-1948-866B-FDEDA88DA4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59138" y="3009900"/>
            <a:ext cx="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24">
            <a:extLst>
              <a:ext uri="{FF2B5EF4-FFF2-40B4-BE49-F238E27FC236}">
                <a16:creationId xmlns:a16="http://schemas.microsoft.com/office/drawing/2014/main" id="{9662DFFF-53C0-42D2-8E4B-6785D0A1F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995" y="3412074"/>
            <a:ext cx="428322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i="1">
                <a:latin typeface="Arial"/>
              </a:rPr>
              <a:t>.pl</a:t>
            </a:r>
            <a:endParaRPr lang="fr-FR" altLang="en-US" i="1"/>
          </a:p>
        </p:txBody>
      </p:sp>
      <p:cxnSp>
        <p:nvCxnSpPr>
          <p:cNvPr id="19" name="Straight Connector 25">
            <a:extLst>
              <a:ext uri="{FF2B5EF4-FFF2-40B4-BE49-F238E27FC236}">
                <a16:creationId xmlns:a16="http://schemas.microsoft.com/office/drawing/2014/main" id="{BC3C147A-4AD7-4C30-8F48-1F82DE9B4D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69229" y="3135849"/>
            <a:ext cx="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24">
            <a:extLst>
              <a:ext uri="{FF2B5EF4-FFF2-40B4-BE49-F238E27FC236}">
                <a16:creationId xmlns:a16="http://schemas.microsoft.com/office/drawing/2014/main" id="{900156F1-8ACD-426E-BCF7-2FA060092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3791" y="3235888"/>
            <a:ext cx="55656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i="1">
                <a:latin typeface="Arial"/>
              </a:rPr>
              <a:t>.idp</a:t>
            </a:r>
            <a:endParaRPr lang="fr-FR" altLang="en-US" i="1"/>
          </a:p>
        </p:txBody>
      </p: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D9A687F8-399F-419F-A851-B9641226FD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40025" y="2959664"/>
            <a:ext cx="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19">
            <a:extLst>
              <a:ext uri="{FF2B5EF4-FFF2-40B4-BE49-F238E27FC236}">
                <a16:creationId xmlns:a16="http://schemas.microsoft.com/office/drawing/2014/main" id="{249E80C9-A631-4438-AC1F-2633C25E4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872" y="3305345"/>
            <a:ext cx="671979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i="1">
                <a:latin typeface="Arial"/>
              </a:rPr>
              <a:t>.json</a:t>
            </a:r>
            <a:endParaRPr lang="fr-FR" altLang="en-US" i="1"/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95F9A48A-CE8F-47B3-B8B1-A5392007C2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47282" y="3006895"/>
            <a:ext cx="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EBD73102-F923-8D4F-8E24-BF3005480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266" y="743291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POS tagging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E50AB09-50B2-9F47-81FC-539AF7631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266" y="5220414"/>
            <a:ext cx="9070975" cy="276909"/>
          </a:xfrm>
        </p:spPr>
        <p:txBody>
          <a:bodyPr/>
          <a:lstStyle/>
          <a:p>
            <a:pPr marL="107950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200" baseline="30000" dirty="0">
                <a:ea typeface="+mn-lt"/>
                <a:cs typeface="+mn-lt"/>
              </a:rPr>
              <a:t>1</a:t>
            </a:r>
            <a:r>
              <a:rPr lang="en-US" sz="1200" dirty="0">
                <a:ea typeface="+mn-lt"/>
                <a:cs typeface="+mn-lt"/>
              </a:rPr>
              <a:t>Output : (the, DT)</a:t>
            </a:r>
            <a:r>
              <a:rPr lang="fr-FR" sz="1200" dirty="0"/>
              <a:t>, </a:t>
            </a:r>
            <a:r>
              <a:rPr lang="en-US" sz="1200" dirty="0">
                <a:ea typeface="+mn-lt"/>
                <a:cs typeface="+mn-lt"/>
              </a:rPr>
              <a:t>(patient, NN), (who, WP), (was, VBD), (prescribed, VBN), (enalapril, NN), (is, VBZ), (not, RB), (heather, NNPN).</a:t>
            </a:r>
            <a:endParaRPr lang="en-US" altLang="en-US" sz="1200" dirty="0"/>
          </a:p>
        </p:txBody>
      </p:sp>
      <p:cxnSp>
        <p:nvCxnSpPr>
          <p:cNvPr id="4" name="Straight Arrow Connector 12">
            <a:extLst>
              <a:ext uri="{FF2B5EF4-FFF2-40B4-BE49-F238E27FC236}">
                <a16:creationId xmlns:a16="http://schemas.microsoft.com/office/drawing/2014/main" id="{0BA674AC-95A2-1346-ABF4-0C7AA88EF8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8591" y="420460"/>
            <a:ext cx="7324089" cy="866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6793FFE-EDAC-D646-91C9-7CCDEE0B3118}"/>
              </a:ext>
            </a:extLst>
          </p:cNvPr>
          <p:cNvSpPr/>
          <p:nvPr/>
        </p:nvSpPr>
        <p:spPr>
          <a:xfrm>
            <a:off x="1318200" y="173222"/>
            <a:ext cx="925748" cy="493084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b="1" dirty="0"/>
              <a:t>Pos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b="1" dirty="0"/>
              <a:t>Tagging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09C314-062D-F448-9E66-7BBC9C79272A}"/>
              </a:ext>
            </a:extLst>
          </p:cNvPr>
          <p:cNvSpPr/>
          <p:nvPr/>
        </p:nvSpPr>
        <p:spPr>
          <a:xfrm>
            <a:off x="2694563" y="214784"/>
            <a:ext cx="925748" cy="378565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</a:rPr>
              <a:t>Chunking &amp;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</a:rPr>
              <a:t>Lexicon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FD2D17-8C57-1E41-8C6C-EDA731515FD6}"/>
              </a:ext>
            </a:extLst>
          </p:cNvPr>
          <p:cNvSpPr/>
          <p:nvPr/>
        </p:nvSpPr>
        <p:spPr>
          <a:xfrm>
            <a:off x="4244765" y="214784"/>
            <a:ext cx="797385" cy="349968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900" dirty="0">
                <a:solidFill>
                  <a:schemeClr val="bg1">
                    <a:lumMod val="65000"/>
                  </a:schemeClr>
                </a:solidFill>
              </a:rPr>
              <a:t>First-Order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900" dirty="0">
                <a:solidFill>
                  <a:schemeClr val="bg1">
                    <a:lumMod val="65000"/>
                  </a:schemeClr>
                </a:solidFill>
              </a:rPr>
              <a:t>Logic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D6C0F-1614-4C42-B529-6E9140840AAD}"/>
              </a:ext>
            </a:extLst>
          </p:cNvPr>
          <p:cNvSpPr/>
          <p:nvPr/>
        </p:nvSpPr>
        <p:spPr>
          <a:xfrm>
            <a:off x="5579584" y="210598"/>
            <a:ext cx="811213" cy="378565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</a:rPr>
              <a:t>IDP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</a:rPr>
              <a:t>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637FC6-5148-5743-8BC9-F9EC5299D4FD}"/>
              </a:ext>
            </a:extLst>
          </p:cNvPr>
          <p:cNvSpPr/>
          <p:nvPr/>
        </p:nvSpPr>
        <p:spPr>
          <a:xfrm>
            <a:off x="6986765" y="219476"/>
            <a:ext cx="849912" cy="378565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</a:rPr>
              <a:t>Explanation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</a:rPr>
              <a:t>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784C8D-D94E-1E4A-932D-690BAE35A1E9}"/>
              </a:ext>
            </a:extLst>
          </p:cNvPr>
          <p:cNvSpPr/>
          <p:nvPr/>
        </p:nvSpPr>
        <p:spPr>
          <a:xfrm>
            <a:off x="8431121" y="225983"/>
            <a:ext cx="1474788" cy="350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i="1" dirty="0" err="1"/>
              <a:t>Visualisation</a:t>
            </a:r>
            <a:endParaRPr lang="en-US" altLang="en-US" sz="1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E347DF-731D-644A-8B19-F355565F6CD9}"/>
              </a:ext>
            </a:extLst>
          </p:cNvPr>
          <p:cNvSpPr/>
          <p:nvPr/>
        </p:nvSpPr>
        <p:spPr>
          <a:xfrm>
            <a:off x="188803" y="253711"/>
            <a:ext cx="793668" cy="350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i="1" dirty="0"/>
              <a:t>Clues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92CC4E-51AC-0C4A-B87F-5C81F49888D9}"/>
              </a:ext>
            </a:extLst>
          </p:cNvPr>
          <p:cNvSpPr/>
          <p:nvPr/>
        </p:nvSpPr>
        <p:spPr>
          <a:xfrm>
            <a:off x="359792" y="1744828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In: Natural Language sentences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Out: Part-Of-Speech tagged words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1C439E-790A-7F43-B5BF-A49DD574158F}"/>
              </a:ext>
            </a:extLst>
          </p:cNvPr>
          <p:cNvGrpSpPr/>
          <p:nvPr/>
        </p:nvGrpSpPr>
        <p:grpSpPr>
          <a:xfrm>
            <a:off x="1297253" y="3027243"/>
            <a:ext cx="7489793" cy="1393015"/>
            <a:chOff x="1413489" y="2581417"/>
            <a:chExt cx="7489793" cy="139301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857C54-CAF2-2149-A790-5BCB9A283E6C}"/>
                </a:ext>
              </a:extLst>
            </p:cNvPr>
            <p:cNvSpPr/>
            <p:nvPr/>
          </p:nvSpPr>
          <p:spPr>
            <a:xfrm>
              <a:off x="1416898" y="3075695"/>
              <a:ext cx="72505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07950" indent="0" algn="ctr">
                <a:buSzPct val="45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altLang="en-US" dirty="0"/>
                <a:t>"</a:t>
              </a:r>
              <a:r>
                <a:rPr lang="en-US" altLang="en-US" dirty="0">
                  <a:solidFill>
                    <a:srgbClr val="0070C0"/>
                  </a:solidFill>
                  <a:ea typeface="+mn-lt"/>
                  <a:cs typeface="+mn-lt"/>
                </a:rPr>
                <a:t>T</a:t>
              </a:r>
              <a:r>
                <a:rPr lang="en-US" dirty="0">
                  <a:solidFill>
                    <a:srgbClr val="0070C0"/>
                  </a:solidFill>
                  <a:ea typeface="+mn-lt"/>
                  <a:cs typeface="+mn-lt"/>
                </a:rPr>
                <a:t>he</a:t>
              </a:r>
              <a:r>
                <a:rPr lang="en-US" dirty="0">
                  <a:ea typeface="+mn-lt"/>
                  <a:cs typeface="+mn-lt"/>
                </a:rPr>
                <a:t>  </a:t>
              </a:r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patient</a:t>
              </a:r>
              <a:r>
                <a:rPr lang="en-US" dirty="0">
                  <a:ea typeface="+mn-lt"/>
                  <a:cs typeface="+mn-lt"/>
                </a:rPr>
                <a:t>  </a:t>
              </a:r>
              <a:r>
                <a:rPr lang="en-US" dirty="0">
                  <a:solidFill>
                    <a:srgbClr val="00B050"/>
                  </a:solidFill>
                  <a:ea typeface="+mn-lt"/>
                  <a:cs typeface="+mn-lt"/>
                </a:rPr>
                <a:t>who</a:t>
              </a:r>
              <a:r>
                <a:rPr lang="en-US" dirty="0">
                  <a:ea typeface="+mn-lt"/>
                  <a:cs typeface="+mn-lt"/>
                </a:rPr>
                <a:t>  </a:t>
              </a:r>
              <a:r>
                <a:rPr lang="en-US" dirty="0">
                  <a:solidFill>
                    <a:srgbClr val="7030A0"/>
                  </a:solidFill>
                  <a:ea typeface="+mn-lt"/>
                  <a:cs typeface="+mn-lt"/>
                </a:rPr>
                <a:t>was</a:t>
              </a:r>
              <a:r>
                <a:rPr lang="en-US" dirty="0">
                  <a:ea typeface="+mn-lt"/>
                  <a:cs typeface="+mn-lt"/>
                </a:rPr>
                <a:t>  prescribed  </a:t>
              </a:r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Enalapril</a:t>
              </a:r>
              <a:r>
                <a:rPr lang="en-US" dirty="0">
                  <a:ea typeface="+mn-lt"/>
                  <a:cs typeface="+mn-lt"/>
                </a:rPr>
                <a:t>  </a:t>
              </a:r>
              <a:r>
                <a:rPr lang="en-US" dirty="0">
                  <a:solidFill>
                    <a:srgbClr val="7030A0"/>
                  </a:solidFill>
                  <a:ea typeface="+mn-lt"/>
                  <a:cs typeface="+mn-lt"/>
                </a:rPr>
                <a:t>is</a:t>
              </a:r>
              <a:r>
                <a:rPr lang="en-US" dirty="0">
                  <a:ea typeface="+mn-lt"/>
                  <a:cs typeface="+mn-lt"/>
                </a:rPr>
                <a:t>  not  </a:t>
              </a:r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Heather</a:t>
              </a:r>
              <a:r>
                <a:rPr lang="en-US" dirty="0">
                  <a:ea typeface="+mn-lt"/>
                  <a:cs typeface="+mn-lt"/>
                </a:rPr>
                <a:t>”</a:t>
              </a:r>
              <a:r>
                <a:rPr lang="en-US" baseline="30000" dirty="0">
                  <a:ea typeface="+mn-lt"/>
                  <a:cs typeface="+mn-lt"/>
                </a:rPr>
                <a:t>1</a:t>
              </a:r>
              <a:endParaRPr lang="en-US" altLang="en-US" baseline="30000" dirty="0">
                <a:ea typeface="+mn-lt"/>
                <a:cs typeface="+mn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BE8621-062F-0E4B-8D4F-60EE39D9A264}"/>
                </a:ext>
              </a:extLst>
            </p:cNvPr>
            <p:cNvSpPr/>
            <p:nvPr/>
          </p:nvSpPr>
          <p:spPr>
            <a:xfrm>
              <a:off x="1413489" y="3555801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ea typeface="+mn-lt"/>
                  <a:cs typeface="+mn-lt"/>
                </a:rPr>
                <a:t>DT</a:t>
              </a:r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C285E6-72AF-614E-8AB4-A4FDD242421D}"/>
                </a:ext>
              </a:extLst>
            </p:cNvPr>
            <p:cNvSpPr/>
            <p:nvPr/>
          </p:nvSpPr>
          <p:spPr>
            <a:xfrm>
              <a:off x="2549006" y="3588116"/>
              <a:ext cx="5180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NN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62FD01-7C7F-4548-9993-EE7E3D249C34}"/>
                </a:ext>
              </a:extLst>
            </p:cNvPr>
            <p:cNvSpPr/>
            <p:nvPr/>
          </p:nvSpPr>
          <p:spPr>
            <a:xfrm>
              <a:off x="3292131" y="3584760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ea typeface="+mn-lt"/>
                  <a:cs typeface="+mn-lt"/>
                </a:rPr>
                <a:t>WP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BC5014-600C-6D4F-A3FF-AA007F89E93D}"/>
                </a:ext>
              </a:extLst>
            </p:cNvPr>
            <p:cNvSpPr/>
            <p:nvPr/>
          </p:nvSpPr>
          <p:spPr>
            <a:xfrm>
              <a:off x="3805093" y="2581417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ea typeface="+mn-lt"/>
                  <a:cs typeface="+mn-lt"/>
                </a:rPr>
                <a:t>VBD</a:t>
              </a:r>
              <a:endParaRPr lang="fr-FR" dirty="0">
                <a:solidFill>
                  <a:srgbClr val="7030A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8FB97-CB15-F949-B493-930CEC7BE557}"/>
                </a:ext>
              </a:extLst>
            </p:cNvPr>
            <p:cNvSpPr/>
            <p:nvPr/>
          </p:nvSpPr>
          <p:spPr>
            <a:xfrm>
              <a:off x="4630290" y="359804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+mn-lt"/>
                  <a:cs typeface="+mn-lt"/>
                </a:rPr>
                <a:t>VBN</a:t>
              </a:r>
              <a:endParaRPr lang="fr-FR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83C267-13FF-1B4F-92DC-2FCE66C894A4}"/>
                </a:ext>
              </a:extLst>
            </p:cNvPr>
            <p:cNvSpPr/>
            <p:nvPr/>
          </p:nvSpPr>
          <p:spPr>
            <a:xfrm>
              <a:off x="5789378" y="3605100"/>
              <a:ext cx="5180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NN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1EF30A-1190-3649-B62E-C989381CF3EC}"/>
                </a:ext>
              </a:extLst>
            </p:cNvPr>
            <p:cNvSpPr/>
            <p:nvPr/>
          </p:nvSpPr>
          <p:spPr>
            <a:xfrm>
              <a:off x="6385639" y="3590589"/>
              <a:ext cx="633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ea typeface="+mn-lt"/>
                  <a:cs typeface="+mn-lt"/>
                </a:rPr>
                <a:t>VBZ</a:t>
              </a:r>
              <a:endParaRPr lang="fr-FR" dirty="0">
                <a:solidFill>
                  <a:srgbClr val="7030A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9EFB45-49C0-C349-8CAA-7768DD0735A9}"/>
                </a:ext>
              </a:extLst>
            </p:cNvPr>
            <p:cNvSpPr/>
            <p:nvPr/>
          </p:nvSpPr>
          <p:spPr>
            <a:xfrm>
              <a:off x="6840512" y="25814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+mn-lt"/>
                  <a:cs typeface="+mn-lt"/>
                </a:rPr>
                <a:t>RB</a:t>
              </a:r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C64F78E-8296-6549-A847-642159807FD5}"/>
                </a:ext>
              </a:extLst>
            </p:cNvPr>
            <p:cNvSpPr/>
            <p:nvPr/>
          </p:nvSpPr>
          <p:spPr>
            <a:xfrm>
              <a:off x="8064591" y="3555801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NNPN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775261-5E25-6F4C-A758-90799D670C3A}"/>
                </a:ext>
              </a:extLst>
            </p:cNvPr>
            <p:cNvCxnSpPr/>
            <p:nvPr/>
          </p:nvCxnSpPr>
          <p:spPr bwMode="auto">
            <a:xfrm flipH="1">
              <a:off x="1781074" y="3445027"/>
              <a:ext cx="234902" cy="15301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58068D-C127-8142-9917-08456B40CAFD}"/>
                </a:ext>
              </a:extLst>
            </p:cNvPr>
            <p:cNvCxnSpPr>
              <a:endCxn id="16" idx="0"/>
            </p:cNvCxnSpPr>
            <p:nvPr/>
          </p:nvCxnSpPr>
          <p:spPr bwMode="auto">
            <a:xfrm>
              <a:off x="2808052" y="3439316"/>
              <a:ext cx="0" cy="1488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91188A-E077-EA46-9874-8AEB451ECE0B}"/>
                </a:ext>
              </a:extLst>
            </p:cNvPr>
            <p:cNvCxnSpPr>
              <a:endCxn id="17" idx="0"/>
            </p:cNvCxnSpPr>
            <p:nvPr/>
          </p:nvCxnSpPr>
          <p:spPr bwMode="auto">
            <a:xfrm>
              <a:off x="3570412" y="3439316"/>
              <a:ext cx="1" cy="14544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5954FC2-16F4-8D45-9F56-E70BF1BEA9D1}"/>
                </a:ext>
              </a:extLst>
            </p:cNvPr>
            <p:cNvCxnSpPr/>
            <p:nvPr/>
          </p:nvCxnSpPr>
          <p:spPr bwMode="auto">
            <a:xfrm flipV="1">
              <a:off x="4104208" y="2950749"/>
              <a:ext cx="0" cy="1902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29612B-4B70-C040-82EC-6A3426DE9CCF}"/>
                </a:ext>
              </a:extLst>
            </p:cNvPr>
            <p:cNvCxnSpPr/>
            <p:nvPr/>
          </p:nvCxnSpPr>
          <p:spPr bwMode="auto">
            <a:xfrm flipV="1">
              <a:off x="4968304" y="3407783"/>
              <a:ext cx="0" cy="1902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0A1BDB7-8819-E842-B6C1-6CCDDB7E0AFF}"/>
                </a:ext>
              </a:extLst>
            </p:cNvPr>
            <p:cNvCxnSpPr/>
            <p:nvPr/>
          </p:nvCxnSpPr>
          <p:spPr bwMode="auto">
            <a:xfrm flipV="1">
              <a:off x="6048424" y="3439316"/>
              <a:ext cx="0" cy="1902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BFDDDF-57D3-2C40-919F-633C18CE1EDD}"/>
                </a:ext>
              </a:extLst>
            </p:cNvPr>
            <p:cNvCxnSpPr/>
            <p:nvPr/>
          </p:nvCxnSpPr>
          <p:spPr bwMode="auto">
            <a:xfrm flipV="1">
              <a:off x="6702392" y="3394502"/>
              <a:ext cx="0" cy="1902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77B33FC-83AE-D44C-B77D-E56530FEFA4C}"/>
                </a:ext>
              </a:extLst>
            </p:cNvPr>
            <p:cNvCxnSpPr/>
            <p:nvPr/>
          </p:nvCxnSpPr>
          <p:spPr bwMode="auto">
            <a:xfrm flipV="1">
              <a:off x="7088471" y="2950749"/>
              <a:ext cx="0" cy="1902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F7DF93-83D3-334D-9BA7-12C8A3A52777}"/>
                </a:ext>
              </a:extLst>
            </p:cNvPr>
            <p:cNvCxnSpPr/>
            <p:nvPr/>
          </p:nvCxnSpPr>
          <p:spPr bwMode="auto">
            <a:xfrm flipH="1" flipV="1">
              <a:off x="7836677" y="3382015"/>
              <a:ext cx="371987" cy="15243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1EF22E1-295A-194A-A6E5-AF160182AA41}"/>
              </a:ext>
            </a:extLst>
          </p:cNvPr>
          <p:cNvSpPr/>
          <p:nvPr/>
        </p:nvSpPr>
        <p:spPr>
          <a:xfrm>
            <a:off x="359792" y="2325682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Technically: NLTK's Perceptron tagger with the Penn Treebank POS set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4326900D-FF06-234F-84AB-AE5C0BDE4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B) Chunking and lexicon building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B9A7E2D-3B9C-9E42-B568-D58FAADF5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27150"/>
            <a:ext cx="9304089" cy="4270608"/>
          </a:xfrm>
        </p:spPr>
        <p:txBody>
          <a:bodyPr/>
          <a:lstStyle/>
          <a:p>
            <a:pPr marL="450850" eaLnBrk="1">
              <a:buSzPct val="45000"/>
              <a:buFont typeface="Arial" pitchFamily="2" charset="2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In: POS tagged sentences</a:t>
            </a:r>
            <a:br>
              <a:rPr lang="en-US" altLang="en-US" sz="2000" dirty="0"/>
            </a:br>
            <a:r>
              <a:rPr lang="en-US" sz="1200" dirty="0">
                <a:cs typeface="Arial"/>
              </a:rPr>
              <a:t>(the, DT), (patient, NN), (who, WP), (was, VBD), (prescribed, VBN), (enalapril, NN), (is, VBZ), (not, RB), (heather, NNPN)</a:t>
            </a:r>
            <a:endParaRPr lang="en-US" sz="1200" dirty="0">
              <a:ea typeface="+mn-lt"/>
              <a:cs typeface="+mn-lt"/>
            </a:endParaRP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Mid: Chunking</a:t>
            </a:r>
          </a:p>
          <a:p>
            <a:pPr lvl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300" dirty="0">
                <a:cs typeface="Arial"/>
              </a:rPr>
              <a:t>(the, </a:t>
            </a:r>
            <a:r>
              <a:rPr lang="en-US" sz="1300" i="1" dirty="0">
                <a:cs typeface="Arial"/>
              </a:rPr>
              <a:t>det</a:t>
            </a:r>
            <a:r>
              <a:rPr lang="en-US" sz="1300" dirty="0">
                <a:cs typeface="Arial"/>
              </a:rPr>
              <a:t>), (patient, </a:t>
            </a:r>
            <a:r>
              <a:rPr lang="en-US" sz="1300" i="1" dirty="0">
                <a:cs typeface="Arial"/>
              </a:rPr>
              <a:t>noun</a:t>
            </a:r>
            <a:r>
              <a:rPr lang="en-US" sz="1300" dirty="0">
                <a:cs typeface="Arial"/>
              </a:rPr>
              <a:t>), (who, </a:t>
            </a:r>
            <a:r>
              <a:rPr lang="en-US" sz="1300" i="1" dirty="0" err="1">
                <a:cs typeface="Arial"/>
              </a:rPr>
              <a:t>relpro</a:t>
            </a:r>
            <a:r>
              <a:rPr lang="en-US" sz="1300" dirty="0">
                <a:cs typeface="Arial"/>
              </a:rPr>
              <a:t>), ((was, prescribed), </a:t>
            </a:r>
            <a:r>
              <a:rPr lang="en-US" sz="1300" i="1" dirty="0" err="1">
                <a:cs typeface="Arial"/>
              </a:rPr>
              <a:t>tvGap</a:t>
            </a:r>
            <a:r>
              <a:rPr lang="en-US" sz="1300" dirty="0">
                <a:cs typeface="Arial"/>
              </a:rPr>
              <a:t>), (enalapril, </a:t>
            </a:r>
            <a:r>
              <a:rPr lang="en-US" sz="1300" i="1" dirty="0" err="1">
                <a:cs typeface="Arial"/>
              </a:rPr>
              <a:t>pn</a:t>
            </a:r>
            <a:r>
              <a:rPr lang="en-US" sz="1300" dirty="0">
                <a:cs typeface="Arial"/>
              </a:rPr>
              <a:t>), ((is, not), </a:t>
            </a:r>
            <a:r>
              <a:rPr lang="en-US" sz="1300" i="1" dirty="0">
                <a:cs typeface="Arial"/>
              </a:rPr>
              <a:t>cop</a:t>
            </a:r>
            <a:r>
              <a:rPr lang="en-US" sz="1300" dirty="0">
                <a:cs typeface="Arial"/>
              </a:rPr>
              <a:t>), (heather, </a:t>
            </a:r>
            <a:r>
              <a:rPr lang="en-US" sz="1300" i="1" dirty="0" err="1">
                <a:cs typeface="Arial"/>
              </a:rPr>
              <a:t>pn</a:t>
            </a:r>
            <a:r>
              <a:rPr lang="en-US" sz="1300" dirty="0">
                <a:cs typeface="Arial"/>
              </a:rPr>
              <a:t>)</a:t>
            </a:r>
            <a:endParaRPr lang="en-US" sz="1300">
              <a:ea typeface="+mn-lt"/>
              <a:cs typeface="+mn-lt"/>
            </a:endParaRP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Out: Lexicon for our B&amp;B grammar (next slide)</a:t>
            </a:r>
            <a:endParaRPr lang="en-US" dirty="0"/>
          </a:p>
          <a:p>
            <a:pPr marL="800100" lvl="2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200" dirty="0">
                <a:ea typeface="+mn-lt"/>
                <a:cs typeface="+mn-lt"/>
              </a:rPr>
              <a:t>…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noun([patient], [patients]),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 err="1">
                <a:ea typeface="+mn-lt"/>
                <a:cs typeface="+mn-lt"/>
              </a:rPr>
              <a:t>pn</a:t>
            </a:r>
            <a:r>
              <a:rPr lang="en-US" sz="1200" dirty="0">
                <a:ea typeface="+mn-lt"/>
                <a:cs typeface="+mn-lt"/>
              </a:rPr>
              <a:t>([heather]),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 err="1">
                <a:ea typeface="+mn-lt"/>
                <a:cs typeface="+mn-lt"/>
              </a:rPr>
              <a:t>pn</a:t>
            </a:r>
            <a:r>
              <a:rPr lang="en-US" sz="1200" dirty="0">
                <a:ea typeface="+mn-lt"/>
                <a:cs typeface="+mn-lt"/>
              </a:rPr>
              <a:t>([enalapril]),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 err="1">
                <a:ea typeface="+mn-lt"/>
                <a:cs typeface="+mn-lt"/>
              </a:rPr>
              <a:t>tvGap</a:t>
            </a:r>
            <a:r>
              <a:rPr lang="en-US" sz="1200" dirty="0">
                <a:ea typeface="+mn-lt"/>
                <a:cs typeface="+mn-lt"/>
              </a:rPr>
              <a:t>([was, prescribed], [for, their, heart, condition], [prescribe]),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…</a:t>
            </a:r>
            <a:br>
              <a:rPr lang="en-US" sz="1200" dirty="0">
                <a:ea typeface="+mn-lt"/>
                <a:cs typeface="+mn-lt"/>
              </a:rPr>
            </a:br>
            <a:endParaRPr lang="en-US" sz="1200">
              <a:cs typeface="Arial"/>
            </a:endParaRP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Old school NLP approach: regular expressions, semi-automated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Difficulty: custom vocabulary per puzzle, word-play by authors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4326900D-FF06-234F-84AB-AE5C0BDE4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752771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Chunking and lexicon building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B9A7E2D-3B9C-9E42-B568-D58FAADF5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698921"/>
            <a:ext cx="9304089" cy="3761031"/>
          </a:xfrm>
        </p:spPr>
        <p:txBody>
          <a:bodyPr anchor="ctr"/>
          <a:lstStyle/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In: POS tagged sentences</a:t>
            </a:r>
          </a:p>
          <a:p>
            <a:pPr marL="107950" indent="0" algn="ctr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100" dirty="0">
                <a:cs typeface="Arial"/>
              </a:rPr>
              <a:t>(the, DT), (patient, NN), (who, WP), (was, VBD), (prescribed, VBN), (enalapril, NN), (is, VBZ), (not, RB), (heather, NNPN)</a:t>
            </a:r>
            <a:endParaRPr lang="en-US" sz="1100" dirty="0">
              <a:ea typeface="+mn-lt"/>
              <a:cs typeface="+mn-lt"/>
            </a:endParaRP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Mid: Chunking</a:t>
            </a:r>
          </a:p>
          <a:p>
            <a:pPr marL="107950" indent="0" algn="ctr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300" dirty="0">
                <a:cs typeface="Arial"/>
              </a:rPr>
              <a:t>(the, </a:t>
            </a:r>
            <a:r>
              <a:rPr lang="en-US" sz="1300" i="1" dirty="0">
                <a:cs typeface="Arial"/>
              </a:rPr>
              <a:t>det</a:t>
            </a:r>
            <a:r>
              <a:rPr lang="en-US" sz="1300" dirty="0">
                <a:cs typeface="Arial"/>
              </a:rPr>
              <a:t>), (patient, </a:t>
            </a:r>
            <a:r>
              <a:rPr lang="en-US" sz="1300" i="1" dirty="0">
                <a:cs typeface="Arial"/>
              </a:rPr>
              <a:t>noun</a:t>
            </a:r>
            <a:r>
              <a:rPr lang="en-US" sz="1300" dirty="0">
                <a:cs typeface="Arial"/>
              </a:rPr>
              <a:t>), (who, </a:t>
            </a:r>
            <a:r>
              <a:rPr lang="en-US" sz="1300" i="1" dirty="0" err="1">
                <a:cs typeface="Arial"/>
              </a:rPr>
              <a:t>relpro</a:t>
            </a:r>
            <a:r>
              <a:rPr lang="en-US" sz="1300" dirty="0">
                <a:cs typeface="Arial"/>
              </a:rPr>
              <a:t>), ((was, prescribed), </a:t>
            </a:r>
            <a:r>
              <a:rPr lang="en-US" sz="1300" i="1" dirty="0" err="1">
                <a:cs typeface="Arial"/>
              </a:rPr>
              <a:t>tvGap</a:t>
            </a:r>
            <a:r>
              <a:rPr lang="en-US" sz="1300" dirty="0">
                <a:cs typeface="Arial"/>
              </a:rPr>
              <a:t>), (enalapril, </a:t>
            </a:r>
            <a:r>
              <a:rPr lang="en-US" sz="1300" i="1" dirty="0" err="1">
                <a:cs typeface="Arial"/>
              </a:rPr>
              <a:t>pn</a:t>
            </a:r>
            <a:r>
              <a:rPr lang="en-US" sz="1300" dirty="0">
                <a:cs typeface="Arial"/>
              </a:rPr>
              <a:t>), ((is, not), </a:t>
            </a:r>
            <a:r>
              <a:rPr lang="en-US" sz="1300" i="1" dirty="0">
                <a:cs typeface="Arial"/>
              </a:rPr>
              <a:t>cop</a:t>
            </a:r>
            <a:r>
              <a:rPr lang="en-US" sz="1300" dirty="0">
                <a:cs typeface="Arial"/>
              </a:rPr>
              <a:t>), (heather, </a:t>
            </a:r>
            <a:r>
              <a:rPr lang="en-US" sz="1300" i="1" dirty="0" err="1">
                <a:cs typeface="Arial"/>
              </a:rPr>
              <a:t>pn</a:t>
            </a:r>
            <a:r>
              <a:rPr lang="en-US" sz="1300" dirty="0">
                <a:cs typeface="Arial"/>
              </a:rPr>
              <a:t>)</a:t>
            </a:r>
            <a:endParaRPr lang="en-US" sz="1300" dirty="0">
              <a:ea typeface="+mn-lt"/>
              <a:cs typeface="+mn-lt"/>
            </a:endParaRPr>
          </a:p>
          <a:p>
            <a:pPr marL="107950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Out: Lexicon for our B&amp;B grammar</a:t>
            </a:r>
            <a:endParaRPr lang="en-US" dirty="0"/>
          </a:p>
          <a:p>
            <a:pPr marL="800100" lvl="2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200" dirty="0">
                <a:ea typeface="+mn-lt"/>
                <a:cs typeface="+mn-lt"/>
              </a:rPr>
              <a:t>…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noun([patient], [patients]),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 err="1">
                <a:ea typeface="+mn-lt"/>
                <a:cs typeface="+mn-lt"/>
              </a:rPr>
              <a:t>pn</a:t>
            </a:r>
            <a:r>
              <a:rPr lang="en-US" sz="1200" dirty="0">
                <a:ea typeface="+mn-lt"/>
                <a:cs typeface="+mn-lt"/>
              </a:rPr>
              <a:t>([heather]),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 err="1">
                <a:ea typeface="+mn-lt"/>
                <a:cs typeface="+mn-lt"/>
              </a:rPr>
              <a:t>pn</a:t>
            </a:r>
            <a:r>
              <a:rPr lang="en-US" sz="1200" dirty="0">
                <a:ea typeface="+mn-lt"/>
                <a:cs typeface="+mn-lt"/>
              </a:rPr>
              <a:t>([enalapril]),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 err="1">
                <a:ea typeface="+mn-lt"/>
                <a:cs typeface="+mn-lt"/>
              </a:rPr>
              <a:t>tvGap</a:t>
            </a:r>
            <a:r>
              <a:rPr lang="en-US" sz="1200" dirty="0">
                <a:ea typeface="+mn-lt"/>
                <a:cs typeface="+mn-lt"/>
              </a:rPr>
              <a:t>([was, prescribed], [for, their, heart, condition], [prescribe]),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…</a:t>
            </a:r>
            <a:endParaRPr lang="en-US" sz="1200" dirty="0">
              <a:cs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469D88-172A-BD43-8991-363014461FAA}"/>
              </a:ext>
            </a:extLst>
          </p:cNvPr>
          <p:cNvGrpSpPr/>
          <p:nvPr/>
        </p:nvGrpSpPr>
        <p:grpSpPr>
          <a:xfrm>
            <a:off x="188803" y="162216"/>
            <a:ext cx="9717106" cy="493084"/>
            <a:chOff x="188803" y="162216"/>
            <a:chExt cx="9717106" cy="493084"/>
          </a:xfrm>
        </p:grpSpPr>
        <p:cxnSp>
          <p:nvCxnSpPr>
            <p:cNvPr id="14" name="Straight Arrow Connector 12">
              <a:extLst>
                <a:ext uri="{FF2B5EF4-FFF2-40B4-BE49-F238E27FC236}">
                  <a16:creationId xmlns:a16="http://schemas.microsoft.com/office/drawing/2014/main" id="{F799E250-F49F-F048-9367-ED48055179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591" y="420460"/>
              <a:ext cx="7324089" cy="866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E8DC51-DA3D-044C-80B5-C6BDC3927437}"/>
                </a:ext>
              </a:extLst>
            </p:cNvPr>
            <p:cNvSpPr/>
            <p:nvPr/>
          </p:nvSpPr>
          <p:spPr>
            <a:xfrm>
              <a:off x="1306252" y="210597"/>
              <a:ext cx="925748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Pos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Tagging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E48C84-8C59-724F-8303-124727C501D9}"/>
                </a:ext>
              </a:extLst>
            </p:cNvPr>
            <p:cNvSpPr/>
            <p:nvPr/>
          </p:nvSpPr>
          <p:spPr>
            <a:xfrm>
              <a:off x="2376016" y="162216"/>
              <a:ext cx="1716462" cy="49308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Chunking &amp;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Lexicon Building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4A7AE4-4A3A-654F-A588-9CF90BBBB2D1}"/>
                </a:ext>
              </a:extLst>
            </p:cNvPr>
            <p:cNvSpPr/>
            <p:nvPr/>
          </p:nvSpPr>
          <p:spPr>
            <a:xfrm>
              <a:off x="4530959" y="248073"/>
              <a:ext cx="797385" cy="349968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900" dirty="0">
                  <a:solidFill>
                    <a:schemeClr val="bg1">
                      <a:lumMod val="65000"/>
                    </a:schemeClr>
                  </a:solidFill>
                </a:rPr>
                <a:t>First-Order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900" dirty="0">
                  <a:solidFill>
                    <a:schemeClr val="bg1">
                      <a:lumMod val="65000"/>
                    </a:schemeClr>
                  </a:solidFill>
                </a:rPr>
                <a:t>Logic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8BF2EA-909F-9D4F-B91D-88CE7250591A}"/>
                </a:ext>
              </a:extLst>
            </p:cNvPr>
            <p:cNvSpPr/>
            <p:nvPr/>
          </p:nvSpPr>
          <p:spPr>
            <a:xfrm>
              <a:off x="5885283" y="239845"/>
              <a:ext cx="811213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IDP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Language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2B9D5-43A0-9A40-AE25-26BDD014E953}"/>
                </a:ext>
              </a:extLst>
            </p:cNvPr>
            <p:cNvSpPr/>
            <p:nvPr/>
          </p:nvSpPr>
          <p:spPr>
            <a:xfrm>
              <a:off x="7142728" y="239845"/>
              <a:ext cx="849912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Explanation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Generation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F3B7FB-3193-CF40-965E-3220EC40279F}"/>
                </a:ext>
              </a:extLst>
            </p:cNvPr>
            <p:cNvSpPr/>
            <p:nvPr/>
          </p:nvSpPr>
          <p:spPr>
            <a:xfrm>
              <a:off x="8431121" y="225983"/>
              <a:ext cx="147478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 err="1"/>
                <a:t>Visualisation</a:t>
              </a:r>
              <a:endParaRPr lang="en-US" altLang="en-US" sz="1400" i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FED96A-4D0B-054C-ABDD-363E6AF86B86}"/>
                </a:ext>
              </a:extLst>
            </p:cNvPr>
            <p:cNvSpPr/>
            <p:nvPr/>
          </p:nvSpPr>
          <p:spPr>
            <a:xfrm>
              <a:off x="188803" y="253711"/>
              <a:ext cx="79366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/>
                <a:t>Clues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8190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B9A7E2D-3B9C-9E42-B568-D58FAADF5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17928"/>
            <a:ext cx="5184576" cy="1224136"/>
          </a:xfrm>
        </p:spPr>
        <p:txBody>
          <a:bodyPr anchor="ctr"/>
          <a:lstStyle/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</a:rPr>
              <a:t>In:    POS tagged sentences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</a:rPr>
              <a:t>Mid: Chunking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</a:rPr>
              <a:t>Out: Lexicon for our B&amp;B grammar (next slide)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D9AE17-21F8-8447-A9D8-9BB46C468031}"/>
              </a:ext>
            </a:extLst>
          </p:cNvPr>
          <p:cNvSpPr/>
          <p:nvPr/>
        </p:nvSpPr>
        <p:spPr>
          <a:xfrm>
            <a:off x="395511" y="2961071"/>
            <a:ext cx="3961010" cy="224981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Old school NLP approach: </a:t>
            </a:r>
          </a:p>
          <a:p>
            <a:pPr marL="393700" indent="-285750" eaLnBrk="1">
              <a:buSzPct val="45000"/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regular expressions</a:t>
            </a:r>
          </a:p>
          <a:p>
            <a:pPr marL="393700" indent="-285750" eaLnBrk="1">
              <a:buSzPct val="45000"/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semi-automated</a:t>
            </a:r>
          </a:p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Difficulty: </a:t>
            </a:r>
          </a:p>
          <a:p>
            <a:pPr marL="393700" indent="-285750" eaLnBrk="1">
              <a:buSzPct val="45000"/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custom vocabulary per puzzle</a:t>
            </a:r>
          </a:p>
          <a:p>
            <a:pPr marL="393700" indent="-285750" eaLnBrk="1">
              <a:buSzPct val="45000"/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word-play by authors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DEC38C-01E6-4A42-8678-FAB7F54963BC}"/>
              </a:ext>
            </a:extLst>
          </p:cNvPr>
          <p:cNvGrpSpPr/>
          <p:nvPr/>
        </p:nvGrpSpPr>
        <p:grpSpPr>
          <a:xfrm>
            <a:off x="188803" y="162216"/>
            <a:ext cx="9717106" cy="493084"/>
            <a:chOff x="188803" y="162216"/>
            <a:chExt cx="9717106" cy="493084"/>
          </a:xfrm>
        </p:grpSpPr>
        <p:cxnSp>
          <p:nvCxnSpPr>
            <p:cNvPr id="6" name="Straight Arrow Connector 12">
              <a:extLst>
                <a:ext uri="{FF2B5EF4-FFF2-40B4-BE49-F238E27FC236}">
                  <a16:creationId xmlns:a16="http://schemas.microsoft.com/office/drawing/2014/main" id="{6D232212-EA1A-3E49-98B5-D444E76509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591" y="420460"/>
              <a:ext cx="7324089" cy="866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4E2462-20C4-AF42-A191-C3FD39D753F6}"/>
                </a:ext>
              </a:extLst>
            </p:cNvPr>
            <p:cNvSpPr/>
            <p:nvPr/>
          </p:nvSpPr>
          <p:spPr>
            <a:xfrm>
              <a:off x="1306252" y="210597"/>
              <a:ext cx="925748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Pos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Tagging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DF3CFB-146C-6447-ACD1-158377DE4EF5}"/>
                </a:ext>
              </a:extLst>
            </p:cNvPr>
            <p:cNvSpPr/>
            <p:nvPr/>
          </p:nvSpPr>
          <p:spPr>
            <a:xfrm>
              <a:off x="2376016" y="162216"/>
              <a:ext cx="1716462" cy="49308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Chunking &amp;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Lexicon Building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8DFCDC-F645-CF48-A6A5-B8C830D28BAA}"/>
                </a:ext>
              </a:extLst>
            </p:cNvPr>
            <p:cNvSpPr/>
            <p:nvPr/>
          </p:nvSpPr>
          <p:spPr>
            <a:xfrm>
              <a:off x="4530959" y="248073"/>
              <a:ext cx="797385" cy="349968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900" dirty="0">
                  <a:solidFill>
                    <a:schemeClr val="bg1">
                      <a:lumMod val="65000"/>
                    </a:schemeClr>
                  </a:solidFill>
                </a:rPr>
                <a:t>First-Order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900" dirty="0">
                  <a:solidFill>
                    <a:schemeClr val="bg1">
                      <a:lumMod val="65000"/>
                    </a:schemeClr>
                  </a:solidFill>
                </a:rPr>
                <a:t>Logic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0C522A-FC24-9642-8296-966FC343591A}"/>
                </a:ext>
              </a:extLst>
            </p:cNvPr>
            <p:cNvSpPr/>
            <p:nvPr/>
          </p:nvSpPr>
          <p:spPr>
            <a:xfrm>
              <a:off x="5885283" y="239845"/>
              <a:ext cx="811213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IDP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Language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E58AD7-BE46-1B41-AF78-66EA9B345309}"/>
                </a:ext>
              </a:extLst>
            </p:cNvPr>
            <p:cNvSpPr/>
            <p:nvPr/>
          </p:nvSpPr>
          <p:spPr>
            <a:xfrm>
              <a:off x="7142728" y="239845"/>
              <a:ext cx="849912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Explanation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Generation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1E6841-C961-C048-8EB6-93173F86978A}"/>
                </a:ext>
              </a:extLst>
            </p:cNvPr>
            <p:cNvSpPr/>
            <p:nvPr/>
          </p:nvSpPr>
          <p:spPr>
            <a:xfrm>
              <a:off x="8431121" y="225983"/>
              <a:ext cx="147478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 err="1"/>
                <a:t>Visualisation</a:t>
              </a:r>
              <a:endParaRPr lang="en-US" altLang="en-US" sz="1400" i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C84BBF-9C40-7F43-BC00-833326FE3B59}"/>
                </a:ext>
              </a:extLst>
            </p:cNvPr>
            <p:cNvSpPr/>
            <p:nvPr/>
          </p:nvSpPr>
          <p:spPr>
            <a:xfrm>
              <a:off x="188803" y="253711"/>
              <a:ext cx="79366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/>
                <a:t>Clues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6F91B901-649F-5B42-ADAA-A6D22DB69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752771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Chunking and lexicon building</a:t>
            </a:r>
          </a:p>
        </p:txBody>
      </p:sp>
    </p:spTree>
    <p:extLst>
      <p:ext uri="{BB962C8B-B14F-4D97-AF65-F5344CB8AC3E}">
        <p14:creationId xmlns:p14="http://schemas.microsoft.com/office/powerpoint/2010/main" val="16287985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1981528A-8346-7443-B5D7-F9812A1DB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6" y="742442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To logic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7EF3B5B7-8FA1-9840-BACB-855AB0D9F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5" y="2396478"/>
            <a:ext cx="9070975" cy="3200305"/>
          </a:xfrm>
        </p:spPr>
        <p:txBody>
          <a:bodyPr/>
          <a:lstStyle/>
          <a:p>
            <a:pPr marL="0" indent="107950" eaLnBrk="1"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2400" dirty="0"/>
              <a:t>Blackburn and Bos framework as a base: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800" dirty="0"/>
              <a:t>Defined grammar based on 10 other puzzles, which includes : </a:t>
            </a:r>
          </a:p>
          <a:p>
            <a:pPr marL="863600" lvl="1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Template sentences specific to logic grid puzzles </a:t>
            </a:r>
          </a:p>
          <a:p>
            <a:pPr marL="863600" lvl="1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 err="1"/>
              <a:t>alldifferent</a:t>
            </a:r>
            <a:r>
              <a:rPr lang="en-US" altLang="en-US" sz="1600" dirty="0"/>
              <a:t> rules : </a:t>
            </a:r>
            <a:r>
              <a:rPr lang="en-US" sz="1600" dirty="0"/>
              <a:t>:</a:t>
            </a:r>
            <a:r>
              <a:rPr lang="en-US" sz="1600" i="1" dirty="0"/>
              <a:t>“Of X,Y and Z, one is...” </a:t>
            </a:r>
          </a:p>
          <a:p>
            <a:pPr marL="863600" lvl="1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Numerical comparisons (</a:t>
            </a:r>
            <a:r>
              <a:rPr lang="en-US" altLang="en-US" sz="1600" i="1" dirty="0"/>
              <a:t>“John scored 3 points higher than Mary”</a:t>
            </a:r>
            <a:r>
              <a:rPr lang="en-US" altLang="en-US" sz="1600" dirty="0"/>
              <a:t>), …</a:t>
            </a:r>
          </a:p>
          <a:p>
            <a:pPr marL="431640" lvl="0" indent="-324000">
              <a:spcBef>
                <a:spcPts val="1426"/>
              </a:spcBef>
              <a:buSzPct val="45000"/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800" dirty="0">
                <a:latin typeface="Arial" pitchFamily="18"/>
              </a:rPr>
              <a:t>Extended </a:t>
            </a:r>
            <a:r>
              <a:rPr lang="en-US" sz="1800" dirty="0" err="1">
                <a:latin typeface="Arial" pitchFamily="18"/>
              </a:rPr>
              <a:t>Blackbrun</a:t>
            </a:r>
            <a:r>
              <a:rPr lang="en-US" sz="1800" dirty="0">
                <a:latin typeface="Arial" pitchFamily="18"/>
              </a:rPr>
              <a:t> &amp; Bos framework to reason about types:</a:t>
            </a:r>
          </a:p>
          <a:p>
            <a:pPr marL="831959" lvl="1" indent="-324000">
              <a:buSzPct val="45000"/>
              <a:buFont typeface="Wingdings" pitchFamily="2"/>
              <a:buChar char=""/>
              <a:tabLst>
                <a:tab pos="457199" algn="l"/>
                <a:tab pos="914399" algn="l"/>
                <a:tab pos="1371599" algn="l"/>
                <a:tab pos="1828799" algn="l"/>
                <a:tab pos="2285999" algn="l"/>
                <a:tab pos="2743199" algn="l"/>
                <a:tab pos="3200399" algn="l"/>
                <a:tab pos="3657599" algn="l"/>
                <a:tab pos="4114799" algn="l"/>
                <a:tab pos="4571999" algn="l"/>
                <a:tab pos="5029199" algn="l"/>
                <a:tab pos="5486399" algn="l"/>
                <a:tab pos="5943599" algn="l"/>
                <a:tab pos="6400799" algn="l"/>
                <a:tab pos="6857999" algn="l"/>
                <a:tab pos="7315199" algn="l"/>
                <a:tab pos="7772399" algn="l"/>
                <a:tab pos="8229599" algn="l"/>
                <a:tab pos="8686799" algn="l"/>
              </a:tabLst>
            </a:pPr>
            <a:r>
              <a:rPr lang="en-US" sz="1600" dirty="0"/>
              <a:t>Each entity (John, points) has a type</a:t>
            </a:r>
          </a:p>
          <a:p>
            <a:pPr marL="831959" lvl="1" indent="-324000">
              <a:buSzPct val="45000"/>
              <a:buFont typeface="Wingdings" pitchFamily="2"/>
              <a:buChar char=""/>
              <a:tabLst>
                <a:tab pos="457199" algn="l"/>
                <a:tab pos="914399" algn="l"/>
                <a:tab pos="1371599" algn="l"/>
                <a:tab pos="1828799" algn="l"/>
                <a:tab pos="2285999" algn="l"/>
                <a:tab pos="2743199" algn="l"/>
                <a:tab pos="3200399" algn="l"/>
                <a:tab pos="3657599" algn="l"/>
                <a:tab pos="4114799" algn="l"/>
                <a:tab pos="4571999" algn="l"/>
                <a:tab pos="5029199" algn="l"/>
                <a:tab pos="5486399" algn="l"/>
                <a:tab pos="5943599" algn="l"/>
                <a:tab pos="6400799" algn="l"/>
                <a:tab pos="6857999" algn="l"/>
                <a:tab pos="7315199" algn="l"/>
                <a:tab pos="7772399" algn="l"/>
                <a:tab pos="8229599" algn="l"/>
                <a:tab pos="8686799" algn="l"/>
              </a:tabLst>
            </a:pPr>
            <a:r>
              <a:rPr lang="en-US" sz="1600" dirty="0"/>
              <a:t>Some relations (scored, has more, received) are synonyms: types allow detecting them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88C99-E5F3-2649-B251-9C2ECFDFC93C}"/>
              </a:ext>
            </a:extLst>
          </p:cNvPr>
          <p:cNvSpPr/>
          <p:nvPr/>
        </p:nvSpPr>
        <p:spPr>
          <a:xfrm>
            <a:off x="516053" y="1647963"/>
            <a:ext cx="9070975" cy="70788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Input</a:t>
            </a:r>
            <a:r>
              <a:rPr lang="en-US" altLang="en-US" dirty="0"/>
              <a:t>: 	</a:t>
            </a:r>
            <a:r>
              <a:rPr lang="en-US" altLang="en-US" sz="2000" i="1" dirty="0"/>
              <a:t>Lexicon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Grammar</a:t>
            </a:r>
            <a:endParaRPr lang="en-US" altLang="en-US" i="1" dirty="0"/>
          </a:p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Output</a:t>
            </a:r>
            <a:r>
              <a:rPr lang="en-US" altLang="en-US" dirty="0"/>
              <a:t>: 	</a:t>
            </a:r>
            <a:r>
              <a:rPr lang="en-US" altLang="en-US" sz="2000" dirty="0"/>
              <a:t>Discourse Representation Theory</a:t>
            </a:r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2CC060-CF2D-7F43-8F7E-C218851384F9}"/>
              </a:ext>
            </a:extLst>
          </p:cNvPr>
          <p:cNvGrpSpPr/>
          <p:nvPr/>
        </p:nvGrpSpPr>
        <p:grpSpPr>
          <a:xfrm>
            <a:off x="188803" y="180411"/>
            <a:ext cx="9717106" cy="493084"/>
            <a:chOff x="188803" y="180411"/>
            <a:chExt cx="9717106" cy="493084"/>
          </a:xfrm>
        </p:grpSpPr>
        <p:cxnSp>
          <p:nvCxnSpPr>
            <p:cNvPr id="8" name="Straight Arrow Connector 12">
              <a:extLst>
                <a:ext uri="{FF2B5EF4-FFF2-40B4-BE49-F238E27FC236}">
                  <a16:creationId xmlns:a16="http://schemas.microsoft.com/office/drawing/2014/main" id="{DEBBC2CB-B37B-0A41-AE6F-ADA0941BF3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591" y="420460"/>
              <a:ext cx="7324089" cy="866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ADD816-1757-0941-801A-360378941348}"/>
                </a:ext>
              </a:extLst>
            </p:cNvPr>
            <p:cNvSpPr/>
            <p:nvPr/>
          </p:nvSpPr>
          <p:spPr>
            <a:xfrm>
              <a:off x="1306252" y="210597"/>
              <a:ext cx="925748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Pos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Tagging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067661-D8A4-8D46-8538-7FB1B174633B}"/>
                </a:ext>
              </a:extLst>
            </p:cNvPr>
            <p:cNvSpPr/>
            <p:nvPr/>
          </p:nvSpPr>
          <p:spPr>
            <a:xfrm>
              <a:off x="2547123" y="246047"/>
              <a:ext cx="1157425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Chunking &amp;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Lexicon Building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53F461-D7AE-6349-A1C8-98B58BDC031D}"/>
                </a:ext>
              </a:extLst>
            </p:cNvPr>
            <p:cNvSpPr/>
            <p:nvPr/>
          </p:nvSpPr>
          <p:spPr>
            <a:xfrm>
              <a:off x="4111922" y="180411"/>
              <a:ext cx="1157425" cy="49308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First-Order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Logic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721F58-DE7D-264E-8253-F1C1A25A188C}"/>
                </a:ext>
              </a:extLst>
            </p:cNvPr>
            <p:cNvSpPr/>
            <p:nvPr/>
          </p:nvSpPr>
          <p:spPr>
            <a:xfrm>
              <a:off x="5885283" y="239845"/>
              <a:ext cx="811213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IDP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Language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324C6E-A39F-CF49-BC72-E93D3628BF73}"/>
                </a:ext>
              </a:extLst>
            </p:cNvPr>
            <p:cNvSpPr/>
            <p:nvPr/>
          </p:nvSpPr>
          <p:spPr>
            <a:xfrm>
              <a:off x="7142728" y="239845"/>
              <a:ext cx="849912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Explanation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Generation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C1C348-511D-DF49-94F0-FD669D2F4437}"/>
                </a:ext>
              </a:extLst>
            </p:cNvPr>
            <p:cNvSpPr/>
            <p:nvPr/>
          </p:nvSpPr>
          <p:spPr>
            <a:xfrm>
              <a:off x="8431121" y="225983"/>
              <a:ext cx="147478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 err="1"/>
                <a:t>Visualisation</a:t>
              </a:r>
              <a:endParaRPr lang="en-US" altLang="en-US" sz="1400" i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E01291-CAD5-074F-BB90-C015B8D529AE}"/>
                </a:ext>
              </a:extLst>
            </p:cNvPr>
            <p:cNvSpPr/>
            <p:nvPr/>
          </p:nvSpPr>
          <p:spPr>
            <a:xfrm>
              <a:off x="188803" y="253711"/>
              <a:ext cx="79366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/>
                <a:t>Clues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1238</Words>
  <Application>Microsoft Macintosh PowerPoint</Application>
  <PresentationFormat>Custom</PresentationFormat>
  <Paragraphs>393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.Apple Color Emoji UI</vt:lpstr>
      <vt:lpstr>Arial</vt:lpstr>
      <vt:lpstr>Liberation Sans</vt:lpstr>
      <vt:lpstr>NimbusRomNo9L</vt:lpstr>
      <vt:lpstr>Symbol</vt:lpstr>
      <vt:lpstr>Times New Roman</vt:lpstr>
      <vt:lpstr>Wingdings</vt:lpstr>
      <vt:lpstr>Office Theme</vt:lpstr>
      <vt:lpstr>PowerPoint Presentation</vt:lpstr>
      <vt:lpstr>Holy Grail-ish</vt:lpstr>
      <vt:lpstr>Zebra Tutor, a Holy Grail</vt:lpstr>
      <vt:lpstr>HolyZebra approach</vt:lpstr>
      <vt:lpstr>POS tagging</vt:lpstr>
      <vt:lpstr>B) Chunking and lexicon building</vt:lpstr>
      <vt:lpstr>Chunking and lexicon building</vt:lpstr>
      <vt:lpstr>Chunking and lexicon building</vt:lpstr>
      <vt:lpstr>To logic</vt:lpstr>
      <vt:lpstr>To IDP language</vt:lpstr>
      <vt:lpstr>To IDP language</vt:lpstr>
      <vt:lpstr>To IDP language</vt:lpstr>
      <vt:lpstr>To IDP language</vt:lpstr>
      <vt:lpstr>To IDP language</vt:lpstr>
      <vt:lpstr>To explanations</vt:lpstr>
      <vt:lpstr>Visualisation1</vt:lpstr>
      <vt:lpstr>Related work</vt:lpstr>
      <vt:lpstr>Related work</vt:lpstr>
      <vt:lpstr>Conclusion                          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tias </dc:creator>
  <cp:lastModifiedBy>Emilio Gamba</cp:lastModifiedBy>
  <cp:revision>223</cp:revision>
  <cp:lastPrinted>1601-01-01T00:00:00Z</cp:lastPrinted>
  <dcterms:created xsi:type="dcterms:W3CDTF">2019-09-24T14:46:21Z</dcterms:created>
  <dcterms:modified xsi:type="dcterms:W3CDTF">2019-09-30T14:47:21Z</dcterms:modified>
</cp:coreProperties>
</file>