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70" userDrawn="1">
          <p15:clr>
            <a:srgbClr val="A4A3A4"/>
          </p15:clr>
        </p15:guide>
        <p15:guide id="2" pos="2335" userDrawn="1">
          <p15:clr>
            <a:srgbClr val="A4A3A4"/>
          </p15:clr>
        </p15:guide>
        <p15:guide id="3" orient="horz" pos="17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8A"/>
    <a:srgbClr val="70ABBB"/>
    <a:srgbClr val="EBFEFE"/>
    <a:srgbClr val="273A6D"/>
    <a:srgbClr val="C5B9B5"/>
    <a:srgbClr val="A6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135" autoAdjust="0"/>
  </p:normalViewPr>
  <p:slideViewPr>
    <p:cSldViewPr>
      <p:cViewPr>
        <p:scale>
          <a:sx n="50" d="100"/>
          <a:sy n="50" d="100"/>
        </p:scale>
        <p:origin x="1458" y="-4884"/>
      </p:cViewPr>
      <p:guideLst>
        <p:guide orient="horz" pos="18970"/>
        <p:guide pos="2335"/>
        <p:guide orient="horz" pos="1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9DCA9-61C6-4BAE-92C6-94F0F0371E20}" type="datetimeFigureOut">
              <a:rPr lang="nl-BE" smtClean="0"/>
              <a:t>26/04/2017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6020-79D9-45F4-A9BA-857ACB29A6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1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6020-79D9-45F4-A9BA-857ACB29A6E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98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944" y="7064852"/>
            <a:ext cx="19245738" cy="19980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83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4436" y="1212660"/>
            <a:ext cx="4810245" cy="258325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944" y="1212660"/>
            <a:ext cx="14283240" cy="25832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4" y="7064852"/>
            <a:ext cx="19245738" cy="19980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4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58" y="19454928"/>
            <a:ext cx="18176794" cy="6012504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058" y="12831332"/>
            <a:ext cx="18176794" cy="66235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8" indent="0">
              <a:buNone/>
              <a:defRPr sz="1399"/>
            </a:lvl4pPr>
            <a:lvl5pPr marL="1826971" indent="0">
              <a:buNone/>
              <a:defRPr sz="1399"/>
            </a:lvl5pPr>
            <a:lvl6pPr marL="2283714" indent="0">
              <a:buNone/>
              <a:defRPr sz="1399"/>
            </a:lvl6pPr>
            <a:lvl7pPr marL="2740457" indent="0">
              <a:buNone/>
              <a:defRPr sz="1399"/>
            </a:lvl7pPr>
            <a:lvl8pPr marL="3197200" indent="0">
              <a:buNone/>
              <a:defRPr sz="1399"/>
            </a:lvl8pPr>
            <a:lvl9pPr marL="3653942" indent="0">
              <a:buNone/>
              <a:defRPr sz="13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944" y="7064852"/>
            <a:ext cx="9545950" cy="19980307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7146" y="7064852"/>
            <a:ext cx="9547535" cy="19980307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7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943" y="6777559"/>
            <a:ext cx="9447620" cy="28237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943" y="9601278"/>
            <a:ext cx="9447620" cy="17443881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305" y="6777559"/>
            <a:ext cx="9452377" cy="28237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305" y="9601278"/>
            <a:ext cx="9452377" cy="17443881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588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92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3" y="1204724"/>
            <a:ext cx="7035360" cy="5129993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9645" y="1204723"/>
            <a:ext cx="11955037" cy="25840436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943" y="6334717"/>
            <a:ext cx="7035360" cy="207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54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718" y="21192966"/>
            <a:ext cx="12830492" cy="2501507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718" y="2704674"/>
            <a:ext cx="12830492" cy="18166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718" y="23694474"/>
            <a:ext cx="12830492" cy="3553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25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ide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3"/>
            <a:ext cx="21380450" cy="302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5pPr>
      <a:lvl6pPr marL="456743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6pPr>
      <a:lvl7pPr marL="913486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7pPr>
      <a:lvl8pPr marL="1370228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8pPr>
      <a:lvl9pPr marL="1826971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9pPr>
    </p:titleStyle>
    <p:bodyStyle>
      <a:lvl1pPr marL="1106488" indent="-1106488" algn="l" defTabSz="2949575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97125" indent="-922338" algn="l" defTabSz="2949575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2pPr>
      <a:lvl3pPr marL="3686175" indent="-736600" algn="l" defTabSz="2949575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7095373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6pPr>
      <a:lvl7pPr marL="7552115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7pPr>
      <a:lvl8pPr marL="8008858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8pPr>
      <a:lvl9pPr marL="8465601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52"/>
          <p:cNvSpPr>
            <a:spLocks noChangeArrowheads="1"/>
          </p:cNvSpPr>
          <p:nvPr/>
        </p:nvSpPr>
        <p:spPr bwMode="auto">
          <a:xfrm>
            <a:off x="12410198" y="19787616"/>
            <a:ext cx="8560673" cy="1006475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5794" smtClean="0"/>
          </a:p>
        </p:txBody>
      </p:sp>
      <p:sp>
        <p:nvSpPr>
          <p:cNvPr id="2055" name="Rectangle 34"/>
          <p:cNvSpPr>
            <a:spLocks noChangeArrowheads="1"/>
          </p:cNvSpPr>
          <p:nvPr/>
        </p:nvSpPr>
        <p:spPr bwMode="auto">
          <a:xfrm>
            <a:off x="12479338" y="2826964"/>
            <a:ext cx="88900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4496" b="1" smtClean="0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56" name="Rectangle 35"/>
          <p:cNvSpPr>
            <a:spLocks noChangeArrowheads="1"/>
          </p:cNvSpPr>
          <p:nvPr/>
        </p:nvSpPr>
        <p:spPr bwMode="auto">
          <a:xfrm>
            <a:off x="3706813" y="3977903"/>
            <a:ext cx="13339289" cy="27225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</a:rPr>
              <a:t>In het </a:t>
            </a:r>
            <a:r>
              <a:rPr lang="nl-NL" altLang="en-US" sz="2400" i="1" dirty="0" smtClean="0">
                <a:latin typeface="+mj-lt"/>
              </a:rPr>
              <a:t>Knowledge Base</a:t>
            </a:r>
            <a:r>
              <a:rPr lang="nl-NL" altLang="en-US" sz="2400" dirty="0" smtClean="0">
                <a:latin typeface="+mj-lt"/>
              </a:rPr>
              <a:t>-paradigma wordt een probleem gereduceerd tot een specificatie waarop verschillende inferenties worden uitgevoerd. Een formele specificatie is echter </a:t>
            </a:r>
            <a:r>
              <a:rPr lang="nl-NL" altLang="en-US" sz="2400" dirty="0" smtClean="0">
                <a:latin typeface="+mj-lt"/>
              </a:rPr>
              <a:t>moeilijk te lezen en te schrijven</a:t>
            </a:r>
            <a:r>
              <a:rPr lang="nl-NL" altLang="en-US" sz="2400" dirty="0" smtClean="0">
                <a:latin typeface="+mj-lt"/>
              </a:rPr>
              <a:t>. Het automatisch vertalen van natuurlijke taal naar logica lost dit probleem op.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</a:rPr>
              <a:t>Deze thesis onderzoekt het vertalen van een logigram (een puzzel met een aantal </a:t>
            </a:r>
            <a:r>
              <a:rPr lang="nl-NL" altLang="en-US" sz="2400" dirty="0" err="1" smtClean="0">
                <a:latin typeface="+mj-lt"/>
              </a:rPr>
              <a:t>constraints</a:t>
            </a:r>
            <a:r>
              <a:rPr lang="nl-NL" altLang="en-US" sz="2400" dirty="0" smtClean="0">
                <a:latin typeface="+mj-lt"/>
              </a:rPr>
              <a:t> in natuurlijke taal) naar een formele specificatie in logica</a:t>
            </a:r>
          </a:p>
        </p:txBody>
      </p:sp>
      <p:sp>
        <p:nvSpPr>
          <p:cNvPr id="2067" name="AutoShape 50"/>
          <p:cNvSpPr>
            <a:spLocks noChangeArrowheads="1"/>
          </p:cNvSpPr>
          <p:nvPr/>
        </p:nvSpPr>
        <p:spPr bwMode="auto">
          <a:xfrm>
            <a:off x="3706814" y="2898402"/>
            <a:ext cx="13339288" cy="1006475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5794" smtClean="0"/>
          </a:p>
        </p:txBody>
      </p:sp>
      <p:sp>
        <p:nvSpPr>
          <p:cNvPr id="2068" name="Rectangle 15"/>
          <p:cNvSpPr>
            <a:spLocks noChangeArrowheads="1"/>
          </p:cNvSpPr>
          <p:nvPr/>
        </p:nvSpPr>
        <p:spPr bwMode="auto">
          <a:xfrm>
            <a:off x="3706813" y="2809502"/>
            <a:ext cx="8488362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4496" b="1" smtClean="0">
              <a:solidFill>
                <a:schemeClr val="bg1"/>
              </a:solidFill>
              <a:latin typeface="Calibri" panose="020F0502020204030204" pitchFamily="34" charset="0"/>
              <a:ea typeface="ヒラギノ角ゴ Pro W3" pitchFamily="80" charset="-128"/>
            </a:endParaRPr>
          </a:p>
        </p:txBody>
      </p:sp>
      <p:sp>
        <p:nvSpPr>
          <p:cNvPr id="2070" name="Rectangle 39"/>
          <p:cNvSpPr>
            <a:spLocks noChangeArrowheads="1"/>
          </p:cNvSpPr>
          <p:nvPr/>
        </p:nvSpPr>
        <p:spPr bwMode="auto">
          <a:xfrm>
            <a:off x="3492500" y="46038"/>
            <a:ext cx="17341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72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Automatisch vertalen van </a:t>
            </a:r>
          </a:p>
          <a:p>
            <a:r>
              <a:rPr lang="en-US" altLang="en-US" sz="72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logigrammen naar logica</a:t>
            </a:r>
          </a:p>
        </p:txBody>
      </p:sp>
      <p:sp>
        <p:nvSpPr>
          <p:cNvPr id="2071" name="Rectangle 15"/>
          <p:cNvSpPr>
            <a:spLocks noChangeArrowheads="1"/>
          </p:cNvSpPr>
          <p:nvPr/>
        </p:nvSpPr>
        <p:spPr bwMode="auto">
          <a:xfrm>
            <a:off x="3905250" y="2895227"/>
            <a:ext cx="8488363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nl-NL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Motivatie</a:t>
            </a:r>
          </a:p>
        </p:txBody>
      </p:sp>
      <p:sp>
        <p:nvSpPr>
          <p:cNvPr id="2072" name="Rectangle 12"/>
          <p:cNvSpPr>
            <a:spLocks noChangeArrowheads="1"/>
          </p:cNvSpPr>
          <p:nvPr/>
        </p:nvSpPr>
        <p:spPr bwMode="auto">
          <a:xfrm>
            <a:off x="12479337" y="19792267"/>
            <a:ext cx="8996152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Resultaten</a:t>
            </a:r>
            <a:endParaRPr lang="en-US" altLang="en-US" sz="4000" b="1" dirty="0" smtClean="0">
              <a:solidFill>
                <a:schemeClr val="bg1"/>
              </a:solidFill>
              <a:latin typeface="Calibri" panose="020F0502020204030204" pitchFamily="34" charset="0"/>
              <a:ea typeface="ヒラギノ角ゴ Pro W3" pitchFamily="80" charset="-128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0" y="7072313"/>
            <a:ext cx="3278188" cy="66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828558">
              <a:defRPr/>
            </a:pPr>
            <a:r>
              <a:rPr lang="en-US" sz="2498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Master </a:t>
            </a:r>
          </a:p>
          <a:p>
            <a:pPr algn="ctr" defTabSz="1828558">
              <a:defRPr/>
            </a:pPr>
            <a:r>
              <a:rPr lang="en-US" sz="2498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Computer-</a:t>
            </a:r>
            <a:r>
              <a:rPr lang="en-US" sz="249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wetenschappen</a:t>
            </a:r>
            <a:endParaRPr lang="en-US" sz="2498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Masterproef</a:t>
            </a: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Jens Claes</a:t>
            </a:r>
            <a:endParaRPr lang="en-US" sz="3197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Promotor</a:t>
            </a: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Marc </a:t>
            </a:r>
            <a:r>
              <a:rPr lang="en-US" sz="3197" i="1" dirty="0" err="1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Denecker</a:t>
            </a:r>
            <a:endParaRPr lang="en-US" sz="3197" i="1" dirty="0" smtClean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dirty="0" err="1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Begeleiders</a:t>
            </a: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Bart </a:t>
            </a:r>
            <a:r>
              <a:rPr lang="en-US" sz="3197" i="1" dirty="0" err="1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Bogaerts</a:t>
            </a:r>
            <a:endParaRPr lang="en-US" sz="3197" i="1" dirty="0" smtClean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Laurent </a:t>
            </a:r>
            <a:r>
              <a:rPr lang="en-US" sz="3197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Janssens</a:t>
            </a:r>
            <a:endParaRPr lang="en-US" sz="3197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</p:txBody>
      </p:sp>
      <p:sp>
        <p:nvSpPr>
          <p:cNvPr id="2077" name="Rectangle 43"/>
          <p:cNvSpPr>
            <a:spLocks noChangeArrowheads="1"/>
          </p:cNvSpPr>
          <p:nvPr/>
        </p:nvSpPr>
        <p:spPr bwMode="auto">
          <a:xfrm>
            <a:off x="0" y="15446375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it-IT" altLang="en-US" sz="3197" dirty="0" smtClean="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Academiejaar</a:t>
            </a:r>
            <a:br>
              <a:rPr lang="it-IT" altLang="en-US" sz="3197" dirty="0" smtClean="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</a:br>
            <a:r>
              <a:rPr lang="it-IT" altLang="en-US" sz="3197" dirty="0" smtClean="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2016-2017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1" y="25088726"/>
            <a:ext cx="2504712" cy="2783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924190"/>
                  </p:ext>
                </p:extLst>
              </p:nvPr>
            </p:nvGraphicFramePr>
            <p:xfrm>
              <a:off x="3706741" y="8803932"/>
              <a:ext cx="11099273" cy="4297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00713"/>
                    <a:gridCol w="2935800"/>
                    <a:gridCol w="6562760"/>
                  </a:tblGrid>
                  <a:tr h="371452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Woord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Categorie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Lidwoord (DET)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 ∃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∧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contestant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Substantief (NOUN)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𝑐𝑜𝑛𝑡𝑒𝑠𝑡𝑎𝑛𝑡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from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Voorzetsel (PREP)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𝑓𝑟𝑜𝑚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Mount</a:t>
                          </a:r>
                        </a:p>
                        <a:p>
                          <a:r>
                            <a:rPr lang="nl-BE" sz="2400" dirty="0" smtClean="0"/>
                            <a:t>Union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𝑀𝑜𝑢𝑛𝑡𝑈𝑛𝑖𝑜𝑛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threw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Overgankelijk werkwoord (TV)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1∙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𝑡h𝑟𝑒𝑤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r>
                            <a:rPr lang="nl-BE" sz="2400" dirty="0" smtClean="0"/>
                            <a:t> black darts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𝑇h𝑒𝐵𝑙𝑎𝑐𝑘𝐷𝑎𝑟𝑡𝑠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924190"/>
                  </p:ext>
                </p:extLst>
              </p:nvPr>
            </p:nvGraphicFramePr>
            <p:xfrm>
              <a:off x="3706741" y="8803932"/>
              <a:ext cx="11099273" cy="4297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00713"/>
                    <a:gridCol w="2935800"/>
                    <a:gridCol w="656276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Woord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Categorie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Lidwoord (DET)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109333" r="-371" b="-77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contestant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Substantief (NOUN)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209333" r="-371" b="-67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from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Voorzetsel (PREP)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309333" r="-371" b="-57200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Mount</a:t>
                          </a:r>
                        </a:p>
                        <a:p>
                          <a:r>
                            <a:rPr lang="nl-BE" sz="2400" dirty="0" smtClean="0"/>
                            <a:t>Union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225735" r="-371" b="-215441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threw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Overgankelijk werkwoord (TV)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328148" r="-371" b="-11703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r>
                            <a:rPr lang="nl-BE" sz="2400" dirty="0" smtClean="0"/>
                            <a:t> black darts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428148" r="-371" b="-170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6" name="Groep 45"/>
          <p:cNvGrpSpPr/>
          <p:nvPr/>
        </p:nvGrpSpPr>
        <p:grpSpPr>
          <a:xfrm>
            <a:off x="3706746" y="6811658"/>
            <a:ext cx="17264132" cy="1053401"/>
            <a:chOff x="3595984" y="19936524"/>
            <a:chExt cx="17264132" cy="1053401"/>
          </a:xfrm>
          <a:solidFill>
            <a:srgbClr val="2D2D8A"/>
          </a:solidFill>
        </p:grpSpPr>
        <p:sp>
          <p:nvSpPr>
            <p:cNvPr id="47" name="AutoShape 53"/>
            <p:cNvSpPr>
              <a:spLocks noChangeArrowheads="1"/>
            </p:cNvSpPr>
            <p:nvPr/>
          </p:nvSpPr>
          <p:spPr bwMode="auto">
            <a:xfrm>
              <a:off x="3595984" y="19936524"/>
              <a:ext cx="17264132" cy="1006475"/>
            </a:xfrm>
            <a:prstGeom prst="flowChartProcess">
              <a:avLst/>
            </a:prstGeom>
            <a:grpFill/>
            <a:ln w="9525">
              <a:solidFill>
                <a:srgbClr val="C5B9B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/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3786188" y="19965988"/>
              <a:ext cx="17073926" cy="10239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5732" tIns="245732" rIns="245732" bIns="245732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Voorbeeld</a:t>
              </a:r>
              <a:r>
                <a:rPr lang="en-US" altLang="en-US" sz="4000" b="1" dirty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 </a:t>
              </a: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- The contestant from Mount Union threw the black darts</a:t>
              </a:r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15012293" y="8020534"/>
            <a:ext cx="5958580" cy="623981"/>
            <a:chOff x="15071057" y="8096194"/>
            <a:chExt cx="5818062" cy="623981"/>
          </a:xfrm>
        </p:grpSpPr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>
              <a:off x="15071057" y="8096194"/>
              <a:ext cx="5818061" cy="623981"/>
            </a:xfrm>
            <a:prstGeom prst="flowChartProcess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>
                <a:ln>
                  <a:solidFill>
                    <a:srgbClr val="70ABBB"/>
                  </a:solidFill>
                </a:ln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15071057" y="8096194"/>
              <a:ext cx="5818062" cy="60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6650" tIns="31208" rIns="62415" bIns="31208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nl-NL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Grammatica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203420"/>
                  </p:ext>
                </p:extLst>
              </p:nvPr>
            </p:nvGraphicFramePr>
            <p:xfrm>
              <a:off x="15012293" y="8790723"/>
              <a:ext cx="5958578" cy="43166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101493"/>
                    <a:gridCol w="2857085"/>
                  </a:tblGrid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Grammaticale regel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NP VP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DET 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𝐷𝐸𝑇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NOUN NMOD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𝑁𝑀𝑂𝐷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𝑁𝑂𝑈𝑁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NMOD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PREP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𝑃𝑅𝐸𝑃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TV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𝑇𝑉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203420"/>
                  </p:ext>
                </p:extLst>
              </p:nvPr>
            </p:nvGraphicFramePr>
            <p:xfrm>
              <a:off x="15012293" y="8790723"/>
              <a:ext cx="5958578" cy="43166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101493"/>
                    <a:gridCol w="2857085"/>
                  </a:tblGrid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Grammaticale regel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NP VP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105882" r="-853" b="-498039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DET 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207921" r="-853" b="-40297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307921" r="-853" b="-30297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NOUN NMOD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407921" r="-853" b="-20297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NMOD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PREP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502941" r="-853" b="-10098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TV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608911" r="-853" b="-19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ep 14"/>
          <p:cNvGrpSpPr/>
          <p:nvPr/>
        </p:nvGrpSpPr>
        <p:grpSpPr>
          <a:xfrm>
            <a:off x="3706741" y="8018810"/>
            <a:ext cx="11099273" cy="623981"/>
            <a:chOff x="3624987" y="8094470"/>
            <a:chExt cx="11099273" cy="623981"/>
          </a:xfrm>
        </p:grpSpPr>
        <p:sp>
          <p:nvSpPr>
            <p:cNvPr id="64" name="AutoShape 50"/>
            <p:cNvSpPr>
              <a:spLocks noChangeArrowheads="1"/>
            </p:cNvSpPr>
            <p:nvPr/>
          </p:nvSpPr>
          <p:spPr bwMode="auto">
            <a:xfrm>
              <a:off x="3624987" y="8094470"/>
              <a:ext cx="11099271" cy="623981"/>
            </a:xfrm>
            <a:prstGeom prst="flowChartProcess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>
                <a:ln>
                  <a:solidFill>
                    <a:srgbClr val="70ABBB"/>
                  </a:solidFill>
                </a:ln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624987" y="8094470"/>
              <a:ext cx="11099273" cy="60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6650" tIns="31208" rIns="62415" bIns="31208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nl-NL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Lexicon</a:t>
              </a:r>
            </a:p>
          </p:txBody>
        </p:sp>
      </p:grpSp>
      <p:grpSp>
        <p:nvGrpSpPr>
          <p:cNvPr id="66" name="Groep 65"/>
          <p:cNvGrpSpPr/>
          <p:nvPr/>
        </p:nvGrpSpPr>
        <p:grpSpPr>
          <a:xfrm>
            <a:off x="3706741" y="19787616"/>
            <a:ext cx="8488433" cy="1053401"/>
            <a:chOff x="3595984" y="19936524"/>
            <a:chExt cx="17264132" cy="1053401"/>
          </a:xfrm>
        </p:grpSpPr>
        <p:sp>
          <p:nvSpPr>
            <p:cNvPr id="67" name="AutoShape 53"/>
            <p:cNvSpPr>
              <a:spLocks noChangeArrowheads="1"/>
            </p:cNvSpPr>
            <p:nvPr/>
          </p:nvSpPr>
          <p:spPr bwMode="auto">
            <a:xfrm>
              <a:off x="3595984" y="19936524"/>
              <a:ext cx="17264132" cy="1006475"/>
            </a:xfrm>
            <a:prstGeom prst="flowChartProcess">
              <a:avLst/>
            </a:prstGeom>
            <a:solidFill>
              <a:srgbClr val="273A6D"/>
            </a:solidFill>
            <a:ln w="9525">
              <a:solidFill>
                <a:srgbClr val="C5B9B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/>
            </a:p>
          </p:txBody>
        </p:sp>
        <p:sp>
          <p:nvSpPr>
            <p:cNvPr id="68" name="Rectangle 55"/>
            <p:cNvSpPr>
              <a:spLocks noChangeArrowheads="1"/>
            </p:cNvSpPr>
            <p:nvPr/>
          </p:nvSpPr>
          <p:spPr bwMode="auto">
            <a:xfrm>
              <a:off x="3786187" y="19965988"/>
              <a:ext cx="17073927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5732" tIns="245732" rIns="245732" bIns="245732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Types </a:t>
              </a: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en</a:t>
              </a: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 het </a:t>
              </a: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formeel</a:t>
              </a: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 </a:t>
              </a: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vocabularium</a:t>
              </a:r>
              <a:endParaRPr lang="en-US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endParaRPr>
            </a:p>
          </p:txBody>
        </p:sp>
      </p:grp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5012293" y="13280744"/>
            <a:ext cx="5958578" cy="631583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800" b="1" dirty="0" smtClean="0">
                <a:latin typeface="+mj-lt"/>
                <a:sym typeface="Wingdings" panose="05000000000000000000" pitchFamily="2" charset="2"/>
              </a:rPr>
              <a:t>Een semantisch </a:t>
            </a:r>
            <a:r>
              <a:rPr lang="nl-NL" altLang="en-US" sz="2800" b="1" dirty="0" err="1" smtClean="0">
                <a:latin typeface="+mj-lt"/>
                <a:sym typeface="Wingdings" panose="05000000000000000000" pitchFamily="2" charset="2"/>
              </a:rPr>
              <a:t>framework</a:t>
            </a:r>
            <a:endParaRPr lang="nl-NL" altLang="en-US" sz="2800" b="1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(Blackburn </a:t>
            </a: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en Bos </a:t>
            </a: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2005, 2006</a:t>
            </a: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)</a:t>
            </a:r>
            <a:endParaRPr lang="nl-NL" altLang="en-US" sz="20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Het lexicon is verschillend per logigram. De grammatica is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dezelfde voor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alle logigrammen.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>
                <a:sym typeface="Wingdings" panose="05000000000000000000" pitchFamily="2" charset="2"/>
              </a:rPr>
              <a:t>De </a:t>
            </a:r>
            <a:r>
              <a:rPr lang="nl-NL" altLang="en-US" sz="2400" dirty="0" smtClean="0">
                <a:sym typeface="Wingdings" panose="05000000000000000000" pitchFamily="2" charset="2"/>
              </a:rPr>
              <a:t>betekenis van </a:t>
            </a:r>
            <a:r>
              <a:rPr lang="nl-NL" altLang="en-US" sz="2400" dirty="0">
                <a:sym typeface="Wingdings" panose="05000000000000000000" pitchFamily="2" charset="2"/>
              </a:rPr>
              <a:t>een woord is een functie van de lexicale categorie</a:t>
            </a:r>
            <a:r>
              <a:rPr lang="nl-NL" altLang="en-US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b="1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Compositionaliteit: de betekenis van een woordgroep is een combinatie van de betekenissen van de woorden waaruit ze bestaat. Zo wordt de betekenis van de woorden naar boven toe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gepropageerd in de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parse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tree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12422614" y="20976905"/>
            <a:ext cx="8526727" cy="288559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Gegeven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Aantal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(basis)types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, de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constraints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(in het Engels) en het logigram-specifiek lexicon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Extra vragen aan de gebruiker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Unificatie types (op basis van synonymie van woorden) 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>
                <a:latin typeface="+mj-lt"/>
                <a:sym typeface="Wingdings" panose="05000000000000000000" pitchFamily="2" charset="2"/>
              </a:rPr>
              <a:t>D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omein voor numerieke types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Resultaat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Vocabularium + Theorie in IDP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12413688" y="24045315"/>
            <a:ext cx="8526727" cy="188939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Experiment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Grammatica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op basis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van 10 puzzels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Evaluatie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10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nieuwe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puzzels allemaal vertaalbaar mits 80 (kleine) correcties aan de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constraints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in natuurlijke taal.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sym typeface="Wingdings" panose="05000000000000000000" pitchFamily="2" charset="2"/>
              </a:rPr>
              <a:t>Conclusie:</a:t>
            </a:r>
            <a:r>
              <a:rPr lang="nl-NL" altLang="en-US" sz="2400" dirty="0" smtClean="0">
                <a:sym typeface="Wingdings" panose="05000000000000000000" pitchFamily="2" charset="2"/>
              </a:rPr>
              <a:t> Succes mits beperking op gebruikte grammatica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44432"/>
              </p:ext>
            </p:extLst>
          </p:nvPr>
        </p:nvGraphicFramePr>
        <p:xfrm>
          <a:off x="12422613" y="26117521"/>
          <a:ext cx="8517801" cy="3874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9824"/>
                <a:gridCol w="1042813"/>
                <a:gridCol w="4905164"/>
              </a:tblGrid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Probleem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Aantal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Voorbeeld</a:t>
                      </a:r>
                      <a:endParaRPr lang="nl-BE" sz="1800" dirty="0"/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Ontbrekende woorden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6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John’s trip </a:t>
                      </a:r>
                      <a:r>
                        <a:rPr lang="nl-BE" sz="1800" dirty="0" err="1" smtClean="0"/>
                        <a:t>will</a:t>
                      </a:r>
                      <a:r>
                        <a:rPr lang="nl-BE" sz="1800" dirty="0" smtClean="0"/>
                        <a:t> begin </a:t>
                      </a:r>
                      <a:r>
                        <a:rPr lang="nl-BE" sz="1800" dirty="0" err="1" smtClean="0"/>
                        <a:t>before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/>
                        <a:t>Janice’s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trip</a:t>
                      </a:r>
                      <a:endParaRPr lang="nl-B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Overtollige woorden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7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Wolfenden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was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said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haunted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&gt; 1 type voor</a:t>
                      </a:r>
                      <a:r>
                        <a:rPr lang="nl-BE" sz="1800" baseline="0" dirty="0" smtClean="0"/>
                        <a:t> 1</a:t>
                      </a:r>
                      <a:r>
                        <a:rPr lang="nl-BE" sz="1800" dirty="0" smtClean="0"/>
                        <a:t> woord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21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The</a:t>
                      </a:r>
                      <a:r>
                        <a:rPr lang="nl-BE" sz="1800" baseline="0" dirty="0" smtClean="0"/>
                        <a:t> trip </a:t>
                      </a:r>
                      <a:r>
                        <a:rPr lang="nl-BE" sz="1800" baseline="0" dirty="0" smtClean="0">
                          <a:solidFill>
                            <a:srgbClr val="FF0000"/>
                          </a:solidFill>
                        </a:rPr>
                        <a:t>starts </a:t>
                      </a:r>
                      <a:r>
                        <a:rPr lang="nl-BE" sz="1800" baseline="0" dirty="0" err="1" smtClean="0">
                          <a:solidFill>
                            <a:srgbClr val="00B050"/>
                          </a:solidFill>
                        </a:rPr>
                        <a:t>begins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nl-BE" sz="1800" baseline="0" dirty="0" smtClean="0">
                          <a:solidFill>
                            <a:schemeClr val="tx1"/>
                          </a:solidFill>
                        </a:rPr>
                        <a:t>at 9 </a:t>
                      </a:r>
                      <a:r>
                        <a:rPr lang="nl-BE" sz="18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nl-BE" sz="1800" baseline="0" dirty="0" smtClean="0">
                          <a:solidFill>
                            <a:schemeClr val="tx1"/>
                          </a:solidFill>
                        </a:rPr>
                        <a:t> starts at Kiev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The </a:t>
                      </a:r>
                      <a:r>
                        <a:rPr lang="nl-BE" sz="1800" dirty="0" err="1" smtClean="0"/>
                        <a:t>one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15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… </a:t>
                      </a:r>
                      <a:r>
                        <a:rPr lang="nl-BE" sz="1800" dirty="0" err="1" smtClean="0"/>
                        <a:t>before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/>
                        <a:t>the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one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smtClean="0">
                          <a:solidFill>
                            <a:srgbClr val="00B050"/>
                          </a:solidFill>
                        </a:rPr>
                        <a:t>tour </a:t>
                      </a:r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Herschrijving</a:t>
                      </a:r>
                      <a:r>
                        <a:rPr lang="nl-BE" sz="1800" baseline="0" dirty="0" smtClean="0"/>
                        <a:t> NP</a:t>
                      </a:r>
                      <a:endParaRPr lang="nl-B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18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The </a:t>
                      </a:r>
                      <a:r>
                        <a:rPr lang="nl-BE" sz="1800" dirty="0" err="1" smtClean="0"/>
                        <a:t>comet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Parks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err="1" smtClean="0"/>
                        <a:t>discovered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>
                          <a:solidFill>
                            <a:srgbClr val="00B050"/>
                          </a:solidFill>
                        </a:rPr>
                        <a:t>by</a:t>
                      </a:r>
                      <a:r>
                        <a:rPr lang="nl-BE" sz="18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rgbClr val="00B050"/>
                          </a:solidFill>
                        </a:rPr>
                        <a:t>Parks</a:t>
                      </a:r>
                      <a:endParaRPr lang="nl-B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Type conversie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3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John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/>
                        <a:t>finished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/>
                        <a:t>before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BE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man </a:t>
                      </a:r>
                      <a:r>
                        <a:rPr lang="nl-BE" sz="1800" baseline="0" dirty="0" err="1" smtClean="0">
                          <a:solidFill>
                            <a:srgbClr val="00B050"/>
                          </a:solidFill>
                        </a:rPr>
                        <a:t>acting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 as</a:t>
                      </a:r>
                      <a:r>
                        <a:rPr lang="nl-BE" sz="1800" baseline="0" dirty="0" smtClean="0"/>
                        <a:t> doctor</a:t>
                      </a:r>
                      <a:endParaRPr lang="nl-BE" sz="1800" dirty="0"/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Andere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10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>
                          <a:solidFill>
                            <a:srgbClr val="00B050"/>
                          </a:solidFill>
                        </a:rPr>
                        <a:t>$5.99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smtClean="0">
                          <a:solidFill>
                            <a:srgbClr val="FF0000"/>
                          </a:solidFill>
                        </a:rPr>
                        <a:t>$6</a:t>
                      </a:r>
                      <a:endParaRPr lang="nl-BE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3718452" y="20957162"/>
            <a:ext cx="8476721" cy="903442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sym typeface="Wingdings" panose="05000000000000000000" pitchFamily="2" charset="2"/>
              </a:rPr>
              <a:t>Veronderstelling: </a:t>
            </a:r>
            <a:r>
              <a:rPr lang="nl-NL" altLang="en-US" sz="2400" b="1" dirty="0" smtClean="0">
                <a:sym typeface="Wingdings" panose="05000000000000000000" pitchFamily="2" charset="2"/>
              </a:rPr>
              <a:t>elk </a:t>
            </a:r>
            <a:r>
              <a:rPr lang="nl-NL" altLang="en-US" sz="2400" b="1" dirty="0">
                <a:sym typeface="Wingdings" panose="05000000000000000000" pitchFamily="2" charset="2"/>
              </a:rPr>
              <a:t>woord </a:t>
            </a:r>
            <a:r>
              <a:rPr lang="nl-NL" altLang="en-US" sz="2400" dirty="0">
                <a:sym typeface="Wingdings" panose="05000000000000000000" pitchFamily="2" charset="2"/>
              </a:rPr>
              <a:t>heeft </a:t>
            </a:r>
            <a:r>
              <a:rPr lang="nl-NL" altLang="en-US" sz="2400" b="1" dirty="0">
                <a:sym typeface="Wingdings" panose="05000000000000000000" pitchFamily="2" charset="2"/>
              </a:rPr>
              <a:t>1 type</a:t>
            </a:r>
            <a:r>
              <a:rPr lang="nl-NL" altLang="en-US" sz="2400" dirty="0">
                <a:sym typeface="Wingdings" panose="05000000000000000000" pitchFamily="2" charset="2"/>
              </a:rPr>
              <a:t> per </a:t>
            </a:r>
            <a:r>
              <a:rPr lang="nl-NL" altLang="en-US" sz="2400" dirty="0" smtClean="0">
                <a:sym typeface="Wingdings" panose="05000000000000000000" pitchFamily="2" charset="2"/>
              </a:rPr>
              <a:t>logigram. </a:t>
            </a:r>
            <a:endParaRPr lang="nl-NL" altLang="en-US" sz="2400" dirty="0" smtClean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sym typeface="Wingdings" panose="05000000000000000000" pitchFamily="2" charset="2"/>
              </a:rPr>
              <a:t>Bij </a:t>
            </a:r>
            <a:r>
              <a:rPr lang="nl-NL" altLang="en-US" sz="2400" dirty="0" smtClean="0">
                <a:sym typeface="Wingdings" panose="05000000000000000000" pitchFamily="2" charset="2"/>
              </a:rPr>
              <a:t>meerdere </a:t>
            </a:r>
            <a:r>
              <a:rPr lang="nl-NL" altLang="en-US" sz="2400" dirty="0" err="1" smtClean="0">
                <a:sym typeface="Wingdings" panose="05000000000000000000" pitchFamily="2" charset="2"/>
              </a:rPr>
              <a:t>constraints</a:t>
            </a:r>
            <a:r>
              <a:rPr lang="nl-NL" altLang="en-US" sz="2400" dirty="0" smtClean="0">
                <a:sym typeface="Wingdings" panose="05000000000000000000" pitchFamily="2" charset="2"/>
              </a:rPr>
              <a:t> </a:t>
            </a: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unificeren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de woorden die meerdere keren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voorkomen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de types. Verdere unificatie verloopt via vragen aan de gebruiker i.v.m. synonymie van woorden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>
                <a:sym typeface="Wingdings" panose="05000000000000000000" pitchFamily="2" charset="2"/>
              </a:rPr>
              <a:t>Substantieven en eigennamen introduceren een </a:t>
            </a:r>
            <a:r>
              <a:rPr lang="nl-NL" altLang="en-US" sz="2400" i="1" dirty="0">
                <a:sym typeface="Wingdings" panose="05000000000000000000" pitchFamily="2" charset="2"/>
              </a:rPr>
              <a:t>basistype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>
                <a:sym typeface="Wingdings" panose="05000000000000000000" pitchFamily="2" charset="2"/>
              </a:rPr>
              <a:t>Overgankelijke werkwoorden en voorzetsels introduceren een afgeleid </a:t>
            </a:r>
            <a:r>
              <a:rPr lang="nl-NL" altLang="en-US" sz="2400" i="1" dirty="0" err="1">
                <a:sym typeface="Wingdings" panose="05000000000000000000" pitchFamily="2" charset="2"/>
              </a:rPr>
              <a:t>tuple</a:t>
            </a:r>
            <a:r>
              <a:rPr lang="nl-NL" altLang="en-US" sz="2400" i="1" dirty="0">
                <a:sym typeface="Wingdings" panose="05000000000000000000" pitchFamily="2" charset="2"/>
              </a:rPr>
              <a:t>-type</a:t>
            </a:r>
            <a:r>
              <a:rPr lang="nl-NL" altLang="en-US" sz="2400" dirty="0">
                <a:sym typeface="Wingdings" panose="05000000000000000000" pitchFamily="2" charset="2"/>
              </a:rPr>
              <a:t> (met 2 basistypes als argument</a:t>
            </a:r>
            <a:r>
              <a:rPr lang="nl-NL" altLang="en-US" sz="2400" dirty="0" smtClean="0">
                <a:sym typeface="Wingdings" panose="05000000000000000000" pitchFamily="2" charset="2"/>
              </a:rPr>
              <a:t>).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Eigennamen worden vertaald naar constanten van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constructed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types.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Door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unificatie van de basistypes worden deze eigennamen gegroepeerd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.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Voorzetsels en </a:t>
            </a:r>
            <a:r>
              <a:rPr lang="nl-NL" altLang="en-US" sz="2400" dirty="0">
                <a:latin typeface="+mj-lt"/>
                <a:sym typeface="Wingdings" panose="05000000000000000000" pitchFamily="2" charset="2"/>
              </a:rPr>
              <a:t>o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vergankelijke werkwoorden introduceren een predicaat.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b="1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Extra axioma’s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(toegevoegd aan de theorie, specifiek voor logigrammen)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sym typeface="Wingdings" panose="05000000000000000000" pitchFamily="2" charset="2"/>
              </a:rPr>
              <a:t>Linken van predicaten a.d.h.v. hun signatuur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lvl="1"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Bv. Twee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predicaten met dezelfde signatuur zijn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gelijk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Elk predicaat is een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bijectie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Symmetrie-brekende axioma’s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52" y="13280745"/>
            <a:ext cx="11087560" cy="6315839"/>
          </a:xfrm>
          <a:prstGeom prst="rect">
            <a:avLst/>
          </a:prstGeom>
        </p:spPr>
      </p:pic>
      <p:pic>
        <p:nvPicPr>
          <p:cNvPr id="43" name="Afbeelding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40" y="2892749"/>
            <a:ext cx="3726331" cy="3835394"/>
          </a:xfrm>
          <a:prstGeom prst="rect">
            <a:avLst/>
          </a:prstGeom>
        </p:spPr>
      </p:pic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277663" y="20957163"/>
            <a:ext cx="2722861" cy="372852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P. Blackburn and J. </a:t>
            </a:r>
            <a:r>
              <a:rPr lang="en-US" altLang="en-US" sz="1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Bos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Representation and inference for natural language. </a:t>
            </a:r>
            <a:r>
              <a:rPr lang="en-US" alt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 first 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course in computational semantics. CSLI, 2005.</a:t>
            </a:r>
          </a:p>
          <a:p>
            <a:pPr marL="0" indent="0" eaLnBrk="1" hangingPunct="1">
              <a:defRPr/>
            </a:pPr>
            <a:endParaRPr lang="en-US" alt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Blackburn and J. </a:t>
            </a:r>
            <a:r>
              <a:rPr lang="en-US" altLang="en-US" sz="1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Bos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Working with discourse representation theory. </a:t>
            </a:r>
            <a:r>
              <a:rPr lang="en-US" alt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 Advanced 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Course in Computational Semantics, 2006.</a:t>
            </a:r>
            <a:endParaRPr lang="en-US" alt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13194</TotalTime>
  <Words>626</Words>
  <Application>Microsoft Office PowerPoint</Application>
  <PresentationFormat>Aangepast</PresentationFormat>
  <Paragraphs>125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Tahoma</vt:lpstr>
      <vt:lpstr>Wingdings</vt:lpstr>
      <vt:lpstr>ヒラギノ角ゴ Pro W3</vt:lpstr>
      <vt:lpstr>Default Design</vt:lpstr>
      <vt:lpstr>PowerPoint-presentatie</vt:lpstr>
    </vt:vector>
  </TitlesOfParts>
  <Company>Dept. Computerwetenschappen - K.U.Leuven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Jens Claes</cp:lastModifiedBy>
  <cp:revision>75</cp:revision>
  <dcterms:created xsi:type="dcterms:W3CDTF">2008-01-25T15:58:44Z</dcterms:created>
  <dcterms:modified xsi:type="dcterms:W3CDTF">2017-05-03T11:28:48Z</dcterms:modified>
</cp:coreProperties>
</file>