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73" r:id="rId12"/>
    <p:sldId id="274" r:id="rId13"/>
    <p:sldId id="275" r:id="rId14"/>
    <p:sldId id="276" r:id="rId15"/>
    <p:sldId id="264" r:id="rId16"/>
    <p:sldId id="265" r:id="rId17"/>
    <p:sldId id="270" r:id="rId18"/>
    <p:sldId id="266" r:id="rId19"/>
    <p:sldId id="267" r:id="rId20"/>
    <p:sldId id="268" r:id="rId21"/>
  </p:sldIdLst>
  <p:sldSz cx="10080625" cy="567055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/>
    <p:restoredTop sz="78113"/>
  </p:normalViewPr>
  <p:slideViewPr>
    <p:cSldViewPr>
      <p:cViewPr>
        <p:scale>
          <a:sx n="130" d="100"/>
          <a:sy n="130" d="100"/>
        </p:scale>
        <p:origin x="2304" y="8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849B7CC-35CF-DB47-94DE-279B8812BE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73CF258-96FB-0044-BA11-1B72F5AF03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549C8C-B8CB-674A-80A1-DE0ACC7A508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95D26F-4B3C-B647-9FDA-A04C23900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9C7C10E-6C89-3B43-A191-735AA35244F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A97CD21-8369-C140-8F9D-B0EBF38A22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E3BC64-C539-9B41-A01C-C578659CE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D1F2BD53-8429-A74D-9881-4E310B85A6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F6F4B3C-4B8C-C048-B942-494B1CB44C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A834EC36-EBA6-654E-A728-444931342B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5DABE40A-F021-384A-BB0B-75D94A3029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F5E1126-AE6A-5F46-8F5B-DF72AB97D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1859CC8-F7D9-4947-9B21-18C6CD34F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70A96EEC-45C7-8940-B684-444D7F44C5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C8C4A2B5-065B-3346-9511-714963F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F5E1126-AE6A-5F46-8F5B-DF72AB97D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1859CC8-F7D9-4947-9B21-18C6CD34F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70A96EEC-45C7-8940-B684-444D7F44C5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C8C4A2B5-065B-3346-9511-714963F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12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F5E1126-AE6A-5F46-8F5B-DF72AB97D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1859CC8-F7D9-4947-9B21-18C6CD34F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70A96EEC-45C7-8940-B684-444D7F44C5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C8C4A2B5-065B-3346-9511-714963F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30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F5E1126-AE6A-5F46-8F5B-DF72AB97D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1859CC8-F7D9-4947-9B21-18C6CD34F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70A96EEC-45C7-8940-B684-444D7F44C5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C8C4A2B5-065B-3346-9511-714963F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63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7F5E1126-AE6A-5F46-8F5B-DF72AB97D2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41859CC8-F7D9-4947-9B21-18C6CD34F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70A96EEC-45C7-8940-B684-444D7F44C5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C8C4A2B5-065B-3346-9511-714963F3DD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884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A1386AF4-1AAB-1448-9BC2-308C655542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1146CFB9-CEDD-D243-AF9D-AEC078AC1DB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6F97E21E-5198-E041-A067-84624E333B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9385CABC-4955-F441-A106-4ACA021EEF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51DEE7AE-C081-5347-B683-2DB52D377C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55CBA63-D697-AA48-8587-4FF79B53FDD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B07223DB-A95D-D942-87DE-8F9BEBD3D8C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B148A19E-7C5E-0748-AE28-6B405B5F5F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6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4057C69-33AE-0644-96DC-58257C6487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5818F0C-F518-AB4C-9A25-D759534ED03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9D04A069-56FB-9348-83D8-1803B310B64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43649D8-C96B-DB43-9110-E842207B59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While our Goal is an end-to-end solution, emphasis on explanation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98C95858-892B-EB4F-AAFC-034B264288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2863F68-3AF2-0C4A-BB5C-95E2223F4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0109E76C-E131-E94F-A40D-946A9F643C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11644C4A-3313-6843-8D3A-C0D42C257E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10E512E0-0A7C-0248-B34C-2CCF5D562C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1B92C776-A72C-AC47-A11D-C74215AFDA6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3339B608-1193-A547-8A2D-60451A72DF0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762AE50-3CB5-1C49-AE61-DE566D96C8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98C95858-892B-EB4F-AAFC-034B264288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2863F68-3AF2-0C4A-BB5C-95E2223F4FA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0109E76C-E131-E94F-A40D-946A9F643C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11644C4A-3313-6843-8D3A-C0D42C257E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1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B2A66D3F-3603-584A-BC5D-158854D59F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933F4811-AE3F-064D-BB3B-6941521C739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90D21CA-6535-E342-AEBC-15BDEAFD895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2B6CED5-388D-E946-A37F-DB9CFF85CF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4834C3CD-288A-174D-BCEF-49A201C22E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712B2DEC-4C6A-E044-A61E-F07C90A2F4E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D5856817-803B-D648-9F2A-93BE26A8B9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4EBD90EB-B454-6147-8033-7578DA7319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some diagram of the different steps, as described in the paper (A-F)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8911A153-C5C0-254C-8672-B04FFA31DD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01712B3-8531-0643-AADD-42EF9F9CB45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14C115F1-9581-2647-81F8-5151B95174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87CBED74-B5F9-2645-AC2D-AF8B788132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83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4BAF2E1-4B6F-574B-A54F-D88580A96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C9150E2C-FAD9-7C44-9EE9-0BCC7FC187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F88D232-AAEB-6C47-97AD-65E27E671A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2D38ADC-B533-0246-B176-BE2502C5E9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90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6C660F6-F349-7E43-9B10-BD520338BB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fld id="{83232160-D960-DC4C-A32F-EEF94FEF682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86A675A2-2D7F-3147-AF0A-0A26D557E49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09043FF3-F798-6948-A0DA-25D82D4EE1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D6B6-1349-3E48-8658-594213C5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9E558-E1F8-3548-B232-CF884F58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66F67-4A64-CD49-B928-BFF40A5442A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01BE3-5890-3A46-9742-89EA58AD2D5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FBFB7-201B-8244-8A1D-666A39F1192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59009-7D7C-8144-B0F8-7D607054F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0BD6-6064-6649-AC0F-D8E4A3AD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56BA-6ED5-264D-BA3F-86C6121D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80681-18FB-1F4D-9388-3272A6B2CF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FC5C52-7C8B-9640-8039-E7776B90B9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D44C8-02CC-5148-94F9-0CF657F7CB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FD1ED-BF51-884D-B60A-82A254DAC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9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B625-7A39-294F-ABDE-C330DE53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1BB92-9FBB-F147-82B6-67C4B339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D22AD-CAC7-FE4F-B822-3752CC05F7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707D9-9FCC-8E4C-8A96-F4E93AFEB8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825F4-2211-5B46-A349-9402DF3D2EF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B2530-BFAB-5A4E-A967-5CB08EE2B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5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16A2-ACBD-414B-8AD7-5B456196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337B-6F32-634A-AD06-10A5E2D6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E1BA1-8897-9446-9D4D-D9230DE1D1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B44FB-F6A3-034D-A869-895B2D4A6E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4BF88-CEC4-7741-BA1E-0CE7ECC0C5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C3E5-006A-0440-B0B5-6D5D28ACC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5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B9B6-E59B-FB41-A985-E023511F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3CC4-D632-6445-BF1A-E2C7FA1B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A6889-8D50-2941-A8A4-FFC713C695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B11C-5C82-F141-8F9C-F9DCB1FE42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5F7C-2DB6-7B47-88CA-2FC0EAC871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CADF9-C351-6447-82CB-5295C70ED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4E23-9681-594D-885D-ED88CF1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200-20BF-C544-9DC9-9F2D8B28B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66B5-7873-C64D-B83C-1C959633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83419-6B8E-5E4E-BBB0-D7F962E5F7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BF6D5C-AC35-074D-AE9E-1020463EA19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311275-74C2-2C4E-8BE3-50DD20AF8E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9728-682A-E144-822E-3A71B2C2C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3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A44C-0385-C14C-A2C5-B5CDB83D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3FCD-96DA-264B-93A8-7E479E5A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237E-F0AD-544D-A606-D97374FFA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C19D-023A-C345-A84F-AC723CCA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A1D99-1938-A94F-B0A2-F1CC21CD3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838555-FE93-944A-B64A-ADD8CEFD22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6E81CF9-DCB2-F849-825F-48C91B1A04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24AD09-24E6-5F49-894D-22B72A94D7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43BE-8504-204B-9FEF-5ABDCFF2E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F9E-5E81-6341-A359-64A3A2D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AD367E5-A5C8-D24C-84DF-B788A12A3E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9AC4DC-1E1C-494E-B415-9EF4D24DA2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6E908-3AEF-3F41-B7B1-8DDFE8A6D2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114B-EEF5-0E48-A063-C21FC9604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8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33AB453-CB19-424E-BE5A-6C8B2804C52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422A07-E332-B04B-AE9F-2F6F0C3C6C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CAD580-82FE-2747-8D95-347444D418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7362-06CD-2843-BA55-0E7B2158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7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0F0-A555-3D41-8638-33C23ED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51B9-3D59-304A-9489-E03629F9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B94-F96E-F349-B17B-26BB45DE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93E819-6DC1-F245-9058-23F91B2FCDC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B4C814-5E86-B946-9AD4-EF3A3C40FD2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101A54-6ECC-FA43-9432-6D5751F9C64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33545-CA5A-0B4A-B631-884469885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B8D2-A185-5F4F-8E56-D5D6771E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46A9-A431-114C-9758-920567CEB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53D6-7A7F-5741-937E-AEDB3AAB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9214D3-23A2-9746-85F3-AD4F50D97E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61C3455-9E4E-7945-A91F-E25892456BE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C3843A-2ECB-824F-A961-BA574BB0CF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7979D-E8D4-BF46-ABDB-46AC61B4E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3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88B4790-4F6F-EA42-85F1-165E830D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0EB2B0C-F57E-A34E-90AF-3CA00334C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CB9E9C-2ED0-8746-98E2-78981D408B7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E9101F-6D2F-9642-889A-9F079CA7409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9178AD-9617-0043-8139-8D85536DD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28AE107-C2B5-0843-8BCB-9FC166C22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25D0F304-5C1C-E948-8333-CA17F1EC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641350"/>
            <a:ext cx="907097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48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User-Oriented Solving and Explaining </a:t>
            </a:r>
          </a:p>
          <a:p>
            <a:pPr algn="ctr" eaLnBrk="1"/>
            <a:r>
              <a:rPr lang="en-US" altLang="en-US" sz="3200" dirty="0">
                <a:solidFill>
                  <a:srgbClr val="000000"/>
                </a:solidFill>
              </a:rPr>
              <a:t>of Natural Language Logic Grid Puzzles</a:t>
            </a:r>
          </a:p>
          <a:p>
            <a:pPr algn="ctr" eaLnBrk="1"/>
            <a:endParaRPr lang="en-US" altLang="en-US" sz="32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b="1" dirty="0">
                <a:solidFill>
                  <a:srgbClr val="000000"/>
                </a:solidFill>
              </a:rPr>
              <a:t>Jens Claes</a:t>
            </a:r>
            <a:r>
              <a:rPr lang="en-US" altLang="en-US" baseline="30000" dirty="0">
                <a:solidFill>
                  <a:srgbClr val="000000"/>
                </a:solidFill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000000"/>
                </a:solidFill>
              </a:rPr>
              <a:t>Bart Bogaerts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Rocsildes</a:t>
            </a:r>
            <a:r>
              <a:rPr lang="en-US" altLang="en-US" b="1" dirty="0">
                <a:solidFill>
                  <a:srgbClr val="000000"/>
                </a:solidFill>
              </a:rPr>
              <a:t> Canoy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</a:rPr>
              <a:t>Tias</a:t>
            </a:r>
            <a:r>
              <a:rPr lang="en-US" altLang="en-US" b="1" dirty="0">
                <a:solidFill>
                  <a:srgbClr val="000000"/>
                </a:solidFill>
              </a:rPr>
              <a:t> Guns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</a:p>
          <a:p>
            <a:pPr algn="ctr" eaLnBrk="1"/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jensclaes33@gmail.com</a:t>
            </a:r>
          </a:p>
          <a:p>
            <a:pPr algn="ctr" eaLnBrk="1"/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Vrije Universiteit Brussel, </a:t>
            </a:r>
            <a:r>
              <a:rPr lang="en-US" altLang="en-US" sz="1600" dirty="0" err="1">
                <a:solidFill>
                  <a:srgbClr val="000000"/>
                </a:solidFill>
              </a:rPr>
              <a:t>firstname.lastname@vub.be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6BE8B74-835E-F446-B411-D84F0327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736997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IDP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CCF34-B0AD-D74C-8D30-CC3785B41111}"/>
              </a:ext>
            </a:extLst>
          </p:cNvPr>
          <p:cNvGrpSpPr/>
          <p:nvPr/>
        </p:nvGrpSpPr>
        <p:grpSpPr>
          <a:xfrm>
            <a:off x="188803" y="177689"/>
            <a:ext cx="9717106" cy="493084"/>
            <a:chOff x="188803" y="177689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5853877B-9776-2F43-964E-6725A0B0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3C9096-744D-4B4F-A987-9335E85B28EF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A0E36-5F99-A043-9D54-6BF6CED14D26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405CA-AA85-F746-9E55-CF11571A570A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EB807-7DDA-C648-9E93-41969379273D}"/>
                </a:ext>
              </a:extLst>
            </p:cNvPr>
            <p:cNvSpPr/>
            <p:nvPr/>
          </p:nvSpPr>
          <p:spPr>
            <a:xfrm>
              <a:off x="5544368" y="177689"/>
              <a:ext cx="1112026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F3FEC1-EDB7-5E41-9001-240F8CE3AE9E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2E37A0-7C01-AD4F-A6F6-83A49B939F2D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5DD14-2BFA-EF41-B010-B2E827FAEDD4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8E19-24E3-4746-A17E-B63441976835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dirty="0"/>
              <a:t>Logical Representation </a:t>
            </a:r>
            <a:r>
              <a:rPr lang="en-US" altLang="en-US" dirty="0"/>
              <a:t>(Discourse Representation Theory)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	</a:t>
            </a:r>
            <a:r>
              <a:rPr lang="en-US" altLang="en-US" sz="2000" dirty="0"/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D518-8788-6A43-9EFA-9E088713F9B4}"/>
              </a:ext>
            </a:extLst>
          </p:cNvPr>
          <p:cNvSpPr/>
          <p:nvPr/>
        </p:nvSpPr>
        <p:spPr>
          <a:xfrm>
            <a:off x="585637" y="2413675"/>
            <a:ext cx="4782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pPr lvl="1">
              <a:buFontTx/>
              <a:buChar char="-"/>
            </a:pPr>
            <a:r>
              <a:rPr lang="fr-FR" dirty="0"/>
              <a:t>Type </a:t>
            </a:r>
            <a:r>
              <a:rPr lang="fr-FR" dirty="0" err="1"/>
              <a:t>deduction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(if </a:t>
            </a:r>
            <a:r>
              <a:rPr lang="fr-FR" dirty="0" err="1"/>
              <a:t>available</a:t>
            </a:r>
            <a:r>
              <a:rPr lang="fr-FR" dirty="0"/>
              <a:t>)</a:t>
            </a:r>
          </a:p>
          <a:p>
            <a:pPr lvl="1">
              <a:buFontTx/>
              <a:buChar char="-"/>
            </a:pPr>
            <a:r>
              <a:rPr lang="fr-FR" dirty="0"/>
              <a:t>Type </a:t>
            </a:r>
            <a:r>
              <a:rPr lang="fr-FR" dirty="0" err="1"/>
              <a:t>inference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sentence(s).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88859-9BAD-B940-8715-21DE4974CCAC}"/>
              </a:ext>
            </a:extLst>
          </p:cNvPr>
          <p:cNvSpPr/>
          <p:nvPr/>
        </p:nvSpPr>
        <p:spPr>
          <a:xfrm>
            <a:off x="3338471" y="3741506"/>
            <a:ext cx="363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“The Englishman </a:t>
            </a:r>
            <a:r>
              <a:rPr lang="en-US" b="1" dirty="0">
                <a:latin typeface="NimbusRomNo9L"/>
              </a:rPr>
              <a:t>smokes</a:t>
            </a:r>
            <a:r>
              <a:rPr lang="en-US" dirty="0">
                <a:latin typeface="NimbusRomNo9L"/>
              </a:rPr>
              <a:t> </a:t>
            </a:r>
            <a:r>
              <a:rPr lang="en-US" dirty="0">
                <a:solidFill>
                  <a:srgbClr val="00B050"/>
                </a:solidFill>
                <a:latin typeface="NimbusRomNo9L"/>
              </a:rPr>
              <a:t>cigarettes</a:t>
            </a:r>
            <a:r>
              <a:rPr lang="en-US" dirty="0">
                <a:latin typeface="NimbusRomNo9L"/>
              </a:rPr>
              <a:t>”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B4336-23BE-5944-964D-E097F26D5434}"/>
              </a:ext>
            </a:extLst>
          </p:cNvPr>
          <p:cNvSpPr/>
          <p:nvPr/>
        </p:nvSpPr>
        <p:spPr>
          <a:xfrm>
            <a:off x="2559636" y="4414208"/>
            <a:ext cx="518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"/>
              </a:rPr>
              <a:t>“The person who owns a dog does not </a:t>
            </a:r>
            <a:r>
              <a:rPr lang="en-US" b="1" dirty="0">
                <a:latin typeface="NimbusRomNo9L"/>
              </a:rPr>
              <a:t>smoke</a:t>
            </a:r>
            <a:r>
              <a:rPr lang="en-US" dirty="0">
                <a:latin typeface="NimbusRomNo9L"/>
              </a:rPr>
              <a:t> </a:t>
            </a:r>
            <a:r>
              <a:rPr lang="en-US" dirty="0">
                <a:solidFill>
                  <a:srgbClr val="00B050"/>
                </a:solidFill>
                <a:latin typeface="NimbusRomNo9L"/>
              </a:rPr>
              <a:t>cigars</a:t>
            </a:r>
            <a:r>
              <a:rPr lang="en-US" dirty="0">
                <a:latin typeface="NimbusRomNo9L"/>
              </a:rPr>
              <a:t>”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6BE8B74-835E-F446-B411-D84F0327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736997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IDP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CCF34-B0AD-D74C-8D30-CC3785B41111}"/>
              </a:ext>
            </a:extLst>
          </p:cNvPr>
          <p:cNvGrpSpPr/>
          <p:nvPr/>
        </p:nvGrpSpPr>
        <p:grpSpPr>
          <a:xfrm>
            <a:off x="188803" y="177689"/>
            <a:ext cx="9717106" cy="493084"/>
            <a:chOff x="188803" y="177689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5853877B-9776-2F43-964E-6725A0B0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3C9096-744D-4B4F-A987-9335E85B28EF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A0E36-5F99-A043-9D54-6BF6CED14D26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405CA-AA85-F746-9E55-CF11571A570A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EB807-7DDA-C648-9E93-41969379273D}"/>
                </a:ext>
              </a:extLst>
            </p:cNvPr>
            <p:cNvSpPr/>
            <p:nvPr/>
          </p:nvSpPr>
          <p:spPr>
            <a:xfrm>
              <a:off x="5544368" y="177689"/>
              <a:ext cx="1112026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F3FEC1-EDB7-5E41-9001-240F8CE3AE9E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2E37A0-7C01-AD4F-A6F6-83A49B939F2D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5DD14-2BFA-EF41-B010-B2E827FAEDD4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8E19-24E3-4746-A17E-B63441976835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dirty="0"/>
              <a:t>Logical Representation </a:t>
            </a:r>
            <a:r>
              <a:rPr lang="en-US" altLang="en-US" dirty="0"/>
              <a:t>(Discourse Representation Theory)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	</a:t>
            </a:r>
            <a:r>
              <a:rPr lang="en-US" altLang="en-US" sz="2000" dirty="0"/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D518-8788-6A43-9EFA-9E088713F9B4}"/>
              </a:ext>
            </a:extLst>
          </p:cNvPr>
          <p:cNvSpPr/>
          <p:nvPr/>
        </p:nvSpPr>
        <p:spPr>
          <a:xfrm>
            <a:off x="585637" y="2413675"/>
            <a:ext cx="8847163" cy="300316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pPr lvl="1">
              <a:buFontTx/>
              <a:buChar char="-"/>
            </a:pPr>
            <a:r>
              <a:rPr lang="fr-FR" dirty="0"/>
              <a:t>Type </a:t>
            </a:r>
            <a:r>
              <a:rPr lang="fr-FR" dirty="0" err="1"/>
              <a:t>deduction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(if </a:t>
            </a:r>
            <a:r>
              <a:rPr lang="fr-FR" dirty="0" err="1"/>
              <a:t>available</a:t>
            </a:r>
            <a:r>
              <a:rPr lang="fr-FR" dirty="0"/>
              <a:t>)</a:t>
            </a:r>
          </a:p>
          <a:p>
            <a:pPr lvl="1">
              <a:buFontTx/>
              <a:buChar char="-"/>
            </a:pPr>
            <a:r>
              <a:rPr lang="fr-FR" dirty="0"/>
              <a:t>Type </a:t>
            </a:r>
            <a:r>
              <a:rPr lang="fr-FR" dirty="0" err="1"/>
              <a:t>inference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sentence(s).</a:t>
            </a:r>
          </a:p>
          <a:p>
            <a:pPr marL="1200150" lvl="2" indent="-285750">
              <a:buFont typeface=".Apple Color Emoji UI"/>
              <a:buChar char="❗️"/>
            </a:pPr>
            <a:r>
              <a:rPr lang="fr-FR" dirty="0" err="1">
                <a:solidFill>
                  <a:srgbClr val="FF0000"/>
                </a:solidFill>
              </a:rPr>
              <a:t>Missing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proper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nouns</a:t>
            </a:r>
            <a:endParaRPr lang="fr-FR" dirty="0">
              <a:solidFill>
                <a:srgbClr val="FF0000"/>
              </a:solidFill>
            </a:endParaRPr>
          </a:p>
          <a:p>
            <a:pPr marL="571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967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6BE8B74-835E-F446-B411-D84F0327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736997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IDP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CCF34-B0AD-D74C-8D30-CC3785B41111}"/>
              </a:ext>
            </a:extLst>
          </p:cNvPr>
          <p:cNvGrpSpPr/>
          <p:nvPr/>
        </p:nvGrpSpPr>
        <p:grpSpPr>
          <a:xfrm>
            <a:off x="188803" y="177689"/>
            <a:ext cx="9717106" cy="493084"/>
            <a:chOff x="188803" y="177689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5853877B-9776-2F43-964E-6725A0B0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3C9096-744D-4B4F-A987-9335E85B28EF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A0E36-5F99-A043-9D54-6BF6CED14D26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405CA-AA85-F746-9E55-CF11571A570A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EB807-7DDA-C648-9E93-41969379273D}"/>
                </a:ext>
              </a:extLst>
            </p:cNvPr>
            <p:cNvSpPr/>
            <p:nvPr/>
          </p:nvSpPr>
          <p:spPr>
            <a:xfrm>
              <a:off x="5544368" y="177689"/>
              <a:ext cx="1112026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F3FEC1-EDB7-5E41-9001-240F8CE3AE9E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2E37A0-7C01-AD4F-A6F6-83A49B939F2D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5DD14-2BFA-EF41-B010-B2E827FAEDD4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8E19-24E3-4746-A17E-B63441976835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dirty="0"/>
              <a:t>Logical Representation </a:t>
            </a:r>
            <a:r>
              <a:rPr lang="en-US" altLang="en-US" dirty="0"/>
              <a:t>(Discourse Representation Theory)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	</a:t>
            </a:r>
            <a:r>
              <a:rPr lang="en-US" altLang="en-US" sz="2000" dirty="0"/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D518-8788-6A43-9EFA-9E088713F9B4}"/>
              </a:ext>
            </a:extLst>
          </p:cNvPr>
          <p:cNvSpPr/>
          <p:nvPr/>
        </p:nvSpPr>
        <p:spPr>
          <a:xfrm>
            <a:off x="585637" y="2413675"/>
            <a:ext cx="8847163" cy="300316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Vocabulary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Types and relation for </a:t>
            </a:r>
            <a:r>
              <a:rPr lang="fr-FR" dirty="0" err="1"/>
              <a:t>each</a:t>
            </a:r>
            <a:r>
              <a:rPr lang="fr-FR" dirty="0"/>
              <a:t> transitive </a:t>
            </a:r>
            <a:r>
              <a:rPr lang="fr-FR" dirty="0" err="1"/>
              <a:t>verb</a:t>
            </a:r>
            <a:r>
              <a:rPr lang="fr-FR" dirty="0"/>
              <a:t> or </a:t>
            </a:r>
            <a:r>
              <a:rPr lang="fr-FR" dirty="0" err="1"/>
              <a:t>preposition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Ensure</a:t>
            </a:r>
            <a:r>
              <a:rPr lang="fr-FR" dirty="0"/>
              <a:t> at least 1 relation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2 types</a:t>
            </a:r>
          </a:p>
          <a:p>
            <a:pPr marL="1200150" lvl="2" indent="-285750">
              <a:buFont typeface=".Apple Color Emoji UI"/>
              <a:buChar char="❗️"/>
            </a:pPr>
            <a:r>
              <a:rPr lang="fr-FR" dirty="0"/>
              <a:t>Important for </a:t>
            </a:r>
            <a:r>
              <a:rPr lang="fr-FR" dirty="0" err="1"/>
              <a:t>explanation</a:t>
            </a:r>
            <a:r>
              <a:rPr lang="fr-FR" dirty="0"/>
              <a:t>  </a:t>
            </a:r>
          </a:p>
          <a:p>
            <a:pPr marL="57150"/>
            <a:endParaRPr lang="fr-F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9061FF-BDBD-BA41-B410-D89E2F813748}"/>
              </a:ext>
            </a:extLst>
          </p:cNvPr>
          <p:cNvGrpSpPr/>
          <p:nvPr/>
        </p:nvGrpSpPr>
        <p:grpSpPr>
          <a:xfrm>
            <a:off x="1769126" y="4419451"/>
            <a:ext cx="6412024" cy="382032"/>
            <a:chOff x="1779895" y="4741108"/>
            <a:chExt cx="6412024" cy="3820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9EB252-B3A9-6345-B0E3-67CC7154E7B3}"/>
                </a:ext>
              </a:extLst>
            </p:cNvPr>
            <p:cNvSpPr/>
            <p:nvPr/>
          </p:nvSpPr>
          <p:spPr>
            <a:xfrm>
              <a:off x="1779895" y="4753808"/>
              <a:ext cx="2907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NimbusRomNo9L"/>
                </a:rPr>
                <a:t>“John lives in the red house” 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7440D7-917D-2A48-9015-698CDC74079F}"/>
                </a:ext>
              </a:extLst>
            </p:cNvPr>
            <p:cNvSpPr/>
            <p:nvPr/>
          </p:nvSpPr>
          <p:spPr>
            <a:xfrm>
              <a:off x="5393524" y="4741108"/>
              <a:ext cx="2798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latin typeface="NimbusRomNo9L"/>
                </a:rPr>
                <a:t>LivesIn</a:t>
              </a:r>
              <a:r>
                <a:rPr lang="en-US" dirty="0">
                  <a:latin typeface="NimbusRomNo9L"/>
                </a:rPr>
                <a:t>(&lt;person&gt;, &lt;house&gt;) 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EAA365-F9E7-A44E-8B78-44FB5F46AB30}"/>
                </a:ext>
              </a:extLst>
            </p:cNvPr>
            <p:cNvCxnSpPr>
              <a:stCxn id="2" idx="3"/>
            </p:cNvCxnSpPr>
            <p:nvPr/>
          </p:nvCxnSpPr>
          <p:spPr bwMode="auto">
            <a:xfrm>
              <a:off x="4687101" y="4938474"/>
              <a:ext cx="64124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76903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6BE8B74-835E-F446-B411-D84F0327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736997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IDP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CCF34-B0AD-D74C-8D30-CC3785B41111}"/>
              </a:ext>
            </a:extLst>
          </p:cNvPr>
          <p:cNvGrpSpPr/>
          <p:nvPr/>
        </p:nvGrpSpPr>
        <p:grpSpPr>
          <a:xfrm>
            <a:off x="188803" y="177689"/>
            <a:ext cx="9717106" cy="493084"/>
            <a:chOff x="188803" y="177689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5853877B-9776-2F43-964E-6725A0B0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3C9096-744D-4B4F-A987-9335E85B28EF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A0E36-5F99-A043-9D54-6BF6CED14D26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405CA-AA85-F746-9E55-CF11571A570A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EB807-7DDA-C648-9E93-41969379273D}"/>
                </a:ext>
              </a:extLst>
            </p:cNvPr>
            <p:cNvSpPr/>
            <p:nvPr/>
          </p:nvSpPr>
          <p:spPr>
            <a:xfrm>
              <a:off x="5544368" y="177689"/>
              <a:ext cx="1112026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F3FEC1-EDB7-5E41-9001-240F8CE3AE9E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2E37A0-7C01-AD4F-A6F6-83A49B939F2D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5DD14-2BFA-EF41-B010-B2E827FAEDD4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8E19-24E3-4746-A17E-B63441976835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dirty="0"/>
              <a:t>Logical Representation </a:t>
            </a:r>
            <a:r>
              <a:rPr lang="en-US" altLang="en-US" dirty="0"/>
              <a:t>(Discourse Representation Theory)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	</a:t>
            </a:r>
            <a:r>
              <a:rPr lang="en-US" altLang="en-US" sz="2000" dirty="0"/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D518-8788-6A43-9EFA-9E088713F9B4}"/>
              </a:ext>
            </a:extLst>
          </p:cNvPr>
          <p:cNvSpPr/>
          <p:nvPr/>
        </p:nvSpPr>
        <p:spPr>
          <a:xfrm>
            <a:off x="585637" y="2413675"/>
            <a:ext cx="8847163" cy="300316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Vocabulary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Construct</a:t>
            </a:r>
            <a:r>
              <a:rPr lang="fr-FR" dirty="0"/>
              <a:t> IDP </a:t>
            </a:r>
            <a:r>
              <a:rPr lang="fr-FR" dirty="0" err="1"/>
              <a:t>Theories</a:t>
            </a:r>
            <a:r>
              <a:rPr lang="fr-FR" dirty="0"/>
              <a:t>:</a:t>
            </a:r>
          </a:p>
          <a:p>
            <a:r>
              <a:rPr lang="fr-FR" dirty="0"/>
              <a:t>	1. Translate </a:t>
            </a:r>
            <a:r>
              <a:rPr lang="fr-FR" dirty="0" err="1"/>
              <a:t>each</a:t>
            </a:r>
            <a:r>
              <a:rPr lang="fr-FR" dirty="0"/>
              <a:t> clue </a:t>
            </a:r>
            <a:r>
              <a:rPr lang="fr-FR" dirty="0" err="1"/>
              <a:t>into</a:t>
            </a:r>
            <a:r>
              <a:rPr lang="fr-FR" dirty="0"/>
              <a:t> IDP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	2.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implicit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in </a:t>
            </a:r>
            <a:r>
              <a:rPr lang="fr-FR" dirty="0" err="1"/>
              <a:t>logic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puzzles :</a:t>
            </a:r>
          </a:p>
          <a:p>
            <a:r>
              <a:rPr lang="fr-FR" dirty="0"/>
              <a:t>		- </a:t>
            </a:r>
            <a:r>
              <a:rPr lang="fr-FR" dirty="0" err="1"/>
              <a:t>Synonymy</a:t>
            </a:r>
            <a:r>
              <a:rPr lang="fr-FR" dirty="0"/>
              <a:t> </a:t>
            </a:r>
          </a:p>
          <a:p>
            <a:r>
              <a:rPr lang="fr-FR" dirty="0"/>
              <a:t>		- Bijection</a:t>
            </a:r>
          </a:p>
          <a:p>
            <a:r>
              <a:rPr lang="fr-FR" dirty="0"/>
              <a:t>		- </a:t>
            </a:r>
            <a:r>
              <a:rPr lang="fr-FR" dirty="0" err="1"/>
              <a:t>Transitivity</a:t>
            </a:r>
            <a:endParaRPr lang="fr-FR" dirty="0"/>
          </a:p>
          <a:p>
            <a:endParaRPr lang="fr-FR" dirty="0"/>
          </a:p>
          <a:p>
            <a:pPr marL="342900" indent="-342900">
              <a:buFont typeface="+mj-lt"/>
              <a:buAutoNum type="arabicPeriod" startAt="4"/>
            </a:pPr>
            <a:endParaRPr lang="fr-FR" dirty="0"/>
          </a:p>
          <a:p>
            <a:pPr marL="571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5832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46BE8B74-835E-F446-B411-D84F0327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7" y="736997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IDP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FCCF34-B0AD-D74C-8D30-CC3785B41111}"/>
              </a:ext>
            </a:extLst>
          </p:cNvPr>
          <p:cNvGrpSpPr/>
          <p:nvPr/>
        </p:nvGrpSpPr>
        <p:grpSpPr>
          <a:xfrm>
            <a:off x="188803" y="177689"/>
            <a:ext cx="9717106" cy="493084"/>
            <a:chOff x="188803" y="177689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5853877B-9776-2F43-964E-6725A0B07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3C9096-744D-4B4F-A987-9335E85B28EF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A0E36-5F99-A043-9D54-6BF6CED14D26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405CA-AA85-F746-9E55-CF11571A570A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BEB807-7DDA-C648-9E93-41969379273D}"/>
                </a:ext>
              </a:extLst>
            </p:cNvPr>
            <p:cNvSpPr/>
            <p:nvPr/>
          </p:nvSpPr>
          <p:spPr>
            <a:xfrm>
              <a:off x="5544368" y="177689"/>
              <a:ext cx="1112026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F3FEC1-EDB7-5E41-9001-240F8CE3AE9E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2E37A0-7C01-AD4F-A6F6-83A49B939F2D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5DD14-2BFA-EF41-B010-B2E827FAEDD4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8E19-24E3-4746-A17E-B63441976835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dirty="0"/>
              <a:t>Logical Representation </a:t>
            </a:r>
            <a:r>
              <a:rPr lang="en-US" altLang="en-US" dirty="0"/>
              <a:t>(Discourse Representation Theory)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	</a:t>
            </a:r>
            <a:r>
              <a:rPr lang="en-US" altLang="en-US" sz="2000" dirty="0"/>
              <a:t> IDP Puzzle specification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4D518-8788-6A43-9EFA-9E088713F9B4}"/>
              </a:ext>
            </a:extLst>
          </p:cNvPr>
          <p:cNvSpPr/>
          <p:nvPr/>
        </p:nvSpPr>
        <p:spPr>
          <a:xfrm>
            <a:off x="585637" y="2413675"/>
            <a:ext cx="8847163" cy="3003164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types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Vocabulary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Construct</a:t>
            </a:r>
            <a:r>
              <a:rPr lang="fr-FR" dirty="0"/>
              <a:t> IDP </a:t>
            </a:r>
            <a:r>
              <a:rPr lang="fr-FR" dirty="0" err="1"/>
              <a:t>Theories</a:t>
            </a:r>
            <a:r>
              <a:rPr lang="fr-FR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Solving</a:t>
            </a:r>
            <a:r>
              <a:rPr lang="fr-FR" dirty="0"/>
              <a:t> the Puzzle </a:t>
            </a:r>
            <a:r>
              <a:rPr lang="fr-FR" dirty="0" err="1"/>
              <a:t>using</a:t>
            </a:r>
            <a:r>
              <a:rPr lang="fr-FR" dirty="0"/>
              <a:t> Model Expansion </a:t>
            </a:r>
            <a:r>
              <a:rPr lang="fr-FR" dirty="0" err="1"/>
              <a:t>inference</a:t>
            </a:r>
            <a:endParaRPr lang="fr-FR" dirty="0"/>
          </a:p>
          <a:p>
            <a:r>
              <a:rPr lang="fr-FR" dirty="0"/>
              <a:t>	</a:t>
            </a:r>
          </a:p>
          <a:p>
            <a:pPr marL="342900" indent="-342900">
              <a:buFont typeface="+mj-lt"/>
              <a:buAutoNum type="arabicPeriod" startAt="4"/>
            </a:pPr>
            <a:endParaRPr lang="fr-FR" dirty="0"/>
          </a:p>
          <a:p>
            <a:pPr marL="571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2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C81126C2-6807-0A4F-955D-A42870F5D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47043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explanations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9F91FEA-9010-9840-A94D-81768DA28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070975" cy="3287713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/>
              <a:t>ordering: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… see paper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/>
              <a:t>explanation-oriented reason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400" dirty="0"/>
              <a:t>for n=0..|clues|:</a:t>
            </a:r>
          </a:p>
          <a:p>
            <a:pPr marL="1295400" lvl="2" indent="-28702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200" dirty="0"/>
              <a:t>for each set of constraints if size n:</a:t>
            </a:r>
          </a:p>
          <a:p>
            <a:pPr marL="1727200" lvl="3" indent="-21590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dirty="0"/>
              <a:t>check if it leads to propagation (a </a:t>
            </a:r>
            <a:r>
              <a:rPr lang="en-US" altLang="en-US" sz="1100" i="1" dirty="0"/>
              <a:t>consequence</a:t>
            </a:r>
            <a:r>
              <a:rPr lang="en-US" altLang="en-US" sz="1100" dirty="0"/>
              <a:t> assignment)</a:t>
            </a:r>
          </a:p>
          <a:p>
            <a:pPr marL="1727200" lvl="3" indent="-21590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dirty="0"/>
              <a:t>for each </a:t>
            </a:r>
            <a:r>
              <a:rPr lang="en-US" altLang="en-US" sz="1100" i="1" dirty="0"/>
              <a:t>consequence literal</a:t>
            </a:r>
            <a:r>
              <a:rPr lang="en-US" altLang="en-US" sz="1100" dirty="0"/>
              <a:t> in the assignment:</a:t>
            </a:r>
          </a:p>
          <a:p>
            <a:pPr marL="2159000" lvl="4" indent="-21590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dirty="0"/>
              <a:t>compute essential assignments S' needed, and the clues used to derive a new set of facts</a:t>
            </a:r>
          </a:p>
          <a:p>
            <a:pPr marL="2159000" lvl="4" indent="-215900" eaLnBrk="1">
              <a:buSzPct val="45000"/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b="1" dirty="0"/>
              <a:t>→ the S' is the UNSAT core when negating the </a:t>
            </a:r>
            <a:r>
              <a:rPr lang="en-US" altLang="en-US" sz="1100" b="1" i="1" dirty="0"/>
              <a:t>consequence literal</a:t>
            </a:r>
            <a:r>
              <a:rPr lang="en-US" altLang="en-US" sz="1100" dirty="0"/>
              <a:t> [this sentence literally, it is the key part]</a:t>
            </a:r>
            <a:br>
              <a:rPr lang="en-US" altLang="en-US" sz="1100" dirty="0"/>
            </a:br>
            <a:r>
              <a:rPr lang="en-US" altLang="en-US" sz="1100" dirty="0"/>
              <a:t>store each (S', clues, fact)</a:t>
            </a:r>
          </a:p>
          <a:p>
            <a:pPr marL="1295400" lvl="2" indent="-28702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200" dirty="0"/>
              <a:t>select (S', clues, fact) with smallest S'</a:t>
            </a:r>
          </a:p>
          <a:p>
            <a:pPr marL="1727200" lvl="3" indent="-21590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dirty="0"/>
              <a:t>generate the explanation of 'fact' with S' and clues</a:t>
            </a:r>
          </a:p>
          <a:p>
            <a:pPr marL="1727200" lvl="3" indent="-21590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100" dirty="0"/>
              <a:t>add fact to knowledge base and restart from n=0</a:t>
            </a:r>
          </a:p>
          <a:p>
            <a:pPr marL="1727200" lvl="3" indent="-21590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100"/>
          </a:p>
          <a:p>
            <a:pPr marL="431800" indent="-323850" eaLnBrk="1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/>
              <a:t>can Fig 1 of paper be used for this? Perhaps need to check with Bart what the 'consequence' originally was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053F20-E939-9340-AD9D-33F925DAD010}"/>
              </a:ext>
            </a:extLst>
          </p:cNvPr>
          <p:cNvGrpSpPr/>
          <p:nvPr/>
        </p:nvGrpSpPr>
        <p:grpSpPr>
          <a:xfrm>
            <a:off x="188803" y="159096"/>
            <a:ext cx="9717106" cy="493084"/>
            <a:chOff x="188803" y="159096"/>
            <a:chExt cx="9717106" cy="493084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E5308DBD-9A7D-0A41-98BE-DAF24586A1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E0AAD9-CACC-5049-9BF9-9669CD254C7C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57597-A6A6-0C47-A56F-2C102E83CA2E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A66F37-DC37-2047-83F9-307B7D20A7F9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911DF-E2D7-9F4B-9B73-5469E4B099D0}"/>
                </a:ext>
              </a:extLst>
            </p:cNvPr>
            <p:cNvSpPr/>
            <p:nvPr/>
          </p:nvSpPr>
          <p:spPr>
            <a:xfrm>
              <a:off x="5376142" y="225689"/>
              <a:ext cx="1112026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9AA3CD-7103-E54C-B198-830A5D5C2A9F}"/>
                </a:ext>
              </a:extLst>
            </p:cNvPr>
            <p:cNvSpPr/>
            <p:nvPr/>
          </p:nvSpPr>
          <p:spPr>
            <a:xfrm>
              <a:off x="6747826" y="159096"/>
              <a:ext cx="1197764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0F68C3-1233-3845-9837-D52D042C453F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37EBB1-A843-204A-94CB-3C2D26888781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C093B37-7E7B-8942-9FFD-E60298FE0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48964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Visualisation</a:t>
            </a:r>
            <a:r>
              <a:rPr lang="en-US" altLang="en-US" baseline="30000" dirty="0"/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223A43-2CAB-4F4C-8761-C50D719B041A}"/>
              </a:ext>
            </a:extLst>
          </p:cNvPr>
          <p:cNvGrpSpPr/>
          <p:nvPr/>
        </p:nvGrpSpPr>
        <p:grpSpPr>
          <a:xfrm>
            <a:off x="188803" y="210597"/>
            <a:ext cx="9779482" cy="414015"/>
            <a:chOff x="188803" y="210597"/>
            <a:chExt cx="9779482" cy="414015"/>
          </a:xfrm>
        </p:grpSpPr>
        <p:cxnSp>
          <p:nvCxnSpPr>
            <p:cNvPr id="5" name="Straight Arrow Connector 12">
              <a:extLst>
                <a:ext uri="{FF2B5EF4-FFF2-40B4-BE49-F238E27FC236}">
                  <a16:creationId xmlns:a16="http://schemas.microsoft.com/office/drawing/2014/main" id="{881304E7-A7A5-3F41-8D6A-98D1A3A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E415B2-3B90-3545-A331-0FC309911EB2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C10BE-59DA-8B45-BEC7-E94E1183194B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AC9850-E09C-3441-BA4F-E65027AC45A2}"/>
                </a:ext>
              </a:extLst>
            </p:cNvPr>
            <p:cNvSpPr/>
            <p:nvPr/>
          </p:nvSpPr>
          <p:spPr>
            <a:xfrm>
              <a:off x="4105381" y="212118"/>
              <a:ext cx="925749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Logic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B0680-5A08-474D-93A5-348E0224E899}"/>
                </a:ext>
              </a:extLst>
            </p:cNvPr>
            <p:cNvSpPr/>
            <p:nvPr/>
          </p:nvSpPr>
          <p:spPr>
            <a:xfrm>
              <a:off x="5376142" y="225689"/>
              <a:ext cx="1112026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5C58DB-2246-BF45-BFA2-C38C7D8E8CC6}"/>
                </a:ext>
              </a:extLst>
            </p:cNvPr>
            <p:cNvSpPr/>
            <p:nvPr/>
          </p:nvSpPr>
          <p:spPr>
            <a:xfrm>
              <a:off x="6934750" y="235511"/>
              <a:ext cx="8499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Generation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2788D9-5D4F-AB41-8278-54F1FE0D25FE}"/>
                </a:ext>
              </a:extLst>
            </p:cNvPr>
            <p:cNvSpPr/>
            <p:nvPr/>
          </p:nvSpPr>
          <p:spPr>
            <a:xfrm>
              <a:off x="8368745" y="225983"/>
              <a:ext cx="1599540" cy="349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b="1" i="1" dirty="0" err="1"/>
                <a:t>Visualisation</a:t>
              </a:r>
              <a:endParaRPr lang="en-US" altLang="en-US" sz="1400" b="1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0FCF60-6432-FD47-93B9-8950D83F19F1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34132C-F7F0-FB41-902D-CFBD9AFC9AAC}"/>
              </a:ext>
            </a:extLst>
          </p:cNvPr>
          <p:cNvSpPr txBox="1"/>
          <p:nvPr/>
        </p:nvSpPr>
        <p:spPr>
          <a:xfrm>
            <a:off x="188804" y="5192166"/>
            <a:ext cx="9744164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fr-FR" sz="1400" baseline="30000" dirty="0"/>
              <a:t>1</a:t>
            </a:r>
            <a:r>
              <a:rPr lang="fr-FR" sz="1400" dirty="0"/>
              <a:t>https://</a:t>
            </a:r>
            <a:r>
              <a:rPr lang="fr-FR" sz="1400" dirty="0" err="1"/>
              <a:t>bartbog.github.io</a:t>
            </a:r>
            <a:r>
              <a:rPr lang="fr-FR" sz="1400" dirty="0"/>
              <a:t>/</a:t>
            </a:r>
            <a:r>
              <a:rPr lang="fr-FR" sz="1400" dirty="0" err="1"/>
              <a:t>zebra</a:t>
            </a:r>
            <a:r>
              <a:rPr lang="fr-FR" sz="1400" dirty="0"/>
              <a:t>/tutorial/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9A59ED-7FFB-DF4D-9705-FE70E740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5" y="1794949"/>
            <a:ext cx="2918109" cy="3208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F102C0-0A98-2A47-BA5B-3F39EC27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30" y="1807363"/>
            <a:ext cx="2849809" cy="3114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3D2FAD-4FE7-B44E-A78B-D47B8C29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168" y="1794949"/>
            <a:ext cx="2852280" cy="311422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20442-E816-8B41-BC13-B12D271721A8}"/>
              </a:ext>
            </a:extLst>
          </p:cNvPr>
          <p:cNvCxnSpPr/>
          <p:nvPr/>
        </p:nvCxnSpPr>
        <p:spPr bwMode="auto">
          <a:xfrm>
            <a:off x="3139314" y="3699371"/>
            <a:ext cx="24481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A85AA-A447-5447-BA55-94F4F229F8D3}"/>
              </a:ext>
            </a:extLst>
          </p:cNvPr>
          <p:cNvCxnSpPr/>
          <p:nvPr/>
        </p:nvCxnSpPr>
        <p:spPr bwMode="auto">
          <a:xfrm>
            <a:off x="6455354" y="3699371"/>
            <a:ext cx="24481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1251099"/>
            <a:ext cx="9070975" cy="360040"/>
          </a:xfrm>
        </p:spPr>
        <p:txBody>
          <a:bodyPr/>
          <a:lstStyle/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i="1" dirty="0"/>
              <a:t>Solving Logic Puzzles : From Robust Processing to Precise 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36CAB-B7C4-0642-91C8-505556E03EDC}"/>
              </a:ext>
            </a:extLst>
          </p:cNvPr>
          <p:cNvSpPr txBox="1"/>
          <p:nvPr/>
        </p:nvSpPr>
        <p:spPr>
          <a:xfrm>
            <a:off x="503236" y="5355555"/>
            <a:ext cx="4249044" cy="2811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200" baseline="30000" dirty="0"/>
              <a:t>1</a:t>
            </a:r>
            <a:r>
              <a:rPr lang="fr-FR" sz="1200" b="1" dirty="0"/>
              <a:t>G</a:t>
            </a:r>
            <a:r>
              <a:rPr lang="fr-FR" sz="1200" dirty="0"/>
              <a:t>raduate </a:t>
            </a:r>
            <a:r>
              <a:rPr lang="fr-FR" sz="1200" b="1" dirty="0"/>
              <a:t>R</a:t>
            </a:r>
            <a:r>
              <a:rPr lang="fr-FR" sz="1200" dirty="0"/>
              <a:t>ecord </a:t>
            </a:r>
            <a:r>
              <a:rPr lang="fr-FR" sz="1200" b="1" dirty="0"/>
              <a:t>E</a:t>
            </a:r>
            <a:r>
              <a:rPr lang="fr-FR" sz="1200" dirty="0"/>
              <a:t>xam, </a:t>
            </a:r>
            <a:r>
              <a:rPr lang="fr-FR" sz="1200" baseline="30000" dirty="0"/>
              <a:t>2</a:t>
            </a:r>
            <a:r>
              <a:rPr lang="fr-FR" sz="1200" b="1" dirty="0"/>
              <a:t>L</a:t>
            </a:r>
            <a:r>
              <a:rPr lang="fr-FR" sz="1200" dirty="0"/>
              <a:t>aw </a:t>
            </a:r>
            <a:r>
              <a:rPr lang="fr-FR" sz="1200" b="1" dirty="0" err="1"/>
              <a:t>S</a:t>
            </a:r>
            <a:r>
              <a:rPr lang="fr-FR" sz="1200" dirty="0" err="1"/>
              <a:t>chool</a:t>
            </a:r>
            <a:r>
              <a:rPr lang="fr-FR" sz="1200" dirty="0"/>
              <a:t> </a:t>
            </a:r>
            <a:r>
              <a:rPr lang="fr-FR" sz="1200" b="1" dirty="0"/>
              <a:t>A</a:t>
            </a:r>
            <a:r>
              <a:rPr lang="fr-FR" sz="1200" dirty="0"/>
              <a:t>dmission </a:t>
            </a:r>
            <a:r>
              <a:rPr lang="fr-FR" sz="1200" b="1" dirty="0"/>
              <a:t>T</a:t>
            </a:r>
            <a:r>
              <a:rPr lang="fr-FR" sz="1200" dirty="0"/>
              <a:t>est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D82D1C-340E-564E-A627-691584EF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6" y="2403227"/>
            <a:ext cx="4537075" cy="337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Similarities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dirty="0" err="1"/>
              <a:t>Solver</a:t>
            </a:r>
            <a:r>
              <a:rPr lang="fr-FR" sz="1600" dirty="0"/>
              <a:t> : FOL </a:t>
            </a:r>
            <a:r>
              <a:rPr lang="fr-FR" sz="1600" i="1" dirty="0" err="1"/>
              <a:t>reasoner</a:t>
            </a: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Semantic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r>
              <a:rPr lang="fr-FR" sz="1600" i="1" dirty="0"/>
              <a:t> </a:t>
            </a:r>
            <a:r>
              <a:rPr lang="fr-FR" sz="1600" i="1" dirty="0" err="1"/>
              <a:t>language</a:t>
            </a: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altLang="en-US" sz="1600" i="1" dirty="0" err="1"/>
              <a:t>Compositional</a:t>
            </a:r>
            <a:r>
              <a:rPr lang="fr-FR" altLang="en-US" sz="1600" i="1" dirty="0"/>
              <a:t> </a:t>
            </a:r>
            <a:r>
              <a:rPr lang="fr-FR" altLang="en-US" sz="1600" i="1" dirty="0" err="1"/>
              <a:t>semantics</a:t>
            </a:r>
            <a:r>
              <a:rPr lang="fr-FR" altLang="en-US" sz="1600" i="1" dirty="0"/>
              <a:t> : </a:t>
            </a:r>
            <a:r>
              <a:rPr lang="fr-FR" altLang="en-US" sz="1600" i="1" dirty="0" err="1"/>
              <a:t>Blackburn&amp;Bos</a:t>
            </a:r>
            <a:r>
              <a:rPr lang="fr-FR" altLang="en-US" sz="1600" i="1" dirty="0"/>
              <a:t> </a:t>
            </a:r>
            <a:endParaRPr lang="en-US" altLang="en-US" sz="1800" i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FFF07B-1C24-6345-BBCF-F8319950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217" y="2403228"/>
            <a:ext cx="4537075" cy="304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Differences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dirty="0"/>
              <a:t>Data : </a:t>
            </a:r>
            <a:r>
              <a:rPr lang="fr-FR" sz="1600" i="1" dirty="0"/>
              <a:t>GRE</a:t>
            </a:r>
            <a:r>
              <a:rPr lang="fr-FR" sz="1600" i="1" baseline="30000" dirty="0"/>
              <a:t>1</a:t>
            </a:r>
            <a:r>
              <a:rPr lang="fr-FR" sz="1600" dirty="0"/>
              <a:t> and </a:t>
            </a:r>
            <a:r>
              <a:rPr lang="fr-FR" sz="1600" i="1" dirty="0"/>
              <a:t>LSAT</a:t>
            </a:r>
            <a:r>
              <a:rPr lang="fr-FR" sz="1600" i="1" baseline="30000" dirty="0"/>
              <a:t>2</a:t>
            </a:r>
            <a:r>
              <a:rPr lang="fr-FR" sz="1600" dirty="0"/>
              <a:t> multiple-</a:t>
            </a:r>
            <a:r>
              <a:rPr lang="fr-FR" sz="1600" dirty="0" err="1"/>
              <a:t>choice</a:t>
            </a:r>
            <a:r>
              <a:rPr lang="fr-FR" sz="1600" dirty="0"/>
              <a:t> </a:t>
            </a:r>
            <a:r>
              <a:rPr lang="fr-FR" sz="1600" dirty="0" err="1"/>
              <a:t>logic</a:t>
            </a:r>
            <a:r>
              <a:rPr lang="fr-FR" sz="1600" dirty="0"/>
              <a:t> puzzles </a:t>
            </a:r>
            <a:r>
              <a:rPr lang="fr-FR" sz="1600" dirty="0" err="1"/>
              <a:t>with</a:t>
            </a:r>
            <a:r>
              <a:rPr lang="fr-FR" sz="1600" dirty="0"/>
              <a:t> 1 correct </a:t>
            </a:r>
            <a:r>
              <a:rPr lang="fr-FR" sz="1600" dirty="0" err="1"/>
              <a:t>answer</a:t>
            </a:r>
            <a:r>
              <a:rPr lang="fr-FR" sz="1600" dirty="0"/>
              <a:t>: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Backtracking ambiguities : ranking of possible output representations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Statistical parser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nl-BE" sz="1600" dirty="0"/>
              <a:t>Generic semantic rules applicable to other problem settings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nl-BE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E6318E-FA22-7D45-81F1-56E8B3C5DE6C}"/>
              </a:ext>
            </a:extLst>
          </p:cNvPr>
          <p:cNvSpPr/>
          <p:nvPr/>
        </p:nvSpPr>
        <p:spPr>
          <a:xfrm>
            <a:off x="503236" y="1612879"/>
            <a:ext cx="9217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/>
            <a:r>
              <a:rPr lang="en-US" altLang="en-US" sz="1600" dirty="0" err="1">
                <a:solidFill>
                  <a:srgbClr val="000000"/>
                </a:solidFill>
              </a:rPr>
              <a:t>Iddo</a:t>
            </a:r>
            <a:r>
              <a:rPr lang="en-US" altLang="en-US" sz="1600" dirty="0">
                <a:solidFill>
                  <a:srgbClr val="000000"/>
                </a:solidFill>
              </a:rPr>
              <a:t> Lev</a:t>
            </a:r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, Bill MacCartney</a:t>
            </a:r>
            <a:r>
              <a:rPr lang="en-US" altLang="en-US" sz="1600" baseline="30000" dirty="0">
                <a:solidFill>
                  <a:srgbClr val="000000"/>
                </a:solidFill>
              </a:rPr>
              <a:t>1</a:t>
            </a:r>
            <a:r>
              <a:rPr lang="en-US" altLang="en-US" sz="1600" dirty="0">
                <a:solidFill>
                  <a:srgbClr val="000000"/>
                </a:solidFill>
              </a:rPr>
              <a:t>, Christopher D. Maning</a:t>
            </a:r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, and Roger Levy</a:t>
            </a:r>
            <a:r>
              <a:rPr lang="en-US" altLang="en-US" sz="1600" baseline="30000" dirty="0">
                <a:solidFill>
                  <a:srgbClr val="000000"/>
                </a:solidFill>
              </a:rPr>
              <a:t>2</a:t>
            </a:r>
            <a:endParaRPr lang="en-US" altLang="en-US" sz="2000" baseline="30000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200" baseline="30000" dirty="0">
                <a:solidFill>
                  <a:srgbClr val="000000"/>
                </a:solidFill>
              </a:rPr>
              <a:t>1</a:t>
            </a:r>
            <a:r>
              <a:rPr lang="en-US" altLang="en-US" sz="1200" dirty="0">
                <a:solidFill>
                  <a:srgbClr val="000000"/>
                </a:solidFill>
              </a:rPr>
              <a:t>Department of Computer Science, </a:t>
            </a:r>
            <a:r>
              <a:rPr lang="en-US" altLang="en-US" sz="1200" dirty="0" err="1">
                <a:solidFill>
                  <a:srgbClr val="000000"/>
                </a:solidFill>
              </a:rPr>
              <a:t>Standford</a:t>
            </a:r>
            <a:r>
              <a:rPr lang="en-US" altLang="en-US" sz="1200" dirty="0">
                <a:solidFill>
                  <a:srgbClr val="000000"/>
                </a:solidFill>
              </a:rPr>
              <a:t> University </a:t>
            </a:r>
            <a:r>
              <a:rPr lang="en-US" altLang="en-US" sz="1200" i="1" dirty="0">
                <a:solidFill>
                  <a:srgbClr val="000000"/>
                </a:solidFill>
              </a:rPr>
              <a:t>{</a:t>
            </a:r>
            <a:r>
              <a:rPr lang="en-US" altLang="en-US" sz="1200" i="1" dirty="0" err="1">
                <a:solidFill>
                  <a:srgbClr val="000000"/>
                </a:solidFill>
              </a:rPr>
              <a:t>iddolev|wcmac|manning</a:t>
            </a:r>
            <a:r>
              <a:rPr lang="en-US" altLang="en-US" sz="1200" i="1" dirty="0">
                <a:solidFill>
                  <a:srgbClr val="000000"/>
                </a:solidFill>
              </a:rPr>
              <a:t>}@</a:t>
            </a:r>
            <a:r>
              <a:rPr lang="en-US" altLang="en-US" sz="1200" i="1" dirty="0" err="1">
                <a:solidFill>
                  <a:srgbClr val="000000"/>
                </a:solidFill>
              </a:rPr>
              <a:t>cs.standford.edu</a:t>
            </a:r>
            <a:endParaRPr lang="en-US" altLang="en-US" sz="1200" i="1" dirty="0">
              <a:solidFill>
                <a:srgbClr val="000000"/>
              </a:solidFill>
            </a:endParaRPr>
          </a:p>
          <a:p>
            <a:pPr algn="ctr" eaLnBrk="1"/>
            <a:r>
              <a:rPr lang="en-US" altLang="en-US" sz="1200" baseline="30000" dirty="0">
                <a:solidFill>
                  <a:srgbClr val="000000"/>
                </a:solidFill>
              </a:rPr>
              <a:t>2</a:t>
            </a:r>
            <a:r>
              <a:rPr lang="en-US" altLang="en-US" sz="1200" dirty="0">
                <a:solidFill>
                  <a:srgbClr val="000000"/>
                </a:solidFill>
              </a:rPr>
              <a:t>Department of Linguistics, Stanford University </a:t>
            </a:r>
            <a:r>
              <a:rPr lang="en-US" altLang="en-US" sz="1200" i="1" dirty="0" err="1">
                <a:solidFill>
                  <a:srgbClr val="000000"/>
                </a:solidFill>
              </a:rPr>
              <a:t>rog@standford.edu</a:t>
            </a:r>
            <a:endParaRPr lang="en-US" alt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3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7E8C9E9-14ED-114E-AC4F-D309CF008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Related work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104EE1A-F8DB-D843-B502-684AD991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7" y="1171575"/>
            <a:ext cx="7054181" cy="633727"/>
          </a:xfrm>
        </p:spPr>
        <p:txBody>
          <a:bodyPr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i="1" dirty="0" err="1"/>
              <a:t>LogicSolver</a:t>
            </a:r>
            <a:r>
              <a:rPr lang="en-US" altLang="en-US" sz="2000" i="1" dirty="0"/>
              <a:t> – Solving Logic Grid Puzzles with POS Tagging 			     and First-Order Logic.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74E40-BC27-BF49-A1D1-F8CB3831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1971179"/>
            <a:ext cx="4533901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Similarities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Solve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r>
              <a:rPr lang="fr-FR" sz="1600" i="1" dirty="0"/>
              <a:t> </a:t>
            </a:r>
            <a:r>
              <a:rPr lang="fr-FR" sz="1600" b="1" i="1" dirty="0" err="1"/>
              <a:t>Grid</a:t>
            </a:r>
            <a:r>
              <a:rPr lang="fr-FR" sz="1600" i="1" dirty="0"/>
              <a:t> Puzzles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 err="1"/>
              <a:t>Parsing</a:t>
            </a:r>
            <a:r>
              <a:rPr lang="fr-FR" sz="1600" i="1" dirty="0"/>
              <a:t> </a:t>
            </a:r>
            <a:r>
              <a:rPr lang="fr-FR" sz="1600" i="1" dirty="0" err="1"/>
              <a:t>steps</a:t>
            </a:r>
            <a:r>
              <a:rPr lang="fr-FR" sz="1600" i="1" dirty="0"/>
              <a:t>:</a:t>
            </a:r>
            <a:endParaRPr lang="fr-FR" sz="12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/>
              <a:t>Pre-processing</a:t>
            </a:r>
            <a:r>
              <a:rPr lang="fr-FR" sz="1200" i="1" dirty="0"/>
              <a:t> ( ~ .</a:t>
            </a:r>
            <a:r>
              <a:rPr lang="fr-FR" sz="1200" i="1" dirty="0" err="1"/>
              <a:t>json</a:t>
            </a:r>
            <a:r>
              <a:rPr lang="fr-FR" sz="1200" i="1" dirty="0"/>
              <a:t>)</a:t>
            </a:r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/>
              <a:t>POS </a:t>
            </a:r>
            <a:r>
              <a:rPr lang="fr-FR" sz="1200" i="1" dirty="0" err="1"/>
              <a:t>tagging</a:t>
            </a:r>
            <a:endParaRPr lang="fr-FR" sz="12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/>
              <a:t>Parse</a:t>
            </a:r>
            <a:r>
              <a:rPr lang="fr-FR" sz="1200" i="1" dirty="0"/>
              <a:t> </a:t>
            </a:r>
            <a:r>
              <a:rPr lang="fr-FR" sz="1200" i="1" dirty="0" err="1"/>
              <a:t>statements</a:t>
            </a:r>
            <a:r>
              <a:rPr lang="fr-FR" sz="1200" i="1" dirty="0"/>
              <a:t> </a:t>
            </a:r>
            <a:r>
              <a:rPr lang="fr-FR" sz="1200" i="1" dirty="0" err="1"/>
              <a:t>into</a:t>
            </a:r>
            <a:r>
              <a:rPr lang="fr-FR" sz="1200" i="1" dirty="0"/>
              <a:t> FOPL </a:t>
            </a:r>
            <a:r>
              <a:rPr lang="fr-FR" sz="1200" i="1" dirty="0" err="1"/>
              <a:t>Language</a:t>
            </a:r>
            <a:r>
              <a:rPr lang="fr-FR" sz="1200" i="1" dirty="0"/>
              <a:t> model</a:t>
            </a:r>
          </a:p>
          <a:p>
            <a:pPr marL="850900" lvl="1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>
                <a:solidFill>
                  <a:srgbClr val="FF0000"/>
                </a:solidFill>
              </a:rPr>
              <a:t>Named-Entity</a:t>
            </a:r>
            <a:r>
              <a:rPr lang="fr-FR" sz="1200" i="1" dirty="0">
                <a:solidFill>
                  <a:srgbClr val="FF0000"/>
                </a:solidFill>
              </a:rPr>
              <a:t> Recognition (NER) = help </a:t>
            </a:r>
            <a:r>
              <a:rPr lang="fr-FR" sz="1200" i="1" dirty="0" err="1">
                <a:solidFill>
                  <a:srgbClr val="FF0000"/>
                </a:solidFill>
              </a:rPr>
              <a:t>identify</a:t>
            </a:r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err="1">
                <a:solidFill>
                  <a:srgbClr val="FF0000"/>
                </a:solidFill>
              </a:rPr>
              <a:t>comparisons</a:t>
            </a:r>
            <a:r>
              <a:rPr lang="fr-FR" sz="1200" i="1" dirty="0">
                <a:solidFill>
                  <a:srgbClr val="FF0000"/>
                </a:solidFill>
              </a:rPr>
              <a:t> or </a:t>
            </a:r>
            <a:r>
              <a:rPr lang="fr-FR" sz="1200" i="1" dirty="0" err="1">
                <a:solidFill>
                  <a:srgbClr val="FF0000"/>
                </a:solidFill>
              </a:rPr>
              <a:t>quantifiers</a:t>
            </a:r>
            <a:endParaRPr lang="fr-FR" sz="1200" i="1" dirty="0">
              <a:solidFill>
                <a:srgbClr val="FF0000"/>
              </a:solidFill>
            </a:endParaRPr>
          </a:p>
          <a:p>
            <a:pPr marL="850900" lvl="1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/>
              <a:t>POS tag pattern </a:t>
            </a:r>
            <a:r>
              <a:rPr lang="fr-FR" sz="1200" i="1" dirty="0" err="1"/>
              <a:t>matching</a:t>
            </a:r>
            <a:endParaRPr lang="fr-FR" sz="800" i="1" dirty="0"/>
          </a:p>
          <a:p>
            <a:pPr marL="450850" eaLnBrk="1">
              <a:spcBef>
                <a:spcPts val="600"/>
              </a:spcBef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200" i="1" dirty="0" err="1">
                <a:solidFill>
                  <a:schemeClr val="tx1"/>
                </a:solidFill>
              </a:rPr>
              <a:t>Solve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using</a:t>
            </a:r>
            <a:r>
              <a:rPr lang="fr-FR" sz="1200" i="1" dirty="0">
                <a:solidFill>
                  <a:schemeClr val="tx1"/>
                </a:solidFill>
              </a:rPr>
              <a:t> FOPL </a:t>
            </a:r>
            <a:r>
              <a:rPr lang="fr-FR" sz="1200" i="1" dirty="0" err="1">
                <a:solidFill>
                  <a:schemeClr val="tx1"/>
                </a:solidFill>
              </a:rPr>
              <a:t>with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built</a:t>
            </a:r>
            <a:r>
              <a:rPr lang="fr-FR" sz="1200" i="1" dirty="0">
                <a:solidFill>
                  <a:schemeClr val="tx1"/>
                </a:solidFill>
              </a:rPr>
              <a:t>-in puzzle </a:t>
            </a:r>
            <a:r>
              <a:rPr lang="fr-FR" sz="1200" i="1" dirty="0" err="1">
                <a:solidFill>
                  <a:schemeClr val="tx1"/>
                </a:solidFill>
              </a:rPr>
              <a:t>semantics</a:t>
            </a:r>
            <a:endParaRPr lang="fr-FR" sz="1200" i="1" dirty="0">
              <a:solidFill>
                <a:schemeClr val="tx1"/>
              </a:solidFill>
            </a:endParaRP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fr-FR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20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01D23F-038F-6C4C-8609-580E6F910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971179"/>
            <a:ext cx="45370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b="1" i="1" dirty="0"/>
              <a:t>Differences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fr-FR" sz="1600" i="1" dirty="0"/>
              <a:t>Goal : POS </a:t>
            </a:r>
            <a:r>
              <a:rPr lang="fr-FR" sz="1600" i="1" dirty="0" err="1"/>
              <a:t>Tagging</a:t>
            </a:r>
            <a:r>
              <a:rPr lang="fr-FR" sz="1600" i="1" dirty="0"/>
              <a:t>, First-</a:t>
            </a:r>
            <a:r>
              <a:rPr lang="fr-FR" sz="1600" i="1" dirty="0" err="1"/>
              <a:t>order</a:t>
            </a:r>
            <a:r>
              <a:rPr lang="fr-FR" sz="1600" i="1" dirty="0"/>
              <a:t> </a:t>
            </a:r>
            <a:r>
              <a:rPr lang="fr-FR" sz="1600" i="1" dirty="0" err="1"/>
              <a:t>Logic</a:t>
            </a:r>
            <a:endParaRPr lang="en-US" altLang="en-US" sz="1600" i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i="1" dirty="0"/>
              <a:t>Puzzler (reasoner) as a base system.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/>
              <a:t>Link Grammar Parser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3EBC8-EEB7-6042-BDB1-634004B8B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35" b="9103"/>
          <a:stretch/>
        </p:blipFill>
        <p:spPr>
          <a:xfrm>
            <a:off x="6192440" y="3915395"/>
            <a:ext cx="2160240" cy="11801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5496628-E119-6B44-BD43-FAE896CE5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Conclusion and future work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44E133-305C-3149-A80F-5D9433BCB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4427537" cy="3287713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From </a:t>
            </a:r>
            <a:r>
              <a:rPr lang="en-US" altLang="en-US" sz="1200" i="1"/>
              <a:t>human-level</a:t>
            </a:r>
            <a:r>
              <a:rPr lang="en-US" altLang="en-US" sz="1200"/>
              <a:t> problem specification</a:t>
            </a:r>
            <a:br>
              <a:rPr lang="en-US" altLang="en-US" sz="1200"/>
            </a:br>
            <a:r>
              <a:rPr lang="en-US" altLang="en-US" sz="1200"/>
              <a:t>to </a:t>
            </a:r>
            <a:r>
              <a:rPr lang="en-US" altLang="en-US" sz="1200" i="1"/>
              <a:t>human-level</a:t>
            </a:r>
            <a:r>
              <a:rPr lang="en-US" altLang="en-US" sz="1200"/>
              <a:t> solving explanation.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200"/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Our design choices: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input: natural language, semi-automated processing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reasoning: Blackburn &amp; Bos semantic parsing + IDP solver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output: </a:t>
            </a:r>
            <a:r>
              <a:rPr lang="en-US" altLang="en-US" sz="1200" b="1"/>
              <a:t>visual</a:t>
            </a:r>
            <a:r>
              <a:rPr lang="en-US" altLang="en-US" sz="1200"/>
              <a:t> explanation</a:t>
            </a:r>
          </a:p>
          <a:p>
            <a:pPr marL="431800" indent="-323850" eaLnBrk="1">
              <a:spcBef>
                <a:spcPts val="1138"/>
              </a:spcBef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abstractions: grid visu and clues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/>
              <a:t>ordering: by mental effort, proxy = nr of literals used</a:t>
            </a:r>
            <a:br>
              <a:rPr lang="en-US" altLang="en-US" sz="1200"/>
            </a:br>
            <a:r>
              <a:rPr lang="en-US" altLang="en-US" sz="1200"/>
              <a:t>[TO CHECK: terminology of the paper]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 b="1"/>
              <a:t>Can also serve as 'help' function when user is stuck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4481B69-1010-114A-A9AF-91FEE21B9325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>
          <a:xfrm>
            <a:off x="5153025" y="1327150"/>
            <a:ext cx="4427538" cy="3287713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/>
              <a:t>Better NLP: statistical techniques?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/>
              <a:t>Explanation orderings and proxies for 'mental effort'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/>
              <a:t>Explanation abstractions, e.g. important parts of clue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/>
              <a:t>Other puzzle explanations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800"/>
              <a:t>Applicability in industrial problems, e.g. scheduling?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88D8EA30-A226-B445-826F-86A878C54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 Grail-ish</a:t>
            </a:r>
            <a:endParaRPr lang="en-US" altLang="en-US" baseline="300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EBCC762-5C5F-9C4F-AA5C-C427E870E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465763"/>
            <a:ext cx="9064675" cy="1153612"/>
          </a:xfrm>
        </p:spPr>
        <p:txBody>
          <a:bodyPr/>
          <a:lstStyle/>
          <a:p>
            <a:pPr marL="0" indent="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400" dirty="0"/>
              <a:t>From </a:t>
            </a:r>
            <a:r>
              <a:rPr lang="en-US" altLang="en-US" sz="2400" i="1" dirty="0"/>
              <a:t>human-level</a:t>
            </a:r>
            <a:r>
              <a:rPr lang="en-US" altLang="en-US" sz="2400"/>
              <a:t> problem specification,</a:t>
            </a:r>
            <a:br>
              <a:rPr lang="en-US" altLang="en-US" sz="2400" dirty="0"/>
            </a:br>
            <a:r>
              <a:rPr lang="en-US" altLang="en-US" sz="2400"/>
              <a:t>to </a:t>
            </a:r>
            <a:r>
              <a:rPr lang="en-US" altLang="en-US" sz="2400" i="1" dirty="0"/>
              <a:t>human-level</a:t>
            </a:r>
            <a:r>
              <a:rPr lang="en-US" altLang="en-US" sz="2400" dirty="0"/>
              <a:t> solving and explanation.</a:t>
            </a:r>
            <a:endParaRPr lang="en-US" altLang="en-US" dirty="0"/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CCEDB691-5A55-B340-98DD-702541EF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62563"/>
            <a:ext cx="61293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sz="1100" baseline="30000"/>
              <a:t>1</a:t>
            </a:r>
            <a:r>
              <a:rPr lang="fr-FR" altLang="en-US" sz="1100"/>
              <a:t>https://freuder.wordpress.com/pthg-19-the-third-workshop-on-progress-towards-the-holy-grail/ 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8329B5B-93C6-834E-9A09-13F0D67A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786063"/>
            <a:ext cx="8661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 sz="2000" dirty="0"/>
          </a:p>
          <a:p>
            <a:pPr algn="ctr" eaLnBrk="1"/>
            <a:r>
              <a:rPr lang="en-US" altLang="en-US" sz="2000">
                <a:latin typeface="Arial"/>
              </a:rPr>
              <a:t>Logic Grid Puzzles</a:t>
            </a:r>
            <a:r>
              <a:rPr lang="en-US" altLang="en-US" sz="2000" baseline="30000">
                <a:latin typeface="Arial"/>
              </a:rPr>
              <a:t>1</a:t>
            </a:r>
          </a:p>
        </p:txBody>
      </p:sp>
      <p:cxnSp>
        <p:nvCxnSpPr>
          <p:cNvPr id="5125" name="Straight Arrow Connector 6">
            <a:extLst>
              <a:ext uri="{FF2B5EF4-FFF2-40B4-BE49-F238E27FC236}">
                <a16:creationId xmlns:a16="http://schemas.microsoft.com/office/drawing/2014/main" id="{CA710E0E-7B42-DC40-964A-7E2B920B46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24413" y="2333370"/>
            <a:ext cx="0" cy="7747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D4AEA9-36EF-1746-A75C-36D7C341D635}"/>
              </a:ext>
            </a:extLst>
          </p:cNvPr>
          <p:cNvSpPr txBox="1"/>
          <p:nvPr/>
        </p:nvSpPr>
        <p:spPr>
          <a:xfrm>
            <a:off x="4379913" y="2552445"/>
            <a:ext cx="889000" cy="26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200" i="1" dirty="0" err="1"/>
              <a:t>applied</a:t>
            </a:r>
            <a:r>
              <a:rPr lang="fr-FR" sz="1200" i="1" dirty="0"/>
              <a:t> on</a:t>
            </a: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EB7F65B6-0002-C64F-A209-2BC535E4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708400"/>
            <a:ext cx="90709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/>
            <a:r>
              <a:rPr lang="en-US" altLang="en-US" sz="1800"/>
              <a:t>How ? </a:t>
            </a: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925AD-1FC9-E449-B666-164EC14C6EC1}"/>
              </a:ext>
            </a:extLst>
          </p:cNvPr>
          <p:cNvSpPr/>
          <p:nvPr/>
        </p:nvSpPr>
        <p:spPr>
          <a:xfrm>
            <a:off x="904875" y="4297363"/>
            <a:ext cx="2082800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Clues 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Natural Language</a:t>
            </a:r>
          </a:p>
        </p:txBody>
      </p:sp>
      <p:cxnSp>
        <p:nvCxnSpPr>
          <p:cNvPr id="5129" name="Straight Arrow Connector 15">
            <a:extLst>
              <a:ext uri="{FF2B5EF4-FFF2-40B4-BE49-F238E27FC236}">
                <a16:creationId xmlns:a16="http://schemas.microsoft.com/office/drawing/2014/main" id="{E0D24FC2-D8B9-8D42-864E-7A980C136D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4838" y="4597400"/>
            <a:ext cx="6477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FD107-55DC-2B4A-8E28-348EA96799F3}"/>
              </a:ext>
            </a:extLst>
          </p:cNvPr>
          <p:cNvSpPr/>
          <p:nvPr/>
        </p:nvSpPr>
        <p:spPr>
          <a:xfrm>
            <a:off x="4103688" y="4427538"/>
            <a:ext cx="1441450" cy="35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Logic 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B4A7A-C33B-0747-916E-9427CED02C19}"/>
              </a:ext>
            </a:extLst>
          </p:cNvPr>
          <p:cNvSpPr/>
          <p:nvPr/>
        </p:nvSpPr>
        <p:spPr>
          <a:xfrm>
            <a:off x="7056438" y="4297363"/>
            <a:ext cx="2117725" cy="60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Visual explanation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dirty="0"/>
              <a:t>of reasoning steps</a:t>
            </a:r>
          </a:p>
        </p:txBody>
      </p:sp>
      <p:cxnSp>
        <p:nvCxnSpPr>
          <p:cNvPr id="5132" name="Straight Arrow Connector 21">
            <a:extLst>
              <a:ext uri="{FF2B5EF4-FFF2-40B4-BE49-F238E27FC236}">
                <a16:creationId xmlns:a16="http://schemas.microsoft.com/office/drawing/2014/main" id="{2BC7F113-7058-C145-A7C0-809E477985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3913" y="4587875"/>
            <a:ext cx="64928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5496628-E119-6B44-BD43-FAE896CE5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Sources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244E133-305C-3149-A80F-5D9433BCB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070975" cy="3287713"/>
          </a:xfrm>
        </p:spPr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 dirty="0"/>
              <a:t>Source 1…..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1200" b="1" dirty="0"/>
              <a:t>Source 2…..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200" b="1" dirty="0"/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200" b="1" dirty="0"/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3326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EE4B7CC-306A-AC45-AC67-D36EB27B5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Zebra Tutor, a Holy Grail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FDB09EA-0BAE-E74F-AB2E-B9F292387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2388"/>
            <a:ext cx="9070975" cy="366712"/>
          </a:xfrm>
        </p:spPr>
        <p:txBody>
          <a:bodyPr/>
          <a:lstStyle/>
          <a:p>
            <a:pPr marL="0" indent="107950" algn="ctr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800"/>
              <a:t>“From </a:t>
            </a:r>
            <a:r>
              <a:rPr lang="en-US" altLang="en-US" sz="1800" i="1"/>
              <a:t>human-level</a:t>
            </a:r>
            <a:r>
              <a:rPr lang="en-US" altLang="en-US" sz="1800"/>
              <a:t> problem specification to </a:t>
            </a:r>
            <a:r>
              <a:rPr lang="en-US" altLang="en-US" sz="1800" i="1"/>
              <a:t>human-level</a:t>
            </a:r>
            <a:r>
              <a:rPr lang="en-US" altLang="en-US" sz="1800"/>
              <a:t> solving and explanation.”</a:t>
            </a:r>
            <a:endParaRPr lang="en-US" altLang="en-US" sz="16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7F0291-FD09-6B46-B39B-EDA35CAD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043113"/>
            <a:ext cx="90709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448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7950"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Our design choices: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Input: natural language (with semi-automated processing)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Reasoning: Blackburn &amp; Bos semantic parsing + IDP solver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Output: </a:t>
            </a:r>
            <a:r>
              <a:rPr lang="en-US" altLang="en-US" sz="1800" b="1" dirty="0"/>
              <a:t>visual</a:t>
            </a:r>
            <a:r>
              <a:rPr lang="en-US" altLang="en-US" sz="1800" dirty="0"/>
              <a:t> explanation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Abstractions: grid </a:t>
            </a:r>
            <a:r>
              <a:rPr lang="en-US" altLang="en-US" sz="1600" dirty="0" err="1"/>
              <a:t>visualisation</a:t>
            </a:r>
            <a:r>
              <a:rPr lang="en-US" altLang="en-US" sz="1600" dirty="0"/>
              <a:t> and clues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Ordering of reasoning steps: by 'mental effort',</a:t>
            </a:r>
          </a:p>
          <a:p>
            <a:pPr marL="863600" lvl="1" indent="-323850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 practice: order by number of clues used, then by number of </a:t>
            </a:r>
            <a:r>
              <a:rPr lang="en-US" altLang="en-US" sz="1600" i="1" dirty="0"/>
              <a:t>facts</a:t>
            </a:r>
            <a:r>
              <a:rPr lang="en-US" altLang="en-US" sz="1600" dirty="0"/>
              <a:t> used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7" name="Straight Arrow Connector 12">
            <a:extLst>
              <a:ext uri="{FF2B5EF4-FFF2-40B4-BE49-F238E27FC236}">
                <a16:creationId xmlns:a16="http://schemas.microsoft.com/office/drawing/2014/main" id="{740BBBAA-294B-C644-B90D-62AC02F53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5688" y="2627313"/>
            <a:ext cx="7153275" cy="285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" name="Rectangle 1">
            <a:extLst>
              <a:ext uri="{FF2B5EF4-FFF2-40B4-BE49-F238E27FC236}">
                <a16:creationId xmlns:a16="http://schemas.microsoft.com/office/drawing/2014/main" id="{B2CED507-90AD-4149-BF98-286408C7C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HolyZebra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F7F1C-A268-AD45-8F31-FFFD509364C5}"/>
              </a:ext>
            </a:extLst>
          </p:cNvPr>
          <p:cNvSpPr/>
          <p:nvPr/>
        </p:nvSpPr>
        <p:spPr>
          <a:xfrm>
            <a:off x="1349375" y="2365375"/>
            <a:ext cx="811213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Tagging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C1D93-89BB-1442-A55B-B0FB50E9448B}"/>
              </a:ext>
            </a:extLst>
          </p:cNvPr>
          <p:cNvSpPr/>
          <p:nvPr/>
        </p:nvSpPr>
        <p:spPr>
          <a:xfrm>
            <a:off x="2494345" y="2365375"/>
            <a:ext cx="1558925" cy="49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Lexicon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0F29D-52ED-9F4F-BB28-25E837843075}"/>
              </a:ext>
            </a:extLst>
          </p:cNvPr>
          <p:cNvSpPr/>
          <p:nvPr/>
        </p:nvSpPr>
        <p:spPr>
          <a:xfrm>
            <a:off x="4392995" y="2294870"/>
            <a:ext cx="612775" cy="693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First 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Logic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2F1B0-042E-8340-8B5C-CB9BF4745519}"/>
              </a:ext>
            </a:extLst>
          </p:cNvPr>
          <p:cNvSpPr/>
          <p:nvPr/>
        </p:nvSpPr>
        <p:spPr>
          <a:xfrm>
            <a:off x="5345495" y="2381250"/>
            <a:ext cx="1004888" cy="49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A20E1-97D9-4741-AA3C-FE4922856E49}"/>
              </a:ext>
            </a:extLst>
          </p:cNvPr>
          <p:cNvSpPr/>
          <p:nvPr/>
        </p:nvSpPr>
        <p:spPr>
          <a:xfrm>
            <a:off x="6690108" y="2379663"/>
            <a:ext cx="1120775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dirty="0"/>
              <a:t>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895F7-E673-1E41-8420-723A3EDA5EC3}"/>
              </a:ext>
            </a:extLst>
          </p:cNvPr>
          <p:cNvSpPr/>
          <p:nvPr/>
        </p:nvSpPr>
        <p:spPr>
          <a:xfrm>
            <a:off x="8159750" y="2452688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pic>
        <p:nvPicPr>
          <p:cNvPr id="9225" name="Picture 2">
            <a:extLst>
              <a:ext uri="{FF2B5EF4-FFF2-40B4-BE49-F238E27FC236}">
                <a16:creationId xmlns:a16="http://schemas.microsoft.com/office/drawing/2014/main" id="{B4993FC6-8D7A-2043-8942-2C77A5E6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2835275"/>
            <a:ext cx="7096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4FDA5E-CC60-8C46-8F94-16100C5EBD52}"/>
              </a:ext>
            </a:extLst>
          </p:cNvPr>
          <p:cNvSpPr/>
          <p:nvPr/>
        </p:nvSpPr>
        <p:spPr>
          <a:xfrm>
            <a:off x="215900" y="2452688"/>
            <a:ext cx="792163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9227" name="TextBox 16">
            <a:extLst>
              <a:ext uri="{FF2B5EF4-FFF2-40B4-BE49-F238E27FC236}">
                <a16:creationId xmlns:a16="http://schemas.microsoft.com/office/drawing/2014/main" id="{106BD6FD-86E6-3340-81BE-05439FF99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95650"/>
            <a:ext cx="4937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sp>
        <p:nvSpPr>
          <p:cNvPr id="9228" name="TextBox 19">
            <a:extLst>
              <a:ext uri="{FF2B5EF4-FFF2-40B4-BE49-F238E27FC236}">
                <a16:creationId xmlns:a16="http://schemas.microsoft.com/office/drawing/2014/main" id="{FF9A590E-EF14-8A4C-8FE9-B841D4BD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1787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9229" name="Straight Connector 18">
            <a:extLst>
              <a:ext uri="{FF2B5EF4-FFF2-40B4-BE49-F238E27FC236}">
                <a16:creationId xmlns:a16="http://schemas.microsoft.com/office/drawing/2014/main" id="{67A153E6-E59C-D04A-BAF2-F8ED2D930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4525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Straight Connector 23">
            <a:extLst>
              <a:ext uri="{FF2B5EF4-FFF2-40B4-BE49-F238E27FC236}">
                <a16:creationId xmlns:a16="http://schemas.microsoft.com/office/drawing/2014/main" id="{14B4EF06-1EAD-5E41-AA13-099116D6F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5938" y="301942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1" name="TextBox 24">
            <a:extLst>
              <a:ext uri="{FF2B5EF4-FFF2-40B4-BE49-F238E27FC236}">
                <a16:creationId xmlns:a16="http://schemas.microsoft.com/office/drawing/2014/main" id="{4CB7FE75-FD2D-2C48-A86E-BE5AB246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286125"/>
            <a:ext cx="4921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/>
              <a:t>.py</a:t>
            </a:r>
          </a:p>
        </p:txBody>
      </p:sp>
      <p:cxnSp>
        <p:nvCxnSpPr>
          <p:cNvPr id="9232" name="Straight Connector 25">
            <a:extLst>
              <a:ext uri="{FF2B5EF4-FFF2-40B4-BE49-F238E27FC236}">
                <a16:creationId xmlns:a16="http://schemas.microsoft.com/office/drawing/2014/main" id="{1D6087AC-0C30-1948-866B-FDEDA88DA4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9138" y="3009900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9662DFFF-53C0-42D2-8E4B-6785D0A1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95" y="3412074"/>
            <a:ext cx="42832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.pl</a:t>
            </a:r>
            <a:endParaRPr lang="fr-FR" altLang="en-US" i="1"/>
          </a:p>
        </p:txBody>
      </p:sp>
      <p:cxnSp>
        <p:nvCxnSpPr>
          <p:cNvPr id="19" name="Straight Connector 25">
            <a:extLst>
              <a:ext uri="{FF2B5EF4-FFF2-40B4-BE49-F238E27FC236}">
                <a16:creationId xmlns:a16="http://schemas.microsoft.com/office/drawing/2014/main" id="{BC3C147A-4AD7-4C30-8F48-1F82DE9B4D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9229" y="3135849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24">
            <a:extLst>
              <a:ext uri="{FF2B5EF4-FFF2-40B4-BE49-F238E27FC236}">
                <a16:creationId xmlns:a16="http://schemas.microsoft.com/office/drawing/2014/main" id="{900156F1-8ACD-426E-BCF7-2FA06009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791" y="3235888"/>
            <a:ext cx="55656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.idp</a:t>
            </a:r>
            <a:endParaRPr lang="fr-FR" altLang="en-US" i="1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D9A687F8-399F-419F-A851-B9641226FD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025" y="2959664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19">
            <a:extLst>
              <a:ext uri="{FF2B5EF4-FFF2-40B4-BE49-F238E27FC236}">
                <a16:creationId xmlns:a16="http://schemas.microsoft.com/office/drawing/2014/main" id="{249E80C9-A631-4438-AC1F-2633C25E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872" y="3305345"/>
            <a:ext cx="671979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 i="1">
                <a:latin typeface="Arial"/>
              </a:rPr>
              <a:t>.json</a:t>
            </a:r>
            <a:endParaRPr lang="fr-FR" altLang="en-US" i="1"/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95F9A48A-CE8F-47B3-B8B1-A5392007C2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7282" y="3006895"/>
            <a:ext cx="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EBD73102-F923-8D4F-8E24-BF300548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266" y="74329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POS tagging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E50AB09-50B2-9F47-81FC-539AF763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266" y="5220414"/>
            <a:ext cx="9070975" cy="276909"/>
          </a:xfrm>
        </p:spPr>
        <p:txBody>
          <a:bodyPr/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baseline="30000" dirty="0">
                <a:ea typeface="+mn-lt"/>
                <a:cs typeface="+mn-lt"/>
              </a:rPr>
              <a:t>1</a:t>
            </a:r>
            <a:r>
              <a:rPr lang="en-US" sz="1200" dirty="0">
                <a:ea typeface="+mn-lt"/>
                <a:cs typeface="+mn-lt"/>
              </a:rPr>
              <a:t>Output : (the, DT)</a:t>
            </a:r>
            <a:r>
              <a:rPr lang="fr-FR" sz="1200" dirty="0"/>
              <a:t>, </a:t>
            </a:r>
            <a:r>
              <a:rPr lang="en-US" sz="1200" dirty="0">
                <a:ea typeface="+mn-lt"/>
                <a:cs typeface="+mn-lt"/>
              </a:rPr>
              <a:t>(patient, NN), (who, WP), (was, VBD), (prescribed, VBN), (enalapril, NN), (is, VBZ), (not, RB), (heather, NNPN).</a:t>
            </a:r>
            <a:endParaRPr lang="en-US" altLang="en-US" sz="1200" dirty="0"/>
          </a:p>
        </p:txBody>
      </p:sp>
      <p:cxnSp>
        <p:nvCxnSpPr>
          <p:cNvPr id="4" name="Straight Arrow Connector 12">
            <a:extLst>
              <a:ext uri="{FF2B5EF4-FFF2-40B4-BE49-F238E27FC236}">
                <a16:creationId xmlns:a16="http://schemas.microsoft.com/office/drawing/2014/main" id="{0BA674AC-95A2-1346-ABF4-0C7AA88EF8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591" y="420460"/>
            <a:ext cx="7324089" cy="866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793FFE-EDAC-D646-91C9-7CCDEE0B3118}"/>
              </a:ext>
            </a:extLst>
          </p:cNvPr>
          <p:cNvSpPr/>
          <p:nvPr/>
        </p:nvSpPr>
        <p:spPr>
          <a:xfrm>
            <a:off x="1318200" y="173222"/>
            <a:ext cx="925748" cy="493084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Pos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400" b="1" dirty="0"/>
              <a:t>Tagging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9C314-062D-F448-9E66-7BBC9C79272A}"/>
              </a:ext>
            </a:extLst>
          </p:cNvPr>
          <p:cNvSpPr/>
          <p:nvPr/>
        </p:nvSpPr>
        <p:spPr>
          <a:xfrm>
            <a:off x="2694563" y="214784"/>
            <a:ext cx="925748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Chunking &amp;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Lexicon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D2D17-8C57-1E41-8C6C-EDA731515FD6}"/>
              </a:ext>
            </a:extLst>
          </p:cNvPr>
          <p:cNvSpPr/>
          <p:nvPr/>
        </p:nvSpPr>
        <p:spPr>
          <a:xfrm>
            <a:off x="4244765" y="214784"/>
            <a:ext cx="797385" cy="34996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First-Order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</a:rPr>
              <a:t>Logic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D6C0F-1614-4C42-B529-6E9140840AAD}"/>
              </a:ext>
            </a:extLst>
          </p:cNvPr>
          <p:cNvSpPr/>
          <p:nvPr/>
        </p:nvSpPr>
        <p:spPr>
          <a:xfrm>
            <a:off x="5579584" y="210598"/>
            <a:ext cx="811213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IDP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37FC6-5148-5743-8BC9-F9EC5299D4FD}"/>
              </a:ext>
            </a:extLst>
          </p:cNvPr>
          <p:cNvSpPr/>
          <p:nvPr/>
        </p:nvSpPr>
        <p:spPr>
          <a:xfrm>
            <a:off x="6986765" y="219476"/>
            <a:ext cx="849912" cy="378565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Explanation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</a:rPr>
              <a:t>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84C8D-D94E-1E4A-932D-690BAE35A1E9}"/>
              </a:ext>
            </a:extLst>
          </p:cNvPr>
          <p:cNvSpPr/>
          <p:nvPr/>
        </p:nvSpPr>
        <p:spPr>
          <a:xfrm>
            <a:off x="8431121" y="225983"/>
            <a:ext cx="147478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 err="1"/>
              <a:t>Visualisation</a:t>
            </a:r>
            <a:endParaRPr lang="en-US" altLang="en-US" sz="14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347DF-731D-644A-8B19-F355565F6CD9}"/>
              </a:ext>
            </a:extLst>
          </p:cNvPr>
          <p:cNvSpPr/>
          <p:nvPr/>
        </p:nvSpPr>
        <p:spPr>
          <a:xfrm>
            <a:off x="188803" y="253711"/>
            <a:ext cx="793668" cy="350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i="1" dirty="0"/>
              <a:t>Clues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2CC4E-51AC-0C4A-B87F-5C81F49888D9}"/>
              </a:ext>
            </a:extLst>
          </p:cNvPr>
          <p:cNvSpPr/>
          <p:nvPr/>
        </p:nvSpPr>
        <p:spPr>
          <a:xfrm>
            <a:off x="359792" y="1744828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In: Natural Language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Out: Part-Of-Speech tagged 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1C439E-790A-7F43-B5BF-A49DD574158F}"/>
              </a:ext>
            </a:extLst>
          </p:cNvPr>
          <p:cNvGrpSpPr/>
          <p:nvPr/>
        </p:nvGrpSpPr>
        <p:grpSpPr>
          <a:xfrm>
            <a:off x="1297253" y="3027243"/>
            <a:ext cx="7489793" cy="1393015"/>
            <a:chOff x="1413489" y="2581417"/>
            <a:chExt cx="7489793" cy="13930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857C54-CAF2-2149-A790-5BCB9A283E6C}"/>
                </a:ext>
              </a:extLst>
            </p:cNvPr>
            <p:cNvSpPr/>
            <p:nvPr/>
          </p:nvSpPr>
          <p:spPr>
            <a:xfrm>
              <a:off x="1416898" y="3075695"/>
              <a:ext cx="7250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0" algn="ctr">
                <a:buSzPct val="45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</a:pPr>
              <a:r>
                <a:rPr lang="en-US" altLang="en-US" dirty="0"/>
                <a:t>"</a:t>
              </a:r>
              <a:r>
                <a:rPr lang="en-US" altLang="en-US" dirty="0">
                  <a:solidFill>
                    <a:srgbClr val="0070C0"/>
                  </a:solidFill>
                  <a:ea typeface="+mn-lt"/>
                  <a:cs typeface="+mn-lt"/>
                </a:rPr>
                <a:t>T</a:t>
              </a:r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he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patient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who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was</a:t>
              </a:r>
              <a:r>
                <a:rPr lang="en-US" dirty="0">
                  <a:ea typeface="+mn-lt"/>
                  <a:cs typeface="+mn-lt"/>
                </a:rPr>
                <a:t>  prescribed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Enalapril</a:t>
              </a:r>
              <a:r>
                <a:rPr lang="en-US" dirty="0">
                  <a:ea typeface="+mn-lt"/>
                  <a:cs typeface="+mn-lt"/>
                </a:rPr>
                <a:t>  </a:t>
              </a:r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is</a:t>
              </a:r>
              <a:r>
                <a:rPr lang="en-US" dirty="0">
                  <a:ea typeface="+mn-lt"/>
                  <a:cs typeface="+mn-lt"/>
                </a:rPr>
                <a:t>  not  </a:t>
              </a:r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Heather</a:t>
              </a:r>
              <a:r>
                <a:rPr lang="en-US" dirty="0">
                  <a:ea typeface="+mn-lt"/>
                  <a:cs typeface="+mn-lt"/>
                </a:rPr>
                <a:t>”</a:t>
              </a:r>
              <a:r>
                <a:rPr lang="en-US" baseline="30000" dirty="0">
                  <a:ea typeface="+mn-lt"/>
                  <a:cs typeface="+mn-lt"/>
                </a:rPr>
                <a:t>1</a:t>
              </a:r>
              <a:endParaRPr lang="en-US" altLang="en-US" baseline="30000" dirty="0">
                <a:ea typeface="+mn-lt"/>
                <a:cs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BE8621-062F-0E4B-8D4F-60EE39D9A264}"/>
                </a:ext>
              </a:extLst>
            </p:cNvPr>
            <p:cNvSpPr/>
            <p:nvPr/>
          </p:nvSpPr>
          <p:spPr>
            <a:xfrm>
              <a:off x="1413489" y="3555801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ea typeface="+mn-lt"/>
                  <a:cs typeface="+mn-lt"/>
                </a:rPr>
                <a:t>DT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C285E6-72AF-614E-8AB4-A4FDD242421D}"/>
                </a:ext>
              </a:extLst>
            </p:cNvPr>
            <p:cNvSpPr/>
            <p:nvPr/>
          </p:nvSpPr>
          <p:spPr>
            <a:xfrm>
              <a:off x="2549006" y="3588116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62FD01-7C7F-4548-9993-EE7E3D249C34}"/>
                </a:ext>
              </a:extLst>
            </p:cNvPr>
            <p:cNvSpPr/>
            <p:nvPr/>
          </p:nvSpPr>
          <p:spPr>
            <a:xfrm>
              <a:off x="3292131" y="3584760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ea typeface="+mn-lt"/>
                  <a:cs typeface="+mn-lt"/>
                </a:rPr>
                <a:t>WP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5014-600C-6D4F-A3FF-AA007F89E93D}"/>
                </a:ext>
              </a:extLst>
            </p:cNvPr>
            <p:cNvSpPr/>
            <p:nvPr/>
          </p:nvSpPr>
          <p:spPr>
            <a:xfrm>
              <a:off x="3805093" y="2581417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VBD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8FB97-CB15-F949-B493-930CEC7BE557}"/>
                </a:ext>
              </a:extLst>
            </p:cNvPr>
            <p:cNvSpPr/>
            <p:nvPr/>
          </p:nvSpPr>
          <p:spPr>
            <a:xfrm>
              <a:off x="4630290" y="359804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VBN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83C267-13FF-1B4F-92DC-2FCE66C894A4}"/>
                </a:ext>
              </a:extLst>
            </p:cNvPr>
            <p:cNvSpPr/>
            <p:nvPr/>
          </p:nvSpPr>
          <p:spPr>
            <a:xfrm>
              <a:off x="5789378" y="3605100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1EF30A-1190-3649-B62E-C989381CF3EC}"/>
                </a:ext>
              </a:extLst>
            </p:cNvPr>
            <p:cNvSpPr/>
            <p:nvPr/>
          </p:nvSpPr>
          <p:spPr>
            <a:xfrm>
              <a:off x="6385639" y="3590589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ea typeface="+mn-lt"/>
                  <a:cs typeface="+mn-lt"/>
                </a:rPr>
                <a:t>VBZ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9EFB45-49C0-C349-8CAA-7768DD0735A9}"/>
                </a:ext>
              </a:extLst>
            </p:cNvPr>
            <p:cNvSpPr/>
            <p:nvPr/>
          </p:nvSpPr>
          <p:spPr>
            <a:xfrm>
              <a:off x="6840512" y="2581417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+mn-lt"/>
                  <a:cs typeface="+mn-lt"/>
                </a:rPr>
                <a:t>RB</a:t>
              </a:r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64F78E-8296-6549-A847-642159807FD5}"/>
                </a:ext>
              </a:extLst>
            </p:cNvPr>
            <p:cNvSpPr/>
            <p:nvPr/>
          </p:nvSpPr>
          <p:spPr>
            <a:xfrm>
              <a:off x="8064591" y="3555801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a typeface="+mn-lt"/>
                  <a:cs typeface="+mn-lt"/>
                </a:rPr>
                <a:t>NNPN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775261-5E25-6F4C-A758-90799D670C3A}"/>
                </a:ext>
              </a:extLst>
            </p:cNvPr>
            <p:cNvCxnSpPr/>
            <p:nvPr/>
          </p:nvCxnSpPr>
          <p:spPr bwMode="auto">
            <a:xfrm flipH="1">
              <a:off x="1781074" y="3445027"/>
              <a:ext cx="234902" cy="15301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58068D-C127-8142-9917-08456B40CAFD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2808052" y="3439316"/>
              <a:ext cx="0" cy="148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91188A-E077-EA46-9874-8AEB451ECE0B}"/>
                </a:ext>
              </a:extLst>
            </p:cNvPr>
            <p:cNvCxnSpPr>
              <a:endCxn id="17" idx="0"/>
            </p:cNvCxnSpPr>
            <p:nvPr/>
          </p:nvCxnSpPr>
          <p:spPr bwMode="auto">
            <a:xfrm>
              <a:off x="3570412" y="3439316"/>
              <a:ext cx="1" cy="14544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954FC2-16F4-8D45-9F56-E70BF1BEA9D1}"/>
                </a:ext>
              </a:extLst>
            </p:cNvPr>
            <p:cNvCxnSpPr/>
            <p:nvPr/>
          </p:nvCxnSpPr>
          <p:spPr bwMode="auto">
            <a:xfrm flipV="1">
              <a:off x="4104208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9612B-4B70-C040-82EC-6A3426DE9CCF}"/>
                </a:ext>
              </a:extLst>
            </p:cNvPr>
            <p:cNvCxnSpPr/>
            <p:nvPr/>
          </p:nvCxnSpPr>
          <p:spPr bwMode="auto">
            <a:xfrm flipV="1">
              <a:off x="4968304" y="3407783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A1BDB7-8819-E842-B6C1-6CCDDB7E0AFF}"/>
                </a:ext>
              </a:extLst>
            </p:cNvPr>
            <p:cNvCxnSpPr/>
            <p:nvPr/>
          </p:nvCxnSpPr>
          <p:spPr bwMode="auto">
            <a:xfrm flipV="1">
              <a:off x="6048424" y="3439316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FDDDF-57D3-2C40-919F-633C18CE1EDD}"/>
                </a:ext>
              </a:extLst>
            </p:cNvPr>
            <p:cNvCxnSpPr/>
            <p:nvPr/>
          </p:nvCxnSpPr>
          <p:spPr bwMode="auto">
            <a:xfrm flipV="1">
              <a:off x="6702392" y="3394502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7B33FC-83AE-D44C-B77D-E56530FEFA4C}"/>
                </a:ext>
              </a:extLst>
            </p:cNvPr>
            <p:cNvCxnSpPr/>
            <p:nvPr/>
          </p:nvCxnSpPr>
          <p:spPr bwMode="auto">
            <a:xfrm flipV="1">
              <a:off x="7088471" y="2950749"/>
              <a:ext cx="0" cy="1902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F7DF93-83D3-334D-9BA7-12C8A3A52777}"/>
                </a:ext>
              </a:extLst>
            </p:cNvPr>
            <p:cNvCxnSpPr/>
            <p:nvPr/>
          </p:nvCxnSpPr>
          <p:spPr bwMode="auto">
            <a:xfrm flipH="1" flipV="1">
              <a:off x="7836677" y="3382015"/>
              <a:ext cx="371987" cy="15243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F22E1-295A-194A-A6E5-AF160182AA41}"/>
              </a:ext>
            </a:extLst>
          </p:cNvPr>
          <p:cNvSpPr/>
          <p:nvPr/>
        </p:nvSpPr>
        <p:spPr>
          <a:xfrm>
            <a:off x="359792" y="2325682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Technically: NLTK's Perceptron tagger with the Penn Treebank POS set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/>
              <a:t>B) 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27150"/>
            <a:ext cx="9304089" cy="4270608"/>
          </a:xfrm>
        </p:spPr>
        <p:txBody>
          <a:bodyPr/>
          <a:lstStyle/>
          <a:p>
            <a:pPr marL="450850" eaLnBrk="1">
              <a:buSzPct val="45000"/>
              <a:buFont typeface="Arial" pitchFamily="2" charset="2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  <a:br>
              <a:rPr lang="en-US" altLang="en-US" sz="2000" dirty="0"/>
            </a:br>
            <a:r>
              <a:rPr lang="en-US" sz="12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200" dirty="0">
              <a:ea typeface="+mn-lt"/>
              <a:cs typeface="+mn-lt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lvl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>
              <a:ea typeface="+mn-lt"/>
              <a:cs typeface="+mn-lt"/>
            </a:endParaRP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 (next slide)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endParaRPr lang="en-US" sz="1200">
              <a:cs typeface="Arial"/>
            </a:endParaRP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Old school NLP approach: regular expressions, semi-automated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Difficulty: custom vocabulary per puzzle, word-play by authors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4326900D-FF06-234F-84AB-AE5C0BDE4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98921"/>
            <a:ext cx="9304089" cy="3761031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In: POS tagged sentences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100" dirty="0">
                <a:cs typeface="Arial"/>
              </a:rPr>
              <a:t>(the, DT), (patient, NN), (who, WP), (was, VBD), (prescribed, VBN), (enalapril, NN), (is, VBZ), (not, RB), (heather, NNPN)</a:t>
            </a:r>
            <a:endParaRPr lang="en-US" sz="1100" dirty="0">
              <a:ea typeface="+mn-lt"/>
              <a:cs typeface="+mn-lt"/>
            </a:endParaRP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Mid: Chunking</a:t>
            </a:r>
          </a:p>
          <a:p>
            <a:pPr marL="107950" indent="0" algn="ctr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300" dirty="0">
                <a:cs typeface="Arial"/>
              </a:rPr>
              <a:t>(the, </a:t>
            </a:r>
            <a:r>
              <a:rPr lang="en-US" sz="1300" i="1" dirty="0">
                <a:cs typeface="Arial"/>
              </a:rPr>
              <a:t>det</a:t>
            </a:r>
            <a:r>
              <a:rPr lang="en-US" sz="1300" dirty="0">
                <a:cs typeface="Arial"/>
              </a:rPr>
              <a:t>), (patient, </a:t>
            </a:r>
            <a:r>
              <a:rPr lang="en-US" sz="1300" i="1" dirty="0">
                <a:cs typeface="Arial"/>
              </a:rPr>
              <a:t>noun</a:t>
            </a:r>
            <a:r>
              <a:rPr lang="en-US" sz="1300" dirty="0">
                <a:cs typeface="Arial"/>
              </a:rPr>
              <a:t>), (who, </a:t>
            </a:r>
            <a:r>
              <a:rPr lang="en-US" sz="1300" i="1" dirty="0" err="1">
                <a:cs typeface="Arial"/>
              </a:rPr>
              <a:t>relpro</a:t>
            </a:r>
            <a:r>
              <a:rPr lang="en-US" sz="1300" dirty="0">
                <a:cs typeface="Arial"/>
              </a:rPr>
              <a:t>), ((was, prescribed), </a:t>
            </a:r>
            <a:r>
              <a:rPr lang="en-US" sz="1300" i="1" dirty="0" err="1">
                <a:cs typeface="Arial"/>
              </a:rPr>
              <a:t>tvGap</a:t>
            </a:r>
            <a:r>
              <a:rPr lang="en-US" sz="1300" dirty="0">
                <a:cs typeface="Arial"/>
              </a:rPr>
              <a:t>), (enalapril,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), ((is, not), </a:t>
            </a:r>
            <a:r>
              <a:rPr lang="en-US" sz="1300" i="1" dirty="0">
                <a:cs typeface="Arial"/>
              </a:rPr>
              <a:t>cop</a:t>
            </a:r>
            <a:r>
              <a:rPr lang="en-US" sz="1300" dirty="0">
                <a:cs typeface="Arial"/>
              </a:rPr>
              <a:t>), (heather, </a:t>
            </a:r>
            <a:r>
              <a:rPr lang="en-US" sz="1300" i="1" dirty="0" err="1">
                <a:cs typeface="Arial"/>
              </a:rPr>
              <a:t>pn</a:t>
            </a:r>
            <a:r>
              <a:rPr lang="en-US" sz="1300" dirty="0">
                <a:cs typeface="Arial"/>
              </a:rPr>
              <a:t>)</a:t>
            </a:r>
            <a:endParaRPr lang="en-US" sz="1300" dirty="0">
              <a:ea typeface="+mn-lt"/>
              <a:cs typeface="+mn-lt"/>
            </a:endParaRPr>
          </a:p>
          <a:p>
            <a:pPr marL="107950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2000" dirty="0"/>
              <a:t>Out: Lexicon for our B&amp;B grammar</a:t>
            </a:r>
            <a:endParaRPr lang="en-US" dirty="0"/>
          </a:p>
          <a:p>
            <a:pPr marL="800100" lvl="2" indent="0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1200" dirty="0">
                <a:ea typeface="+mn-lt"/>
                <a:cs typeface="+mn-lt"/>
              </a:rPr>
              <a:t>…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noun([patient], [patients]),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([heather]),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pn</a:t>
            </a:r>
            <a:r>
              <a:rPr lang="en-US" sz="1200" dirty="0">
                <a:ea typeface="+mn-lt"/>
                <a:cs typeface="+mn-lt"/>
              </a:rPr>
              <a:t>([enalapril]),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 err="1">
                <a:ea typeface="+mn-lt"/>
                <a:cs typeface="+mn-lt"/>
              </a:rPr>
              <a:t>tvGap</a:t>
            </a:r>
            <a:r>
              <a:rPr lang="en-US" sz="1200" dirty="0">
                <a:ea typeface="+mn-lt"/>
                <a:cs typeface="+mn-lt"/>
              </a:rPr>
              <a:t>([was, prescribed], [for, their, heart, condition], [prescribe]),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…</a:t>
            </a:r>
            <a:endParaRPr lang="en-US" sz="1200" dirty="0"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69D88-172A-BD43-8991-363014461FAA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F799E250-F49F-F048-9367-ED48055179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E8DC51-DA3D-044C-80B5-C6BDC3927437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E48C84-8C59-724F-8303-124727C501D9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4A7AE4-4A3A-654F-A588-9CF90BBBB2D1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8BF2EA-909F-9D4F-B91D-88CE7250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2B9D5-43A0-9A40-AE25-26BDD014E95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F3B7FB-3193-CF40-965E-3220EC40279F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ED96A-4D0B-054C-ABDD-363E6AF86B86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19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9A7E2D-3B9C-9E42-B568-D58FAADF5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17928"/>
            <a:ext cx="5184576" cy="1224136"/>
          </a:xfrm>
        </p:spPr>
        <p:txBody>
          <a:bodyPr anchor="ctr"/>
          <a:lstStyle/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In:    POS tagged sentences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Mid: Chunking</a:t>
            </a:r>
          </a:p>
          <a:p>
            <a:pPr marL="107950" indent="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sz="1600" dirty="0">
                <a:solidFill>
                  <a:schemeClr val="bg2">
                    <a:lumMod val="75000"/>
                  </a:schemeClr>
                </a:solidFill>
              </a:rPr>
              <a:t>Out: Lexicon for our B&amp;B grammar (next slide)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9AE17-21F8-8447-A9D8-9BB46C468031}"/>
              </a:ext>
            </a:extLst>
          </p:cNvPr>
          <p:cNvSpPr/>
          <p:nvPr/>
        </p:nvSpPr>
        <p:spPr>
          <a:xfrm>
            <a:off x="395511" y="2961071"/>
            <a:ext cx="3961010" cy="224981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Old school NLP approach: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regular expressions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semi-automated</a:t>
            </a:r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Difficulty: 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custom vocabulary per puzzle</a:t>
            </a:r>
          </a:p>
          <a:p>
            <a:pPr marL="393700" indent="-285750" eaLnBrk="1">
              <a:buSzPct val="45000"/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word-play by authors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DEC38C-01E6-4A42-8678-FAB7F54963BC}"/>
              </a:ext>
            </a:extLst>
          </p:cNvPr>
          <p:cNvGrpSpPr/>
          <p:nvPr/>
        </p:nvGrpSpPr>
        <p:grpSpPr>
          <a:xfrm>
            <a:off x="188803" y="162216"/>
            <a:ext cx="9717106" cy="493084"/>
            <a:chOff x="188803" y="162216"/>
            <a:chExt cx="9717106" cy="493084"/>
          </a:xfrm>
        </p:grpSpPr>
        <p:cxnSp>
          <p:nvCxnSpPr>
            <p:cNvPr id="6" name="Straight Arrow Connector 12">
              <a:extLst>
                <a:ext uri="{FF2B5EF4-FFF2-40B4-BE49-F238E27FC236}">
                  <a16:creationId xmlns:a16="http://schemas.microsoft.com/office/drawing/2014/main" id="{6D232212-EA1A-3E49-98B5-D444E7650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4E2462-20C4-AF42-A191-C3FD39D753F6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DF3CFB-146C-6447-ACD1-158377DE4EF5}"/>
                </a:ext>
              </a:extLst>
            </p:cNvPr>
            <p:cNvSpPr/>
            <p:nvPr/>
          </p:nvSpPr>
          <p:spPr>
            <a:xfrm>
              <a:off x="2376016" y="162216"/>
              <a:ext cx="1716462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Lexicon Building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8DFCDC-F645-CF48-A6A5-B8C830D28BAA}"/>
                </a:ext>
              </a:extLst>
            </p:cNvPr>
            <p:cNvSpPr/>
            <p:nvPr/>
          </p:nvSpPr>
          <p:spPr>
            <a:xfrm>
              <a:off x="4530959" y="248073"/>
              <a:ext cx="797385" cy="34996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900" dirty="0">
                  <a:solidFill>
                    <a:schemeClr val="bg1">
                      <a:lumMod val="65000"/>
                    </a:schemeClr>
                  </a:solidFill>
                </a:rPr>
                <a:t>Logic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C522A-FC24-9642-8296-966FC343591A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58AD7-BE46-1B41-AF78-66EA9B345309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1E6841-C961-C048-8EB6-93173F86978A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C84BBF-9C40-7F43-BC00-833326FE3B59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6F91B901-649F-5B42-ADAA-A6D22DB6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752771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Chunking and lexicon building</a:t>
            </a:r>
          </a:p>
        </p:txBody>
      </p:sp>
    </p:spTree>
    <p:extLst>
      <p:ext uri="{BB962C8B-B14F-4D97-AF65-F5344CB8AC3E}">
        <p14:creationId xmlns:p14="http://schemas.microsoft.com/office/powerpoint/2010/main" val="16287985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981528A-8346-7443-B5D7-F9812A1DB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6" y="742442"/>
            <a:ext cx="9070975" cy="946150"/>
          </a:xfrm>
        </p:spPr>
        <p:txBody>
          <a:bodyPr tIns="3911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/>
              <a:t>To logic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EF3B5B7-8FA1-9840-BACB-855AB0D9F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5" y="2396478"/>
            <a:ext cx="9070975" cy="3200305"/>
          </a:xfrm>
        </p:spPr>
        <p:txBody>
          <a:bodyPr/>
          <a:lstStyle/>
          <a:p>
            <a:pPr marL="0" indent="107950" eaLnBrk="1"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2000" dirty="0"/>
              <a:t>Blackburn and Bos framework as a base: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Defined grammar based on 10 other puzzles, which includes :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Template sentences specific to logic grid puzzles 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 err="1"/>
              <a:t>alldifferent</a:t>
            </a:r>
            <a:r>
              <a:rPr lang="en-US" altLang="en-US" sz="1600" dirty="0"/>
              <a:t> rules : </a:t>
            </a:r>
            <a:r>
              <a:rPr lang="en-US" altLang="en-US" sz="1600" i="1" dirty="0"/>
              <a:t>“John, Mary and Jack are three different persons”</a:t>
            </a:r>
          </a:p>
          <a:p>
            <a:pPr marL="863600" lvl="1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Numerical comparisons (</a:t>
            </a:r>
            <a:r>
              <a:rPr lang="en-US" altLang="en-US" sz="1600" i="1" dirty="0"/>
              <a:t>“John scored 3 points higher than Mary”</a:t>
            </a:r>
            <a:r>
              <a:rPr lang="en-US" altLang="en-US" sz="1600" dirty="0"/>
              <a:t>), …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800" dirty="0"/>
              <a:t>Extended framework to reason about types:</a:t>
            </a:r>
          </a:p>
          <a:p>
            <a:pPr marL="831850" lvl="1" indent="-323850" eaLnBrk="1">
              <a:buSzPct val="45000"/>
              <a:buFont typeface="Wingdings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Identification of badly typed, but grammatically correct sentences.</a:t>
            </a:r>
          </a:p>
          <a:p>
            <a:pPr marL="1263650" lvl="2" indent="-323850" eaLnBrk="1">
              <a:buSzPct val="75000"/>
              <a:buFont typeface="Symbol" pitchFamily="2" charset="2"/>
              <a:buChar char="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Example: “</a:t>
            </a:r>
            <a:r>
              <a:rPr lang="en-US" altLang="en-US" sz="1600" i="1" dirty="0"/>
              <a:t>The grass is drinking the house</a:t>
            </a:r>
            <a:r>
              <a:rPr lang="en-US" altLang="en-US" sz="1600" dirty="0"/>
              <a:t>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88C99-E5F3-2649-B251-9C2ECFDFC93C}"/>
              </a:ext>
            </a:extLst>
          </p:cNvPr>
          <p:cNvSpPr/>
          <p:nvPr/>
        </p:nvSpPr>
        <p:spPr>
          <a:xfrm>
            <a:off x="516053" y="1647963"/>
            <a:ext cx="907097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Input</a:t>
            </a:r>
            <a:r>
              <a:rPr lang="en-US" altLang="en-US" dirty="0"/>
              <a:t>: 	</a:t>
            </a:r>
            <a:r>
              <a:rPr lang="en-US" altLang="en-US" sz="2000" i="1" dirty="0"/>
              <a:t>Lexicon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Grammar</a:t>
            </a:r>
            <a:endParaRPr lang="en-US" altLang="en-US" i="1" dirty="0"/>
          </a:p>
          <a:p>
            <a:pPr marL="107950" eaLnBrk="1">
              <a:buSzPct val="4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altLang="en-US" sz="1600" dirty="0"/>
              <a:t>Output</a:t>
            </a:r>
            <a:r>
              <a:rPr lang="en-US" altLang="en-US" dirty="0"/>
              <a:t>: 	</a:t>
            </a:r>
            <a:r>
              <a:rPr lang="en-US" altLang="en-US" sz="2000" dirty="0"/>
              <a:t>Discourse Representation Theory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2CC060-CF2D-7F43-8F7E-C218851384F9}"/>
              </a:ext>
            </a:extLst>
          </p:cNvPr>
          <p:cNvGrpSpPr/>
          <p:nvPr/>
        </p:nvGrpSpPr>
        <p:grpSpPr>
          <a:xfrm>
            <a:off x="188803" y="180411"/>
            <a:ext cx="9717106" cy="493084"/>
            <a:chOff x="188803" y="180411"/>
            <a:chExt cx="9717106" cy="493084"/>
          </a:xfrm>
        </p:grpSpPr>
        <p:cxnSp>
          <p:nvCxnSpPr>
            <p:cNvPr id="8" name="Straight Arrow Connector 12">
              <a:extLst>
                <a:ext uri="{FF2B5EF4-FFF2-40B4-BE49-F238E27FC236}">
                  <a16:creationId xmlns:a16="http://schemas.microsoft.com/office/drawing/2014/main" id="{DEBBC2CB-B37B-0A41-AE6F-ADA0941BF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8591" y="420460"/>
              <a:ext cx="7324089" cy="866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DD816-1757-0941-801A-360378941348}"/>
                </a:ext>
              </a:extLst>
            </p:cNvPr>
            <p:cNvSpPr/>
            <p:nvPr/>
          </p:nvSpPr>
          <p:spPr>
            <a:xfrm>
              <a:off x="1306252" y="210597"/>
              <a:ext cx="925748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Pos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Tagging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67661-D8A4-8D46-8538-7FB1B174633B}"/>
                </a:ext>
              </a:extLst>
            </p:cNvPr>
            <p:cNvSpPr/>
            <p:nvPr/>
          </p:nvSpPr>
          <p:spPr>
            <a:xfrm>
              <a:off x="2547123" y="246047"/>
              <a:ext cx="1157425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Chunking &amp;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/>
                <a:t>Lexicon Building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F461-D7AE-6349-A1C8-98B58BDC031D}"/>
                </a:ext>
              </a:extLst>
            </p:cNvPr>
            <p:cNvSpPr/>
            <p:nvPr/>
          </p:nvSpPr>
          <p:spPr>
            <a:xfrm>
              <a:off x="4111922" y="180411"/>
              <a:ext cx="1157425" cy="49308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anchor="t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First-Order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400" b="1" dirty="0">
                  <a:solidFill>
                    <a:schemeClr val="tx1"/>
                  </a:solidFill>
                </a:rPr>
                <a:t>Logic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721F58-DE7D-264E-8253-F1C1A25A188C}"/>
                </a:ext>
              </a:extLst>
            </p:cNvPr>
            <p:cNvSpPr/>
            <p:nvPr/>
          </p:nvSpPr>
          <p:spPr>
            <a:xfrm>
              <a:off x="5885283" y="239845"/>
              <a:ext cx="811213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IDP 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Language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324C6E-A39F-CF49-BC72-E93D3628BF73}"/>
                </a:ext>
              </a:extLst>
            </p:cNvPr>
            <p:cNvSpPr/>
            <p:nvPr/>
          </p:nvSpPr>
          <p:spPr>
            <a:xfrm>
              <a:off x="7142728" y="239845"/>
              <a:ext cx="849912" cy="378565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Explanation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sz="1000" dirty="0">
                  <a:solidFill>
                    <a:schemeClr val="bg1">
                      <a:lumMod val="65000"/>
                    </a:schemeClr>
                  </a:solidFill>
                </a:rPr>
                <a:t>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C1C348-511D-DF49-94F0-FD669D2F4437}"/>
                </a:ext>
              </a:extLst>
            </p:cNvPr>
            <p:cNvSpPr/>
            <p:nvPr/>
          </p:nvSpPr>
          <p:spPr>
            <a:xfrm>
              <a:off x="8431121" y="225983"/>
              <a:ext cx="147478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 err="1"/>
                <a:t>Visualisation</a:t>
              </a:r>
              <a:endParaRPr lang="en-US" altLang="en-US" sz="1400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E01291-CAD5-074F-BB90-C015B8D529AE}"/>
                </a:ext>
              </a:extLst>
            </p:cNvPr>
            <p:cNvSpPr/>
            <p:nvPr/>
          </p:nvSpPr>
          <p:spPr>
            <a:xfrm>
              <a:off x="188803" y="253711"/>
              <a:ext cx="793668" cy="3508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</a:tabLst>
                <a:defRPr/>
              </a:pPr>
              <a:r>
                <a:rPr lang="en-US" altLang="en-US" i="1" dirty="0"/>
                <a:t>Clues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1136</Words>
  <Application>Microsoft Macintosh PowerPoint</Application>
  <PresentationFormat>Custom</PresentationFormat>
  <Paragraphs>370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.Apple Color Emoji UI</vt:lpstr>
      <vt:lpstr>Arial</vt:lpstr>
      <vt:lpstr>NimbusRomNo9L</vt:lpstr>
      <vt:lpstr>Symbol</vt:lpstr>
      <vt:lpstr>Times New Roman</vt:lpstr>
      <vt:lpstr>Wingdings</vt:lpstr>
      <vt:lpstr>Office Theme</vt:lpstr>
      <vt:lpstr>PowerPoint Presentation</vt:lpstr>
      <vt:lpstr>Holy Grail-ish</vt:lpstr>
      <vt:lpstr>Zebra Tutor, a Holy Grail</vt:lpstr>
      <vt:lpstr>HolyZebra approach</vt:lpstr>
      <vt:lpstr>POS tagging</vt:lpstr>
      <vt:lpstr>B) Chunking and lexicon building</vt:lpstr>
      <vt:lpstr>Chunking and lexicon building</vt:lpstr>
      <vt:lpstr>Chunking and lexicon building</vt:lpstr>
      <vt:lpstr>To logic</vt:lpstr>
      <vt:lpstr>To IDP language</vt:lpstr>
      <vt:lpstr>To IDP language</vt:lpstr>
      <vt:lpstr>To IDP language</vt:lpstr>
      <vt:lpstr>To IDP language</vt:lpstr>
      <vt:lpstr>To IDP language</vt:lpstr>
      <vt:lpstr>To explanations</vt:lpstr>
      <vt:lpstr>Visualisation1</vt:lpstr>
      <vt:lpstr>Related work</vt:lpstr>
      <vt:lpstr>Related work</vt:lpstr>
      <vt:lpstr>Conclusion and future 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tias </dc:creator>
  <cp:lastModifiedBy>Emilio Gamba</cp:lastModifiedBy>
  <cp:revision>179</cp:revision>
  <cp:lastPrinted>1601-01-01T00:00:00Z</cp:lastPrinted>
  <dcterms:created xsi:type="dcterms:W3CDTF">2019-09-24T14:46:21Z</dcterms:created>
  <dcterms:modified xsi:type="dcterms:W3CDTF">2019-09-30T09:44:12Z</dcterms:modified>
</cp:coreProperties>
</file>