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858000" cy="9144000"/>
  <p:defaultTextStyle>
    <a:defPPr>
      <a:defRPr lang="nl-BE"/>
    </a:defPPr>
    <a:lvl1pPr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1pPr>
    <a:lvl2pPr marL="4556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2pPr>
    <a:lvl3pPr marL="9128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3pPr>
    <a:lvl4pPr marL="13700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4pPr>
    <a:lvl5pPr marL="18272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5pPr>
    <a:lvl6pPr marL="2286000" algn="l" defTabSz="914400" rtl="0" eaLnBrk="1" latinLnBrk="0" hangingPunct="1">
      <a:defRPr sz="5700" kern="1200">
        <a:solidFill>
          <a:schemeClr val="tx1"/>
        </a:solidFill>
        <a:latin typeface="Arial" panose="020B0604020202020204" pitchFamily="34" charset="0"/>
        <a:ea typeface="+mn-ea"/>
        <a:cs typeface="+mn-cs"/>
      </a:defRPr>
    </a:lvl6pPr>
    <a:lvl7pPr marL="2743200" algn="l" defTabSz="914400" rtl="0" eaLnBrk="1" latinLnBrk="0" hangingPunct="1">
      <a:defRPr sz="5700" kern="1200">
        <a:solidFill>
          <a:schemeClr val="tx1"/>
        </a:solidFill>
        <a:latin typeface="Arial" panose="020B0604020202020204" pitchFamily="34" charset="0"/>
        <a:ea typeface="+mn-ea"/>
        <a:cs typeface="+mn-cs"/>
      </a:defRPr>
    </a:lvl7pPr>
    <a:lvl8pPr marL="3200400" algn="l" defTabSz="914400" rtl="0" eaLnBrk="1" latinLnBrk="0" hangingPunct="1">
      <a:defRPr sz="5700" kern="1200">
        <a:solidFill>
          <a:schemeClr val="tx1"/>
        </a:solidFill>
        <a:latin typeface="Arial" panose="020B0604020202020204" pitchFamily="34" charset="0"/>
        <a:ea typeface="+mn-ea"/>
        <a:cs typeface="+mn-cs"/>
      </a:defRPr>
    </a:lvl8pPr>
    <a:lvl9pPr marL="3657600" algn="l" defTabSz="914400" rtl="0" eaLnBrk="1" latinLnBrk="0" hangingPunct="1">
      <a:defRPr sz="5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8970" userDrawn="1">
          <p15:clr>
            <a:srgbClr val="A4A3A4"/>
          </p15:clr>
        </p15:guide>
        <p15:guide id="2" pos="2335" userDrawn="1">
          <p15:clr>
            <a:srgbClr val="A4A3A4"/>
          </p15:clr>
        </p15:guide>
        <p15:guide id="3" orient="horz" pos="1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D8A"/>
    <a:srgbClr val="70ABBB"/>
    <a:srgbClr val="EBFEFE"/>
    <a:srgbClr val="273A6D"/>
    <a:srgbClr val="C5B9B5"/>
    <a:srgbClr val="A60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6135" autoAdjust="0"/>
  </p:normalViewPr>
  <p:slideViewPr>
    <p:cSldViewPr>
      <p:cViewPr>
        <p:scale>
          <a:sx n="70" d="100"/>
          <a:sy n="70" d="100"/>
        </p:scale>
        <p:origin x="48" y="138"/>
      </p:cViewPr>
      <p:guideLst>
        <p:guide orient="horz" pos="18970"/>
        <p:guide pos="2335"/>
        <p:guide orient="horz" pos="1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948" y="7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DCA9-61C6-4BAE-92C6-94F0F0371E20}" type="datetimeFigureOut">
              <a:rPr lang="nl-BE" smtClean="0"/>
              <a:t>26/04/2017</a:t>
            </a:fld>
            <a:endParaRPr lang="nl-BE"/>
          </a:p>
        </p:txBody>
      </p:sp>
      <p:sp>
        <p:nvSpPr>
          <p:cNvPr id="4" name="Tijdelijke aanduiding voor dia-afbeelding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26020-79D9-45F4-A9BA-857ACB29A6EA}" type="slidenum">
              <a:rPr lang="nl-BE" smtClean="0"/>
              <a:t>‹nr.›</a:t>
            </a:fld>
            <a:endParaRPr lang="nl-BE"/>
          </a:p>
        </p:txBody>
      </p:sp>
    </p:spTree>
    <p:extLst>
      <p:ext uri="{BB962C8B-B14F-4D97-AF65-F5344CB8AC3E}">
        <p14:creationId xmlns:p14="http://schemas.microsoft.com/office/powerpoint/2010/main" val="342612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EF626020-79D9-45F4-A9BA-857ACB29A6EA}" type="slidenum">
              <a:rPr lang="nl-BE" smtClean="0"/>
              <a:t>1</a:t>
            </a:fld>
            <a:endParaRPr lang="nl-BE"/>
          </a:p>
        </p:txBody>
      </p:sp>
    </p:spTree>
    <p:extLst>
      <p:ext uri="{BB962C8B-B14F-4D97-AF65-F5344CB8AC3E}">
        <p14:creationId xmlns:p14="http://schemas.microsoft.com/office/powerpoint/2010/main" val="341398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1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1068944" y="7064852"/>
            <a:ext cx="19245738" cy="1998030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47839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4436" y="1212660"/>
            <a:ext cx="4810245" cy="25832500"/>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1068944" y="1212660"/>
            <a:ext cx="14283240" cy="258325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26255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Content Placeholder 2"/>
          <p:cNvSpPr>
            <a:spLocks noGrp="1"/>
          </p:cNvSpPr>
          <p:nvPr>
            <p:ph idx="1"/>
          </p:nvPr>
        </p:nvSpPr>
        <p:spPr>
          <a:xfrm>
            <a:off x="1068944" y="7064852"/>
            <a:ext cx="19245738" cy="199803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23448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058" y="19454928"/>
            <a:ext cx="18176794" cy="6012504"/>
          </a:xfrm>
          <a:prstGeom prst="rect">
            <a:avLst/>
          </a:prstGeom>
        </p:spPr>
        <p:txBody>
          <a:bodyPr anchor="t"/>
          <a:lstStyle>
            <a:lvl1pPr algn="l">
              <a:defRPr sz="3996" b="1" cap="all"/>
            </a:lvl1pPr>
          </a:lstStyle>
          <a:p>
            <a:r>
              <a:rPr lang="en-US" smtClean="0"/>
              <a:t>Click to edit Master title style</a:t>
            </a:r>
            <a:endParaRPr lang="nl-BE"/>
          </a:p>
        </p:txBody>
      </p:sp>
      <p:sp>
        <p:nvSpPr>
          <p:cNvPr id="3" name="Text Placeholder 2"/>
          <p:cNvSpPr>
            <a:spLocks noGrp="1"/>
          </p:cNvSpPr>
          <p:nvPr>
            <p:ph type="body" idx="1"/>
          </p:nvPr>
        </p:nvSpPr>
        <p:spPr>
          <a:xfrm>
            <a:off x="1689058" y="12831332"/>
            <a:ext cx="18176794" cy="6623596"/>
          </a:xfrm>
          <a:prstGeom prst="rect">
            <a:avLst/>
          </a:prstGeom>
        </p:spPr>
        <p:txBody>
          <a:bodyPr anchor="b"/>
          <a:lstStyle>
            <a:lvl1pPr marL="0" indent="0">
              <a:buNone/>
              <a:defRPr sz="1998"/>
            </a:lvl1pPr>
            <a:lvl2pPr marL="456743" indent="0">
              <a:buNone/>
              <a:defRPr sz="1798"/>
            </a:lvl2pPr>
            <a:lvl3pPr marL="913486" indent="0">
              <a:buNone/>
              <a:defRPr sz="1598"/>
            </a:lvl3pPr>
            <a:lvl4pPr marL="1370228" indent="0">
              <a:buNone/>
              <a:defRPr sz="1399"/>
            </a:lvl4pPr>
            <a:lvl5pPr marL="1826971" indent="0">
              <a:buNone/>
              <a:defRPr sz="1399"/>
            </a:lvl5pPr>
            <a:lvl6pPr marL="2283714" indent="0">
              <a:buNone/>
              <a:defRPr sz="1399"/>
            </a:lvl6pPr>
            <a:lvl7pPr marL="2740457" indent="0">
              <a:buNone/>
              <a:defRPr sz="1399"/>
            </a:lvl7pPr>
            <a:lvl8pPr marL="3197200" indent="0">
              <a:buNone/>
              <a:defRPr sz="1399"/>
            </a:lvl8pPr>
            <a:lvl9pPr marL="3653942" indent="0">
              <a:buNone/>
              <a:defRPr sz="1399"/>
            </a:lvl9pPr>
          </a:lstStyle>
          <a:p>
            <a:pPr lvl="0"/>
            <a:r>
              <a:rPr lang="en-US" smtClean="0"/>
              <a:t>Click to edit Master text styles</a:t>
            </a:r>
          </a:p>
        </p:txBody>
      </p:sp>
    </p:spTree>
    <p:extLst>
      <p:ext uri="{BB962C8B-B14F-4D97-AF65-F5344CB8AC3E}">
        <p14:creationId xmlns:p14="http://schemas.microsoft.com/office/powerpoint/2010/main" val="13201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1068944" y="7064852"/>
            <a:ext cx="9545950" cy="19980307"/>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10767146" y="7064852"/>
            <a:ext cx="9547535" cy="19980307"/>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01175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1068943" y="6777559"/>
            <a:ext cx="9447620" cy="2823719"/>
          </a:xfrm>
          <a:prstGeom prst="rect">
            <a:avLst/>
          </a:prstGeo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smtClean="0"/>
              <a:t>Click to edit Master text styles</a:t>
            </a:r>
          </a:p>
        </p:txBody>
      </p:sp>
      <p:sp>
        <p:nvSpPr>
          <p:cNvPr id="4" name="Content Placeholder 3"/>
          <p:cNvSpPr>
            <a:spLocks noGrp="1"/>
          </p:cNvSpPr>
          <p:nvPr>
            <p:ph sz="half" idx="2"/>
          </p:nvPr>
        </p:nvSpPr>
        <p:spPr>
          <a:xfrm>
            <a:off x="1068943" y="9601278"/>
            <a:ext cx="9447620" cy="17443881"/>
          </a:xfrm>
          <a:prstGeom prst="rect">
            <a:avLst/>
          </a:prstGeo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10862305" y="6777559"/>
            <a:ext cx="9452377" cy="2823719"/>
          </a:xfrm>
          <a:prstGeom prst="rect">
            <a:avLst/>
          </a:prstGeo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smtClean="0"/>
              <a:t>Click to edit Master text styles</a:t>
            </a:r>
          </a:p>
        </p:txBody>
      </p:sp>
      <p:sp>
        <p:nvSpPr>
          <p:cNvPr id="6" name="Content Placeholder 5"/>
          <p:cNvSpPr>
            <a:spLocks noGrp="1"/>
          </p:cNvSpPr>
          <p:nvPr>
            <p:ph sz="quarter" idx="4"/>
          </p:nvPr>
        </p:nvSpPr>
        <p:spPr>
          <a:xfrm>
            <a:off x="10862305" y="9601278"/>
            <a:ext cx="9452377" cy="17443881"/>
          </a:xfrm>
          <a:prstGeom prst="rect">
            <a:avLst/>
          </a:prstGeo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75588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Tree>
    <p:extLst>
      <p:ext uri="{BB962C8B-B14F-4D97-AF65-F5344CB8AC3E}">
        <p14:creationId xmlns:p14="http://schemas.microsoft.com/office/powerpoint/2010/main" val="379221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92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8943" y="1204724"/>
            <a:ext cx="7035360" cy="5129993"/>
          </a:xfrm>
          <a:prstGeom prst="rect">
            <a:avLst/>
          </a:prstGeom>
        </p:spPr>
        <p:txBody>
          <a:bodyPr anchor="b"/>
          <a:lstStyle>
            <a:lvl1pPr algn="l">
              <a:defRPr sz="1998" b="1"/>
            </a:lvl1pPr>
          </a:lstStyle>
          <a:p>
            <a:r>
              <a:rPr lang="en-US" smtClean="0"/>
              <a:t>Click to edit Master title style</a:t>
            </a:r>
            <a:endParaRPr lang="nl-BE"/>
          </a:p>
        </p:txBody>
      </p:sp>
      <p:sp>
        <p:nvSpPr>
          <p:cNvPr id="3" name="Content Placeholder 2"/>
          <p:cNvSpPr>
            <a:spLocks noGrp="1"/>
          </p:cNvSpPr>
          <p:nvPr>
            <p:ph idx="1"/>
          </p:nvPr>
        </p:nvSpPr>
        <p:spPr>
          <a:xfrm>
            <a:off x="8359645" y="1204723"/>
            <a:ext cx="11955037" cy="25840436"/>
          </a:xfrm>
          <a:prstGeom prst="rect">
            <a:avLst/>
          </a:prstGeo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1068943" y="6334717"/>
            <a:ext cx="7035360" cy="20710442"/>
          </a:xfrm>
          <a:prstGeom prst="rect">
            <a:avLst/>
          </a:prstGeom>
        </p:spPr>
        <p:txBody>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smtClean="0"/>
              <a:t>Click to edit Master text styles</a:t>
            </a:r>
          </a:p>
        </p:txBody>
      </p:sp>
    </p:spTree>
    <p:extLst>
      <p:ext uri="{BB962C8B-B14F-4D97-AF65-F5344CB8AC3E}">
        <p14:creationId xmlns:p14="http://schemas.microsoft.com/office/powerpoint/2010/main" val="325554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718" y="21192966"/>
            <a:ext cx="12830492" cy="2501507"/>
          </a:xfrm>
          <a:prstGeom prst="rect">
            <a:avLst/>
          </a:prstGeom>
        </p:spPr>
        <p:txBody>
          <a:bodyPr anchor="b"/>
          <a:lstStyle>
            <a:lvl1pPr algn="l">
              <a:defRPr sz="1998" b="1"/>
            </a:lvl1pPr>
          </a:lstStyle>
          <a:p>
            <a:r>
              <a:rPr lang="en-US" smtClean="0"/>
              <a:t>Click to edit Master title style</a:t>
            </a:r>
            <a:endParaRPr lang="nl-BE"/>
          </a:p>
        </p:txBody>
      </p:sp>
      <p:sp>
        <p:nvSpPr>
          <p:cNvPr id="3" name="Picture Placeholder 2"/>
          <p:cNvSpPr>
            <a:spLocks noGrp="1"/>
          </p:cNvSpPr>
          <p:nvPr>
            <p:ph type="pic" idx="1"/>
          </p:nvPr>
        </p:nvSpPr>
        <p:spPr>
          <a:xfrm>
            <a:off x="4191718" y="2704674"/>
            <a:ext cx="12830492" cy="18166081"/>
          </a:xfrm>
          <a:prstGeom prst="rect">
            <a:avLst/>
          </a:prstGeom>
        </p:spPr>
        <p:txBody>
          <a:bodyPr/>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pPr lvl="0"/>
            <a:endParaRPr lang="nl-BE" noProof="0" smtClean="0"/>
          </a:p>
        </p:txBody>
      </p:sp>
      <p:sp>
        <p:nvSpPr>
          <p:cNvPr id="4" name="Text Placeholder 3"/>
          <p:cNvSpPr>
            <a:spLocks noGrp="1"/>
          </p:cNvSpPr>
          <p:nvPr>
            <p:ph type="body" sz="half" idx="2"/>
          </p:nvPr>
        </p:nvSpPr>
        <p:spPr>
          <a:xfrm>
            <a:off x="4191718" y="23694474"/>
            <a:ext cx="12830492" cy="3553854"/>
          </a:xfrm>
          <a:prstGeom prst="rect">
            <a:avLst/>
          </a:prstGeom>
        </p:spPr>
        <p:txBody>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smtClean="0"/>
              <a:t>Click to edit Master text styles</a:t>
            </a:r>
          </a:p>
        </p:txBody>
      </p:sp>
    </p:spTree>
    <p:extLst>
      <p:ext uri="{BB962C8B-B14F-4D97-AF65-F5344CB8AC3E}">
        <p14:creationId xmlns:p14="http://schemas.microsoft.com/office/powerpoint/2010/main" val="423325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dee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4763"/>
            <a:ext cx="21380450" cy="302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9575" rtl="0" eaLnBrk="0" fontAlgn="base" hangingPunct="0">
        <a:spcBef>
          <a:spcPct val="0"/>
        </a:spcBef>
        <a:spcAft>
          <a:spcPct val="0"/>
        </a:spcAft>
        <a:defRPr sz="14100">
          <a:solidFill>
            <a:schemeClr val="tx2"/>
          </a:solidFill>
          <a:latin typeface="+mj-lt"/>
          <a:ea typeface="+mj-ea"/>
          <a:cs typeface="+mj-cs"/>
        </a:defRPr>
      </a:lvl1pPr>
      <a:lvl2pPr algn="ctr" defTabSz="2949575" rtl="0" eaLnBrk="0" fontAlgn="base" hangingPunct="0">
        <a:spcBef>
          <a:spcPct val="0"/>
        </a:spcBef>
        <a:spcAft>
          <a:spcPct val="0"/>
        </a:spcAft>
        <a:defRPr sz="14100">
          <a:solidFill>
            <a:schemeClr val="tx2"/>
          </a:solidFill>
          <a:latin typeface="Arial" charset="0"/>
        </a:defRPr>
      </a:lvl2pPr>
      <a:lvl3pPr algn="ctr" defTabSz="2949575" rtl="0" eaLnBrk="0" fontAlgn="base" hangingPunct="0">
        <a:spcBef>
          <a:spcPct val="0"/>
        </a:spcBef>
        <a:spcAft>
          <a:spcPct val="0"/>
        </a:spcAft>
        <a:defRPr sz="14100">
          <a:solidFill>
            <a:schemeClr val="tx2"/>
          </a:solidFill>
          <a:latin typeface="Arial" charset="0"/>
        </a:defRPr>
      </a:lvl3pPr>
      <a:lvl4pPr algn="ctr" defTabSz="2949575" rtl="0" eaLnBrk="0" fontAlgn="base" hangingPunct="0">
        <a:spcBef>
          <a:spcPct val="0"/>
        </a:spcBef>
        <a:spcAft>
          <a:spcPct val="0"/>
        </a:spcAft>
        <a:defRPr sz="14100">
          <a:solidFill>
            <a:schemeClr val="tx2"/>
          </a:solidFill>
          <a:latin typeface="Arial" charset="0"/>
        </a:defRPr>
      </a:lvl4pPr>
      <a:lvl5pPr algn="ctr" defTabSz="2949575" rtl="0" eaLnBrk="0" fontAlgn="base" hangingPunct="0">
        <a:spcBef>
          <a:spcPct val="0"/>
        </a:spcBef>
        <a:spcAft>
          <a:spcPct val="0"/>
        </a:spcAft>
        <a:defRPr sz="14100">
          <a:solidFill>
            <a:schemeClr val="tx2"/>
          </a:solidFill>
          <a:latin typeface="Arial" charset="0"/>
        </a:defRPr>
      </a:lvl5pPr>
      <a:lvl6pPr marL="456743" algn="ctr" defTabSz="2949797" rtl="0" fontAlgn="base">
        <a:spcBef>
          <a:spcPct val="0"/>
        </a:spcBef>
        <a:spcAft>
          <a:spcPct val="0"/>
        </a:spcAft>
        <a:defRPr sz="14186">
          <a:solidFill>
            <a:schemeClr val="tx2"/>
          </a:solidFill>
          <a:latin typeface="Arial" charset="0"/>
        </a:defRPr>
      </a:lvl6pPr>
      <a:lvl7pPr marL="913486" algn="ctr" defTabSz="2949797" rtl="0" fontAlgn="base">
        <a:spcBef>
          <a:spcPct val="0"/>
        </a:spcBef>
        <a:spcAft>
          <a:spcPct val="0"/>
        </a:spcAft>
        <a:defRPr sz="14186">
          <a:solidFill>
            <a:schemeClr val="tx2"/>
          </a:solidFill>
          <a:latin typeface="Arial" charset="0"/>
        </a:defRPr>
      </a:lvl7pPr>
      <a:lvl8pPr marL="1370228" algn="ctr" defTabSz="2949797" rtl="0" fontAlgn="base">
        <a:spcBef>
          <a:spcPct val="0"/>
        </a:spcBef>
        <a:spcAft>
          <a:spcPct val="0"/>
        </a:spcAft>
        <a:defRPr sz="14186">
          <a:solidFill>
            <a:schemeClr val="tx2"/>
          </a:solidFill>
          <a:latin typeface="Arial" charset="0"/>
        </a:defRPr>
      </a:lvl8pPr>
      <a:lvl9pPr marL="1826971" algn="ctr" defTabSz="2949797" rtl="0" fontAlgn="base">
        <a:spcBef>
          <a:spcPct val="0"/>
        </a:spcBef>
        <a:spcAft>
          <a:spcPct val="0"/>
        </a:spcAft>
        <a:defRPr sz="14186">
          <a:solidFill>
            <a:schemeClr val="tx2"/>
          </a:solidFill>
          <a:latin typeface="Arial" charset="0"/>
        </a:defRPr>
      </a:lvl9pPr>
    </p:titleStyle>
    <p:bodyStyle>
      <a:lvl1pPr marL="1106488" indent="-1106488" algn="l" defTabSz="2949575" rtl="0" eaLnBrk="0" fontAlgn="base" hangingPunct="0">
        <a:spcBef>
          <a:spcPct val="20000"/>
        </a:spcBef>
        <a:spcAft>
          <a:spcPct val="0"/>
        </a:spcAft>
        <a:buChar char="•"/>
        <a:defRPr sz="10200">
          <a:solidFill>
            <a:schemeClr val="tx1"/>
          </a:solidFill>
          <a:latin typeface="+mn-lt"/>
          <a:ea typeface="+mn-ea"/>
          <a:cs typeface="+mn-cs"/>
        </a:defRPr>
      </a:lvl1pPr>
      <a:lvl2pPr marL="2397125" indent="-922338" algn="l" defTabSz="2949575" rtl="0" eaLnBrk="0" fontAlgn="base" hangingPunct="0">
        <a:spcBef>
          <a:spcPct val="20000"/>
        </a:spcBef>
        <a:spcAft>
          <a:spcPct val="0"/>
        </a:spcAft>
        <a:buChar char="–"/>
        <a:defRPr sz="8900">
          <a:solidFill>
            <a:schemeClr val="tx1"/>
          </a:solidFill>
          <a:latin typeface="+mn-lt"/>
        </a:defRPr>
      </a:lvl2pPr>
      <a:lvl3pPr marL="3686175" indent="-736600" algn="l" defTabSz="2949575" rtl="0" eaLnBrk="0" fontAlgn="base" hangingPunct="0">
        <a:spcBef>
          <a:spcPct val="20000"/>
        </a:spcBef>
        <a:spcAft>
          <a:spcPct val="0"/>
        </a:spcAft>
        <a:buChar char="•"/>
        <a:defRPr sz="7700">
          <a:solidFill>
            <a:schemeClr val="tx1"/>
          </a:solidFill>
          <a:latin typeface="+mn-lt"/>
        </a:defRPr>
      </a:lvl3pPr>
      <a:lvl4pPr marL="5162550" indent="-736600" algn="l" defTabSz="2949575" rtl="0" eaLnBrk="0" fontAlgn="base" hangingPunct="0">
        <a:spcBef>
          <a:spcPct val="20000"/>
        </a:spcBef>
        <a:spcAft>
          <a:spcPct val="0"/>
        </a:spcAft>
        <a:buChar char="–"/>
        <a:defRPr sz="6400">
          <a:solidFill>
            <a:schemeClr val="tx1"/>
          </a:solidFill>
          <a:latin typeface="+mn-lt"/>
        </a:defRPr>
      </a:lvl4pPr>
      <a:lvl5pPr marL="6637338" indent="-736600" algn="l" defTabSz="2949575" rtl="0" eaLnBrk="0" fontAlgn="base" hangingPunct="0">
        <a:spcBef>
          <a:spcPct val="20000"/>
        </a:spcBef>
        <a:spcAft>
          <a:spcPct val="0"/>
        </a:spcAft>
        <a:buChar char="»"/>
        <a:defRPr sz="6400">
          <a:solidFill>
            <a:schemeClr val="tx1"/>
          </a:solidFill>
          <a:latin typeface="+mn-lt"/>
        </a:defRPr>
      </a:lvl5pPr>
      <a:lvl6pPr marL="7095373" indent="-737450" algn="l" defTabSz="2949797" rtl="0" fontAlgn="base">
        <a:spcBef>
          <a:spcPct val="20000"/>
        </a:spcBef>
        <a:spcAft>
          <a:spcPct val="0"/>
        </a:spcAft>
        <a:buChar char="»"/>
        <a:defRPr sz="6494">
          <a:solidFill>
            <a:schemeClr val="tx1"/>
          </a:solidFill>
          <a:latin typeface="+mn-lt"/>
        </a:defRPr>
      </a:lvl6pPr>
      <a:lvl7pPr marL="7552115" indent="-737450" algn="l" defTabSz="2949797" rtl="0" fontAlgn="base">
        <a:spcBef>
          <a:spcPct val="20000"/>
        </a:spcBef>
        <a:spcAft>
          <a:spcPct val="0"/>
        </a:spcAft>
        <a:buChar char="»"/>
        <a:defRPr sz="6494">
          <a:solidFill>
            <a:schemeClr val="tx1"/>
          </a:solidFill>
          <a:latin typeface="+mn-lt"/>
        </a:defRPr>
      </a:lvl7pPr>
      <a:lvl8pPr marL="8008858" indent="-737450" algn="l" defTabSz="2949797" rtl="0" fontAlgn="base">
        <a:spcBef>
          <a:spcPct val="20000"/>
        </a:spcBef>
        <a:spcAft>
          <a:spcPct val="0"/>
        </a:spcAft>
        <a:buChar char="»"/>
        <a:defRPr sz="6494">
          <a:solidFill>
            <a:schemeClr val="tx1"/>
          </a:solidFill>
          <a:latin typeface="+mn-lt"/>
        </a:defRPr>
      </a:lvl8pPr>
      <a:lvl9pPr marL="8465601" indent="-737450" algn="l" defTabSz="2949797" rtl="0" fontAlgn="base">
        <a:spcBef>
          <a:spcPct val="20000"/>
        </a:spcBef>
        <a:spcAft>
          <a:spcPct val="0"/>
        </a:spcAft>
        <a:buChar char="»"/>
        <a:defRPr sz="6494">
          <a:solidFill>
            <a:schemeClr val="tx1"/>
          </a:solidFill>
          <a:latin typeface="+mn-lt"/>
        </a:defRPr>
      </a:lvl9pPr>
    </p:bodyStyle>
    <p:otherStyle>
      <a:defPPr>
        <a:defRPr lang="nl-BE"/>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52"/>
          <p:cNvSpPr>
            <a:spLocks noChangeArrowheads="1"/>
          </p:cNvSpPr>
          <p:nvPr/>
        </p:nvSpPr>
        <p:spPr bwMode="auto">
          <a:xfrm>
            <a:off x="12410198" y="19787616"/>
            <a:ext cx="8560673"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2055" name="Rectangle 34"/>
          <p:cNvSpPr>
            <a:spLocks noChangeArrowheads="1"/>
          </p:cNvSpPr>
          <p:nvPr/>
        </p:nvSpPr>
        <p:spPr bwMode="auto">
          <a:xfrm>
            <a:off x="12479338" y="2826964"/>
            <a:ext cx="88900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endParaRPr lang="en-US" altLang="en-US" sz="4496" b="1" smtClean="0">
              <a:solidFill>
                <a:schemeClr val="bg1"/>
              </a:solidFill>
              <a:ea typeface="ヒラギノ角ゴ Pro W3" pitchFamily="80" charset="-128"/>
            </a:endParaRPr>
          </a:p>
        </p:txBody>
      </p:sp>
      <p:sp>
        <p:nvSpPr>
          <p:cNvPr id="2056" name="Rectangle 35"/>
          <p:cNvSpPr>
            <a:spLocks noChangeArrowheads="1"/>
          </p:cNvSpPr>
          <p:nvPr/>
        </p:nvSpPr>
        <p:spPr bwMode="auto">
          <a:xfrm>
            <a:off x="3706813" y="3977903"/>
            <a:ext cx="13339289" cy="2722562"/>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rPr>
              <a:t>In het </a:t>
            </a:r>
            <a:r>
              <a:rPr lang="nl-NL" altLang="en-US" sz="2400" i="1" dirty="0" smtClean="0">
                <a:latin typeface="+mj-lt"/>
              </a:rPr>
              <a:t>Knowledge Base</a:t>
            </a:r>
            <a:r>
              <a:rPr lang="nl-NL" altLang="en-US" sz="2400" dirty="0" smtClean="0">
                <a:latin typeface="+mj-lt"/>
              </a:rPr>
              <a:t>-paradigma wordt een probleem gereduceerd tot een specificatie waarop verschillende inferenties worden uitgevoerd. Een formele specificatie is echter moeilijk te schrijven. Het automatisch vertalen van natuurlijke taal naar logica lost dit probleem op.</a:t>
            </a:r>
          </a:p>
          <a:p>
            <a:pPr marL="0" indent="0" eaLnBrk="1" hangingPunct="1">
              <a:spcBef>
                <a:spcPct val="20000"/>
              </a:spcBef>
              <a:defRPr/>
            </a:pPr>
            <a:endParaRPr lang="nl-NL" altLang="en-US" sz="2400" dirty="0">
              <a:latin typeface="+mj-lt"/>
            </a:endParaRPr>
          </a:p>
          <a:p>
            <a:pPr marL="0" indent="0" eaLnBrk="1" hangingPunct="1">
              <a:spcBef>
                <a:spcPct val="20000"/>
              </a:spcBef>
              <a:defRPr/>
            </a:pPr>
            <a:r>
              <a:rPr lang="nl-NL" altLang="en-US" sz="2400" dirty="0" smtClean="0">
                <a:latin typeface="+mj-lt"/>
              </a:rPr>
              <a:t>Deze thesis onderzoekt het vertalen van een logigram (een puzzel met een aantal </a:t>
            </a:r>
            <a:r>
              <a:rPr lang="nl-NL" altLang="en-US" sz="2400" dirty="0" err="1" smtClean="0">
                <a:latin typeface="+mj-lt"/>
              </a:rPr>
              <a:t>constraints</a:t>
            </a:r>
            <a:r>
              <a:rPr lang="nl-NL" altLang="en-US" sz="2400" dirty="0" smtClean="0">
                <a:latin typeface="+mj-lt"/>
              </a:rPr>
              <a:t> in natuurlijke taal) naar een formele specificatie in logica</a:t>
            </a:r>
          </a:p>
        </p:txBody>
      </p:sp>
      <p:sp>
        <p:nvSpPr>
          <p:cNvPr id="2067" name="AutoShape 50"/>
          <p:cNvSpPr>
            <a:spLocks noChangeArrowheads="1"/>
          </p:cNvSpPr>
          <p:nvPr/>
        </p:nvSpPr>
        <p:spPr bwMode="auto">
          <a:xfrm>
            <a:off x="3706814" y="2898402"/>
            <a:ext cx="13339288"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2068" name="Rectangle 15"/>
          <p:cNvSpPr>
            <a:spLocks noChangeArrowheads="1"/>
          </p:cNvSpPr>
          <p:nvPr/>
        </p:nvSpPr>
        <p:spPr bwMode="auto">
          <a:xfrm>
            <a:off x="3706813" y="2809502"/>
            <a:ext cx="8488362"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endParaRPr lang="en-US" altLang="en-US" sz="4496" b="1" smtClean="0">
              <a:solidFill>
                <a:schemeClr val="bg1"/>
              </a:solidFill>
              <a:latin typeface="Calibri" panose="020F0502020204030204" pitchFamily="34" charset="0"/>
              <a:ea typeface="ヒラギノ角ゴ Pro W3" pitchFamily="80" charset="-128"/>
            </a:endParaRPr>
          </a:p>
        </p:txBody>
      </p:sp>
      <p:sp>
        <p:nvSpPr>
          <p:cNvPr id="2070" name="Rectangle 39"/>
          <p:cNvSpPr>
            <a:spLocks noChangeArrowheads="1"/>
          </p:cNvSpPr>
          <p:nvPr/>
        </p:nvSpPr>
        <p:spPr bwMode="auto">
          <a:xfrm>
            <a:off x="3492500" y="46038"/>
            <a:ext cx="17341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830388">
              <a:defRPr sz="5700">
                <a:solidFill>
                  <a:schemeClr val="tx1"/>
                </a:solidFill>
                <a:latin typeface="Arial" panose="020B0604020202020204" pitchFamily="34" charset="0"/>
              </a:defRPr>
            </a:lvl1pPr>
            <a:lvl2pPr marL="742950" indent="-285750" defTabSz="1830388">
              <a:defRPr sz="5700">
                <a:solidFill>
                  <a:schemeClr val="tx1"/>
                </a:solidFill>
                <a:latin typeface="Arial" panose="020B0604020202020204" pitchFamily="34" charset="0"/>
              </a:defRPr>
            </a:lvl2pPr>
            <a:lvl3pPr marL="1143000" indent="-228600" defTabSz="1830388">
              <a:defRPr sz="5700">
                <a:solidFill>
                  <a:schemeClr val="tx1"/>
                </a:solidFill>
                <a:latin typeface="Arial" panose="020B0604020202020204" pitchFamily="34" charset="0"/>
              </a:defRPr>
            </a:lvl3pPr>
            <a:lvl4pPr marL="1600200" indent="-228600" defTabSz="1830388">
              <a:defRPr sz="5700">
                <a:solidFill>
                  <a:schemeClr val="tx1"/>
                </a:solidFill>
                <a:latin typeface="Arial" panose="020B0604020202020204" pitchFamily="34" charset="0"/>
              </a:defRPr>
            </a:lvl4pPr>
            <a:lvl5pPr marL="2057400" indent="-228600" defTabSz="1830388">
              <a:defRPr sz="57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7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7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7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700">
                <a:solidFill>
                  <a:schemeClr val="tx1"/>
                </a:solidFill>
                <a:latin typeface="Arial" panose="020B0604020202020204" pitchFamily="34" charset="0"/>
              </a:defRPr>
            </a:lvl9pPr>
          </a:lstStyle>
          <a:p>
            <a:r>
              <a:rPr lang="en-US" altLang="en-US" sz="7200" b="1">
                <a:solidFill>
                  <a:srgbClr val="FFFFFF"/>
                </a:solidFill>
                <a:latin typeface="Tahoma" panose="020B0604030504040204" pitchFamily="34" charset="0"/>
                <a:cs typeface="Tahoma" panose="020B0604030504040204" pitchFamily="34" charset="0"/>
              </a:rPr>
              <a:t>Automatisch vertalen van </a:t>
            </a:r>
          </a:p>
          <a:p>
            <a:r>
              <a:rPr lang="en-US" altLang="en-US" sz="7200" b="1">
                <a:solidFill>
                  <a:srgbClr val="FFFFFF"/>
                </a:solidFill>
                <a:latin typeface="Tahoma" panose="020B0604030504040204" pitchFamily="34" charset="0"/>
                <a:cs typeface="Tahoma" panose="020B0604030504040204" pitchFamily="34" charset="0"/>
              </a:rPr>
              <a:t>logigrammen naar logica</a:t>
            </a:r>
          </a:p>
        </p:txBody>
      </p:sp>
      <p:sp>
        <p:nvSpPr>
          <p:cNvPr id="2071" name="Rectangle 15"/>
          <p:cNvSpPr>
            <a:spLocks noChangeArrowheads="1"/>
          </p:cNvSpPr>
          <p:nvPr/>
        </p:nvSpPr>
        <p:spPr bwMode="auto">
          <a:xfrm>
            <a:off x="3905250" y="2895227"/>
            <a:ext cx="848836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Motivatie</a:t>
            </a:r>
          </a:p>
        </p:txBody>
      </p:sp>
      <p:sp>
        <p:nvSpPr>
          <p:cNvPr id="2072" name="Rectangle 12"/>
          <p:cNvSpPr>
            <a:spLocks noChangeArrowheads="1"/>
          </p:cNvSpPr>
          <p:nvPr/>
        </p:nvSpPr>
        <p:spPr bwMode="auto">
          <a:xfrm>
            <a:off x="12479337" y="19792267"/>
            <a:ext cx="8996152"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err="1" smtClean="0">
                <a:solidFill>
                  <a:schemeClr val="bg1"/>
                </a:solidFill>
                <a:latin typeface="Calibri" panose="020F0502020204030204" pitchFamily="34" charset="0"/>
                <a:ea typeface="ヒラギノ角ゴ Pro W3" pitchFamily="80" charset="-128"/>
              </a:rPr>
              <a:t>Resultaten</a:t>
            </a:r>
            <a:endParaRPr lang="en-US" altLang="en-US" sz="4000" b="1" dirty="0" smtClean="0">
              <a:solidFill>
                <a:schemeClr val="bg1"/>
              </a:solidFill>
              <a:latin typeface="Calibri" panose="020F0502020204030204" pitchFamily="34" charset="0"/>
              <a:ea typeface="ヒラギノ角ゴ Pro W3" pitchFamily="80" charset="-128"/>
            </a:endParaRPr>
          </a:p>
        </p:txBody>
      </p:sp>
      <p:sp>
        <p:nvSpPr>
          <p:cNvPr id="42" name="Rectangle 42"/>
          <p:cNvSpPr>
            <a:spLocks noChangeArrowheads="1"/>
          </p:cNvSpPr>
          <p:nvPr/>
        </p:nvSpPr>
        <p:spPr bwMode="auto">
          <a:xfrm>
            <a:off x="0" y="7072313"/>
            <a:ext cx="3278188" cy="6657464"/>
          </a:xfrm>
          <a:prstGeom prst="rect">
            <a:avLst/>
          </a:prstGeom>
          <a:noFill/>
          <a:ln w="9525">
            <a:noFill/>
            <a:miter lim="800000"/>
            <a:headEnd/>
            <a:tailEnd/>
          </a:ln>
        </p:spPr>
        <p:txBody>
          <a:bodyPr>
            <a:spAutoFit/>
          </a:bodyPr>
          <a:lstStyle/>
          <a:p>
            <a:pPr algn="ctr" defTabSz="1828558">
              <a:defRPr/>
            </a:pPr>
            <a:r>
              <a:rPr lang="en-US" sz="2498" dirty="0">
                <a:solidFill>
                  <a:schemeClr val="tx1">
                    <a:lumMod val="85000"/>
                    <a:lumOff val="15000"/>
                  </a:schemeClr>
                </a:solidFill>
                <a:latin typeface="Calibri" pitchFamily="34" charset="0"/>
                <a:ea typeface="ヒラギノ角ゴ Pro W3" pitchFamily="80" charset="-128"/>
              </a:rPr>
              <a:t>Master </a:t>
            </a:r>
          </a:p>
          <a:p>
            <a:pPr algn="ctr" defTabSz="1828558">
              <a:defRPr/>
            </a:pPr>
            <a:r>
              <a:rPr lang="en-US" sz="2498" dirty="0">
                <a:solidFill>
                  <a:schemeClr val="tx1">
                    <a:lumMod val="85000"/>
                    <a:lumOff val="15000"/>
                  </a:schemeClr>
                </a:solidFill>
                <a:latin typeface="Calibri" pitchFamily="34" charset="0"/>
                <a:ea typeface="ヒラギノ角ゴ Pro W3" pitchFamily="80" charset="-128"/>
              </a:rPr>
              <a:t>Computer-</a:t>
            </a:r>
            <a:r>
              <a:rPr lang="en-US" sz="2498" dirty="0" err="1">
                <a:solidFill>
                  <a:schemeClr val="tx1">
                    <a:lumMod val="85000"/>
                    <a:lumOff val="15000"/>
                  </a:schemeClr>
                </a:solidFill>
                <a:latin typeface="Calibri" pitchFamily="34" charset="0"/>
                <a:ea typeface="ヒラギノ角ゴ Pro W3" pitchFamily="80" charset="-128"/>
              </a:rPr>
              <a:t>wetenschappen</a:t>
            </a:r>
            <a:endParaRPr lang="en-US" sz="2498" dirty="0">
              <a:solidFill>
                <a:schemeClr val="tx1">
                  <a:lumMod val="85000"/>
                  <a:lumOff val="15000"/>
                </a:schemeClr>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a:solidFill>
                  <a:srgbClr val="273A6D"/>
                </a:solidFill>
                <a:latin typeface="Calibri" pitchFamily="34" charset="0"/>
                <a:ea typeface="ヒラギノ角ゴ Pro W3" pitchFamily="80" charset="-128"/>
              </a:rPr>
              <a:t>Masterproef</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Jens Claes</a:t>
            </a:r>
            <a:endParaRPr lang="en-US" sz="3197" i="1" dirty="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a:solidFill>
                  <a:srgbClr val="273A6D"/>
                </a:solidFill>
                <a:latin typeface="Calibri" pitchFamily="34" charset="0"/>
                <a:ea typeface="ヒラギノ角ゴ Pro W3" pitchFamily="80" charset="-128"/>
              </a:rPr>
              <a:t>Promotor</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Marc </a:t>
            </a:r>
            <a:r>
              <a:rPr lang="en-US" sz="3197" i="1" dirty="0" err="1" smtClean="0">
                <a:solidFill>
                  <a:srgbClr val="273A6D"/>
                </a:solidFill>
                <a:latin typeface="Calibri" pitchFamily="34" charset="0"/>
                <a:ea typeface="ヒラギノ角ゴ Pro W3" pitchFamily="80" charset="-128"/>
              </a:rPr>
              <a:t>Denecker</a:t>
            </a:r>
            <a:endParaRPr lang="en-US" sz="3197" i="1" dirty="0" smtClean="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smtClean="0">
                <a:solidFill>
                  <a:srgbClr val="273A6D"/>
                </a:solidFill>
                <a:latin typeface="Calibri" pitchFamily="34" charset="0"/>
                <a:ea typeface="ヒラギノ角ゴ Pro W3" pitchFamily="80" charset="-128"/>
              </a:rPr>
              <a:t>Begeleiders</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Bart </a:t>
            </a:r>
            <a:r>
              <a:rPr lang="en-US" sz="3197" i="1" dirty="0" err="1" smtClean="0">
                <a:solidFill>
                  <a:srgbClr val="273A6D"/>
                </a:solidFill>
                <a:latin typeface="Calibri" pitchFamily="34" charset="0"/>
                <a:ea typeface="ヒラギノ角ゴ Pro W3" pitchFamily="80" charset="-128"/>
              </a:rPr>
              <a:t>Bogaerts</a:t>
            </a:r>
            <a:endParaRPr lang="en-US" sz="3197" i="1" dirty="0" smtClean="0">
              <a:solidFill>
                <a:srgbClr val="273A6D"/>
              </a:solidFill>
              <a:latin typeface="Calibri" pitchFamily="34" charset="0"/>
              <a:ea typeface="ヒラギノ角ゴ Pro W3" pitchFamily="80" charset="-128"/>
            </a:endParaRPr>
          </a:p>
          <a:p>
            <a:pPr algn="ctr" defTabSz="1828558">
              <a:defRPr/>
            </a:pPr>
            <a:r>
              <a:rPr lang="en-US" sz="3197" i="1" dirty="0">
                <a:solidFill>
                  <a:srgbClr val="273A6D"/>
                </a:solidFill>
                <a:latin typeface="Calibri" pitchFamily="34" charset="0"/>
                <a:ea typeface="ヒラギノ角ゴ Pro W3" pitchFamily="80" charset="-128"/>
              </a:rPr>
              <a:t>Laurent </a:t>
            </a:r>
            <a:r>
              <a:rPr lang="en-US" sz="3197" i="1" dirty="0" err="1">
                <a:solidFill>
                  <a:srgbClr val="273A6D"/>
                </a:solidFill>
                <a:latin typeface="Calibri" pitchFamily="34" charset="0"/>
                <a:ea typeface="ヒラギノ角ゴ Pro W3" pitchFamily="80" charset="-128"/>
              </a:rPr>
              <a:t>Janssens</a:t>
            </a:r>
            <a:endParaRPr lang="en-US" sz="3197" i="1" dirty="0">
              <a:solidFill>
                <a:srgbClr val="273A6D"/>
              </a:solidFill>
              <a:latin typeface="Calibri" pitchFamily="34" charset="0"/>
              <a:ea typeface="ヒラギノ角ゴ Pro W3" pitchFamily="80" charset="-128"/>
            </a:endParaRPr>
          </a:p>
        </p:txBody>
      </p:sp>
      <p:sp>
        <p:nvSpPr>
          <p:cNvPr id="2077" name="Rectangle 43"/>
          <p:cNvSpPr>
            <a:spLocks noChangeArrowheads="1"/>
          </p:cNvSpPr>
          <p:nvPr/>
        </p:nvSpPr>
        <p:spPr bwMode="auto">
          <a:xfrm>
            <a:off x="0" y="15446375"/>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lgn="ctr">
              <a:defRPr/>
            </a:pPr>
            <a:r>
              <a:rPr lang="it-IT" altLang="en-US" sz="3197" dirty="0" smtClean="0">
                <a:solidFill>
                  <a:srgbClr val="273A6D"/>
                </a:solidFill>
                <a:latin typeface="Calibri" panose="020F0502020204030204" pitchFamily="34" charset="0"/>
                <a:ea typeface="ヒラギノ角ゴ Pro W3" pitchFamily="80" charset="-128"/>
              </a:rPr>
              <a:t>Academiejaar</a:t>
            </a:r>
            <a:br>
              <a:rPr lang="it-IT" altLang="en-US" sz="3197" dirty="0" smtClean="0">
                <a:solidFill>
                  <a:srgbClr val="273A6D"/>
                </a:solidFill>
                <a:latin typeface="Calibri" panose="020F0502020204030204" pitchFamily="34" charset="0"/>
                <a:ea typeface="ヒラギノ角ゴ Pro W3" pitchFamily="80" charset="-128"/>
              </a:rPr>
            </a:br>
            <a:r>
              <a:rPr lang="it-IT" altLang="en-US" sz="3197" dirty="0" smtClean="0">
                <a:solidFill>
                  <a:srgbClr val="273A6D"/>
                </a:solidFill>
                <a:latin typeface="Calibri" panose="020F0502020204030204" pitchFamily="34" charset="0"/>
                <a:ea typeface="ヒラギノ角ゴ Pro W3" pitchFamily="80" charset="-128"/>
              </a:rPr>
              <a:t>2016-2017</a:t>
            </a:r>
          </a:p>
        </p:txBody>
      </p:sp>
      <p:pic>
        <p:nvPicPr>
          <p:cNvPr id="2" name="Afbeelding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01" y="25088726"/>
            <a:ext cx="2504712" cy="2783012"/>
          </a:xfrm>
          <a:prstGeom prst="rect">
            <a:avLst/>
          </a:prstGeom>
        </p:spPr>
      </p:pic>
      <mc:AlternateContent xmlns:mc="http://schemas.openxmlformats.org/markup-compatibility/2006">
        <mc:Choice xmlns:a14="http://schemas.microsoft.com/office/drawing/2010/main" Requires="a14">
          <p:graphicFrame>
            <p:nvGraphicFramePr>
              <p:cNvPr id="4" name="Tabel 3"/>
              <p:cNvGraphicFramePr>
                <a:graphicFrameLocks noGrp="1"/>
              </p:cNvGraphicFramePr>
              <p:nvPr>
                <p:extLst>
                  <p:ext uri="{D42A27DB-BD31-4B8C-83A1-F6EECF244321}">
                    <p14:modId xmlns:p14="http://schemas.microsoft.com/office/powerpoint/2010/main" val="3021924190"/>
                  </p:ext>
                </p:extLst>
              </p:nvPr>
            </p:nvGraphicFramePr>
            <p:xfrm>
              <a:off x="3706741" y="8803932"/>
              <a:ext cx="11099273" cy="4297680"/>
            </p:xfrm>
            <a:graphic>
              <a:graphicData uri="http://schemas.openxmlformats.org/drawingml/2006/table">
                <a:tbl>
                  <a:tblPr firstRow="1" bandRow="1">
                    <a:tableStyleId>{93296810-A885-4BE3-A3E7-6D5BEEA58F35}</a:tableStyleId>
                  </a:tblPr>
                  <a:tblGrid>
                    <a:gridCol w="1600713"/>
                    <a:gridCol w="2935800"/>
                    <a:gridCol w="6562760"/>
                  </a:tblGrid>
                  <a:tr h="371452">
                    <a:tc>
                      <a:txBody>
                        <a:bodyPr/>
                        <a:lstStyle/>
                        <a:p>
                          <a:r>
                            <a:rPr lang="nl-BE" sz="2400" dirty="0" smtClean="0"/>
                            <a:t>Woord</a:t>
                          </a:r>
                          <a:endParaRPr lang="nl-BE" sz="2400" dirty="0"/>
                        </a:p>
                      </a:txBody>
                      <a:tcPr/>
                    </a:tc>
                    <a:tc>
                      <a:txBody>
                        <a:bodyPr/>
                        <a:lstStyle/>
                        <a:p>
                          <a:r>
                            <a:rPr lang="nl-BE" sz="2400" dirty="0" smtClean="0"/>
                            <a:t>Categorie</a:t>
                          </a:r>
                          <a:endParaRPr lang="nl-BE" sz="2400" dirty="0"/>
                        </a:p>
                      </a:txBody>
                      <a:tcPr/>
                    </a:tc>
                    <a:tc>
                      <a:txBody>
                        <a:bodyPr/>
                        <a:lstStyle/>
                        <a:p>
                          <a:r>
                            <a:rPr lang="nl-BE" sz="2400" dirty="0" smtClean="0"/>
                            <a:t>Betekenis</a:t>
                          </a:r>
                          <a:endParaRPr lang="nl-BE" sz="2400" dirty="0"/>
                        </a:p>
                      </a:txBody>
                      <a:tcPr/>
                    </a:tc>
                  </a:tr>
                  <a:tr h="370840">
                    <a:tc>
                      <a:txBody>
                        <a:bodyPr/>
                        <a:lstStyle/>
                        <a:p>
                          <a:r>
                            <a:rPr lang="nl-BE" sz="2400" dirty="0" err="1" smtClean="0"/>
                            <a:t>the</a:t>
                          </a:r>
                          <a:endParaRPr lang="nl-BE" sz="2400" dirty="0"/>
                        </a:p>
                      </a:txBody>
                      <a:tcPr/>
                    </a:tc>
                    <a:tc>
                      <a:txBody>
                        <a:bodyPr/>
                        <a:lstStyle/>
                        <a:p>
                          <a:r>
                            <a:rPr lang="nl-BE" sz="2400" dirty="0" smtClean="0"/>
                            <a:t>Lidwoord (DET)</a:t>
                          </a:r>
                          <a:endParaRPr lang="nl-BE" sz="2400" dirty="0"/>
                        </a:p>
                      </a:txBody>
                      <a:tcPr/>
                    </a:tc>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 ∃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370840">
                    <a:tc>
                      <a:txBody>
                        <a:bodyPr/>
                        <a:lstStyle/>
                        <a:p>
                          <a:r>
                            <a:rPr lang="nl-BE" sz="2400" dirty="0" smtClean="0"/>
                            <a:t>contestant</a:t>
                          </a:r>
                          <a:endParaRPr lang="nl-BE" sz="2400" dirty="0"/>
                        </a:p>
                      </a:txBody>
                      <a:tcPr/>
                    </a:tc>
                    <a:tc>
                      <a:txBody>
                        <a:bodyPr/>
                        <a:lstStyle/>
                        <a:p>
                          <a:r>
                            <a:rPr lang="nl-BE" sz="2400" dirty="0" smtClean="0"/>
                            <a:t>Substantief (NOUN)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𝑐𝑜𝑛𝑡𝑒𝑠𝑡𝑎𝑛𝑡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370840">
                    <a:tc>
                      <a:txBody>
                        <a:bodyPr/>
                        <a:lstStyle/>
                        <a:p>
                          <a:r>
                            <a:rPr lang="nl-BE" sz="2400" dirty="0" err="1" smtClean="0"/>
                            <a:t>from</a:t>
                          </a:r>
                          <a:endParaRPr lang="nl-BE" sz="2400" dirty="0"/>
                        </a:p>
                      </a:txBody>
                      <a:tcPr/>
                    </a:tc>
                    <a:tc>
                      <a:txBody>
                        <a:bodyPr/>
                        <a:lstStyle/>
                        <a:p>
                          <a:r>
                            <a:rPr lang="nl-BE" sz="2400" dirty="0" smtClean="0"/>
                            <a:t>Voorzetsel (PREP)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𝑓𝑟𝑜𝑚</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e>
                                </m:d>
                              </m:oMath>
                            </m:oMathPara>
                          </a14:m>
                          <a:endParaRPr lang="nl-BE" sz="2400" dirty="0"/>
                        </a:p>
                      </a:txBody>
                      <a:tcPr/>
                    </a:tc>
                  </a:tr>
                  <a:tr h="370840">
                    <a:tc>
                      <a:txBody>
                        <a:bodyPr/>
                        <a:lstStyle/>
                        <a:p>
                          <a:r>
                            <a:rPr lang="nl-BE" sz="2400" dirty="0" smtClean="0"/>
                            <a:t>Mount</a:t>
                          </a:r>
                        </a:p>
                        <a:p>
                          <a:r>
                            <a:rPr lang="nl-BE" sz="2400" dirty="0" smtClean="0"/>
                            <a:t>Union</a:t>
                          </a:r>
                          <a:endParaRPr lang="nl-BE" sz="2400" dirty="0"/>
                        </a:p>
                      </a:txBody>
                      <a:tcPr/>
                    </a:tc>
                    <a:tc>
                      <a:txBody>
                        <a:bodyPr/>
                        <a:lstStyle/>
                        <a:p>
                          <a:r>
                            <a:rPr lang="nl-BE" sz="2400" dirty="0" smtClean="0"/>
                            <a:t>Eigennaam</a:t>
                          </a:r>
                          <a:r>
                            <a:rPr lang="nl-BE" sz="2400" baseline="0" dirty="0" smtClean="0"/>
                            <a:t> (PN)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𝑀𝑜𝑢𝑛𝑡𝑈𝑛𝑖𝑜𝑛</m:t>
                                </m:r>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370840">
                    <a:tc>
                      <a:txBody>
                        <a:bodyPr/>
                        <a:lstStyle/>
                        <a:p>
                          <a:r>
                            <a:rPr lang="nl-BE" sz="2400" dirty="0" err="1" smtClean="0"/>
                            <a:t>threw</a:t>
                          </a:r>
                          <a:endParaRPr lang="nl-BE" sz="2400" dirty="0"/>
                        </a:p>
                      </a:txBody>
                      <a:tcPr/>
                    </a:tc>
                    <a:tc>
                      <a:txBody>
                        <a:bodyPr/>
                        <a:lstStyle/>
                        <a:p>
                          <a:r>
                            <a:rPr lang="nl-BE" sz="2400" dirty="0" smtClean="0"/>
                            <a:t>Overgankelijk werkwoord (TV)</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2 ∙</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2</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𝑡h𝑟𝑒𝑤</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e>
                                    </m:d>
                                  </m:e>
                                </m:d>
                              </m:oMath>
                            </m:oMathPara>
                          </a14:m>
                          <a:endParaRPr lang="nl-BE" sz="2400" dirty="0"/>
                        </a:p>
                      </a:txBody>
                      <a:tcPr/>
                    </a:tc>
                  </a:tr>
                  <a:tr h="370840">
                    <a:tc>
                      <a:txBody>
                        <a:bodyPr/>
                        <a:lstStyle/>
                        <a:p>
                          <a:r>
                            <a:rPr lang="nl-BE" sz="2400" dirty="0" err="1" smtClean="0"/>
                            <a:t>the</a:t>
                          </a:r>
                          <a:r>
                            <a:rPr lang="nl-BE" sz="2400" dirty="0" smtClean="0"/>
                            <a:t> black darts</a:t>
                          </a:r>
                          <a:endParaRPr lang="nl-BE" sz="2400" dirty="0"/>
                        </a:p>
                      </a:txBody>
                      <a:tcPr/>
                    </a:tc>
                    <a:tc>
                      <a:txBody>
                        <a:bodyPr/>
                        <a:lstStyle/>
                        <a:p>
                          <a:r>
                            <a:rPr lang="nl-BE" sz="2400" dirty="0" smtClean="0"/>
                            <a:t>Eigennaam</a:t>
                          </a:r>
                          <a:r>
                            <a:rPr lang="nl-BE" sz="2400" baseline="0" dirty="0" smtClean="0"/>
                            <a:t> (PN)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𝑇h𝑒𝐵𝑙𝑎𝑐𝑘𝐷𝑎𝑟𝑡𝑠</m:t>
                                </m:r>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bl>
              </a:graphicData>
            </a:graphic>
          </p:graphicFrame>
        </mc:Choice>
        <mc:Fallback>
          <p:graphicFrame>
            <p:nvGraphicFramePr>
              <p:cNvPr id="4" name="Tabel 3"/>
              <p:cNvGraphicFramePr>
                <a:graphicFrameLocks noGrp="1"/>
              </p:cNvGraphicFramePr>
              <p:nvPr>
                <p:extLst>
                  <p:ext uri="{D42A27DB-BD31-4B8C-83A1-F6EECF244321}">
                    <p14:modId xmlns:p14="http://schemas.microsoft.com/office/powerpoint/2010/main" val="3021924190"/>
                  </p:ext>
                </p:extLst>
              </p:nvPr>
            </p:nvGraphicFramePr>
            <p:xfrm>
              <a:off x="3706741" y="8803932"/>
              <a:ext cx="11099273" cy="4297680"/>
            </p:xfrm>
            <a:graphic>
              <a:graphicData uri="http://schemas.openxmlformats.org/drawingml/2006/table">
                <a:tbl>
                  <a:tblPr firstRow="1" bandRow="1">
                    <a:tableStyleId>{93296810-A885-4BE3-A3E7-6D5BEEA58F35}</a:tableStyleId>
                  </a:tblPr>
                  <a:tblGrid>
                    <a:gridCol w="1600713"/>
                    <a:gridCol w="2935800"/>
                    <a:gridCol w="6562760"/>
                  </a:tblGrid>
                  <a:tr h="457200">
                    <a:tc>
                      <a:txBody>
                        <a:bodyPr/>
                        <a:lstStyle/>
                        <a:p>
                          <a:r>
                            <a:rPr lang="nl-BE" sz="2400" dirty="0" smtClean="0"/>
                            <a:t>Woord</a:t>
                          </a:r>
                          <a:endParaRPr lang="nl-BE" sz="2400" dirty="0"/>
                        </a:p>
                      </a:txBody>
                      <a:tcPr/>
                    </a:tc>
                    <a:tc>
                      <a:txBody>
                        <a:bodyPr/>
                        <a:lstStyle/>
                        <a:p>
                          <a:r>
                            <a:rPr lang="nl-BE" sz="2400" dirty="0" smtClean="0"/>
                            <a:t>Categorie</a:t>
                          </a:r>
                          <a:endParaRPr lang="nl-BE" sz="2400" dirty="0"/>
                        </a:p>
                      </a:txBody>
                      <a:tcPr/>
                    </a:tc>
                    <a:tc>
                      <a:txBody>
                        <a:bodyPr/>
                        <a:lstStyle/>
                        <a:p>
                          <a:r>
                            <a:rPr lang="nl-BE" sz="2400" dirty="0" smtClean="0"/>
                            <a:t>Betekenis</a:t>
                          </a:r>
                          <a:endParaRPr lang="nl-BE" sz="2400" dirty="0"/>
                        </a:p>
                      </a:txBody>
                      <a:tcPr/>
                    </a:tc>
                  </a:tr>
                  <a:tr h="457200">
                    <a:tc>
                      <a:txBody>
                        <a:bodyPr/>
                        <a:lstStyle/>
                        <a:p>
                          <a:r>
                            <a:rPr lang="nl-BE" sz="2400" dirty="0" err="1" smtClean="0"/>
                            <a:t>the</a:t>
                          </a:r>
                          <a:endParaRPr lang="nl-BE" sz="2400" dirty="0"/>
                        </a:p>
                      </a:txBody>
                      <a:tcPr/>
                    </a:tc>
                    <a:tc>
                      <a:txBody>
                        <a:bodyPr/>
                        <a:lstStyle/>
                        <a:p>
                          <a:r>
                            <a:rPr lang="nl-BE" sz="2400" dirty="0" smtClean="0"/>
                            <a:t>Lidwoord (DET)</a:t>
                          </a:r>
                          <a:endParaRPr lang="nl-BE" sz="2400" dirty="0"/>
                        </a:p>
                      </a:txBody>
                      <a:tcPr/>
                    </a:tc>
                    <a:tc>
                      <a:txBody>
                        <a:bodyPr/>
                        <a:lstStyle/>
                        <a:p>
                          <a:endParaRPr lang="nl-NL"/>
                        </a:p>
                      </a:txBody>
                      <a:tcPr>
                        <a:blipFill rotWithShape="0">
                          <a:blip r:embed="rId4"/>
                          <a:stretch>
                            <a:fillRect l="-69174" t="-109333" r="-371" b="-772000"/>
                          </a:stretch>
                        </a:blipFill>
                      </a:tcPr>
                    </a:tc>
                  </a:tr>
                  <a:tr h="457200">
                    <a:tc>
                      <a:txBody>
                        <a:bodyPr/>
                        <a:lstStyle/>
                        <a:p>
                          <a:r>
                            <a:rPr lang="nl-BE" sz="2400" dirty="0" smtClean="0"/>
                            <a:t>contestant</a:t>
                          </a:r>
                          <a:endParaRPr lang="nl-BE" sz="2400" dirty="0"/>
                        </a:p>
                      </a:txBody>
                      <a:tcPr/>
                    </a:tc>
                    <a:tc>
                      <a:txBody>
                        <a:bodyPr/>
                        <a:lstStyle/>
                        <a:p>
                          <a:r>
                            <a:rPr lang="nl-BE" sz="2400" dirty="0" smtClean="0"/>
                            <a:t>Substantief (NOUN)</a:t>
                          </a:r>
                          <a:endParaRPr lang="nl-BE" sz="2400" dirty="0"/>
                        </a:p>
                      </a:txBody>
                      <a:tcPr/>
                    </a:tc>
                    <a:tc>
                      <a:txBody>
                        <a:bodyPr/>
                        <a:lstStyle/>
                        <a:p>
                          <a:endParaRPr lang="nl-NL"/>
                        </a:p>
                      </a:txBody>
                      <a:tcPr>
                        <a:blipFill rotWithShape="0">
                          <a:blip r:embed="rId4"/>
                          <a:stretch>
                            <a:fillRect l="-69174" t="-209333" r="-371" b="-672000"/>
                          </a:stretch>
                        </a:blipFill>
                      </a:tcPr>
                    </a:tc>
                  </a:tr>
                  <a:tr h="457200">
                    <a:tc>
                      <a:txBody>
                        <a:bodyPr/>
                        <a:lstStyle/>
                        <a:p>
                          <a:r>
                            <a:rPr lang="nl-BE" sz="2400" dirty="0" err="1" smtClean="0"/>
                            <a:t>from</a:t>
                          </a:r>
                          <a:endParaRPr lang="nl-BE" sz="2400" dirty="0"/>
                        </a:p>
                      </a:txBody>
                      <a:tcPr/>
                    </a:tc>
                    <a:tc>
                      <a:txBody>
                        <a:bodyPr/>
                        <a:lstStyle/>
                        <a:p>
                          <a:r>
                            <a:rPr lang="nl-BE" sz="2400" dirty="0" smtClean="0"/>
                            <a:t>Voorzetsel (PREP)</a:t>
                          </a:r>
                          <a:endParaRPr lang="nl-BE" sz="2400" dirty="0"/>
                        </a:p>
                      </a:txBody>
                      <a:tcPr/>
                    </a:tc>
                    <a:tc>
                      <a:txBody>
                        <a:bodyPr/>
                        <a:lstStyle/>
                        <a:p>
                          <a:endParaRPr lang="nl-NL"/>
                        </a:p>
                      </a:txBody>
                      <a:tcPr>
                        <a:blipFill rotWithShape="0">
                          <a:blip r:embed="rId4"/>
                          <a:stretch>
                            <a:fillRect l="-69174" t="-309333" r="-371" b="-572000"/>
                          </a:stretch>
                        </a:blipFill>
                      </a:tcPr>
                    </a:tc>
                  </a:tr>
                  <a:tr h="822960">
                    <a:tc>
                      <a:txBody>
                        <a:bodyPr/>
                        <a:lstStyle/>
                        <a:p>
                          <a:r>
                            <a:rPr lang="nl-BE" sz="2400" dirty="0" smtClean="0"/>
                            <a:t>Mount</a:t>
                          </a:r>
                        </a:p>
                        <a:p>
                          <a:r>
                            <a:rPr lang="nl-BE" sz="2400" dirty="0" smtClean="0"/>
                            <a:t>Union</a:t>
                          </a:r>
                          <a:endParaRPr lang="nl-BE" sz="2400" dirty="0"/>
                        </a:p>
                      </a:txBody>
                      <a:tcPr/>
                    </a:tc>
                    <a:tc>
                      <a:txBody>
                        <a:bodyPr/>
                        <a:lstStyle/>
                        <a:p>
                          <a:r>
                            <a:rPr lang="nl-BE" sz="2400" dirty="0" smtClean="0"/>
                            <a:t>Eigennaam</a:t>
                          </a:r>
                          <a:r>
                            <a:rPr lang="nl-BE" sz="2400" baseline="0" dirty="0" smtClean="0"/>
                            <a:t> (PN)</a:t>
                          </a:r>
                          <a:endParaRPr lang="nl-BE" sz="2400" dirty="0"/>
                        </a:p>
                      </a:txBody>
                      <a:tcPr/>
                    </a:tc>
                    <a:tc>
                      <a:txBody>
                        <a:bodyPr/>
                        <a:lstStyle/>
                        <a:p>
                          <a:endParaRPr lang="nl-NL"/>
                        </a:p>
                      </a:txBody>
                      <a:tcPr>
                        <a:blipFill rotWithShape="0">
                          <a:blip r:embed="rId4"/>
                          <a:stretch>
                            <a:fillRect l="-69174" t="-225735" r="-371" b="-215441"/>
                          </a:stretch>
                        </a:blipFill>
                      </a:tcPr>
                    </a:tc>
                  </a:tr>
                  <a:tr h="822960">
                    <a:tc>
                      <a:txBody>
                        <a:bodyPr/>
                        <a:lstStyle/>
                        <a:p>
                          <a:r>
                            <a:rPr lang="nl-BE" sz="2400" dirty="0" err="1" smtClean="0"/>
                            <a:t>threw</a:t>
                          </a:r>
                          <a:endParaRPr lang="nl-BE" sz="2400" dirty="0"/>
                        </a:p>
                      </a:txBody>
                      <a:tcPr/>
                    </a:tc>
                    <a:tc>
                      <a:txBody>
                        <a:bodyPr/>
                        <a:lstStyle/>
                        <a:p>
                          <a:r>
                            <a:rPr lang="nl-BE" sz="2400" dirty="0" smtClean="0"/>
                            <a:t>Overgankelijk werkwoord (TV)</a:t>
                          </a:r>
                          <a:endParaRPr lang="nl-BE" sz="2400" dirty="0"/>
                        </a:p>
                      </a:txBody>
                      <a:tcPr/>
                    </a:tc>
                    <a:tc>
                      <a:txBody>
                        <a:bodyPr/>
                        <a:lstStyle/>
                        <a:p>
                          <a:endParaRPr lang="nl-NL"/>
                        </a:p>
                      </a:txBody>
                      <a:tcPr>
                        <a:blipFill rotWithShape="0">
                          <a:blip r:embed="rId4"/>
                          <a:stretch>
                            <a:fillRect l="-69174" t="-328148" r="-371" b="-117037"/>
                          </a:stretch>
                        </a:blipFill>
                      </a:tcPr>
                    </a:tc>
                  </a:tr>
                  <a:tr h="822960">
                    <a:tc>
                      <a:txBody>
                        <a:bodyPr/>
                        <a:lstStyle/>
                        <a:p>
                          <a:r>
                            <a:rPr lang="nl-BE" sz="2400" dirty="0" err="1" smtClean="0"/>
                            <a:t>the</a:t>
                          </a:r>
                          <a:r>
                            <a:rPr lang="nl-BE" sz="2400" dirty="0" smtClean="0"/>
                            <a:t> black darts</a:t>
                          </a:r>
                          <a:endParaRPr lang="nl-BE" sz="2400" dirty="0"/>
                        </a:p>
                      </a:txBody>
                      <a:tcPr/>
                    </a:tc>
                    <a:tc>
                      <a:txBody>
                        <a:bodyPr/>
                        <a:lstStyle/>
                        <a:p>
                          <a:r>
                            <a:rPr lang="nl-BE" sz="2400" dirty="0" smtClean="0"/>
                            <a:t>Eigennaam</a:t>
                          </a:r>
                          <a:r>
                            <a:rPr lang="nl-BE" sz="2400" baseline="0" dirty="0" smtClean="0"/>
                            <a:t> (PN)</a:t>
                          </a:r>
                          <a:endParaRPr lang="nl-BE" sz="2400" dirty="0"/>
                        </a:p>
                      </a:txBody>
                      <a:tcPr/>
                    </a:tc>
                    <a:tc>
                      <a:txBody>
                        <a:bodyPr/>
                        <a:lstStyle/>
                        <a:p>
                          <a:endParaRPr lang="nl-NL"/>
                        </a:p>
                      </a:txBody>
                      <a:tcPr>
                        <a:blipFill rotWithShape="0">
                          <a:blip r:embed="rId4"/>
                          <a:stretch>
                            <a:fillRect l="-69174" t="-428148" r="-371" b="-17037"/>
                          </a:stretch>
                        </a:blipFill>
                      </a:tcPr>
                    </a:tc>
                  </a:tr>
                </a:tbl>
              </a:graphicData>
            </a:graphic>
          </p:graphicFrame>
        </mc:Fallback>
      </mc:AlternateContent>
      <p:grpSp>
        <p:nvGrpSpPr>
          <p:cNvPr id="46" name="Groep 45"/>
          <p:cNvGrpSpPr/>
          <p:nvPr/>
        </p:nvGrpSpPr>
        <p:grpSpPr>
          <a:xfrm>
            <a:off x="3706746" y="6811658"/>
            <a:ext cx="17264132" cy="1053401"/>
            <a:chOff x="3595984" y="19936524"/>
            <a:chExt cx="17264132" cy="1053401"/>
          </a:xfrm>
          <a:solidFill>
            <a:srgbClr val="2D2D8A"/>
          </a:solidFill>
        </p:grpSpPr>
        <p:sp>
          <p:nvSpPr>
            <p:cNvPr id="47" name="AutoShape 53"/>
            <p:cNvSpPr>
              <a:spLocks noChangeArrowheads="1"/>
            </p:cNvSpPr>
            <p:nvPr/>
          </p:nvSpPr>
          <p:spPr bwMode="auto">
            <a:xfrm>
              <a:off x="3595984" y="19936524"/>
              <a:ext cx="17264132" cy="1006475"/>
            </a:xfrm>
            <a:prstGeom prst="flowChartProcess">
              <a:avLst/>
            </a:prstGeom>
            <a:grp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48" name="Rectangle 55"/>
            <p:cNvSpPr>
              <a:spLocks noChangeArrowheads="1"/>
            </p:cNvSpPr>
            <p:nvPr/>
          </p:nvSpPr>
          <p:spPr bwMode="auto">
            <a:xfrm>
              <a:off x="3786188" y="19965988"/>
              <a:ext cx="17073926" cy="10239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45732" tIns="245732" rIns="245732" bIns="245732"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err="1" smtClean="0">
                  <a:solidFill>
                    <a:schemeClr val="bg1"/>
                  </a:solidFill>
                  <a:latin typeface="Calibri" panose="020F0502020204030204" pitchFamily="34" charset="0"/>
                  <a:ea typeface="ヒラギノ角ゴ Pro W3" pitchFamily="80" charset="-128"/>
                </a:rPr>
                <a:t>Voorbeeld</a:t>
              </a:r>
              <a:r>
                <a:rPr lang="en-US" altLang="en-US" sz="4000" b="1" dirty="0">
                  <a:solidFill>
                    <a:schemeClr val="bg1"/>
                  </a:solidFill>
                  <a:latin typeface="Calibri" panose="020F0502020204030204" pitchFamily="34" charset="0"/>
                  <a:ea typeface="ヒラギノ角ゴ Pro W3" pitchFamily="80" charset="-128"/>
                </a:rPr>
                <a:t> </a:t>
              </a:r>
              <a:r>
                <a:rPr lang="en-US" altLang="en-US" sz="4000" b="1" dirty="0" smtClean="0">
                  <a:solidFill>
                    <a:schemeClr val="bg1"/>
                  </a:solidFill>
                  <a:latin typeface="Calibri" panose="020F0502020204030204" pitchFamily="34" charset="0"/>
                  <a:ea typeface="ヒラギノ角ゴ Pro W3" pitchFamily="80" charset="-128"/>
                </a:rPr>
                <a:t>- The contestant from Mount Union threw the black darts</a:t>
              </a:r>
            </a:p>
          </p:txBody>
        </p:sp>
      </p:grpSp>
      <p:grpSp>
        <p:nvGrpSpPr>
          <p:cNvPr id="16" name="Groep 15"/>
          <p:cNvGrpSpPr/>
          <p:nvPr/>
        </p:nvGrpSpPr>
        <p:grpSpPr>
          <a:xfrm>
            <a:off x="15012293" y="8020534"/>
            <a:ext cx="5958580" cy="623981"/>
            <a:chOff x="15071057" y="8096194"/>
            <a:chExt cx="5818062" cy="623981"/>
          </a:xfrm>
        </p:grpSpPr>
        <p:sp>
          <p:nvSpPr>
            <p:cNvPr id="49" name="AutoShape 50"/>
            <p:cNvSpPr>
              <a:spLocks noChangeArrowheads="1"/>
            </p:cNvSpPr>
            <p:nvPr/>
          </p:nvSpPr>
          <p:spPr bwMode="auto">
            <a:xfrm>
              <a:off x="15071057" y="8096194"/>
              <a:ext cx="5818061" cy="623981"/>
            </a:xfrm>
            <a:prstGeom prst="flowChartProcess">
              <a:avLst/>
            </a:prstGeom>
            <a:solidFill>
              <a:srgbClr val="0070C0"/>
            </a:solidFill>
            <a:ln w="9525">
              <a:no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ln>
                  <a:solidFill>
                    <a:srgbClr val="70ABBB"/>
                  </a:solidFill>
                </a:ln>
              </a:endParaRPr>
            </a:p>
          </p:txBody>
        </p:sp>
        <p:sp>
          <p:nvSpPr>
            <p:cNvPr id="51" name="Rectangle 15"/>
            <p:cNvSpPr>
              <a:spLocks noChangeArrowheads="1"/>
            </p:cNvSpPr>
            <p:nvPr/>
          </p:nvSpPr>
          <p:spPr bwMode="auto">
            <a:xfrm>
              <a:off x="15071057" y="8096194"/>
              <a:ext cx="5818062" cy="60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Grammatica</a:t>
              </a:r>
            </a:p>
          </p:txBody>
        </p:sp>
      </p:grpSp>
      <mc:AlternateContent xmlns:mc="http://schemas.openxmlformats.org/markup-compatibility/2006">
        <mc:Choice xmlns:a14="http://schemas.microsoft.com/office/drawing/2010/main" Requires="a14">
          <p:graphicFrame>
            <p:nvGraphicFramePr>
              <p:cNvPr id="7" name="Tabel 6"/>
              <p:cNvGraphicFramePr>
                <a:graphicFrameLocks noGrp="1"/>
              </p:cNvGraphicFramePr>
              <p:nvPr>
                <p:extLst>
                  <p:ext uri="{D42A27DB-BD31-4B8C-83A1-F6EECF244321}">
                    <p14:modId xmlns:p14="http://schemas.microsoft.com/office/powerpoint/2010/main" val="2805203420"/>
                  </p:ext>
                </p:extLst>
              </p:nvPr>
            </p:nvGraphicFramePr>
            <p:xfrm>
              <a:off x="15012293" y="8790723"/>
              <a:ext cx="5958578" cy="4316620"/>
            </p:xfrm>
            <a:graphic>
              <a:graphicData uri="http://schemas.openxmlformats.org/drawingml/2006/table">
                <a:tbl>
                  <a:tblPr firstRow="1" bandRow="1">
                    <a:tableStyleId>{93296810-A885-4BE3-A3E7-6D5BEEA58F35}</a:tableStyleId>
                  </a:tblPr>
                  <a:tblGrid>
                    <a:gridCol w="3101493"/>
                    <a:gridCol w="2857085"/>
                  </a:tblGrid>
                  <a:tr h="616660">
                    <a:tc>
                      <a:txBody>
                        <a:bodyPr/>
                        <a:lstStyle/>
                        <a:p>
                          <a:r>
                            <a:rPr lang="nl-BE" sz="2400" dirty="0" smtClean="0"/>
                            <a:t>Grammaticale regel</a:t>
                          </a:r>
                          <a:endParaRPr lang="nl-BE" sz="2400" dirty="0"/>
                        </a:p>
                      </a:txBody>
                      <a:tcPr/>
                    </a:tc>
                    <a:tc>
                      <a:txBody>
                        <a:bodyPr/>
                        <a:lstStyle/>
                        <a:p>
                          <a:r>
                            <a:rPr lang="nl-BE" sz="2400" dirty="0" smtClean="0"/>
                            <a:t>Betekenis</a:t>
                          </a:r>
                          <a:endParaRPr lang="nl-BE" sz="2400" dirty="0"/>
                        </a:p>
                      </a:txBody>
                      <a:tcPr/>
                    </a:tc>
                  </a:tr>
                  <a:tr h="616660">
                    <a:tc>
                      <a:txBody>
                        <a:bodyPr/>
                        <a:lstStyle/>
                        <a:p>
                          <a:r>
                            <a:rPr lang="nl-BE" sz="2400" dirty="0" smtClean="0"/>
                            <a:t>S </a:t>
                          </a:r>
                          <a:r>
                            <a:rPr lang="nl-BE" sz="2400" dirty="0" smtClean="0">
                              <a:sym typeface="Wingdings" panose="05000000000000000000" pitchFamily="2" charset="2"/>
                            </a:rPr>
                            <a:t> NP VP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𝑉𝑃</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616660">
                    <a:tc>
                      <a:txBody>
                        <a:bodyPr/>
                        <a:lstStyle/>
                        <a:p>
                          <a:r>
                            <a:rPr lang="nl-BE" sz="2400" dirty="0" smtClean="0"/>
                            <a:t>NP </a:t>
                          </a:r>
                          <a:r>
                            <a:rPr lang="nl-BE" sz="2400" dirty="0" smtClean="0">
                              <a:sym typeface="Wingdings" panose="05000000000000000000" pitchFamily="2" charset="2"/>
                            </a:rPr>
                            <a:t> DET 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𝐷𝐸𝑇</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m:t>
                                    </m:r>
                                  </m:e>
                                </m:d>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616660">
                    <a:tc>
                      <a:txBody>
                        <a:bodyPr/>
                        <a:lstStyle/>
                        <a:p>
                          <a:r>
                            <a:rPr lang="nl-BE" sz="2400" dirty="0" smtClean="0"/>
                            <a:t>NP </a:t>
                          </a:r>
                          <a:r>
                            <a:rPr lang="nl-BE" sz="2400" dirty="0" smtClean="0">
                              <a:sym typeface="Wingdings" panose="05000000000000000000" pitchFamily="2" charset="2"/>
                            </a:rPr>
                            <a:t> 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𝑃𝑁</m:t>
                                    </m:r>
                                  </m:e>
                                </m:d>
                              </m:oMath>
                            </m:oMathPara>
                          </a14:m>
                          <a:endParaRPr lang="nl-BE" sz="2400" dirty="0"/>
                        </a:p>
                      </a:txBody>
                      <a:tcPr/>
                    </a:tc>
                  </a:tr>
                  <a:tr h="616660">
                    <a:tc>
                      <a:txBody>
                        <a:bodyPr/>
                        <a:lstStyle/>
                        <a:p>
                          <a:r>
                            <a:rPr lang="nl-BE" sz="2400" dirty="0" smtClean="0"/>
                            <a:t>N </a:t>
                          </a:r>
                          <a:r>
                            <a:rPr lang="nl-BE" sz="2400" dirty="0" smtClean="0">
                              <a:sym typeface="Wingdings" panose="05000000000000000000" pitchFamily="2" charset="2"/>
                            </a:rPr>
                            <a:t> NOUN NMOD</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𝑁𝑀𝑂𝐷</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𝑁𝑂𝑈𝑁</m:t>
                                    </m:r>
                                  </m:e>
                                </m:d>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616660">
                    <a:tc>
                      <a:txBody>
                        <a:bodyPr/>
                        <a:lstStyle/>
                        <a:p>
                          <a:r>
                            <a:rPr lang="nl-BE" sz="2400" dirty="0" smtClean="0"/>
                            <a:t>NMOD </a:t>
                          </a:r>
                          <a:r>
                            <a:rPr lang="nl-BE" sz="2400" dirty="0" smtClean="0">
                              <a:sym typeface="Wingdings" panose="05000000000000000000" pitchFamily="2" charset="2"/>
                            </a:rPr>
                            <a:t> PREP NP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𝑃𝑅𝐸𝑃</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616660">
                    <a:tc>
                      <a:txBody>
                        <a:bodyPr/>
                        <a:lstStyle/>
                        <a:p>
                          <a:r>
                            <a:rPr lang="nl-BE" sz="2400" dirty="0" smtClean="0"/>
                            <a:t>VP </a:t>
                          </a:r>
                          <a:r>
                            <a:rPr lang="nl-BE" sz="2400" dirty="0" smtClean="0">
                              <a:sym typeface="Wingdings" panose="05000000000000000000" pitchFamily="2" charset="2"/>
                            </a:rPr>
                            <a:t> TV NP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𝑇𝑉</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bl>
              </a:graphicData>
            </a:graphic>
          </p:graphicFrame>
        </mc:Choice>
        <mc:Fallback>
          <p:graphicFrame>
            <p:nvGraphicFramePr>
              <p:cNvPr id="7" name="Tabel 6"/>
              <p:cNvGraphicFramePr>
                <a:graphicFrameLocks noGrp="1"/>
              </p:cNvGraphicFramePr>
              <p:nvPr>
                <p:extLst>
                  <p:ext uri="{D42A27DB-BD31-4B8C-83A1-F6EECF244321}">
                    <p14:modId xmlns:p14="http://schemas.microsoft.com/office/powerpoint/2010/main" val="2805203420"/>
                  </p:ext>
                </p:extLst>
              </p:nvPr>
            </p:nvGraphicFramePr>
            <p:xfrm>
              <a:off x="15012293" y="8790723"/>
              <a:ext cx="5958578" cy="4316620"/>
            </p:xfrm>
            <a:graphic>
              <a:graphicData uri="http://schemas.openxmlformats.org/drawingml/2006/table">
                <a:tbl>
                  <a:tblPr firstRow="1" bandRow="1">
                    <a:tableStyleId>{93296810-A885-4BE3-A3E7-6D5BEEA58F35}</a:tableStyleId>
                  </a:tblPr>
                  <a:tblGrid>
                    <a:gridCol w="3101493"/>
                    <a:gridCol w="2857085"/>
                  </a:tblGrid>
                  <a:tr h="616660">
                    <a:tc>
                      <a:txBody>
                        <a:bodyPr/>
                        <a:lstStyle/>
                        <a:p>
                          <a:r>
                            <a:rPr lang="nl-BE" sz="2400" dirty="0" smtClean="0"/>
                            <a:t>Grammaticale regel</a:t>
                          </a:r>
                          <a:endParaRPr lang="nl-BE" sz="2400" dirty="0"/>
                        </a:p>
                      </a:txBody>
                      <a:tcPr/>
                    </a:tc>
                    <a:tc>
                      <a:txBody>
                        <a:bodyPr/>
                        <a:lstStyle/>
                        <a:p>
                          <a:r>
                            <a:rPr lang="nl-BE" sz="2400" dirty="0" smtClean="0"/>
                            <a:t>Betekenis</a:t>
                          </a:r>
                          <a:endParaRPr lang="nl-BE" sz="2400" dirty="0"/>
                        </a:p>
                      </a:txBody>
                      <a:tcPr/>
                    </a:tc>
                  </a:tr>
                  <a:tr h="616660">
                    <a:tc>
                      <a:txBody>
                        <a:bodyPr/>
                        <a:lstStyle/>
                        <a:p>
                          <a:r>
                            <a:rPr lang="nl-BE" sz="2400" dirty="0" smtClean="0"/>
                            <a:t>S </a:t>
                          </a:r>
                          <a:r>
                            <a:rPr lang="nl-BE" sz="2400" dirty="0" smtClean="0">
                              <a:sym typeface="Wingdings" panose="05000000000000000000" pitchFamily="2" charset="2"/>
                            </a:rPr>
                            <a:t> NP VP</a:t>
                          </a:r>
                          <a:endParaRPr lang="nl-BE" sz="2400" dirty="0"/>
                        </a:p>
                      </a:txBody>
                      <a:tcPr/>
                    </a:tc>
                    <a:tc>
                      <a:txBody>
                        <a:bodyPr/>
                        <a:lstStyle/>
                        <a:p>
                          <a:endParaRPr lang="nl-NL"/>
                        </a:p>
                      </a:txBody>
                      <a:tcPr>
                        <a:blipFill rotWithShape="0">
                          <a:blip r:embed="rId5"/>
                          <a:stretch>
                            <a:fillRect l="-108955" t="-105882" r="-853" b="-498039"/>
                          </a:stretch>
                        </a:blipFill>
                      </a:tcPr>
                    </a:tc>
                  </a:tr>
                  <a:tr h="616660">
                    <a:tc>
                      <a:txBody>
                        <a:bodyPr/>
                        <a:lstStyle/>
                        <a:p>
                          <a:r>
                            <a:rPr lang="nl-BE" sz="2400" dirty="0" smtClean="0"/>
                            <a:t>NP </a:t>
                          </a:r>
                          <a:r>
                            <a:rPr lang="nl-BE" sz="2400" dirty="0" smtClean="0">
                              <a:sym typeface="Wingdings" panose="05000000000000000000" pitchFamily="2" charset="2"/>
                            </a:rPr>
                            <a:t> DET N</a:t>
                          </a:r>
                          <a:endParaRPr lang="nl-BE" sz="2400" dirty="0"/>
                        </a:p>
                      </a:txBody>
                      <a:tcPr/>
                    </a:tc>
                    <a:tc>
                      <a:txBody>
                        <a:bodyPr/>
                        <a:lstStyle/>
                        <a:p>
                          <a:endParaRPr lang="nl-NL"/>
                        </a:p>
                      </a:txBody>
                      <a:tcPr>
                        <a:blipFill rotWithShape="0">
                          <a:blip r:embed="rId5"/>
                          <a:stretch>
                            <a:fillRect l="-108955" t="-207921" r="-853" b="-402970"/>
                          </a:stretch>
                        </a:blipFill>
                      </a:tcPr>
                    </a:tc>
                  </a:tr>
                  <a:tr h="616660">
                    <a:tc>
                      <a:txBody>
                        <a:bodyPr/>
                        <a:lstStyle/>
                        <a:p>
                          <a:r>
                            <a:rPr lang="nl-BE" sz="2400" dirty="0" smtClean="0"/>
                            <a:t>NP </a:t>
                          </a:r>
                          <a:r>
                            <a:rPr lang="nl-BE" sz="2400" dirty="0" smtClean="0">
                              <a:sym typeface="Wingdings" panose="05000000000000000000" pitchFamily="2" charset="2"/>
                            </a:rPr>
                            <a:t> PN</a:t>
                          </a:r>
                          <a:endParaRPr lang="nl-BE" sz="2400" dirty="0"/>
                        </a:p>
                      </a:txBody>
                      <a:tcPr/>
                    </a:tc>
                    <a:tc>
                      <a:txBody>
                        <a:bodyPr/>
                        <a:lstStyle/>
                        <a:p>
                          <a:endParaRPr lang="nl-NL"/>
                        </a:p>
                      </a:txBody>
                      <a:tcPr>
                        <a:blipFill rotWithShape="0">
                          <a:blip r:embed="rId5"/>
                          <a:stretch>
                            <a:fillRect l="-108955" t="-307921" r="-853" b="-302970"/>
                          </a:stretch>
                        </a:blipFill>
                      </a:tcPr>
                    </a:tc>
                  </a:tr>
                  <a:tr h="616660">
                    <a:tc>
                      <a:txBody>
                        <a:bodyPr/>
                        <a:lstStyle/>
                        <a:p>
                          <a:r>
                            <a:rPr lang="nl-BE" sz="2400" dirty="0" smtClean="0"/>
                            <a:t>N </a:t>
                          </a:r>
                          <a:r>
                            <a:rPr lang="nl-BE" sz="2400" dirty="0" smtClean="0">
                              <a:sym typeface="Wingdings" panose="05000000000000000000" pitchFamily="2" charset="2"/>
                            </a:rPr>
                            <a:t> NOUN NMOD</a:t>
                          </a:r>
                          <a:endParaRPr lang="nl-BE" sz="2400" dirty="0"/>
                        </a:p>
                      </a:txBody>
                      <a:tcPr/>
                    </a:tc>
                    <a:tc>
                      <a:txBody>
                        <a:bodyPr/>
                        <a:lstStyle/>
                        <a:p>
                          <a:endParaRPr lang="nl-NL"/>
                        </a:p>
                      </a:txBody>
                      <a:tcPr>
                        <a:blipFill rotWithShape="0">
                          <a:blip r:embed="rId5"/>
                          <a:stretch>
                            <a:fillRect l="-108955" t="-407921" r="-853" b="-202970"/>
                          </a:stretch>
                        </a:blipFill>
                      </a:tcPr>
                    </a:tc>
                  </a:tr>
                  <a:tr h="616660">
                    <a:tc>
                      <a:txBody>
                        <a:bodyPr/>
                        <a:lstStyle/>
                        <a:p>
                          <a:r>
                            <a:rPr lang="nl-BE" sz="2400" dirty="0" smtClean="0"/>
                            <a:t>NMOD </a:t>
                          </a:r>
                          <a:r>
                            <a:rPr lang="nl-BE" sz="2400" dirty="0" smtClean="0">
                              <a:sym typeface="Wingdings" panose="05000000000000000000" pitchFamily="2" charset="2"/>
                            </a:rPr>
                            <a:t> PREP NP</a:t>
                          </a:r>
                          <a:endParaRPr lang="nl-BE" sz="2400" dirty="0"/>
                        </a:p>
                      </a:txBody>
                      <a:tcPr/>
                    </a:tc>
                    <a:tc>
                      <a:txBody>
                        <a:bodyPr/>
                        <a:lstStyle/>
                        <a:p>
                          <a:endParaRPr lang="nl-NL"/>
                        </a:p>
                      </a:txBody>
                      <a:tcPr>
                        <a:blipFill rotWithShape="0">
                          <a:blip r:embed="rId5"/>
                          <a:stretch>
                            <a:fillRect l="-108955" t="-502941" r="-853" b="-100980"/>
                          </a:stretch>
                        </a:blipFill>
                      </a:tcPr>
                    </a:tc>
                  </a:tr>
                  <a:tr h="616660">
                    <a:tc>
                      <a:txBody>
                        <a:bodyPr/>
                        <a:lstStyle/>
                        <a:p>
                          <a:r>
                            <a:rPr lang="nl-BE" sz="2400" dirty="0" smtClean="0"/>
                            <a:t>VP </a:t>
                          </a:r>
                          <a:r>
                            <a:rPr lang="nl-BE" sz="2400" dirty="0" smtClean="0">
                              <a:sym typeface="Wingdings" panose="05000000000000000000" pitchFamily="2" charset="2"/>
                            </a:rPr>
                            <a:t> TV NP</a:t>
                          </a:r>
                          <a:endParaRPr lang="nl-BE" sz="2400" dirty="0"/>
                        </a:p>
                      </a:txBody>
                      <a:tcPr/>
                    </a:tc>
                    <a:tc>
                      <a:txBody>
                        <a:bodyPr/>
                        <a:lstStyle/>
                        <a:p>
                          <a:endParaRPr lang="nl-NL"/>
                        </a:p>
                      </a:txBody>
                      <a:tcPr>
                        <a:blipFill rotWithShape="0">
                          <a:blip r:embed="rId5"/>
                          <a:stretch>
                            <a:fillRect l="-108955" t="-608911" r="-853" b="-1980"/>
                          </a:stretch>
                        </a:blipFill>
                      </a:tcPr>
                    </a:tc>
                  </a:tr>
                </a:tbl>
              </a:graphicData>
            </a:graphic>
          </p:graphicFrame>
        </mc:Fallback>
      </mc:AlternateContent>
      <p:grpSp>
        <p:nvGrpSpPr>
          <p:cNvPr id="15" name="Groep 14"/>
          <p:cNvGrpSpPr/>
          <p:nvPr/>
        </p:nvGrpSpPr>
        <p:grpSpPr>
          <a:xfrm>
            <a:off x="3706741" y="8018810"/>
            <a:ext cx="11099273" cy="623981"/>
            <a:chOff x="3624987" y="8094470"/>
            <a:chExt cx="11099273" cy="623981"/>
          </a:xfrm>
        </p:grpSpPr>
        <p:sp>
          <p:nvSpPr>
            <p:cNvPr id="64" name="AutoShape 50"/>
            <p:cNvSpPr>
              <a:spLocks noChangeArrowheads="1"/>
            </p:cNvSpPr>
            <p:nvPr/>
          </p:nvSpPr>
          <p:spPr bwMode="auto">
            <a:xfrm>
              <a:off x="3624987" y="8094470"/>
              <a:ext cx="11099271" cy="623981"/>
            </a:xfrm>
            <a:prstGeom prst="flowChartProcess">
              <a:avLst/>
            </a:prstGeom>
            <a:solidFill>
              <a:srgbClr val="0070C0"/>
            </a:solidFill>
            <a:ln w="9525">
              <a:no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ln>
                  <a:solidFill>
                    <a:srgbClr val="70ABBB"/>
                  </a:solidFill>
                </a:ln>
              </a:endParaRPr>
            </a:p>
          </p:txBody>
        </p:sp>
        <p:sp>
          <p:nvSpPr>
            <p:cNvPr id="65" name="Rectangle 15"/>
            <p:cNvSpPr>
              <a:spLocks noChangeArrowheads="1"/>
            </p:cNvSpPr>
            <p:nvPr/>
          </p:nvSpPr>
          <p:spPr bwMode="auto">
            <a:xfrm>
              <a:off x="3624987" y="8094470"/>
              <a:ext cx="11099273" cy="60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Lexicon</a:t>
              </a:r>
            </a:p>
          </p:txBody>
        </p:sp>
      </p:grpSp>
      <p:grpSp>
        <p:nvGrpSpPr>
          <p:cNvPr id="66" name="Groep 65"/>
          <p:cNvGrpSpPr/>
          <p:nvPr/>
        </p:nvGrpSpPr>
        <p:grpSpPr>
          <a:xfrm>
            <a:off x="3706741" y="19787616"/>
            <a:ext cx="8488433" cy="1053401"/>
            <a:chOff x="3595984" y="19936524"/>
            <a:chExt cx="17264132" cy="1053401"/>
          </a:xfrm>
        </p:grpSpPr>
        <p:sp>
          <p:nvSpPr>
            <p:cNvPr id="67" name="AutoShape 53"/>
            <p:cNvSpPr>
              <a:spLocks noChangeArrowheads="1"/>
            </p:cNvSpPr>
            <p:nvPr/>
          </p:nvSpPr>
          <p:spPr bwMode="auto">
            <a:xfrm>
              <a:off x="3595984" y="19936524"/>
              <a:ext cx="17264132"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68" name="Rectangle 55"/>
            <p:cNvSpPr>
              <a:spLocks noChangeArrowheads="1"/>
            </p:cNvSpPr>
            <p:nvPr/>
          </p:nvSpPr>
          <p:spPr bwMode="auto">
            <a:xfrm>
              <a:off x="3786187" y="19965988"/>
              <a:ext cx="17073927"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5732" tIns="245732" rIns="245732" bIns="245732"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smtClean="0">
                  <a:solidFill>
                    <a:schemeClr val="bg1"/>
                  </a:solidFill>
                  <a:latin typeface="Calibri" panose="020F0502020204030204" pitchFamily="34" charset="0"/>
                  <a:ea typeface="ヒラギノ角ゴ Pro W3" pitchFamily="80" charset="-128"/>
                </a:rPr>
                <a:t>Types </a:t>
              </a:r>
              <a:r>
                <a:rPr lang="en-US" altLang="en-US" sz="4000" b="1" dirty="0" err="1" smtClean="0">
                  <a:solidFill>
                    <a:schemeClr val="bg1"/>
                  </a:solidFill>
                  <a:latin typeface="Calibri" panose="020F0502020204030204" pitchFamily="34" charset="0"/>
                  <a:ea typeface="ヒラギノ角ゴ Pro W3" pitchFamily="80" charset="-128"/>
                </a:rPr>
                <a:t>en</a:t>
              </a:r>
              <a:r>
                <a:rPr lang="en-US" altLang="en-US" sz="4000" b="1" dirty="0" smtClean="0">
                  <a:solidFill>
                    <a:schemeClr val="bg1"/>
                  </a:solidFill>
                  <a:latin typeface="Calibri" panose="020F0502020204030204" pitchFamily="34" charset="0"/>
                  <a:ea typeface="ヒラギノ角ゴ Pro W3" pitchFamily="80" charset="-128"/>
                </a:rPr>
                <a:t> het </a:t>
              </a:r>
              <a:r>
                <a:rPr lang="en-US" altLang="en-US" sz="4000" b="1" dirty="0" err="1" smtClean="0">
                  <a:solidFill>
                    <a:schemeClr val="bg1"/>
                  </a:solidFill>
                  <a:latin typeface="Calibri" panose="020F0502020204030204" pitchFamily="34" charset="0"/>
                  <a:ea typeface="ヒラギノ角ゴ Pro W3" pitchFamily="80" charset="-128"/>
                </a:rPr>
                <a:t>formeel</a:t>
              </a:r>
              <a:r>
                <a:rPr lang="en-US" altLang="en-US" sz="4000" b="1" dirty="0" smtClean="0">
                  <a:solidFill>
                    <a:schemeClr val="bg1"/>
                  </a:solidFill>
                  <a:latin typeface="Calibri" panose="020F0502020204030204" pitchFamily="34" charset="0"/>
                  <a:ea typeface="ヒラギノ角ゴ Pro W3" pitchFamily="80" charset="-128"/>
                </a:rPr>
                <a:t> </a:t>
              </a:r>
              <a:r>
                <a:rPr lang="en-US" altLang="en-US" sz="4000" b="1" dirty="0" err="1" smtClean="0">
                  <a:solidFill>
                    <a:schemeClr val="bg1"/>
                  </a:solidFill>
                  <a:latin typeface="Calibri" panose="020F0502020204030204" pitchFamily="34" charset="0"/>
                  <a:ea typeface="ヒラギノ角ゴ Pro W3" pitchFamily="80" charset="-128"/>
                </a:rPr>
                <a:t>vocabularium</a:t>
              </a:r>
              <a:endParaRPr lang="en-US" altLang="en-US" sz="4000" b="1" dirty="0" smtClean="0">
                <a:solidFill>
                  <a:schemeClr val="bg1"/>
                </a:solidFill>
                <a:latin typeface="Calibri" panose="020F0502020204030204" pitchFamily="34" charset="0"/>
                <a:ea typeface="ヒラギノ角ゴ Pro W3" pitchFamily="80" charset="-128"/>
              </a:endParaRPr>
            </a:p>
          </p:txBody>
        </p:sp>
      </p:grpSp>
      <p:sp>
        <p:nvSpPr>
          <p:cNvPr id="36" name="Rectangle 37"/>
          <p:cNvSpPr>
            <a:spLocks noChangeArrowheads="1"/>
          </p:cNvSpPr>
          <p:nvPr/>
        </p:nvSpPr>
        <p:spPr bwMode="auto">
          <a:xfrm>
            <a:off x="3706817" y="29384942"/>
            <a:ext cx="17264059" cy="712874"/>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defRPr/>
            </a:pPr>
            <a:r>
              <a:rPr lang="en-US" altLang="en-US" sz="1800" dirty="0">
                <a:latin typeface="Calibri" panose="020F0502020204030204" pitchFamily="34" charset="0"/>
                <a:ea typeface="Tahoma" panose="020B0604030504040204" pitchFamily="34" charset="0"/>
                <a:cs typeface="Calibri" panose="020F0502020204030204" pitchFamily="34" charset="0"/>
              </a:rPr>
              <a:t>P. Blackburn and J. </a:t>
            </a:r>
            <a:r>
              <a:rPr lang="en-US" altLang="en-US" sz="1800" dirty="0" err="1">
                <a:latin typeface="Calibri" panose="020F0502020204030204" pitchFamily="34" charset="0"/>
                <a:ea typeface="Tahoma" panose="020B0604030504040204" pitchFamily="34" charset="0"/>
                <a:cs typeface="Calibri" panose="020F0502020204030204" pitchFamily="34" charset="0"/>
              </a:rPr>
              <a:t>Bos</a:t>
            </a:r>
            <a:r>
              <a:rPr lang="en-US" altLang="en-US" sz="1800" dirty="0">
                <a:latin typeface="Calibri" panose="020F0502020204030204" pitchFamily="34" charset="0"/>
                <a:ea typeface="Tahoma" panose="020B0604030504040204" pitchFamily="34" charset="0"/>
                <a:cs typeface="Calibri" panose="020F0502020204030204" pitchFamily="34" charset="0"/>
              </a:rPr>
              <a:t>. Representation and inference for natural language. </a:t>
            </a:r>
            <a:r>
              <a:rPr lang="en-US" altLang="en-US" sz="1800" dirty="0" smtClean="0">
                <a:latin typeface="Calibri" panose="020F0502020204030204" pitchFamily="34" charset="0"/>
                <a:ea typeface="Tahoma" panose="020B0604030504040204" pitchFamily="34" charset="0"/>
                <a:cs typeface="Calibri" panose="020F0502020204030204" pitchFamily="34" charset="0"/>
              </a:rPr>
              <a:t>A first </a:t>
            </a:r>
            <a:r>
              <a:rPr lang="en-US" altLang="en-US" sz="1800" dirty="0">
                <a:latin typeface="Calibri" panose="020F0502020204030204" pitchFamily="34" charset="0"/>
                <a:ea typeface="Tahoma" panose="020B0604030504040204" pitchFamily="34" charset="0"/>
                <a:cs typeface="Calibri" panose="020F0502020204030204" pitchFamily="34" charset="0"/>
              </a:rPr>
              <a:t>course in computational semantics. CSLI, 2005.</a:t>
            </a:r>
          </a:p>
          <a:p>
            <a:pPr marL="0" indent="0" eaLnBrk="1" hangingPunct="1">
              <a:defRPr/>
            </a:pPr>
            <a:r>
              <a:rPr lang="en-US" altLang="en-US" sz="1800" dirty="0" smtClean="0">
                <a:latin typeface="Calibri" panose="020F0502020204030204" pitchFamily="34" charset="0"/>
                <a:ea typeface="Tahoma" panose="020B0604030504040204" pitchFamily="34" charset="0"/>
                <a:cs typeface="Calibri" panose="020F0502020204030204" pitchFamily="34" charset="0"/>
              </a:rPr>
              <a:t>P</a:t>
            </a:r>
            <a:r>
              <a:rPr lang="en-US" altLang="en-US" sz="1800" dirty="0">
                <a:latin typeface="Calibri" panose="020F0502020204030204" pitchFamily="34" charset="0"/>
                <a:ea typeface="Tahoma" panose="020B0604030504040204" pitchFamily="34" charset="0"/>
                <a:cs typeface="Calibri" panose="020F0502020204030204" pitchFamily="34" charset="0"/>
              </a:rPr>
              <a:t>. Blackburn and J. </a:t>
            </a:r>
            <a:r>
              <a:rPr lang="en-US" altLang="en-US" sz="1800" dirty="0" err="1">
                <a:latin typeface="Calibri" panose="020F0502020204030204" pitchFamily="34" charset="0"/>
                <a:ea typeface="Tahoma" panose="020B0604030504040204" pitchFamily="34" charset="0"/>
                <a:cs typeface="Calibri" panose="020F0502020204030204" pitchFamily="34" charset="0"/>
              </a:rPr>
              <a:t>Bos</a:t>
            </a:r>
            <a:r>
              <a:rPr lang="en-US" altLang="en-US" sz="1800" dirty="0">
                <a:latin typeface="Calibri" panose="020F0502020204030204" pitchFamily="34" charset="0"/>
                <a:ea typeface="Tahoma" panose="020B0604030504040204" pitchFamily="34" charset="0"/>
                <a:cs typeface="Calibri" panose="020F0502020204030204" pitchFamily="34" charset="0"/>
              </a:rPr>
              <a:t>. Working with discourse representation theory. </a:t>
            </a:r>
            <a:r>
              <a:rPr lang="en-US" altLang="en-US" sz="1800" dirty="0" smtClean="0">
                <a:latin typeface="Calibri" panose="020F0502020204030204" pitchFamily="34" charset="0"/>
                <a:ea typeface="Tahoma" panose="020B0604030504040204" pitchFamily="34" charset="0"/>
                <a:cs typeface="Calibri" panose="020F0502020204030204" pitchFamily="34" charset="0"/>
              </a:rPr>
              <a:t>An Advanced </a:t>
            </a:r>
            <a:r>
              <a:rPr lang="en-US" altLang="en-US" sz="1800" dirty="0">
                <a:latin typeface="Calibri" panose="020F0502020204030204" pitchFamily="34" charset="0"/>
                <a:ea typeface="Tahoma" panose="020B0604030504040204" pitchFamily="34" charset="0"/>
                <a:cs typeface="Calibri" panose="020F0502020204030204" pitchFamily="34" charset="0"/>
              </a:rPr>
              <a:t>Course in Computational Semantics, 2006.</a:t>
            </a:r>
            <a:endParaRPr lang="en-US" altLang="en-US" sz="1800" dirty="0" smtClean="0">
              <a:latin typeface="Calibri" panose="020F0502020204030204" pitchFamily="34" charset="0"/>
              <a:ea typeface="Tahoma" panose="020B0604030504040204" pitchFamily="34" charset="0"/>
              <a:cs typeface="Calibri" panose="020F0502020204030204" pitchFamily="34" charset="0"/>
            </a:endParaRPr>
          </a:p>
        </p:txBody>
      </p:sp>
      <p:sp>
        <p:nvSpPr>
          <p:cNvPr id="50" name="Rectangle 35"/>
          <p:cNvSpPr>
            <a:spLocks noChangeArrowheads="1"/>
          </p:cNvSpPr>
          <p:nvPr/>
        </p:nvSpPr>
        <p:spPr bwMode="auto">
          <a:xfrm>
            <a:off x="15012293" y="13280744"/>
            <a:ext cx="5958578" cy="6315839"/>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800" b="1" dirty="0" smtClean="0">
                <a:latin typeface="+mj-lt"/>
                <a:sym typeface="Wingdings" panose="05000000000000000000" pitchFamily="2" charset="2"/>
              </a:rPr>
              <a:t>Een semantisch </a:t>
            </a:r>
            <a:r>
              <a:rPr lang="nl-NL" altLang="en-US" sz="2800" b="1" dirty="0" err="1" smtClean="0">
                <a:latin typeface="+mj-lt"/>
                <a:sym typeface="Wingdings" panose="05000000000000000000" pitchFamily="2" charset="2"/>
              </a:rPr>
              <a:t>framework</a:t>
            </a:r>
            <a:endParaRPr lang="nl-NL" altLang="en-US" sz="2800" b="1" dirty="0" smtClean="0">
              <a:latin typeface="+mj-lt"/>
              <a:sym typeface="Wingdings" panose="05000000000000000000" pitchFamily="2" charset="2"/>
            </a:endParaRPr>
          </a:p>
          <a:p>
            <a:pPr marL="0" indent="0" eaLnBrk="1" hangingPunct="1">
              <a:spcBef>
                <a:spcPct val="20000"/>
              </a:spcBef>
              <a:defRPr/>
            </a:pPr>
            <a:r>
              <a:rPr lang="nl-NL" altLang="en-US" sz="2000" dirty="0" smtClean="0">
                <a:latin typeface="+mj-lt"/>
                <a:sym typeface="Wingdings" panose="05000000000000000000" pitchFamily="2" charset="2"/>
              </a:rPr>
              <a:t>(Blackburn et. Al 2005, 2006)</a:t>
            </a:r>
          </a:p>
          <a:p>
            <a:pPr marL="0" indent="0" eaLnBrk="1" hangingPunct="1">
              <a:spcBef>
                <a:spcPct val="20000"/>
              </a:spcBef>
              <a:defRPr/>
            </a:pPr>
            <a:endParaRPr lang="nl-NL" altLang="en-US" sz="2000"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Het lexicon is verschillend per logigram. De grammatica is gedeeld voor alle logigrammen.</a:t>
            </a:r>
          </a:p>
          <a:p>
            <a:pPr marL="0" indent="0" eaLnBrk="1" hangingPunct="1">
              <a:spcBef>
                <a:spcPct val="20000"/>
              </a:spcBef>
              <a:defRPr/>
            </a:pPr>
            <a:endParaRPr lang="nl-NL" altLang="en-US" sz="2400" dirty="0">
              <a:sym typeface="Wingdings" panose="05000000000000000000" pitchFamily="2" charset="2"/>
            </a:endParaRPr>
          </a:p>
          <a:p>
            <a:pPr marL="0" indent="0" eaLnBrk="1" hangingPunct="1">
              <a:spcBef>
                <a:spcPct val="20000"/>
              </a:spcBef>
              <a:defRPr/>
            </a:pPr>
            <a:r>
              <a:rPr lang="nl-NL" altLang="en-US" sz="2400" dirty="0">
                <a:sym typeface="Wingdings" panose="05000000000000000000" pitchFamily="2" charset="2"/>
              </a:rPr>
              <a:t>De </a:t>
            </a:r>
            <a:r>
              <a:rPr lang="nl-NL" altLang="en-US" sz="2400" dirty="0" smtClean="0">
                <a:sym typeface="Wingdings" panose="05000000000000000000" pitchFamily="2" charset="2"/>
              </a:rPr>
              <a:t>betekenis van </a:t>
            </a:r>
            <a:r>
              <a:rPr lang="nl-NL" altLang="en-US" sz="2400" dirty="0">
                <a:sym typeface="Wingdings" panose="05000000000000000000" pitchFamily="2" charset="2"/>
              </a:rPr>
              <a:t>een woord is een functie van de lexicale categorie</a:t>
            </a:r>
            <a:r>
              <a:rPr lang="nl-NL" altLang="en-US" sz="2400" dirty="0" smtClean="0">
                <a:sym typeface="Wingdings" panose="05000000000000000000" pitchFamily="2" charset="2"/>
              </a:rPr>
              <a:t>.</a:t>
            </a:r>
          </a:p>
          <a:p>
            <a:pPr marL="0" indent="0" eaLnBrk="1" hangingPunct="1">
              <a:spcBef>
                <a:spcPct val="20000"/>
              </a:spcBef>
              <a:defRPr/>
            </a:pPr>
            <a:endParaRPr lang="nl-NL" altLang="en-US" sz="2400" b="1"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Compositionaliteit: de betekenis van een woordgroep is een combinatie van de betekenissen van de woorden waaruit ze bestaat. Zo wordt de betekenis van de woorden naar boven toe gepropageerd.</a:t>
            </a:r>
          </a:p>
          <a:p>
            <a:pPr marL="0" indent="0" eaLnBrk="1" hangingPunct="1">
              <a:spcBef>
                <a:spcPct val="20000"/>
              </a:spcBef>
              <a:defRPr/>
            </a:pPr>
            <a:endParaRPr lang="nl-NL" altLang="en-US" sz="2400" dirty="0">
              <a:latin typeface="+mj-lt"/>
              <a:sym typeface="Wingdings" panose="05000000000000000000" pitchFamily="2" charset="2"/>
            </a:endParaRPr>
          </a:p>
        </p:txBody>
      </p:sp>
      <p:sp>
        <p:nvSpPr>
          <p:cNvPr id="53" name="Rectangle 35"/>
          <p:cNvSpPr>
            <a:spLocks noChangeArrowheads="1"/>
          </p:cNvSpPr>
          <p:nvPr/>
        </p:nvSpPr>
        <p:spPr bwMode="auto">
          <a:xfrm>
            <a:off x="12422614" y="20976905"/>
            <a:ext cx="8526727" cy="2885596"/>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b="1" dirty="0" smtClean="0">
                <a:latin typeface="+mj-lt"/>
                <a:sym typeface="Wingdings" panose="05000000000000000000" pitchFamily="2" charset="2"/>
              </a:rPr>
              <a:t>Gegeven</a:t>
            </a:r>
            <a:r>
              <a:rPr lang="nl-NL" altLang="en-US" sz="2400" dirty="0" smtClean="0">
                <a:latin typeface="+mj-lt"/>
                <a:sym typeface="Wingdings" panose="05000000000000000000" pitchFamily="2" charset="2"/>
              </a:rPr>
              <a:t>: Aantal types, de </a:t>
            </a:r>
            <a:r>
              <a:rPr lang="nl-NL" altLang="en-US" sz="2400" dirty="0" err="1" smtClean="0">
                <a:latin typeface="+mj-lt"/>
                <a:sym typeface="Wingdings" panose="05000000000000000000" pitchFamily="2" charset="2"/>
              </a:rPr>
              <a:t>constraints</a:t>
            </a:r>
            <a:r>
              <a:rPr lang="nl-NL" altLang="en-US" sz="2400" dirty="0" smtClean="0">
                <a:latin typeface="+mj-lt"/>
                <a:sym typeface="Wingdings" panose="05000000000000000000" pitchFamily="2" charset="2"/>
              </a:rPr>
              <a:t> (in het Engels)</a:t>
            </a:r>
            <a:r>
              <a:rPr lang="nl-NL" altLang="en-US" sz="2400" dirty="0" smtClean="0">
                <a:latin typeface="+mj-lt"/>
                <a:sym typeface="Wingdings" panose="05000000000000000000" pitchFamily="2" charset="2"/>
              </a:rPr>
              <a:t> en het</a:t>
            </a:r>
            <a:r>
              <a:rPr lang="nl-NL" altLang="en-US" sz="2400" dirty="0" smtClean="0">
                <a:latin typeface="+mj-lt"/>
                <a:sym typeface="Wingdings" panose="05000000000000000000" pitchFamily="2" charset="2"/>
              </a:rPr>
              <a:t> logigram-specifiek lexicon</a:t>
            </a:r>
            <a:endParaRPr lang="nl-NL" altLang="en-US" sz="2400" dirty="0" smtClean="0">
              <a:latin typeface="+mj-lt"/>
              <a:sym typeface="Wingdings" panose="05000000000000000000" pitchFamily="2" charset="2"/>
            </a:endParaRPr>
          </a:p>
          <a:p>
            <a:pPr marL="0" indent="0" eaLnBrk="1" hangingPunct="1">
              <a:spcBef>
                <a:spcPct val="20000"/>
              </a:spcBef>
              <a:defRPr/>
            </a:pPr>
            <a:r>
              <a:rPr lang="nl-NL" altLang="en-US" sz="2400" b="1" dirty="0" smtClean="0">
                <a:latin typeface="+mj-lt"/>
                <a:sym typeface="Wingdings" panose="05000000000000000000" pitchFamily="2" charset="2"/>
              </a:rPr>
              <a:t>Extra vragen aan de gebruiker</a:t>
            </a:r>
            <a:r>
              <a:rPr lang="nl-NL" altLang="en-US" sz="2400" dirty="0" smtClean="0">
                <a:latin typeface="+mj-lt"/>
                <a:sym typeface="Wingdings" panose="05000000000000000000" pitchFamily="2" charset="2"/>
              </a:rPr>
              <a:t>: </a:t>
            </a:r>
          </a:p>
          <a:p>
            <a:pPr eaLnBrk="1" hangingPunct="1">
              <a:spcBef>
                <a:spcPct val="20000"/>
              </a:spcBef>
              <a:buFontTx/>
              <a:buChar char="-"/>
              <a:defRPr/>
            </a:pPr>
            <a:r>
              <a:rPr lang="nl-NL" altLang="en-US" sz="2400" dirty="0" smtClean="0">
                <a:latin typeface="+mj-lt"/>
                <a:sym typeface="Wingdings" panose="05000000000000000000" pitchFamily="2" charset="2"/>
              </a:rPr>
              <a:t>Unificatie types (op basis van synonymie van woorden) </a:t>
            </a:r>
          </a:p>
          <a:p>
            <a:pPr eaLnBrk="1" hangingPunct="1">
              <a:spcBef>
                <a:spcPct val="20000"/>
              </a:spcBef>
              <a:buFontTx/>
              <a:buChar char="-"/>
              <a:defRPr/>
            </a:pPr>
            <a:r>
              <a:rPr lang="nl-NL" altLang="en-US" sz="2400" dirty="0">
                <a:latin typeface="+mj-lt"/>
                <a:sym typeface="Wingdings" panose="05000000000000000000" pitchFamily="2" charset="2"/>
              </a:rPr>
              <a:t>D</a:t>
            </a:r>
            <a:r>
              <a:rPr lang="nl-NL" altLang="en-US" sz="2400" dirty="0" smtClean="0">
                <a:latin typeface="+mj-lt"/>
                <a:sym typeface="Wingdings" panose="05000000000000000000" pitchFamily="2" charset="2"/>
              </a:rPr>
              <a:t>omein voor numerieke types</a:t>
            </a:r>
          </a:p>
          <a:p>
            <a:pPr marL="0" indent="0" eaLnBrk="1" hangingPunct="1">
              <a:spcBef>
                <a:spcPct val="20000"/>
              </a:spcBef>
              <a:defRPr/>
            </a:pPr>
            <a:r>
              <a:rPr lang="nl-NL" altLang="en-US" sz="2400" b="1" dirty="0" smtClean="0">
                <a:latin typeface="+mj-lt"/>
                <a:sym typeface="Wingdings" panose="05000000000000000000" pitchFamily="2" charset="2"/>
              </a:rPr>
              <a:t>Resultaat</a:t>
            </a:r>
            <a:r>
              <a:rPr lang="nl-NL" altLang="en-US" sz="2400" dirty="0" smtClean="0">
                <a:latin typeface="+mj-lt"/>
                <a:sym typeface="Wingdings" panose="05000000000000000000" pitchFamily="2" charset="2"/>
              </a:rPr>
              <a:t>: Vocabularium + Theorie in IDP</a:t>
            </a:r>
          </a:p>
        </p:txBody>
      </p:sp>
      <p:sp>
        <p:nvSpPr>
          <p:cNvPr id="54" name="Rectangle 35"/>
          <p:cNvSpPr>
            <a:spLocks noChangeArrowheads="1"/>
          </p:cNvSpPr>
          <p:nvPr/>
        </p:nvSpPr>
        <p:spPr bwMode="auto">
          <a:xfrm>
            <a:off x="12413688" y="24045314"/>
            <a:ext cx="8526727" cy="5148899"/>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sym typeface="Wingdings" panose="05000000000000000000" pitchFamily="2" charset="2"/>
              </a:rPr>
              <a:t>Met een grammatica op basis van … puzzels toegepast op … nieuwe puzzels</a:t>
            </a: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Conclusie: …</a:t>
            </a:r>
          </a:p>
        </p:txBody>
      </p:sp>
      <p:graphicFrame>
        <p:nvGraphicFramePr>
          <p:cNvPr id="11" name="Tabel 10"/>
          <p:cNvGraphicFramePr>
            <a:graphicFrameLocks noGrp="1"/>
          </p:cNvGraphicFramePr>
          <p:nvPr>
            <p:extLst>
              <p:ext uri="{D42A27DB-BD31-4B8C-83A1-F6EECF244321}">
                <p14:modId xmlns:p14="http://schemas.microsoft.com/office/powerpoint/2010/main" val="1701064842"/>
              </p:ext>
            </p:extLst>
          </p:nvPr>
        </p:nvGraphicFramePr>
        <p:xfrm>
          <a:off x="12559871" y="25166989"/>
          <a:ext cx="8234360" cy="2905548"/>
        </p:xfrm>
        <a:graphic>
          <a:graphicData uri="http://schemas.openxmlformats.org/drawingml/2006/table">
            <a:tbl>
              <a:tblPr firstRow="1" bandRow="1">
                <a:tableStyleId>{93296810-A885-4BE3-A3E7-6D5BEEA58F35}</a:tableStyleId>
              </a:tblPr>
              <a:tblGrid>
                <a:gridCol w="1598071"/>
                <a:gridCol w="6636289"/>
              </a:tblGrid>
              <a:tr h="484258">
                <a:tc>
                  <a:txBody>
                    <a:bodyPr/>
                    <a:lstStyle/>
                    <a:p>
                      <a:r>
                        <a:rPr lang="nl-BE" dirty="0" smtClean="0"/>
                        <a:t>Problemen</a:t>
                      </a:r>
                      <a:endParaRPr lang="nl-BE" dirty="0"/>
                    </a:p>
                  </a:txBody>
                  <a:tcPr/>
                </a:tc>
                <a:tc>
                  <a:txBody>
                    <a:bodyPr/>
                    <a:lstStyle/>
                    <a:p>
                      <a:r>
                        <a:rPr lang="nl-BE" dirty="0" smtClean="0"/>
                        <a:t>Aantal</a:t>
                      </a:r>
                      <a:endParaRPr lang="nl-BE" dirty="0"/>
                    </a:p>
                  </a:txBody>
                  <a:tcPr/>
                </a:tc>
              </a:tr>
              <a:tr h="484258">
                <a:tc>
                  <a:txBody>
                    <a:bodyPr/>
                    <a:lstStyle/>
                    <a:p>
                      <a:r>
                        <a:rPr lang="nl-BE" dirty="0" smtClean="0"/>
                        <a:t>Geen</a:t>
                      </a:r>
                      <a:endParaRPr lang="nl-BE" dirty="0"/>
                    </a:p>
                  </a:txBody>
                  <a:tcPr/>
                </a:tc>
                <a:tc>
                  <a:txBody>
                    <a:bodyPr/>
                    <a:lstStyle/>
                    <a:p>
                      <a:endParaRPr lang="nl-BE" dirty="0"/>
                    </a:p>
                  </a:txBody>
                  <a:tcPr/>
                </a:tc>
              </a:tr>
              <a:tr h="484258">
                <a:tc>
                  <a:txBody>
                    <a:bodyPr/>
                    <a:lstStyle/>
                    <a:p>
                      <a:r>
                        <a:rPr lang="nl-BE" dirty="0" smtClean="0"/>
                        <a:t>Datums</a:t>
                      </a:r>
                      <a:endParaRPr lang="nl-BE" dirty="0"/>
                    </a:p>
                  </a:txBody>
                  <a:tcPr/>
                </a:tc>
                <a:tc>
                  <a:txBody>
                    <a:bodyPr/>
                    <a:lstStyle/>
                    <a:p>
                      <a:endParaRPr lang="nl-BE"/>
                    </a:p>
                  </a:txBody>
                  <a:tcPr/>
                </a:tc>
              </a:tr>
              <a:tr h="484258">
                <a:tc>
                  <a:txBody>
                    <a:bodyPr/>
                    <a:lstStyle/>
                    <a:p>
                      <a:r>
                        <a:rPr lang="nl-BE" dirty="0" smtClean="0"/>
                        <a:t>…</a:t>
                      </a:r>
                      <a:endParaRPr lang="nl-BE" dirty="0"/>
                    </a:p>
                  </a:txBody>
                  <a:tcPr/>
                </a:tc>
                <a:tc>
                  <a:txBody>
                    <a:bodyPr/>
                    <a:lstStyle/>
                    <a:p>
                      <a:endParaRPr lang="nl-BE"/>
                    </a:p>
                  </a:txBody>
                  <a:tcPr/>
                </a:tc>
              </a:tr>
              <a:tr h="484258">
                <a:tc>
                  <a:txBody>
                    <a:bodyPr/>
                    <a:lstStyle/>
                    <a:p>
                      <a:endParaRPr lang="nl-BE"/>
                    </a:p>
                  </a:txBody>
                  <a:tcPr/>
                </a:tc>
                <a:tc>
                  <a:txBody>
                    <a:bodyPr/>
                    <a:lstStyle/>
                    <a:p>
                      <a:endParaRPr lang="nl-BE"/>
                    </a:p>
                  </a:txBody>
                  <a:tcPr/>
                </a:tc>
              </a:tr>
              <a:tr h="484258">
                <a:tc>
                  <a:txBody>
                    <a:bodyPr/>
                    <a:lstStyle/>
                    <a:p>
                      <a:endParaRPr lang="nl-BE"/>
                    </a:p>
                  </a:txBody>
                  <a:tcPr/>
                </a:tc>
                <a:tc>
                  <a:txBody>
                    <a:bodyPr/>
                    <a:lstStyle/>
                    <a:p>
                      <a:endParaRPr lang="nl-BE" dirty="0"/>
                    </a:p>
                  </a:txBody>
                  <a:tcPr/>
                </a:tc>
              </a:tr>
            </a:tbl>
          </a:graphicData>
        </a:graphic>
      </p:graphicFrame>
      <p:sp>
        <p:nvSpPr>
          <p:cNvPr id="55" name="Rectangle 35"/>
          <p:cNvSpPr>
            <a:spLocks noChangeArrowheads="1"/>
          </p:cNvSpPr>
          <p:nvPr/>
        </p:nvSpPr>
        <p:spPr bwMode="auto">
          <a:xfrm>
            <a:off x="3718452" y="20957163"/>
            <a:ext cx="8476721" cy="8237050"/>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sym typeface="Wingdings" panose="05000000000000000000" pitchFamily="2" charset="2"/>
              </a:rPr>
              <a:t>Substantieven en eigennamen introduceren een </a:t>
            </a:r>
            <a:r>
              <a:rPr lang="nl-NL" altLang="en-US" sz="2400" i="1" dirty="0" smtClean="0">
                <a:latin typeface="+mj-lt"/>
                <a:sym typeface="Wingdings" panose="05000000000000000000" pitchFamily="2" charset="2"/>
              </a:rPr>
              <a:t>basistype</a:t>
            </a:r>
          </a:p>
          <a:p>
            <a:pPr marL="0" indent="0" eaLnBrk="1" hangingPunct="1">
              <a:spcBef>
                <a:spcPct val="20000"/>
              </a:spcBef>
              <a:defRPr/>
            </a:pPr>
            <a:r>
              <a:rPr lang="nl-NL" altLang="en-US" sz="2400" dirty="0" smtClean="0">
                <a:latin typeface="+mj-lt"/>
                <a:sym typeface="Wingdings" panose="05000000000000000000" pitchFamily="2" charset="2"/>
              </a:rPr>
              <a:t>Overgankelijke werkwoorden en voorzetsels introduceren een </a:t>
            </a:r>
            <a:r>
              <a:rPr lang="nl-NL" altLang="en-US" sz="2400" i="1" dirty="0" smtClean="0">
                <a:latin typeface="+mj-lt"/>
                <a:sym typeface="Wingdings" panose="05000000000000000000" pitchFamily="2" charset="2"/>
              </a:rPr>
              <a:t>afgeleid type</a:t>
            </a:r>
            <a:r>
              <a:rPr lang="nl-NL" altLang="en-US" sz="2400" dirty="0" smtClean="0">
                <a:latin typeface="+mj-lt"/>
                <a:sym typeface="Wingdings" panose="05000000000000000000" pitchFamily="2" charset="2"/>
              </a:rPr>
              <a:t> </a:t>
            </a:r>
            <a:r>
              <a:rPr lang="nl-NL" altLang="en-US" sz="2400" dirty="0" smtClean="0">
                <a:latin typeface="+mj-lt"/>
                <a:sym typeface="Wingdings" panose="05000000000000000000" pitchFamily="2" charset="2"/>
              </a:rPr>
              <a:t>(met 2 basistypes als argument).</a:t>
            </a:r>
            <a:endParaRPr lang="nl-NL" altLang="en-US" sz="2400" dirty="0" smtClean="0">
              <a:latin typeface="+mj-lt"/>
              <a:sym typeface="Wingdings" panose="05000000000000000000" pitchFamily="2" charset="2"/>
            </a:endParaRPr>
          </a:p>
          <a:p>
            <a:pPr marL="0" indent="0" eaLnBrk="1" hangingPunct="1">
              <a:spcBef>
                <a:spcPct val="20000"/>
              </a:spcBef>
              <a:defRPr/>
            </a:pPr>
            <a:r>
              <a:rPr lang="nl-NL" altLang="en-US" sz="2400" dirty="0">
                <a:sym typeface="Wingdings" panose="05000000000000000000" pitchFamily="2" charset="2"/>
              </a:rPr>
              <a:t>Veronderstelling: elk woord heeft 1 type per </a:t>
            </a:r>
            <a:r>
              <a:rPr lang="nl-NL" altLang="en-US" sz="2400" dirty="0" smtClean="0">
                <a:sym typeface="Wingdings" panose="05000000000000000000" pitchFamily="2" charset="2"/>
              </a:rPr>
              <a:t>logigram. Bij meerdere </a:t>
            </a:r>
            <a:r>
              <a:rPr lang="nl-NL" altLang="en-US" sz="2400" dirty="0" err="1" smtClean="0">
                <a:sym typeface="Wingdings" panose="05000000000000000000" pitchFamily="2" charset="2"/>
              </a:rPr>
              <a:t>constraints</a:t>
            </a:r>
            <a:r>
              <a:rPr lang="nl-NL" altLang="en-US" sz="2400" dirty="0" smtClean="0">
                <a:sym typeface="Wingdings" panose="05000000000000000000" pitchFamily="2" charset="2"/>
              </a:rPr>
              <a:t>, </a:t>
            </a:r>
            <a:r>
              <a:rPr lang="nl-NL" altLang="en-US" sz="2400" dirty="0" smtClean="0">
                <a:latin typeface="+mj-lt"/>
                <a:sym typeface="Wingdings" panose="05000000000000000000" pitchFamily="2" charset="2"/>
              </a:rPr>
              <a:t>unificeren de </a:t>
            </a:r>
            <a:r>
              <a:rPr lang="nl-NL" altLang="en-US" sz="2400" dirty="0" smtClean="0">
                <a:latin typeface="+mj-lt"/>
                <a:sym typeface="Wingdings" panose="05000000000000000000" pitchFamily="2" charset="2"/>
              </a:rPr>
              <a:t>woorden die meerdere keren voorkomen </a:t>
            </a:r>
            <a:r>
              <a:rPr lang="nl-NL" altLang="en-US" sz="2400" dirty="0" smtClean="0">
                <a:latin typeface="+mj-lt"/>
                <a:sym typeface="Wingdings" panose="05000000000000000000" pitchFamily="2" charset="2"/>
              </a:rPr>
              <a:t>zo de </a:t>
            </a:r>
            <a:r>
              <a:rPr lang="nl-NL" altLang="en-US" sz="2400" dirty="0" smtClean="0">
                <a:latin typeface="+mj-lt"/>
                <a:sym typeface="Wingdings" panose="05000000000000000000" pitchFamily="2" charset="2"/>
              </a:rPr>
              <a:t>types</a:t>
            </a:r>
            <a:r>
              <a:rPr lang="nl-NL" altLang="en-US" sz="2400" dirty="0" smtClean="0">
                <a:latin typeface="+mj-lt"/>
                <a:sym typeface="Wingdings" panose="05000000000000000000" pitchFamily="2" charset="2"/>
              </a:rPr>
              <a:t>. Verdere unificatie verloopt via vragen aan de gebruiker i.v.m. synonymie van </a:t>
            </a:r>
            <a:r>
              <a:rPr lang="nl-NL" altLang="en-US" sz="2400" dirty="0" smtClean="0">
                <a:latin typeface="+mj-lt"/>
                <a:sym typeface="Wingdings" panose="05000000000000000000" pitchFamily="2" charset="2"/>
              </a:rPr>
              <a:t>woorden.</a:t>
            </a: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r>
              <a:rPr lang="nl-NL" altLang="en-US" sz="2400" b="1" dirty="0" smtClean="0">
                <a:latin typeface="+mj-lt"/>
                <a:sym typeface="Wingdings" panose="05000000000000000000" pitchFamily="2" charset="2"/>
              </a:rPr>
              <a:t>Eigennamen</a:t>
            </a:r>
            <a:r>
              <a:rPr lang="nl-NL" altLang="en-US" sz="2400" dirty="0" smtClean="0">
                <a:latin typeface="+mj-lt"/>
                <a:sym typeface="Wingdings" panose="05000000000000000000" pitchFamily="2" charset="2"/>
              </a:rPr>
              <a:t> worden vertaald naar constanten van </a:t>
            </a:r>
            <a:r>
              <a:rPr lang="nl-NL" altLang="en-US" sz="2400" dirty="0" err="1" smtClean="0">
                <a:latin typeface="+mj-lt"/>
                <a:sym typeface="Wingdings" panose="05000000000000000000" pitchFamily="2" charset="2"/>
              </a:rPr>
              <a:t>constructed</a:t>
            </a:r>
            <a:r>
              <a:rPr lang="nl-NL" altLang="en-US" sz="2400" dirty="0" smtClean="0">
                <a:latin typeface="+mj-lt"/>
                <a:sym typeface="Wingdings" panose="05000000000000000000" pitchFamily="2" charset="2"/>
              </a:rPr>
              <a:t> types. Door unificatie van de basistypes worden deze eigennamen gegroepeerd.</a:t>
            </a:r>
          </a:p>
          <a:p>
            <a:pPr marL="0" indent="0" eaLnBrk="1" hangingPunct="1">
              <a:spcBef>
                <a:spcPct val="20000"/>
              </a:spcBef>
              <a:defRPr/>
            </a:pPr>
            <a:r>
              <a:rPr lang="nl-NL" altLang="en-US" sz="2400" b="1" dirty="0" smtClean="0">
                <a:latin typeface="+mj-lt"/>
                <a:sym typeface="Wingdings" panose="05000000000000000000" pitchFamily="2" charset="2"/>
              </a:rPr>
              <a:t>Substantieven</a:t>
            </a:r>
            <a:r>
              <a:rPr lang="nl-NL" altLang="en-US" sz="2400" dirty="0" smtClean="0">
                <a:latin typeface="+mj-lt"/>
                <a:sym typeface="Wingdings" panose="05000000000000000000" pitchFamily="2" charset="2"/>
              </a:rPr>
              <a:t> geven een naam aan het type.</a:t>
            </a:r>
          </a:p>
          <a:p>
            <a:pPr marL="0" indent="0" eaLnBrk="1" hangingPunct="1">
              <a:spcBef>
                <a:spcPct val="20000"/>
              </a:spcBef>
              <a:defRPr/>
            </a:pPr>
            <a:r>
              <a:rPr lang="nl-NL" altLang="en-US" sz="2400" b="1" dirty="0" smtClean="0">
                <a:latin typeface="+mj-lt"/>
                <a:sym typeface="Wingdings" panose="05000000000000000000" pitchFamily="2" charset="2"/>
              </a:rPr>
              <a:t>Voorzetsels</a:t>
            </a:r>
            <a:r>
              <a:rPr lang="nl-NL" altLang="en-US" sz="2400" dirty="0" smtClean="0">
                <a:latin typeface="+mj-lt"/>
                <a:sym typeface="Wingdings" panose="05000000000000000000" pitchFamily="2" charset="2"/>
              </a:rPr>
              <a:t> </a:t>
            </a:r>
            <a:r>
              <a:rPr lang="nl-NL" altLang="en-US" sz="2400" dirty="0" smtClean="0">
                <a:latin typeface="+mj-lt"/>
                <a:sym typeface="Wingdings" panose="05000000000000000000" pitchFamily="2" charset="2"/>
              </a:rPr>
              <a:t>en </a:t>
            </a:r>
            <a:r>
              <a:rPr lang="nl-NL" altLang="en-US" sz="2400" b="1" dirty="0">
                <a:latin typeface="+mj-lt"/>
                <a:sym typeface="Wingdings" panose="05000000000000000000" pitchFamily="2" charset="2"/>
              </a:rPr>
              <a:t>o</a:t>
            </a:r>
            <a:r>
              <a:rPr lang="nl-NL" altLang="en-US" sz="2400" b="1" dirty="0" smtClean="0">
                <a:latin typeface="+mj-lt"/>
                <a:sym typeface="Wingdings" panose="05000000000000000000" pitchFamily="2" charset="2"/>
              </a:rPr>
              <a:t>vergankelijke werkwoorden</a:t>
            </a:r>
            <a:r>
              <a:rPr lang="nl-NL" altLang="en-US" sz="2400" dirty="0" smtClean="0">
                <a:latin typeface="+mj-lt"/>
                <a:sym typeface="Wingdings" panose="05000000000000000000" pitchFamily="2" charset="2"/>
              </a:rPr>
              <a:t> introduceren een </a:t>
            </a:r>
            <a:r>
              <a:rPr lang="nl-NL" altLang="en-US" sz="2400" dirty="0" smtClean="0">
                <a:latin typeface="+mj-lt"/>
                <a:sym typeface="Wingdings" panose="05000000000000000000" pitchFamily="2" charset="2"/>
              </a:rPr>
              <a:t>predicaat</a:t>
            </a:r>
            <a:r>
              <a:rPr lang="nl-NL" altLang="en-US" sz="2400" dirty="0" smtClean="0">
                <a:latin typeface="+mj-lt"/>
                <a:sym typeface="Wingdings" panose="05000000000000000000" pitchFamily="2" charset="2"/>
              </a:rPr>
              <a:t>.</a:t>
            </a:r>
          </a:p>
          <a:p>
            <a:pPr marL="0" indent="0" eaLnBrk="1" hangingPunct="1">
              <a:spcBef>
                <a:spcPct val="20000"/>
              </a:spcBef>
              <a:defRPr/>
            </a:pPr>
            <a:endParaRPr lang="nl-NL" altLang="en-US" sz="2400" b="1" dirty="0">
              <a:latin typeface="+mj-lt"/>
              <a:sym typeface="Wingdings" panose="05000000000000000000" pitchFamily="2" charset="2"/>
            </a:endParaRPr>
          </a:p>
          <a:p>
            <a:pPr marL="0" indent="0" eaLnBrk="1" hangingPunct="1">
              <a:spcBef>
                <a:spcPct val="20000"/>
              </a:spcBef>
              <a:defRPr/>
            </a:pPr>
            <a:r>
              <a:rPr lang="nl-NL" altLang="en-US" sz="2400" b="1" dirty="0" smtClean="0">
                <a:latin typeface="+mj-lt"/>
                <a:sym typeface="Wingdings" panose="05000000000000000000" pitchFamily="2" charset="2"/>
              </a:rPr>
              <a:t>Extra axioma’s</a:t>
            </a:r>
            <a:r>
              <a:rPr lang="nl-NL" altLang="en-US" sz="2400" dirty="0" smtClean="0">
                <a:latin typeface="+mj-lt"/>
                <a:sym typeface="Wingdings" panose="05000000000000000000" pitchFamily="2" charset="2"/>
              </a:rPr>
              <a:t> (toegevoegd aan de theorie, specifiek voor logigrammen)</a:t>
            </a:r>
          </a:p>
          <a:p>
            <a:pPr eaLnBrk="1" hangingPunct="1">
              <a:spcBef>
                <a:spcPct val="20000"/>
              </a:spcBef>
              <a:buFontTx/>
              <a:buChar char="-"/>
              <a:defRPr/>
            </a:pPr>
            <a:r>
              <a:rPr lang="nl-NL" altLang="en-US" sz="2400" dirty="0" smtClean="0">
                <a:latin typeface="+mj-lt"/>
                <a:sym typeface="Wingdings" panose="05000000000000000000" pitchFamily="2" charset="2"/>
              </a:rPr>
              <a:t>Twee predicaten met dezelfde signatuur zijn gelijk</a:t>
            </a:r>
          </a:p>
          <a:p>
            <a:pPr eaLnBrk="1" hangingPunct="1">
              <a:spcBef>
                <a:spcPct val="20000"/>
              </a:spcBef>
              <a:buFontTx/>
              <a:buChar char="-"/>
              <a:defRPr/>
            </a:pPr>
            <a:r>
              <a:rPr lang="nl-NL" altLang="en-US" sz="2400" dirty="0" smtClean="0">
                <a:latin typeface="+mj-lt"/>
                <a:sym typeface="Wingdings" panose="05000000000000000000" pitchFamily="2" charset="2"/>
              </a:rPr>
              <a:t>Elk predicaat is een bijectie</a:t>
            </a:r>
          </a:p>
        </p:txBody>
      </p:sp>
      <p:pic>
        <p:nvPicPr>
          <p:cNvPr id="5" name="Afbeelding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8452" y="13280745"/>
            <a:ext cx="11087560" cy="6315839"/>
          </a:xfrm>
          <a:prstGeom prst="rect">
            <a:avLst/>
          </a:prstGeom>
        </p:spPr>
      </p:pic>
      <p:pic>
        <p:nvPicPr>
          <p:cNvPr id="43" name="Afbeelding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44540" y="2892749"/>
            <a:ext cx="3726331" cy="383539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nl-BE"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nl-BE"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3240</TotalTime>
  <Words>528</Words>
  <Application>Microsoft Office PowerPoint</Application>
  <PresentationFormat>Aangepast</PresentationFormat>
  <Paragraphs>103</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Arial</vt:lpstr>
      <vt:lpstr>Calibri</vt:lpstr>
      <vt:lpstr>Cambria Math</vt:lpstr>
      <vt:lpstr>Tahoma</vt:lpstr>
      <vt:lpstr>Wingdings</vt:lpstr>
      <vt:lpstr>ヒラギノ角ゴ Pro W3</vt:lpstr>
      <vt:lpstr>Default Design</vt:lpstr>
      <vt:lpstr>PowerPoint-presentatie</vt:lpstr>
    </vt:vector>
  </TitlesOfParts>
  <Company>Dept. Computerwetenschappen - K.U.Leuven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karen</dc:creator>
  <cp:lastModifiedBy>Jens Claes</cp:lastModifiedBy>
  <cp:revision>67</cp:revision>
  <dcterms:created xsi:type="dcterms:W3CDTF">2008-01-25T15:58:44Z</dcterms:created>
  <dcterms:modified xsi:type="dcterms:W3CDTF">2017-04-26T13:31:25Z</dcterms:modified>
</cp:coreProperties>
</file>