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10637" r:id="rId3"/>
    <p:sldId id="10624" r:id="rId4"/>
    <p:sldId id="10631" r:id="rId5"/>
    <p:sldId id="10625" r:id="rId6"/>
    <p:sldId id="10632" r:id="rId7"/>
    <p:sldId id="10635" r:id="rId8"/>
    <p:sldId id="10636" r:id="rId9"/>
    <p:sldId id="10634" r:id="rId10"/>
    <p:sldId id="10618" r:id="rId11"/>
    <p:sldId id="10633" r:id="rId12"/>
    <p:sldId id="10638" r:id="rId13"/>
    <p:sldId id="106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AEB5EB-F9B9-D147-A4EE-7D712801A358}">
          <p14:sldIdLst>
            <p14:sldId id="256"/>
            <p14:sldId id="10637"/>
            <p14:sldId id="10624"/>
            <p14:sldId id="10631"/>
            <p14:sldId id="10625"/>
            <p14:sldId id="10632"/>
            <p14:sldId id="10635"/>
            <p14:sldId id="10636"/>
            <p14:sldId id="10634"/>
            <p14:sldId id="10618"/>
            <p14:sldId id="10633"/>
            <p14:sldId id="10638"/>
          </p14:sldIdLst>
        </p14:section>
        <p14:section name="Further Reading" id="{1DB3B572-7B1B-994D-AF94-29384B4F9B09}">
          <p14:sldIdLst>
            <p14:sldId id="106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0"/>
    <p:restoredTop sz="96361"/>
  </p:normalViewPr>
  <p:slideViewPr>
    <p:cSldViewPr snapToGrid="0" snapToObjects="1">
      <p:cViewPr>
        <p:scale>
          <a:sx n="170" d="100"/>
          <a:sy n="170" d="100"/>
        </p:scale>
        <p:origin x="6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D0CEC-186B-A24F-94A6-9F5591DB84C6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F00B-7F99-A848-A150-47F35B089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1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 8:11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72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 3:12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1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 9:48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 3:12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7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 3:12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1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https://aka.ms/BaseballMLWorkbench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 3:12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 3:12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39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 10:04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5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11/19/20 9:51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5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813C-085E-F345-83D6-2FEB138C2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D0E00-1E2C-7E48-A169-23AB6954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5E70-4C1E-174C-BB07-A6AE8BE5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6703-6AEB-E74D-8306-7ABC2B6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43A2-103F-D946-A5B2-2DFFB3B7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0EC-9091-A541-A88B-115D022B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1AFF1-C4DE-F64A-A2D2-08635C752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060B-9290-874E-8325-66946143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9299-4734-2947-A3A8-A9C9825E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4A20-D63C-BA4A-8845-7A04D78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0AE23-8C51-9044-9B89-BCB31623A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D7E6-2FF5-FD4E-ADD0-C3B4A61A8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0A90-DACB-DB46-B757-C2123AC1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F0B4-EAD2-1947-B952-F2D8E54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BDA1-A912-304A-8896-17979AB7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9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9614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436-7A21-0247-B2B4-57CAA292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97C2-B5EA-5241-9C69-71D4988B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2469-2BB3-FB46-B792-0B67FDB2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1220-911D-2E45-AAC2-E6A3D1B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6B35-FC0D-9C48-AFEA-AC2535E4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9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E79C-3F11-1A4A-8998-A1B0239D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98ED-7A8E-6844-9955-A761763C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28F8-4AA1-7C45-B3E6-CF96BEB9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82B2-E9B0-214B-80D7-A41C08E5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719B-51BB-9643-AE28-D4D20787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418E-C884-8E4D-A821-CF34E56F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84C7-DF88-AB48-B7BD-F8F2C96EB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E4CD-34B2-AC49-9AAF-AC0A6B594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A2802-22A2-2649-932C-2EF7EAB9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0223B-080E-BA44-A21B-03C25C0C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8A3D7-6CD0-C54A-A57E-DDFE8A48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5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45CC-3594-A845-AF90-970DBDA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3298-548C-B147-9C76-F2C55B42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A567-C2A7-BE44-AC93-B561E2D9A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3CE50-89A6-F541-B617-D528B7121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1B041-CF8A-6442-90D5-2A4486223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9E6AE-895D-D644-8678-8D735EE0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EA163-86D3-0B4C-8F4C-FA3382B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B5F43-13CA-E542-83C3-31622648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A5E-DA61-3547-B5B4-F59AE7C9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95A6D-42AD-404C-90FF-8C06D195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5BDF9-BBF1-D045-B6D4-8D0D16B6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749F-37A7-3040-BFEC-80157FE3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3496B-EBC4-AC45-A0D8-5CE23B07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3FBA2-AED9-BE4A-8B38-CA96D900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21BD5-C292-B943-A763-F6CF1B88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4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09DB-E635-B947-8806-75498340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2E57-A155-184A-BF6F-3C3FEEE3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FEE2-6064-9444-ADA7-9B9346D5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87D5-6FBB-534E-AA09-20EC2F95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7CDA-F830-A841-A7D6-179D6951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D557-BE9C-3B48-AE06-EE1BC623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5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2F9B-004C-E241-8D71-B1DE57D8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E98FE-FABC-3242-A4BD-3DB7122ED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6E18B-BC2C-2741-B1C0-43A8932B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4E97B-6524-A04E-A221-210A63F1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1359-8ABC-BF4F-B6D3-3D2FCB3C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2A372-E4BA-A74D-8C85-ACB895B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9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A911E-16EE-3947-BAD9-F97D037B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9B31-69A6-D84B-BD8D-A5AF0D34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93A8-0BC9-EF49-B5E2-C6468FBEE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FCA0-3589-5144-BF9B-45DEDA09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ABD1-97B7-0E47-82F9-033D2447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est-blazor-mlnet.azurewebsites.net/" TargetMode="External"/><Relationship Id="rId13" Type="http://schemas.openxmlformats.org/officeDocument/2006/relationships/hyperlink" Target="http://www.resample.com/intro-text-online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lnetandblazor.azureedge.net/" TargetMode="External"/><Relationship Id="rId12" Type="http://schemas.openxmlformats.org/officeDocument/2006/relationships/hyperlink" Target="https://github.com/bartczernicki/Test-Blazor-MLN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tisticsandblazordotnet5.azureedge.net/" TargetMode="External"/><Relationship Id="rId11" Type="http://schemas.openxmlformats.org/officeDocument/2006/relationships/hyperlink" Target="https://github.com/bartczernicki/Test-Blazor-WebAssembly-StatisticsAndML-DotNet5" TargetMode="External"/><Relationship Id="rId5" Type="http://schemas.openxmlformats.org/officeDocument/2006/relationships/hyperlink" Target="https://statisticsandblazordotnetcore3.azureedge.net/" TargetMode="External"/><Relationship Id="rId10" Type="http://schemas.openxmlformats.org/officeDocument/2006/relationships/hyperlink" Target="https://github.com/bartczernicki/Test-Blazor-WebAssembly-StatisticsAndML" TargetMode="External"/><Relationship Id="rId4" Type="http://schemas.openxmlformats.org/officeDocument/2006/relationships/hyperlink" Target="https://aka.ms/BaseballMLWorkbench" TargetMode="External"/><Relationship Id="rId9" Type="http://schemas.openxmlformats.org/officeDocument/2006/relationships/hyperlink" Target="https://github.com/bartczernicki/MachineLearning-BaseballPrediction-BlazorApp" TargetMode="External"/><Relationship Id="rId14" Type="http://schemas.openxmlformats.org/officeDocument/2006/relationships/hyperlink" Target="https://www.youtube.com/watch?v=Iq9DzN6mvY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C62E6F-6B48-C04E-8A13-EA7567FE716E}"/>
              </a:ext>
            </a:extLst>
          </p:cNvPr>
          <p:cNvSpPr/>
          <p:nvPr/>
        </p:nvSpPr>
        <p:spPr>
          <a:xfrm>
            <a:off x="272737" y="3967815"/>
            <a:ext cx="11698825" cy="26118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76B5B-A803-A44A-A258-7C54D6AECC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282597" y="161077"/>
            <a:ext cx="11698825" cy="368536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71FF86C0-5186-E546-8C7D-74AB2C44961F}"/>
              </a:ext>
            </a:extLst>
          </p:cNvPr>
          <p:cNvSpPr txBox="1">
            <a:spLocks/>
          </p:cNvSpPr>
          <p:nvPr/>
        </p:nvSpPr>
        <p:spPr>
          <a:xfrm>
            <a:off x="272737" y="4244992"/>
            <a:ext cx="10947620" cy="1155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4000" b="1" cap="all" dirty="0">
                <a:solidFill>
                  <a:schemeClr val="bg1">
                    <a:lumMod val="95000"/>
                  </a:schemeClr>
                </a:solidFill>
              </a:rPr>
              <a:t>ADDING MACHINE INTELLIGENCE</a:t>
            </a:r>
          </a:p>
          <a:p>
            <a:pPr algn="l" defTabSz="457200">
              <a:spcAft>
                <a:spcPts val="600"/>
              </a:spcAft>
            </a:pPr>
            <a:r>
              <a:rPr lang="en-US" sz="4000" b="1" cap="all" dirty="0">
                <a:solidFill>
                  <a:schemeClr val="bg1">
                    <a:lumMod val="95000"/>
                  </a:schemeClr>
                </a:solidFill>
              </a:rPr>
              <a:t>TO YOUR BLAZOR APPS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A21C1DF5-02C9-3242-9546-AB9A03FD3A00}"/>
              </a:ext>
            </a:extLst>
          </p:cNvPr>
          <p:cNvSpPr txBox="1">
            <a:spLocks/>
          </p:cNvSpPr>
          <p:nvPr/>
        </p:nvSpPr>
        <p:spPr>
          <a:xfrm>
            <a:off x="5947108" y="4665701"/>
            <a:ext cx="6034314" cy="830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Bart Czernicki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Principal Technical Architect – Machine Intelligence &amp; Analytics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Wordwide Artificial Intelligence Community Lead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@bartczernicki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D2120C5D-A005-A441-AE81-C6863893D65E}"/>
              </a:ext>
            </a:extLst>
          </p:cNvPr>
          <p:cNvSpPr txBox="1">
            <a:spLocks/>
          </p:cNvSpPr>
          <p:nvPr/>
        </p:nvSpPr>
        <p:spPr>
          <a:xfrm>
            <a:off x="384226" y="5480336"/>
            <a:ext cx="9768490" cy="32316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Statistics, Analytics &amp; Machine Learning with Blazor Server &amp; Blazor WebAssembly</a:t>
            </a:r>
          </a:p>
        </p:txBody>
      </p:sp>
    </p:spTree>
    <p:extLst>
      <p:ext uri="{BB962C8B-B14F-4D97-AF65-F5344CB8AC3E}">
        <p14:creationId xmlns:p14="http://schemas.microsoft.com/office/powerpoint/2010/main" val="40918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What can I do with this?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ML.NET &amp; Blazor .NET 5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D756B-966C-394F-B4F7-021B7EB93A72}"/>
              </a:ext>
            </a:extLst>
          </p:cNvPr>
          <p:cNvSpPr/>
          <p:nvPr/>
        </p:nvSpPr>
        <p:spPr>
          <a:xfrm>
            <a:off x="583956" y="1442684"/>
            <a:ext cx="1039941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General Guidance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This is not just a Blazor &amp; Machine Intelligence niche; othe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vendors are doing similar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Tensorflow JS: https://www.tensorflow.org/js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Anytime there is an Excel-like or Power BI-like subset of functionality that requires it to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 made into an “analytics app”, Blazor may be a great 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Blazor WASM and Static Applications can be super effective for interactive blogs,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code examples (GitHub Pages), interactive information apps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(New York Times, FiveThirtyEight, Live Sports)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It's Way Too Soon To Count Trump Out | FiveThirtyEight">
            <a:extLst>
              <a:ext uri="{FF2B5EF4-FFF2-40B4-BE49-F238E27FC236}">
                <a16:creationId xmlns:a16="http://schemas.microsoft.com/office/drawing/2014/main" id="{E915CF7B-1F6E-5546-BE57-61B99C870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9786" y="3580830"/>
            <a:ext cx="3757576" cy="310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Media Has A Probability Problem | FiveThirtyEight">
            <a:extLst>
              <a:ext uri="{FF2B5EF4-FFF2-40B4-BE49-F238E27FC236}">
                <a16:creationId xmlns:a16="http://schemas.microsoft.com/office/drawing/2014/main" id="{EF35C7B5-14EC-2F4A-A39B-90194D2C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586" y="1871464"/>
            <a:ext cx="2292720" cy="493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48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Sequence diagram and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ML Predictions with Blazor WASM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42206-E699-E046-A79F-E8D5F5DCD175}"/>
              </a:ext>
            </a:extLst>
          </p:cNvPr>
          <p:cNvSpPr/>
          <p:nvPr/>
        </p:nvSpPr>
        <p:spPr>
          <a:xfrm>
            <a:off x="4024416" y="1452359"/>
            <a:ext cx="6814071" cy="5110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35A97-B8C3-2E4C-A3B3-0C086FEA8B0D}"/>
              </a:ext>
            </a:extLst>
          </p:cNvPr>
          <p:cNvCxnSpPr>
            <a:cxnSpLocks/>
          </p:cNvCxnSpPr>
          <p:nvPr/>
        </p:nvCxnSpPr>
        <p:spPr>
          <a:xfrm flipV="1">
            <a:off x="1504436" y="3563311"/>
            <a:ext cx="2426056" cy="1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B5B562-DC18-CE42-901E-DB0AD4F7531A}"/>
              </a:ext>
            </a:extLst>
          </p:cNvPr>
          <p:cNvSpPr txBox="1"/>
          <p:nvPr/>
        </p:nvSpPr>
        <p:spPr>
          <a:xfrm>
            <a:off x="1780289" y="3870361"/>
            <a:ext cx="205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Network or local communication with Web Browser User Interface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54BF33-E94A-3B48-ABB7-64DAEBD42AD2}"/>
              </a:ext>
            </a:extLst>
          </p:cNvPr>
          <p:cNvGrpSpPr/>
          <p:nvPr/>
        </p:nvGrpSpPr>
        <p:grpSpPr>
          <a:xfrm>
            <a:off x="4415238" y="3469735"/>
            <a:ext cx="3312256" cy="2978878"/>
            <a:chOff x="8595429" y="2084704"/>
            <a:chExt cx="3312256" cy="3860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B65B8-D232-194D-94E6-B1A5C5964C5E}"/>
                </a:ext>
              </a:extLst>
            </p:cNvPr>
            <p:cNvSpPr/>
            <p:nvPr/>
          </p:nvSpPr>
          <p:spPr>
            <a:xfrm>
              <a:off x="8599934" y="2084704"/>
              <a:ext cx="3279621" cy="381989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4CF03D-A6CD-6647-A7A3-42EB09BC7648}"/>
                </a:ext>
              </a:extLst>
            </p:cNvPr>
            <p:cNvSpPr txBox="1"/>
            <p:nvPr/>
          </p:nvSpPr>
          <p:spPr>
            <a:xfrm>
              <a:off x="9182213" y="2168184"/>
              <a:ext cx="2124986" cy="35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ML Predictions (.NET 5) App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2E547A-82B2-FF4E-9000-6500DC27CCD0}"/>
                </a:ext>
              </a:extLst>
            </p:cNvPr>
            <p:cNvSpPr/>
            <p:nvPr/>
          </p:nvSpPr>
          <p:spPr>
            <a:xfrm>
              <a:off x="9246426" y="2835654"/>
              <a:ext cx="1988900" cy="148028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ASP.NET Core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1FDD6-57C2-7449-B0D4-5C2A755F221B}"/>
                </a:ext>
              </a:extLst>
            </p:cNvPr>
            <p:cNvSpPr/>
            <p:nvPr/>
          </p:nvSpPr>
          <p:spPr>
            <a:xfrm>
              <a:off x="9435104" y="3097895"/>
              <a:ext cx="1665514" cy="477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Blazor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74ACFE-4962-234E-9F08-AB61290F6467}"/>
                </a:ext>
              </a:extLst>
            </p:cNvPr>
            <p:cNvSpPr/>
            <p:nvPr/>
          </p:nvSpPr>
          <p:spPr>
            <a:xfrm>
              <a:off x="9435104" y="3701952"/>
              <a:ext cx="1665514" cy="477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ML.NET</a:t>
              </a:r>
            </a:p>
          </p:txBody>
        </p:sp>
        <p:pic>
          <p:nvPicPr>
            <p:cNvPr id="23" name="Picture 4" descr="Image result for machine learning model svg">
              <a:extLst>
                <a:ext uri="{FF2B5EF4-FFF2-40B4-BE49-F238E27FC236}">
                  <a16:creationId xmlns:a16="http://schemas.microsoft.com/office/drawing/2014/main" id="{D728A523-6E47-6C4C-93D6-628DD460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3956" y="4646996"/>
              <a:ext cx="598449" cy="65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8B2427D-9158-B545-B09F-FA4DF8CF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24409" y="4612641"/>
              <a:ext cx="598448" cy="70993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6EF611-06BF-F646-BD9B-42CECE4BE09F}"/>
                </a:ext>
              </a:extLst>
            </p:cNvPr>
            <p:cNvSpPr txBox="1"/>
            <p:nvPr/>
          </p:nvSpPr>
          <p:spPr>
            <a:xfrm>
              <a:off x="8595429" y="5346989"/>
              <a:ext cx="1321660" cy="59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Prediction</a:t>
              </a:r>
            </a:p>
            <a:p>
              <a:r>
                <a:rPr lang="en-US" sz="1200" b="1" dirty="0"/>
                <a:t>Analysis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28F50-5F09-7A44-A76D-004CD6D34D5F}"/>
                </a:ext>
              </a:extLst>
            </p:cNvPr>
            <p:cNvSpPr txBox="1"/>
            <p:nvPr/>
          </p:nvSpPr>
          <p:spPr>
            <a:xfrm>
              <a:off x="10472399" y="5306295"/>
              <a:ext cx="143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Machine Learning Models</a:t>
              </a:r>
            </a:p>
          </p:txBody>
        </p:sp>
        <p:pic>
          <p:nvPicPr>
            <p:cNvPr id="27" name="Picture 6" descr="Image result for blazor svg icon">
              <a:extLst>
                <a:ext uri="{FF2B5EF4-FFF2-40B4-BE49-F238E27FC236}">
                  <a16:creationId xmlns:a16="http://schemas.microsoft.com/office/drawing/2014/main" id="{43DD11B7-5888-1040-8B37-F5FF97456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934" y="3094948"/>
              <a:ext cx="413358" cy="46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Image result for ml.net icon svg">
              <a:extLst>
                <a:ext uri="{FF2B5EF4-FFF2-40B4-BE49-F238E27FC236}">
                  <a16:creationId xmlns:a16="http://schemas.microsoft.com/office/drawing/2014/main" id="{B79E73A4-B8CC-6248-9631-CDD73330B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751" y="3757327"/>
              <a:ext cx="381541" cy="38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F1A682D9-14A0-0C4C-B09E-5A8A7EEC4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902" y="2577497"/>
            <a:ext cx="908326" cy="90832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13C1158-5152-BC45-B5D1-D3FD3CDDAED1}"/>
              </a:ext>
            </a:extLst>
          </p:cNvPr>
          <p:cNvSpPr/>
          <p:nvPr/>
        </p:nvSpPr>
        <p:spPr>
          <a:xfrm>
            <a:off x="2607944" y="339418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26AA59-19B8-6840-99AC-3E2D454E344B}"/>
              </a:ext>
            </a:extLst>
          </p:cNvPr>
          <p:cNvCxnSpPr>
            <a:cxnSpLocks/>
          </p:cNvCxnSpPr>
          <p:nvPr/>
        </p:nvCxnSpPr>
        <p:spPr>
          <a:xfrm>
            <a:off x="4734113" y="3703273"/>
            <a:ext cx="822" cy="1622983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09E882-0E29-ED4B-85AE-D7506C3F7EA6}"/>
              </a:ext>
            </a:extLst>
          </p:cNvPr>
          <p:cNvCxnSpPr>
            <a:cxnSpLocks/>
          </p:cNvCxnSpPr>
          <p:nvPr/>
        </p:nvCxnSpPr>
        <p:spPr>
          <a:xfrm>
            <a:off x="5066235" y="5698030"/>
            <a:ext cx="1854192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7FE7CB-AA94-7C46-A0DC-457EE51101C8}"/>
              </a:ext>
            </a:extLst>
          </p:cNvPr>
          <p:cNvSpPr/>
          <p:nvPr/>
        </p:nvSpPr>
        <p:spPr>
          <a:xfrm>
            <a:off x="5890511" y="5500988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89802C-2F9F-0E4A-9B43-EDE9AF5ED3D5}"/>
              </a:ext>
            </a:extLst>
          </p:cNvPr>
          <p:cNvCxnSpPr>
            <a:cxnSpLocks/>
          </p:cNvCxnSpPr>
          <p:nvPr/>
        </p:nvCxnSpPr>
        <p:spPr>
          <a:xfrm flipH="1" flipV="1">
            <a:off x="7369632" y="3651604"/>
            <a:ext cx="1266" cy="1612975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DAD48BE-0B28-334E-870D-2701DA440EB9}"/>
              </a:ext>
            </a:extLst>
          </p:cNvPr>
          <p:cNvSpPr/>
          <p:nvPr/>
        </p:nvSpPr>
        <p:spPr>
          <a:xfrm>
            <a:off x="7173559" y="4463331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DE1E09-E080-ED49-AFC0-3CEBAC0CFB56}"/>
              </a:ext>
            </a:extLst>
          </p:cNvPr>
          <p:cNvGrpSpPr/>
          <p:nvPr/>
        </p:nvGrpSpPr>
        <p:grpSpPr>
          <a:xfrm>
            <a:off x="-223364" y="3359193"/>
            <a:ext cx="2057400" cy="2057400"/>
            <a:chOff x="1063470" y="908546"/>
            <a:chExt cx="2057400" cy="2057400"/>
          </a:xfrm>
        </p:grpSpPr>
        <p:pic>
          <p:nvPicPr>
            <p:cNvPr id="48" name="Picture 10" descr="Image result for web browser svg">
              <a:extLst>
                <a:ext uri="{FF2B5EF4-FFF2-40B4-BE49-F238E27FC236}">
                  <a16:creationId xmlns:a16="http://schemas.microsoft.com/office/drawing/2014/main" id="{8CA3C953-870E-A94F-8FD5-675952C31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53" y="1102268"/>
              <a:ext cx="1224893" cy="122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3755CA-499F-EF4C-91FC-5107E4C1CC73}"/>
                </a:ext>
              </a:extLst>
            </p:cNvPr>
            <p:cNvSpPr/>
            <p:nvPr/>
          </p:nvSpPr>
          <p:spPr>
            <a:xfrm>
              <a:off x="1566390" y="1557060"/>
              <a:ext cx="1051560" cy="509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8BA580-4DFB-7247-856A-57476836319F}"/>
                </a:ext>
              </a:extLst>
            </p:cNvPr>
            <p:cNvSpPr/>
            <p:nvPr/>
          </p:nvSpPr>
          <p:spPr>
            <a:xfrm>
              <a:off x="1805853" y="1609727"/>
              <a:ext cx="597035" cy="233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81587B2-3815-944A-8AD3-663E28571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3470" y="908546"/>
              <a:ext cx="2057400" cy="2057400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C13DF48-9A3D-C047-9FDF-231CD06D6722}"/>
              </a:ext>
            </a:extLst>
          </p:cNvPr>
          <p:cNvSpPr/>
          <p:nvPr/>
        </p:nvSpPr>
        <p:spPr>
          <a:xfrm>
            <a:off x="8469843" y="4031758"/>
            <a:ext cx="1955595" cy="11596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10436A-75B4-0344-8FB7-8ED3211A6BDD}"/>
              </a:ext>
            </a:extLst>
          </p:cNvPr>
          <p:cNvSpPr/>
          <p:nvPr/>
        </p:nvSpPr>
        <p:spPr>
          <a:xfrm>
            <a:off x="8633327" y="4245758"/>
            <a:ext cx="1665514" cy="368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D3.JS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C4C6C6-7911-0642-B1A4-3FC38FB8937B}"/>
              </a:ext>
            </a:extLst>
          </p:cNvPr>
          <p:cNvSpPr/>
          <p:nvPr/>
        </p:nvSpPr>
        <p:spPr>
          <a:xfrm>
            <a:off x="8633327" y="4700202"/>
            <a:ext cx="1665514" cy="368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SVG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196F8-F88B-AC45-8C79-B0D9C2B78DFF}"/>
              </a:ext>
            </a:extLst>
          </p:cNvPr>
          <p:cNvSpPr txBox="1"/>
          <p:nvPr/>
        </p:nvSpPr>
        <p:spPr>
          <a:xfrm>
            <a:off x="4024415" y="1549302"/>
            <a:ext cx="681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 Web Browser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CC66AE-9387-0541-B83A-F69507A03595}"/>
              </a:ext>
            </a:extLst>
          </p:cNvPr>
          <p:cNvSpPr/>
          <p:nvPr/>
        </p:nvSpPr>
        <p:spPr>
          <a:xfrm>
            <a:off x="4415238" y="2000268"/>
            <a:ext cx="3279620" cy="45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</a:rPr>
              <a:t>WebAssembly Virtual Machine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3BDFBF-D7BE-2A40-B436-366049A43123}"/>
              </a:ext>
            </a:extLst>
          </p:cNvPr>
          <p:cNvCxnSpPr>
            <a:cxnSpLocks/>
          </p:cNvCxnSpPr>
          <p:nvPr/>
        </p:nvCxnSpPr>
        <p:spPr>
          <a:xfrm flipH="1">
            <a:off x="4730628" y="2539854"/>
            <a:ext cx="3485" cy="82495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4D5DC4-50A2-FB4E-A160-B0C7323F31B7}"/>
              </a:ext>
            </a:extLst>
          </p:cNvPr>
          <p:cNvSpPr/>
          <p:nvPr/>
        </p:nvSpPr>
        <p:spPr>
          <a:xfrm>
            <a:off x="4546916" y="2717459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3A4ACC-CDCF-1945-8BFE-BFB721B57F35}"/>
              </a:ext>
            </a:extLst>
          </p:cNvPr>
          <p:cNvSpPr/>
          <p:nvPr/>
        </p:nvSpPr>
        <p:spPr>
          <a:xfrm>
            <a:off x="4534301" y="4505540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3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81F66B-8333-4648-A42D-0DE73D1C4B80}"/>
              </a:ext>
            </a:extLst>
          </p:cNvPr>
          <p:cNvCxnSpPr>
            <a:cxnSpLocks/>
          </p:cNvCxnSpPr>
          <p:nvPr/>
        </p:nvCxnSpPr>
        <p:spPr>
          <a:xfrm flipH="1" flipV="1">
            <a:off x="7372603" y="2540063"/>
            <a:ext cx="9557" cy="783822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652279E-F6FA-1447-B0B4-0F8C4942247F}"/>
              </a:ext>
            </a:extLst>
          </p:cNvPr>
          <p:cNvSpPr/>
          <p:nvPr/>
        </p:nvSpPr>
        <p:spPr>
          <a:xfrm>
            <a:off x="7181308" y="2765128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69408E1-97ED-8242-A162-CC9F44573B6A}"/>
              </a:ext>
            </a:extLst>
          </p:cNvPr>
          <p:cNvSpPr/>
          <p:nvPr/>
        </p:nvSpPr>
        <p:spPr>
          <a:xfrm>
            <a:off x="8154365" y="4422336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6921BF-E77E-6445-8894-9F7A60391EEC}"/>
              </a:ext>
            </a:extLst>
          </p:cNvPr>
          <p:cNvSpPr txBox="1"/>
          <p:nvPr/>
        </p:nvSpPr>
        <p:spPr>
          <a:xfrm>
            <a:off x="8420118" y="5277207"/>
            <a:ext cx="205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Render of SVG Charts with JS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ADBB02-6A35-9B4C-A157-8C17B715A6A5}"/>
              </a:ext>
            </a:extLst>
          </p:cNvPr>
          <p:cNvCxnSpPr>
            <a:cxnSpLocks/>
          </p:cNvCxnSpPr>
          <p:nvPr/>
        </p:nvCxnSpPr>
        <p:spPr>
          <a:xfrm>
            <a:off x="7579668" y="4744238"/>
            <a:ext cx="574697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F84232-14EA-AC4F-83A4-94FCC36425F7}"/>
              </a:ext>
            </a:extLst>
          </p:cNvPr>
          <p:cNvCxnSpPr>
            <a:cxnSpLocks/>
          </p:cNvCxnSpPr>
          <p:nvPr/>
        </p:nvCxnSpPr>
        <p:spPr>
          <a:xfrm flipH="1">
            <a:off x="7550699" y="4520553"/>
            <a:ext cx="555097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9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How do I get started with ML.NET, .NET 5 and Blazor?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Getting Started with ML.NET &amp; Blazor .NET 5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8" name="Title 16">
            <a:extLst>
              <a:ext uri="{FF2B5EF4-FFF2-40B4-BE49-F238E27FC236}">
                <a16:creationId xmlns:a16="http://schemas.microsoft.com/office/drawing/2014/main" id="{01ACAAD2-912A-5A49-9A60-ED67767CA4B1}"/>
              </a:ext>
            </a:extLst>
          </p:cNvPr>
          <p:cNvSpPr txBox="1">
            <a:spLocks/>
          </p:cNvSpPr>
          <p:nvPr/>
        </p:nvSpPr>
        <p:spPr>
          <a:xfrm>
            <a:off x="745273" y="1447701"/>
            <a:ext cx="10510064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</a:rPr>
              <a:t>Checklist &amp; Gotchas (as of .NET 5 RTM and ML.NET 1.5.2)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D756B-966C-394F-B4F7-021B7EB93A72}"/>
              </a:ext>
            </a:extLst>
          </p:cNvPr>
          <p:cNvSpPr/>
          <p:nvPr/>
        </p:nvSpPr>
        <p:spPr>
          <a:xfrm>
            <a:off x="745273" y="2087261"/>
            <a:ext cx="103994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Blazor WebAssembly (local ML.NET execution)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.NET 5 RTM are the earliest bits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that can be used for maximum compatibility with ML.NET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Requires the latest Visual Studio 2019 16.8 for .NET 5 tooling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ML.NET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NuGet packages need to be placed in a secondary assembly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(i.e. [X].Shared) and referenced as a project inside the main Blazor WebAssembly client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Currently ML.NET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only inference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supported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.NET 5 Blazor WASM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Training, AutoML etc. are not supported in .NET 5 as Blazor WASM currently runs in a single-thread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Smaller models recommended (&lt; 4MB)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when using ML.NET inference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If you need larger model support, use Azure Functions, APIs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website or ASP.NET Static Web Apps deployment is supported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PWAs (offline caching) with ML.NET models and resources works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B7433920-19D1-9A4F-A125-2FD2B3B8D333}"/>
              </a:ext>
            </a:extLst>
          </p:cNvPr>
          <p:cNvSpPr/>
          <p:nvPr/>
        </p:nvSpPr>
        <p:spPr>
          <a:xfrm>
            <a:off x="745273" y="5257360"/>
            <a:ext cx="1039941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Blazor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Requires server deployment (compute on the server/Docker/App Service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Support for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large Machine Learning .NET models (100MB+)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static website deployment</a:t>
            </a:r>
          </a:p>
        </p:txBody>
      </p:sp>
    </p:spTree>
    <p:extLst>
      <p:ext uri="{BB962C8B-B14F-4D97-AF65-F5344CB8AC3E}">
        <p14:creationId xmlns:p14="http://schemas.microsoft.com/office/powerpoint/2010/main" val="1893375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Demos, Presentations &amp; Source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Links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3E357-C547-044D-9000-DD8D292A6047}"/>
              </a:ext>
            </a:extLst>
          </p:cNvPr>
          <p:cNvSpPr/>
          <p:nvPr/>
        </p:nvSpPr>
        <p:spPr>
          <a:xfrm>
            <a:off x="583956" y="1476306"/>
            <a:ext cx="11332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Live Demos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Baseball ML Workbench (.NET Core 3.x, Blazor Server):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https://aka.ms/BaseballMLWorkbench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Core 3.x,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https://statisticsandblazordotnetcore3.azureedge.net/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5,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https://statisticsandblazordotnet5.azureedge.net/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ML.NET Baseball Predictions (.NET 5, Blazor WASM, Azure Static Website):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7"/>
              </a:rPr>
              <a:t>https://mlnetandblazor.azureedge.net/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ML.NET Baseball Predictions (.NET 5, Blazor WASM, Azure App Service):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8"/>
              </a:rPr>
              <a:t>https://test-blazor-mlnet.azurewebsites.net/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Baseball ML Workbench: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9"/>
              </a:rPr>
              <a:t>https://github.com/bartczernicki/MachineLearning-BaseballPrediction-BlazorApp 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Core 3.x,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0"/>
              </a:rPr>
              <a:t>https://github.com/bartczernicki/Test-Blazor-WebAssembly-StatisticsAndML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5,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1"/>
              </a:rPr>
              <a:t>https://github.com/bartczernicki/Test-Blazor-WebAssembly-StatisticsAndML-DotNet5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ML.NET Baseball Predictions (.NET 5, Blazor WASM, Self-Host):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2"/>
              </a:rPr>
              <a:t>https://github.com/bartczernicki/Test-Blazor-MLNet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Book - “Resampling: The New Statistics”: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3"/>
              </a:rPr>
              <a:t>http://www.resample.com/intro-text-online/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Video – “Statistics for Hackers”: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4"/>
              </a:rPr>
              <a:t>https://www.youtube.com/watch?v=Iq9DzN6mvYA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D756B-966C-394F-B4F7-021B7EB93A72}"/>
              </a:ext>
            </a:extLst>
          </p:cNvPr>
          <p:cNvSpPr/>
          <p:nvPr/>
        </p:nvSpPr>
        <p:spPr>
          <a:xfrm>
            <a:off x="617075" y="1267064"/>
            <a:ext cx="1039941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Blazor &amp; Machine Intelligence Web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Three main demos of Blazor apps and Machine Intelligence (Statistics, ML, Analytics)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Live deployed demos,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play along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(links on the last slide)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https://github.com/bartczernicki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Blazor Server/WASM with .NET Core 3.x and .NET 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Core components to utilize Blazor to surface Machine Intelligence insights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at some C#/JS code, architecture diagrams &amp; some things you may run into when crafting more advanced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at some patterns from Silverlight (yes, that Silverlight)</a:t>
            </a:r>
          </a:p>
        </p:txBody>
      </p:sp>
      <p:sp>
        <p:nvSpPr>
          <p:cNvPr id="516" name="Title 16">
            <a:extLst>
              <a:ext uri="{FF2B5EF4-FFF2-40B4-BE49-F238E27FC236}">
                <a16:creationId xmlns:a16="http://schemas.microsoft.com/office/drawing/2014/main" id="{2C0568A3-6D51-4541-A4ED-07900ECA4D9F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What we will cover</a:t>
            </a:r>
          </a:p>
        </p:txBody>
      </p:sp>
      <p:pic>
        <p:nvPicPr>
          <p:cNvPr id="5" name="Picture 6" descr="Download Microsoft Silverlight for iPad - Best Free Ipad Apps">
            <a:extLst>
              <a:ext uri="{FF2B5EF4-FFF2-40B4-BE49-F238E27FC236}">
                <a16:creationId xmlns:a16="http://schemas.microsoft.com/office/drawing/2014/main" id="{B6D3122B-450C-D042-9B66-5E6058B3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405" y="4013814"/>
            <a:ext cx="2119937" cy="21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Blazor - Wikipedia">
            <a:extLst>
              <a:ext uri="{FF2B5EF4-FFF2-40B4-BE49-F238E27FC236}">
                <a16:creationId xmlns:a16="http://schemas.microsoft.com/office/drawing/2014/main" id="{3FB3911A-C0FA-0B48-8333-C813E5F0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919" y="4013814"/>
            <a:ext cx="1785104" cy="17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1FA58DA2-7C88-DC40-86AA-3145F82C310F}"/>
              </a:ext>
            </a:extLst>
          </p:cNvPr>
          <p:cNvSpPr/>
          <p:nvPr/>
        </p:nvSpPr>
        <p:spPr>
          <a:xfrm>
            <a:off x="2796567" y="4680029"/>
            <a:ext cx="1376127" cy="45267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38E459C1-DB13-F04C-A513-80E7E20D5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52258" y="3343054"/>
            <a:ext cx="2825403" cy="346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1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Decision Analysis Environment using historical baseball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Baseball ML Workbench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F72A3B-9757-2749-82B3-DA6A739E85B1}"/>
              </a:ext>
            </a:extLst>
          </p:cNvPr>
          <p:cNvSpPr/>
          <p:nvPr/>
        </p:nvSpPr>
        <p:spPr>
          <a:xfrm>
            <a:off x="5066411" y="1960865"/>
            <a:ext cx="6538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sportswriter that focuses on the sport of baseball.  You need a system that can assist you in understanding the performance of baseball position players.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10145AE7-93A5-0040-97BC-33E7A3144003}"/>
              </a:ext>
            </a:extLst>
          </p:cNvPr>
          <p:cNvSpPr txBox="1">
            <a:spLocks/>
          </p:cNvSpPr>
          <p:nvPr/>
        </p:nvSpPr>
        <p:spPr>
          <a:xfrm>
            <a:off x="5130606" y="1154707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http://aka.ms/BaseballMLWorkbench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E98FB-1E80-9342-8AC4-5595905AA50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956" y="1261872"/>
            <a:ext cx="4117063" cy="5113701"/>
          </a:xfrm>
          <a:prstGeom prst="rect">
            <a:avLst/>
          </a:prstGeom>
        </p:spPr>
      </p:pic>
      <p:sp>
        <p:nvSpPr>
          <p:cNvPr id="10" name="Title 16">
            <a:extLst>
              <a:ext uri="{FF2B5EF4-FFF2-40B4-BE49-F238E27FC236}">
                <a16:creationId xmlns:a16="http://schemas.microsoft.com/office/drawing/2014/main" id="{5DCE5E7A-7C16-874D-A54B-A4133206AE16}"/>
              </a:ext>
            </a:extLst>
          </p:cNvPr>
          <p:cNvSpPr txBox="1">
            <a:spLocks/>
          </p:cNvSpPr>
          <p:nvPr/>
        </p:nvSpPr>
        <p:spPr>
          <a:xfrm>
            <a:off x="5130606" y="1654947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Business 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437FD-722F-154C-A3E7-BA6C3C389D77}"/>
              </a:ext>
            </a:extLst>
          </p:cNvPr>
          <p:cNvSpPr/>
          <p:nvPr/>
        </p:nvSpPr>
        <p:spPr>
          <a:xfrm>
            <a:off x="5130606" y="3467112"/>
            <a:ext cx="68795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3.x using Server-side Blazor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in Docker container for local or cloud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scale to thousands of real-time users with asynchronous communication using SignalR and prediction engine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Fluid design across desktop and mobile browsers</a:t>
            </a:r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E7D5B1E9-3EEA-A348-AC62-30CDAAF5A118}"/>
              </a:ext>
            </a:extLst>
          </p:cNvPr>
          <p:cNvSpPr txBox="1">
            <a:spLocks/>
          </p:cNvSpPr>
          <p:nvPr/>
        </p:nvSpPr>
        <p:spPr>
          <a:xfrm>
            <a:off x="5144762" y="3097780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Software Details</a:t>
            </a:r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3275BC70-50E1-3741-8D1C-9497C64C54EE}"/>
              </a:ext>
            </a:extLst>
          </p:cNvPr>
          <p:cNvSpPr txBox="1">
            <a:spLocks/>
          </p:cNvSpPr>
          <p:nvPr/>
        </p:nvSpPr>
        <p:spPr>
          <a:xfrm>
            <a:off x="5130606" y="4911803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Machine Learning 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2EA7F-5BA0-E14A-9D16-DBEFE3D8B5C8}"/>
              </a:ext>
            </a:extLst>
          </p:cNvPr>
          <p:cNvSpPr/>
          <p:nvPr/>
        </p:nvSpPr>
        <p:spPr>
          <a:xfrm>
            <a:off x="5130606" y="5319162"/>
            <a:ext cx="68795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in-memory ML.NET models used for ML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ML.NET models built using historical baseball data from 1876 – 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binary classification – based on position player’s career statistics whether the player will be on the Hall of Fame Ballot or Inducted to the Hall of Fame</a:t>
            </a:r>
          </a:p>
        </p:txBody>
      </p:sp>
    </p:spTree>
    <p:extLst>
      <p:ext uri="{BB962C8B-B14F-4D97-AF65-F5344CB8AC3E}">
        <p14:creationId xmlns:p14="http://schemas.microsoft.com/office/powerpoint/2010/main" val="262831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1897309"/>
            <a:ext cx="10795208" cy="1994392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Baseball ML Workbench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https://aka.ms/BaseballMLWorkbench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Business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Self-Service Decision Analysis environment using Machine Learning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Blazor Server using .NET Core 3.x surfacing in-memory ML.NET models</a:t>
            </a:r>
          </a:p>
        </p:txBody>
      </p:sp>
    </p:spTree>
    <p:extLst>
      <p:ext uri="{BB962C8B-B14F-4D97-AF65-F5344CB8AC3E}">
        <p14:creationId xmlns:p14="http://schemas.microsoft.com/office/powerpoint/2010/main" val="32102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0A37FE-95A3-5B4E-8567-849FDBC3B835}"/>
              </a:ext>
            </a:extLst>
          </p:cNvPr>
          <p:cNvSpPr/>
          <p:nvPr/>
        </p:nvSpPr>
        <p:spPr>
          <a:xfrm>
            <a:off x="6040245" y="1433240"/>
            <a:ext cx="5801507" cy="5190584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28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Sequence diagram and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Baseball ML Workbench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42206-E699-E046-A79F-E8D5F5DCD175}"/>
              </a:ext>
            </a:extLst>
          </p:cNvPr>
          <p:cNvSpPr/>
          <p:nvPr/>
        </p:nvSpPr>
        <p:spPr>
          <a:xfrm>
            <a:off x="7156698" y="1575879"/>
            <a:ext cx="4448562" cy="486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B4AFC-248D-0C4E-AFF1-CBBCCD0E45E3}"/>
              </a:ext>
            </a:extLst>
          </p:cNvPr>
          <p:cNvSpPr txBox="1"/>
          <p:nvPr/>
        </p:nvSpPr>
        <p:spPr>
          <a:xfrm>
            <a:off x="7199766" y="2270040"/>
            <a:ext cx="183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App Service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35A97-B8C3-2E4C-A3B3-0C086FEA8B0D}"/>
              </a:ext>
            </a:extLst>
          </p:cNvPr>
          <p:cNvCxnSpPr>
            <a:cxnSpLocks/>
          </p:cNvCxnSpPr>
          <p:nvPr/>
        </p:nvCxnSpPr>
        <p:spPr>
          <a:xfrm flipV="1">
            <a:off x="1528271" y="3586366"/>
            <a:ext cx="1210272" cy="1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B5B562-DC18-CE42-901E-DB0AD4F7531A}"/>
              </a:ext>
            </a:extLst>
          </p:cNvPr>
          <p:cNvSpPr txBox="1"/>
          <p:nvPr/>
        </p:nvSpPr>
        <p:spPr>
          <a:xfrm>
            <a:off x="2362731" y="4021776"/>
            <a:ext cx="179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SignalR Communication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54BF33-E94A-3B48-ABB7-64DAEBD42AD2}"/>
              </a:ext>
            </a:extLst>
          </p:cNvPr>
          <p:cNvGrpSpPr/>
          <p:nvPr/>
        </p:nvGrpSpPr>
        <p:grpSpPr>
          <a:xfrm>
            <a:off x="7768982" y="3425600"/>
            <a:ext cx="3312256" cy="2947470"/>
            <a:chOff x="8595429" y="2084704"/>
            <a:chExt cx="3312256" cy="38198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B65B8-D232-194D-94E6-B1A5C5964C5E}"/>
                </a:ext>
              </a:extLst>
            </p:cNvPr>
            <p:cNvSpPr/>
            <p:nvPr/>
          </p:nvSpPr>
          <p:spPr>
            <a:xfrm>
              <a:off x="8599934" y="2084704"/>
              <a:ext cx="3279621" cy="381989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4CF03D-A6CD-6647-A7A3-42EB09BC7648}"/>
                </a:ext>
              </a:extLst>
            </p:cNvPr>
            <p:cNvSpPr txBox="1"/>
            <p:nvPr/>
          </p:nvSpPr>
          <p:spPr>
            <a:xfrm>
              <a:off x="9182213" y="2168184"/>
              <a:ext cx="212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Machine Learning Workbench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2E547A-82B2-FF4E-9000-6500DC27CCD0}"/>
                </a:ext>
              </a:extLst>
            </p:cNvPr>
            <p:cNvSpPr/>
            <p:nvPr/>
          </p:nvSpPr>
          <p:spPr>
            <a:xfrm>
              <a:off x="9246426" y="3104955"/>
              <a:ext cx="1988900" cy="148028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ASP.NET Core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1FDD6-57C2-7449-B0D4-5C2A755F221B}"/>
                </a:ext>
              </a:extLst>
            </p:cNvPr>
            <p:cNvSpPr/>
            <p:nvPr/>
          </p:nvSpPr>
          <p:spPr>
            <a:xfrm>
              <a:off x="9435104" y="3367197"/>
              <a:ext cx="1665514" cy="477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Blazor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74ACFE-4962-234E-9F08-AB61290F6467}"/>
                </a:ext>
              </a:extLst>
            </p:cNvPr>
            <p:cNvSpPr/>
            <p:nvPr/>
          </p:nvSpPr>
          <p:spPr>
            <a:xfrm>
              <a:off x="9435104" y="3971254"/>
              <a:ext cx="1665514" cy="477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ML.NET</a:t>
              </a:r>
            </a:p>
          </p:txBody>
        </p:sp>
        <p:pic>
          <p:nvPicPr>
            <p:cNvPr id="23" name="Picture 4" descr="Image result for machine learning model svg">
              <a:extLst>
                <a:ext uri="{FF2B5EF4-FFF2-40B4-BE49-F238E27FC236}">
                  <a16:creationId xmlns:a16="http://schemas.microsoft.com/office/drawing/2014/main" id="{D728A523-6E47-6C4C-93D6-628DD460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3956" y="4646996"/>
              <a:ext cx="598449" cy="65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8B2427D-9158-B545-B09F-FA4DF8CF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24409" y="4612641"/>
              <a:ext cx="598448" cy="70993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6EF611-06BF-F646-BD9B-42CECE4BE09F}"/>
                </a:ext>
              </a:extLst>
            </p:cNvPr>
            <p:cNvSpPr txBox="1"/>
            <p:nvPr/>
          </p:nvSpPr>
          <p:spPr>
            <a:xfrm>
              <a:off x="8595429" y="5346989"/>
              <a:ext cx="132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Decision</a:t>
              </a:r>
            </a:p>
            <a:p>
              <a:r>
                <a:rPr lang="en-US" sz="1200" b="1" dirty="0"/>
                <a:t>Analysis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28F50-5F09-7A44-A76D-004CD6D34D5F}"/>
                </a:ext>
              </a:extLst>
            </p:cNvPr>
            <p:cNvSpPr txBox="1"/>
            <p:nvPr/>
          </p:nvSpPr>
          <p:spPr>
            <a:xfrm>
              <a:off x="10472399" y="5306295"/>
              <a:ext cx="143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Machine Learning Models</a:t>
              </a:r>
            </a:p>
          </p:txBody>
        </p:sp>
        <p:pic>
          <p:nvPicPr>
            <p:cNvPr id="27" name="Picture 6" descr="Image result for blazor svg icon">
              <a:extLst>
                <a:ext uri="{FF2B5EF4-FFF2-40B4-BE49-F238E27FC236}">
                  <a16:creationId xmlns:a16="http://schemas.microsoft.com/office/drawing/2014/main" id="{43DD11B7-5888-1040-8B37-F5FF97456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934" y="3364250"/>
              <a:ext cx="413358" cy="46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Image result for ml.net icon svg">
              <a:extLst>
                <a:ext uri="{FF2B5EF4-FFF2-40B4-BE49-F238E27FC236}">
                  <a16:creationId xmlns:a16="http://schemas.microsoft.com/office/drawing/2014/main" id="{B79E73A4-B8CC-6248-9631-CDD73330B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751" y="4026629"/>
              <a:ext cx="381541" cy="38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F1A682D9-14A0-0C4C-B09E-5A8A7EEC4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180" y="2584837"/>
            <a:ext cx="908326" cy="90832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13C1158-5152-BC45-B5D1-D3FD3CDDAED1}"/>
              </a:ext>
            </a:extLst>
          </p:cNvPr>
          <p:cNvSpPr/>
          <p:nvPr/>
        </p:nvSpPr>
        <p:spPr>
          <a:xfrm>
            <a:off x="1285644" y="339441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D1DDBD0-2FFF-494A-82DD-A1C1657918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1591" y="3206890"/>
            <a:ext cx="758952" cy="75895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24CCF1-3E4C-CF46-AE2C-EFDB5CB1DF9A}"/>
              </a:ext>
            </a:extLst>
          </p:cNvPr>
          <p:cNvCxnSpPr>
            <a:cxnSpLocks/>
          </p:cNvCxnSpPr>
          <p:nvPr/>
        </p:nvCxnSpPr>
        <p:spPr>
          <a:xfrm>
            <a:off x="3728710" y="3586367"/>
            <a:ext cx="1752237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4D5DC4-50A2-FB4E-A160-B0C7323F31B7}"/>
              </a:ext>
            </a:extLst>
          </p:cNvPr>
          <p:cNvSpPr/>
          <p:nvPr/>
        </p:nvSpPr>
        <p:spPr>
          <a:xfrm>
            <a:off x="4408755" y="3404074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8A9301-9EDD-844B-A696-9A6BD145638E}"/>
              </a:ext>
            </a:extLst>
          </p:cNvPr>
          <p:cNvCxnSpPr>
            <a:cxnSpLocks/>
          </p:cNvCxnSpPr>
          <p:nvPr/>
        </p:nvCxnSpPr>
        <p:spPr>
          <a:xfrm>
            <a:off x="8094663" y="2584369"/>
            <a:ext cx="0" cy="76283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EB17B4CF-E1EE-C64B-A203-EEDE0B332E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29869" y="1629113"/>
            <a:ext cx="515975" cy="51597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11D63A0-3E6E-CB4C-887A-6E0A2877D00E}"/>
              </a:ext>
            </a:extLst>
          </p:cNvPr>
          <p:cNvSpPr/>
          <p:nvPr/>
        </p:nvSpPr>
        <p:spPr>
          <a:xfrm>
            <a:off x="7919351" y="277383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26AA59-19B8-6840-99AC-3E2D454E344B}"/>
              </a:ext>
            </a:extLst>
          </p:cNvPr>
          <p:cNvCxnSpPr>
            <a:cxnSpLocks/>
          </p:cNvCxnSpPr>
          <p:nvPr/>
        </p:nvCxnSpPr>
        <p:spPr>
          <a:xfrm>
            <a:off x="8087857" y="3659138"/>
            <a:ext cx="822" cy="1622983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09E882-0E29-ED4B-85AE-D7506C3F7EA6}"/>
              </a:ext>
            </a:extLst>
          </p:cNvPr>
          <p:cNvCxnSpPr>
            <a:cxnSpLocks/>
          </p:cNvCxnSpPr>
          <p:nvPr/>
        </p:nvCxnSpPr>
        <p:spPr>
          <a:xfrm>
            <a:off x="8419979" y="5653895"/>
            <a:ext cx="1854192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7FE7CB-AA94-7C46-A0DC-457EE51101C8}"/>
              </a:ext>
            </a:extLst>
          </p:cNvPr>
          <p:cNvSpPr/>
          <p:nvPr/>
        </p:nvSpPr>
        <p:spPr>
          <a:xfrm>
            <a:off x="9244255" y="5456853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43CD13-AF14-F64F-9292-9C6BE827B0D5}"/>
              </a:ext>
            </a:extLst>
          </p:cNvPr>
          <p:cNvSpPr/>
          <p:nvPr/>
        </p:nvSpPr>
        <p:spPr>
          <a:xfrm>
            <a:off x="7898590" y="4427613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89802C-2F9F-0E4A-9B43-EDE9AF5ED3D5}"/>
              </a:ext>
            </a:extLst>
          </p:cNvPr>
          <p:cNvCxnSpPr>
            <a:cxnSpLocks/>
          </p:cNvCxnSpPr>
          <p:nvPr/>
        </p:nvCxnSpPr>
        <p:spPr>
          <a:xfrm flipH="1" flipV="1">
            <a:off x="10723376" y="3607469"/>
            <a:ext cx="1266" cy="1612975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DAD48BE-0B28-334E-870D-2701DA440EB9}"/>
              </a:ext>
            </a:extLst>
          </p:cNvPr>
          <p:cNvSpPr/>
          <p:nvPr/>
        </p:nvSpPr>
        <p:spPr>
          <a:xfrm>
            <a:off x="10527303" y="4419196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6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B2E0960E-89AD-434F-A4B0-FC35EEDF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5388" y="1641534"/>
            <a:ext cx="515974" cy="5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AA04E3-4815-7343-BB51-60959AFBABD2}"/>
              </a:ext>
            </a:extLst>
          </p:cNvPr>
          <p:cNvCxnSpPr>
            <a:cxnSpLocks/>
          </p:cNvCxnSpPr>
          <p:nvPr/>
        </p:nvCxnSpPr>
        <p:spPr>
          <a:xfrm flipV="1">
            <a:off x="10723375" y="2533437"/>
            <a:ext cx="1" cy="76283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97B5307-9EE1-EC4B-9FBE-923DEF3467A1}"/>
              </a:ext>
            </a:extLst>
          </p:cNvPr>
          <p:cNvSpPr/>
          <p:nvPr/>
        </p:nvSpPr>
        <p:spPr>
          <a:xfrm>
            <a:off x="10527303" y="2783050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6333EA-7A80-6342-8729-4BDBAB39BEB5}"/>
              </a:ext>
            </a:extLst>
          </p:cNvPr>
          <p:cNvSpPr txBox="1"/>
          <p:nvPr/>
        </p:nvSpPr>
        <p:spPr>
          <a:xfrm>
            <a:off x="9761164" y="2251507"/>
            <a:ext cx="183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App Insights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DE1E09-E080-ED49-AFC0-3CEBAC0CFB56}"/>
              </a:ext>
            </a:extLst>
          </p:cNvPr>
          <p:cNvGrpSpPr/>
          <p:nvPr/>
        </p:nvGrpSpPr>
        <p:grpSpPr>
          <a:xfrm>
            <a:off x="-392135" y="3384211"/>
            <a:ext cx="2057400" cy="2057400"/>
            <a:chOff x="1063470" y="908546"/>
            <a:chExt cx="2057400" cy="2057400"/>
          </a:xfrm>
        </p:grpSpPr>
        <p:pic>
          <p:nvPicPr>
            <p:cNvPr id="48" name="Picture 10" descr="Image result for web browser svg">
              <a:extLst>
                <a:ext uri="{FF2B5EF4-FFF2-40B4-BE49-F238E27FC236}">
                  <a16:creationId xmlns:a16="http://schemas.microsoft.com/office/drawing/2014/main" id="{8CA3C953-870E-A94F-8FD5-675952C31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53" y="1102268"/>
              <a:ext cx="1224893" cy="122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3755CA-499F-EF4C-91FC-5107E4C1CC73}"/>
                </a:ext>
              </a:extLst>
            </p:cNvPr>
            <p:cNvSpPr/>
            <p:nvPr/>
          </p:nvSpPr>
          <p:spPr>
            <a:xfrm>
              <a:off x="1566390" y="1557060"/>
              <a:ext cx="1051560" cy="509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8BA580-4DFB-7247-856A-57476836319F}"/>
                </a:ext>
              </a:extLst>
            </p:cNvPr>
            <p:cNvSpPr/>
            <p:nvPr/>
          </p:nvSpPr>
          <p:spPr>
            <a:xfrm>
              <a:off x="1805853" y="1609727"/>
              <a:ext cx="597035" cy="233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81587B2-3815-944A-8AD3-663E28571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63470" y="908546"/>
              <a:ext cx="2057400" cy="2057400"/>
            </a:xfrm>
            <a:prstGeom prst="rect">
              <a:avLst/>
            </a:prstGeom>
          </p:spPr>
        </p:pic>
      </p:grpSp>
      <p:pic>
        <p:nvPicPr>
          <p:cNvPr id="1026" name="Picture 2" descr="Azure Front Door | Microsoft Azure">
            <a:extLst>
              <a:ext uri="{FF2B5EF4-FFF2-40B4-BE49-F238E27FC236}">
                <a16:creationId xmlns:a16="http://schemas.microsoft.com/office/drawing/2014/main" id="{1C12B599-CFFF-9C49-BFE0-CFCA9E8B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4424" y="3160341"/>
            <a:ext cx="1708577" cy="8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708F3-E71F-444A-8FDE-F8F6F6C622E3}"/>
              </a:ext>
            </a:extLst>
          </p:cNvPr>
          <p:cNvSpPr txBox="1"/>
          <p:nvPr/>
        </p:nvSpPr>
        <p:spPr>
          <a:xfrm>
            <a:off x="5109716" y="4022204"/>
            <a:ext cx="179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Front Door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86E298-2828-8740-A538-C91DD2A7D3A7}"/>
              </a:ext>
            </a:extLst>
          </p:cNvPr>
          <p:cNvCxnSpPr>
            <a:cxnSpLocks/>
          </p:cNvCxnSpPr>
          <p:nvPr/>
        </p:nvCxnSpPr>
        <p:spPr>
          <a:xfrm>
            <a:off x="6628765" y="3607469"/>
            <a:ext cx="527933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1886425"/>
            <a:ext cx="10795208" cy="2659190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Statistical Simulations &amp; Visuals in Blazor WebAssembly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 (.NET Core 3.x):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https://StatisticsAndBlazorDotNetCore3.AzureEdge.Net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Live Demo (.NET 5):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https://StatisticsAndBlazorDotNet5.AzureEdge.Net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Blazor WebAssembly (.NET Core 3x. &amp; .NET 5) using D3.js data visualizations and a .NET statistical library (MathNet.Numerics) hosted on an Azure Static Website</a:t>
            </a:r>
          </a:p>
        </p:txBody>
      </p:sp>
    </p:spTree>
    <p:extLst>
      <p:ext uri="{BB962C8B-B14F-4D97-AF65-F5344CB8AC3E}">
        <p14:creationId xmlns:p14="http://schemas.microsoft.com/office/powerpoint/2010/main" val="10887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Upgrade to .NET 5 is essentially a “run faster” checkbox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Blazor WASM - .NET 5 is Faster Than .NET Core 3.x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777861-0B43-6140-8D9B-B32AD07DB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76084"/>
              </p:ext>
            </p:extLst>
          </p:nvPr>
        </p:nvGraphicFramePr>
        <p:xfrm>
          <a:off x="583956" y="1600203"/>
          <a:ext cx="9926506" cy="5110652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{9D7B26C5-4107-4FEC-AEDC-1716B250A1EF}</a:tableStyleId>
              </a:tblPr>
              <a:tblGrid>
                <a:gridCol w="2647146">
                  <a:extLst>
                    <a:ext uri="{9D8B030D-6E8A-4147-A177-3AD203B41FA5}">
                      <a16:colId xmlns:a16="http://schemas.microsoft.com/office/drawing/2014/main" val="451970211"/>
                    </a:ext>
                  </a:extLst>
                </a:gridCol>
                <a:gridCol w="1710770">
                  <a:extLst>
                    <a:ext uri="{9D8B030D-6E8A-4147-A177-3AD203B41FA5}">
                      <a16:colId xmlns:a16="http://schemas.microsoft.com/office/drawing/2014/main" val="2143510761"/>
                    </a:ext>
                  </a:extLst>
                </a:gridCol>
                <a:gridCol w="2188396">
                  <a:extLst>
                    <a:ext uri="{9D8B030D-6E8A-4147-A177-3AD203B41FA5}">
                      <a16:colId xmlns:a16="http://schemas.microsoft.com/office/drawing/2014/main" val="1672731483"/>
                    </a:ext>
                  </a:extLst>
                </a:gridCol>
                <a:gridCol w="1969665">
                  <a:extLst>
                    <a:ext uri="{9D8B030D-6E8A-4147-A177-3AD203B41FA5}">
                      <a16:colId xmlns:a16="http://schemas.microsoft.com/office/drawing/2014/main" val="606756316"/>
                    </a:ext>
                  </a:extLst>
                </a:gridCol>
                <a:gridCol w="1410529">
                  <a:extLst>
                    <a:ext uri="{9D8B030D-6E8A-4147-A177-3AD203B41FA5}">
                      <a16:colId xmlns:a16="http://schemas.microsoft.com/office/drawing/2014/main" val="3056160551"/>
                    </a:ext>
                  </a:extLst>
                </a:gridCol>
              </a:tblGrid>
              <a:tr h="771086">
                <a:tc>
                  <a:txBody>
                    <a:bodyPr/>
                    <a:lstStyle/>
                    <a:p>
                      <a:r>
                        <a:rPr lang="en-US" sz="1600" dirty="0"/>
                        <a:t>Device (CPU)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.NET Core 3.x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.NET 5 RTM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4592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iPod Touch</a:t>
                      </a:r>
                    </a:p>
                    <a:p>
                      <a:r>
                        <a:rPr lang="en-US" sz="1600" dirty="0"/>
                        <a:t>(7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Gen, 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26,850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21,880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86237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iPhone X</a:t>
                      </a:r>
                    </a:p>
                    <a:p>
                      <a:r>
                        <a:rPr lang="en-US" sz="1600" dirty="0"/>
                        <a:t>(Nov 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15849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iPad 11 Inch Pro</a:t>
                      </a:r>
                    </a:p>
                    <a:p>
                      <a:r>
                        <a:rPr lang="en-US" sz="1600" dirty="0"/>
                        <a:t>(1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Gen, 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53212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iPhone 12 Pro</a:t>
                      </a:r>
                    </a:p>
                    <a:p>
                      <a:r>
                        <a:rPr lang="en-US" sz="1600" dirty="0"/>
                        <a:t>(Oct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23496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MacBook Pro</a:t>
                      </a:r>
                    </a:p>
                    <a:p>
                      <a:r>
                        <a:rPr lang="en-US" sz="1600" dirty="0"/>
                        <a:t>(2.5GigHz-i7, mid-2015)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6177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63150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AMD Ryzen 3900x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27294"/>
                  </a:ext>
                </a:extLst>
              </a:tr>
            </a:tbl>
          </a:graphicData>
        </a:graphic>
      </p:graphicFrame>
      <p:sp>
        <p:nvSpPr>
          <p:cNvPr id="4" name="Title 16">
            <a:extLst>
              <a:ext uri="{FF2B5EF4-FFF2-40B4-BE49-F238E27FC236}">
                <a16:creationId xmlns:a16="http://schemas.microsoft.com/office/drawing/2014/main" id="{3B1BBEE6-2929-944F-AB49-173FB15E9E70}"/>
              </a:ext>
            </a:extLst>
          </p:cNvPr>
          <p:cNvSpPr txBox="1">
            <a:spLocks/>
          </p:cNvSpPr>
          <p:nvPr/>
        </p:nvSpPr>
        <p:spPr>
          <a:xfrm>
            <a:off x="6137871" y="1239524"/>
            <a:ext cx="4465896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*Super unofficial benchmark using Statistical Simulations</a:t>
            </a:r>
          </a:p>
        </p:txBody>
      </p:sp>
    </p:spTree>
    <p:extLst>
      <p:ext uri="{BB962C8B-B14F-4D97-AF65-F5344CB8AC3E}">
        <p14:creationId xmlns:p14="http://schemas.microsoft.com/office/powerpoint/2010/main" val="46895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Different browsers implement WebAssembly Differently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Blazor WASM – The Browser Matters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777861-0B43-6140-8D9B-B32AD07DB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96478"/>
              </p:ext>
            </p:extLst>
          </p:nvPr>
        </p:nvGraphicFramePr>
        <p:xfrm>
          <a:off x="583956" y="1600203"/>
          <a:ext cx="9926506" cy="3250838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{9D7B26C5-4107-4FEC-AEDC-1716B250A1EF}</a:tableStyleId>
              </a:tblPr>
              <a:tblGrid>
                <a:gridCol w="2647146">
                  <a:extLst>
                    <a:ext uri="{9D8B030D-6E8A-4147-A177-3AD203B41FA5}">
                      <a16:colId xmlns:a16="http://schemas.microsoft.com/office/drawing/2014/main" val="451970211"/>
                    </a:ext>
                  </a:extLst>
                </a:gridCol>
                <a:gridCol w="1710770">
                  <a:extLst>
                    <a:ext uri="{9D8B030D-6E8A-4147-A177-3AD203B41FA5}">
                      <a16:colId xmlns:a16="http://schemas.microsoft.com/office/drawing/2014/main" val="2143510761"/>
                    </a:ext>
                  </a:extLst>
                </a:gridCol>
                <a:gridCol w="2188396">
                  <a:extLst>
                    <a:ext uri="{9D8B030D-6E8A-4147-A177-3AD203B41FA5}">
                      <a16:colId xmlns:a16="http://schemas.microsoft.com/office/drawing/2014/main" val="1672731483"/>
                    </a:ext>
                  </a:extLst>
                </a:gridCol>
                <a:gridCol w="1969665">
                  <a:extLst>
                    <a:ext uri="{9D8B030D-6E8A-4147-A177-3AD203B41FA5}">
                      <a16:colId xmlns:a16="http://schemas.microsoft.com/office/drawing/2014/main" val="606756316"/>
                    </a:ext>
                  </a:extLst>
                </a:gridCol>
                <a:gridCol w="1410529">
                  <a:extLst>
                    <a:ext uri="{9D8B030D-6E8A-4147-A177-3AD203B41FA5}">
                      <a16:colId xmlns:a16="http://schemas.microsoft.com/office/drawing/2014/main" val="3056160551"/>
                    </a:ext>
                  </a:extLst>
                </a:gridCol>
              </a:tblGrid>
              <a:tr h="771086">
                <a:tc>
                  <a:txBody>
                    <a:bodyPr/>
                    <a:lstStyle/>
                    <a:p>
                      <a:r>
                        <a:rPr lang="en-US" sz="1600" dirty="0"/>
                        <a:t>Device (CPU)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.NET Core 3.x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.NET 5 RTM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4592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53212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9,675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6177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63150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39340"/>
                  </a:ext>
                </a:extLst>
              </a:tr>
            </a:tbl>
          </a:graphicData>
        </a:graphic>
      </p:graphicFrame>
      <p:sp>
        <p:nvSpPr>
          <p:cNvPr id="4" name="Title 16">
            <a:extLst>
              <a:ext uri="{FF2B5EF4-FFF2-40B4-BE49-F238E27FC236}">
                <a16:creationId xmlns:a16="http://schemas.microsoft.com/office/drawing/2014/main" id="{3B1BBEE6-2929-944F-AB49-173FB15E9E70}"/>
              </a:ext>
            </a:extLst>
          </p:cNvPr>
          <p:cNvSpPr txBox="1">
            <a:spLocks/>
          </p:cNvSpPr>
          <p:nvPr/>
        </p:nvSpPr>
        <p:spPr>
          <a:xfrm>
            <a:off x="6141265" y="1241128"/>
            <a:ext cx="4483499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*Super unofficial benchmark using Statistical Simulations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585DD-E068-5B42-991A-23E0A3B58F0B}"/>
              </a:ext>
            </a:extLst>
          </p:cNvPr>
          <p:cNvSpPr/>
          <p:nvPr/>
        </p:nvSpPr>
        <p:spPr>
          <a:xfrm>
            <a:off x="583956" y="4989556"/>
            <a:ext cx="99265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Browser Difference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WebAssembly Differences in browsers: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https://webassembly.org/roadmap/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Browsers handle integrity security checks differently: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https://docs.microsoft.com/en-us/aspnet/core/blazor/host-and-deploy/webassembly?view=aspnetcore-5.0#resolve-integrity-check-failures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Beware of call stack errors (.NET 5 especially in older devices, same browser version)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8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1890834"/>
            <a:ext cx="10795208" cy="2326791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ML.NET Baseball Predictions in Blazor WebAssembly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 (Azure Static Website):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Live Demo (Azure App Service):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https://Test-Blazor-MLNet.AzureWebSites.Net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Blazor WebAssembly (.NET Core 3x. &amp; .NET 5) using D3.js data visualizations with Machine Learning .NET surfacing the predictions</a:t>
            </a:r>
          </a:p>
        </p:txBody>
      </p:sp>
    </p:spTree>
    <p:extLst>
      <p:ext uri="{BB962C8B-B14F-4D97-AF65-F5344CB8AC3E}">
        <p14:creationId xmlns:p14="http://schemas.microsoft.com/office/powerpoint/2010/main" val="8375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1802</Words>
  <Application>Microsoft Macintosh PowerPoint</Application>
  <PresentationFormat>Widescreen</PresentationFormat>
  <Paragraphs>245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Segoe UI</vt:lpstr>
      <vt:lpstr>Segoe UI Semilight</vt:lpstr>
      <vt:lpstr>Wingdings</vt:lpstr>
      <vt:lpstr>Office Theme</vt:lpstr>
      <vt:lpstr>PowerPoint Presentation</vt:lpstr>
      <vt:lpstr>PowerPoint Presentation</vt:lpstr>
      <vt:lpstr>Decision Analysis Environment using historical baseball data</vt:lpstr>
      <vt:lpstr>DEMO - Baseball ML Workbench Live Demo: https://aka.ms/BaseballMLWorkbench Business Scenario: Self-Service Decision Analysis environment using Machine Learning Technical Scenario: Blazor Server using .NET Core 3.x surfacing in-memory ML.NET models</vt:lpstr>
      <vt:lpstr>Sequence diagram and architecture</vt:lpstr>
      <vt:lpstr>DEMO - Statistical Simulations &amp; Visuals in Blazor WebAssembly Live Demo (.NET Core 3.x): https://StatisticsAndBlazorDotNetCore3.AzureEdge.Net Live Demo (.NET 5): https://StatisticsAndBlazorDotNet5.AzureEdge.Net Technical Scenario: Blazor WebAssembly (.NET Core 3x. &amp; .NET 5) using D3.js data visualizations and a .NET statistical library (MathNet.Numerics) hosted on an Azure Static Website</vt:lpstr>
      <vt:lpstr>PowerPoint Presentation</vt:lpstr>
      <vt:lpstr>PowerPoint Presentation</vt:lpstr>
      <vt:lpstr>DEMO - ML.NET Baseball Predictions in Blazor WebAssembly Live Demo (Azure Static Website): https://MLNetandBlazor.AzureEdge.Net Live Demo (Azure App Service): https://Test-Blazor-MLNet.AzureWebSites.Net Technical Scenario: Blazor WebAssembly (.NET Core 3x. &amp; .NET 5) using D3.js data visualizations with Machine Learning .NET surfacing the predictions</vt:lpstr>
      <vt:lpstr>PowerPoint Presentation</vt:lpstr>
      <vt:lpstr>Sequence diagram and architecture</vt:lpstr>
      <vt:lpstr>PowerPoint Presentation</vt:lpstr>
      <vt:lpstr>Demos, Presentations &amp; Source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MACHINE INTELLIGENCE  TO YOUR BLAZOR APPS</dc:title>
  <dc:subject>Machine Intelligence, AI, Machine Learning</dc:subject>
  <dc:creator>Bart Czernicki</dc:creator>
  <cp:keywords>Machine Intelligence, AI, Machine Learning</cp:keywords>
  <dc:description/>
  <cp:lastModifiedBy>Bart Czernicki</cp:lastModifiedBy>
  <cp:revision>199</cp:revision>
  <dcterms:created xsi:type="dcterms:W3CDTF">2020-05-30T13:08:51Z</dcterms:created>
  <dcterms:modified xsi:type="dcterms:W3CDTF">2020-11-19T15:17:59Z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2020-05-30T13:08:52Z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57447490-3800-41ed-b1d1-000026036547</vt:lpwstr>
  </property>
  <property fmtid="{D5CDD505-2E9C-101B-9397-08002B2CF9AE}" pid="8" name="MSIP_Label_f42aa342-8706-4288-bd11-ebb85995028c_ContentBits">
    <vt:lpwstr>0</vt:lpwstr>
  </property>
</Properties>
</file>