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10637" r:id="rId3"/>
    <p:sldId id="10624" r:id="rId4"/>
    <p:sldId id="10631" r:id="rId5"/>
    <p:sldId id="10625" r:id="rId6"/>
    <p:sldId id="10632" r:id="rId7"/>
    <p:sldId id="10635" r:id="rId8"/>
    <p:sldId id="10636" r:id="rId9"/>
    <p:sldId id="10634" r:id="rId10"/>
    <p:sldId id="10618" r:id="rId11"/>
    <p:sldId id="10633" r:id="rId12"/>
    <p:sldId id="10638" r:id="rId13"/>
    <p:sldId id="1063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AEB5EB-F9B9-D147-A4EE-7D712801A358}">
          <p14:sldIdLst>
            <p14:sldId id="256"/>
            <p14:sldId id="10637"/>
            <p14:sldId id="10624"/>
            <p14:sldId id="10631"/>
            <p14:sldId id="10625"/>
            <p14:sldId id="10632"/>
            <p14:sldId id="10635"/>
            <p14:sldId id="10636"/>
            <p14:sldId id="10634"/>
            <p14:sldId id="10618"/>
            <p14:sldId id="10633"/>
            <p14:sldId id="10638"/>
          </p14:sldIdLst>
        </p14:section>
        <p14:section name="Further Reading" id="{1DB3B572-7B1B-994D-AF94-29384B4F9B09}">
          <p14:sldIdLst>
            <p14:sldId id="106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6361"/>
  </p:normalViewPr>
  <p:slideViewPr>
    <p:cSldViewPr snapToGrid="0" snapToObjects="1">
      <p:cViewPr varScale="1">
        <p:scale>
          <a:sx n="168" d="100"/>
          <a:sy n="168" d="100"/>
        </p:scale>
        <p:origin x="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D0CEC-186B-A24F-94A6-9F5591DB84C6}" type="datetimeFigureOut">
              <a:rPr lang="en-US" smtClean="0"/>
              <a:t>2/17/21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DF00B-7F99-A848-A150-47F35B089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1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6672" indent="-346672">
              <a:lnSpc>
                <a:spcPct val="107000"/>
              </a:lnSpc>
              <a:spcAft>
                <a:spcPts val="809"/>
              </a:spcAft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Ignite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417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244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2/17/21 7:44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244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728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2/17/21 7:44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71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6672" indent="-346672">
              <a:lnSpc>
                <a:spcPct val="107000"/>
              </a:lnSpc>
              <a:spcAft>
                <a:spcPts val="809"/>
              </a:spcAft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Ignite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417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244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2/17/21 7:44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244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1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2/17/21 7:44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71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2/17/21 7:44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17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https://aka.ms/BaseballMLWorkbench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DF00B-7F99-A848-A150-47F35B0893D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39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2/17/21 7:44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45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https://MLNetandBlazor.AzureEdge.Net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DF00B-7F99-A848-A150-47F35B0893D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70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6672" indent="-346672">
              <a:lnSpc>
                <a:spcPct val="107000"/>
              </a:lnSpc>
              <a:spcAft>
                <a:spcPts val="809"/>
              </a:spcAft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Ignite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417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244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2/17/21 7:44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244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1399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6672" indent="-346672">
              <a:lnSpc>
                <a:spcPct val="107000"/>
              </a:lnSpc>
              <a:spcAft>
                <a:spcPts val="809"/>
              </a:spcAft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Ignite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417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244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2/17/21 7:44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244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351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https://MLNetandBlazor.AzureEdge.Net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DF00B-7F99-A848-A150-47F35B0893D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0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6672" indent="-346672">
              <a:lnSpc>
                <a:spcPct val="107000"/>
              </a:lnSpc>
              <a:spcAft>
                <a:spcPts val="809"/>
              </a:spcAft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Ignite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417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244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2/17/21 7:44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244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755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813C-085E-F345-83D6-2FEB138C2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D0E00-1E2C-7E48-A169-23AB69546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A5E70-4C1E-174C-BB07-A6AE8BE5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6F5-CE58-B242-BB4D-E88FE52F04CC}" type="datetimeFigureOut">
              <a:rPr lang="en-US" smtClean="0"/>
              <a:t>2/17/21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16703-6AEB-E74D-8306-7ABC2B64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F43A2-103F-D946-A5B2-2DFFB3B7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3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30EC-9091-A541-A88B-115D022B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1AFF1-C4DE-F64A-A2D2-08635C752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D060B-9290-874E-8325-66946143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6F5-CE58-B242-BB4D-E88FE52F04CC}" type="datetimeFigureOut">
              <a:rPr lang="en-US" smtClean="0"/>
              <a:t>2/17/21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49299-4734-2947-A3A8-A9C9825EA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44A20-D63C-BA4A-8845-7A04D78E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30AE23-8C51-9044-9B89-BCB31623A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ED7E6-2FF5-FD4E-ADD0-C3B4A61A8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C0A90-DACB-DB46-B757-C2123AC1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6F5-CE58-B242-BB4D-E88FE52F04CC}" type="datetimeFigureOut">
              <a:rPr lang="en-US" smtClean="0"/>
              <a:t>2/17/21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EF0B4-EAD2-1947-B952-F2D8E54B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1BDA1-A912-304A-8896-17979AB7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097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96146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7436-7A21-0247-B2B4-57CAA292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D97C2-B5EA-5241-9C69-71D4988BF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42469-2BB3-FB46-B792-0B67FDB2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6F5-CE58-B242-BB4D-E88FE52F04CC}" type="datetimeFigureOut">
              <a:rPr lang="en-US" smtClean="0"/>
              <a:t>2/17/21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61220-911D-2E45-AAC2-E6A3D1BE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C6B35-FC0D-9C48-AFEA-AC2535E4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9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E79C-3F11-1A4A-8998-A1B0239DC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398ED-7A8E-6844-9955-A761763CB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E28F8-4AA1-7C45-B3E6-CF96BEB90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6F5-CE58-B242-BB4D-E88FE52F04CC}" type="datetimeFigureOut">
              <a:rPr lang="en-US" smtClean="0"/>
              <a:t>2/17/21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F82B2-E9B0-214B-80D7-A41C08E5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6719B-51BB-9643-AE28-D4D20787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1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418E-C884-8E4D-A821-CF34E56F3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84C7-DF88-AB48-B7BD-F8F2C96EB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5E4CD-34B2-AC49-9AAF-AC0A6B594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A2802-22A2-2649-932C-2EF7EAB9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6F5-CE58-B242-BB4D-E88FE52F04CC}" type="datetimeFigureOut">
              <a:rPr lang="en-US" smtClean="0"/>
              <a:t>2/17/21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0223B-080E-BA44-A21B-03C25C0C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8A3D7-6CD0-C54A-A57E-DDFE8A48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65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45CC-3594-A845-AF90-970DBDAB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F3298-548C-B147-9C76-F2C55B429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2A567-C2A7-BE44-AC93-B561E2D9A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3CE50-89A6-F541-B617-D528B7121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1B041-CF8A-6442-90D5-2A4486223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79E6AE-895D-D644-8678-8D735EE06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6F5-CE58-B242-BB4D-E88FE52F04CC}" type="datetimeFigureOut">
              <a:rPr lang="en-US" smtClean="0"/>
              <a:t>2/17/21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8EA163-86D3-0B4C-8F4C-FA3382B4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B5F43-13CA-E542-83C3-31622648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6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0A5E-DA61-3547-B5B4-F59AE7C9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95A6D-42AD-404C-90FF-8C06D195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6F5-CE58-B242-BB4D-E88FE52F04CC}" type="datetimeFigureOut">
              <a:rPr lang="en-US" smtClean="0"/>
              <a:t>2/17/21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5BDF9-BBF1-D045-B6D4-8D0D16B6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8749F-37A7-3040-BFEC-80157FE3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0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3496B-EBC4-AC45-A0D8-5CE23B07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6F5-CE58-B242-BB4D-E88FE52F04CC}" type="datetimeFigureOut">
              <a:rPr lang="en-US" smtClean="0"/>
              <a:t>2/17/21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3FBA2-AED9-BE4A-8B38-CA96D9000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21BD5-C292-B943-A763-F6CF1B88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4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09DB-E635-B947-8806-75498340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A2E57-A155-184A-BF6F-3C3FEEE36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1FEE2-6064-9444-ADA7-9B9346D59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D87D5-6FBB-534E-AA09-20EC2F95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6F5-CE58-B242-BB4D-E88FE52F04CC}" type="datetimeFigureOut">
              <a:rPr lang="en-US" smtClean="0"/>
              <a:t>2/17/21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17CDA-F830-A841-A7D6-179D6951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5D557-BE9C-3B48-AE06-EE1BC623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5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2F9B-004C-E241-8D71-B1DE57D8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6E98FE-FABC-3242-A4BD-3DB7122ED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6E18B-BC2C-2741-B1C0-43A8932B5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4E97B-6524-A04E-A221-210A63F1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6F5-CE58-B242-BB4D-E88FE52F04CC}" type="datetimeFigureOut">
              <a:rPr lang="en-US" smtClean="0"/>
              <a:t>2/17/21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61359-8ABC-BF4F-B6D3-3D2FCB3C7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2A372-E4BA-A74D-8C85-ACB895B8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9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A911E-16EE-3947-BAD9-F97D037B3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69B31-69A6-D84B-BD8D-A5AF0D348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693A8-0BC9-EF49-B5E2-C6468FBEE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376F5-CE58-B242-BB4D-E88FE52F04CC}" type="datetimeFigureOut">
              <a:rPr lang="en-US" smtClean="0"/>
              <a:t>2/17/21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7FCA0-3589-5144-BF9B-45DEDA098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ABD1-97B7-0E47-82F9-033D2447C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7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11" Type="http://schemas.openxmlformats.org/officeDocument/2006/relationships/image" Target="../media/image19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test-blazor-mlnet.azurewebsites.net/" TargetMode="External"/><Relationship Id="rId13" Type="http://schemas.openxmlformats.org/officeDocument/2006/relationships/hyperlink" Target="http://www.resample.com/intro-text-online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mlnetandblazor.azureedge.net/" TargetMode="External"/><Relationship Id="rId12" Type="http://schemas.openxmlformats.org/officeDocument/2006/relationships/hyperlink" Target="https://github.com/bartczernicki/Test-Blazor-MLNe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tatisticsandblazordotnet5.azureedge.net/" TargetMode="External"/><Relationship Id="rId11" Type="http://schemas.openxmlformats.org/officeDocument/2006/relationships/hyperlink" Target="https://github.com/bartczernicki/Test-Blazor-WebAssembly-StatisticsAndML-DotNet5" TargetMode="External"/><Relationship Id="rId5" Type="http://schemas.openxmlformats.org/officeDocument/2006/relationships/hyperlink" Target="https://statisticsandblazordotnetcore3.azureedge.net/" TargetMode="External"/><Relationship Id="rId10" Type="http://schemas.openxmlformats.org/officeDocument/2006/relationships/hyperlink" Target="https://github.com/bartczernicki/Test-Blazor-WebAssembly-StatisticsAndML" TargetMode="External"/><Relationship Id="rId4" Type="http://schemas.openxmlformats.org/officeDocument/2006/relationships/hyperlink" Target="https://aka.ms/BaseballMLWorkbench" TargetMode="External"/><Relationship Id="rId9" Type="http://schemas.openxmlformats.org/officeDocument/2006/relationships/hyperlink" Target="https://github.com/bartczernicki/MachineLearning-BaseballPrediction-BlazorApp" TargetMode="External"/><Relationship Id="rId14" Type="http://schemas.openxmlformats.org/officeDocument/2006/relationships/hyperlink" Target="https://www.youtube.com/watch?v=Iq9DzN6mvY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DC62E6F-6B48-C04E-8A13-EA7567FE716E}"/>
              </a:ext>
            </a:extLst>
          </p:cNvPr>
          <p:cNvSpPr/>
          <p:nvPr/>
        </p:nvSpPr>
        <p:spPr>
          <a:xfrm>
            <a:off x="272737" y="3967815"/>
            <a:ext cx="11698825" cy="261188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76B5B-A803-A44A-A258-7C54D6AECC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 b="-1"/>
          <a:stretch/>
        </p:blipFill>
        <p:spPr>
          <a:xfrm>
            <a:off x="282597" y="161077"/>
            <a:ext cx="11698825" cy="3685365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71FF86C0-5186-E546-8C7D-74AB2C44961F}"/>
              </a:ext>
            </a:extLst>
          </p:cNvPr>
          <p:cNvSpPr txBox="1">
            <a:spLocks/>
          </p:cNvSpPr>
          <p:nvPr/>
        </p:nvSpPr>
        <p:spPr>
          <a:xfrm>
            <a:off x="272737" y="4244992"/>
            <a:ext cx="10947620" cy="11559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>
              <a:spcAft>
                <a:spcPts val="600"/>
              </a:spcAft>
            </a:pPr>
            <a:r>
              <a:rPr lang="en-US" sz="4000" b="1" cap="all" dirty="0">
                <a:solidFill>
                  <a:schemeClr val="bg1">
                    <a:lumMod val="95000"/>
                  </a:schemeClr>
                </a:solidFill>
              </a:rPr>
              <a:t>ADDING MACHINE INTELLIGENCE</a:t>
            </a:r>
          </a:p>
          <a:p>
            <a:pPr algn="l" defTabSz="457200">
              <a:spcAft>
                <a:spcPts val="600"/>
              </a:spcAft>
            </a:pPr>
            <a:r>
              <a:rPr lang="en-US" sz="4000" b="1" cap="all" dirty="0">
                <a:solidFill>
                  <a:schemeClr val="bg1">
                    <a:lumMod val="95000"/>
                  </a:schemeClr>
                </a:solidFill>
              </a:rPr>
              <a:t>TO YOUR BLAZOR APPS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A21C1DF5-02C9-3242-9546-AB9A03FD3A00}"/>
              </a:ext>
            </a:extLst>
          </p:cNvPr>
          <p:cNvSpPr txBox="1">
            <a:spLocks/>
          </p:cNvSpPr>
          <p:nvPr/>
        </p:nvSpPr>
        <p:spPr>
          <a:xfrm>
            <a:off x="5947108" y="4665701"/>
            <a:ext cx="6034314" cy="830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Bart Czernicki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Principal Technical Architect – Machine Intelligence &amp; Analytics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Wordwide Artificial Intelligence Community Lead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@bartczernicki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D2120C5D-A005-A441-AE81-C6863893D65E}"/>
              </a:ext>
            </a:extLst>
          </p:cNvPr>
          <p:cNvSpPr txBox="1">
            <a:spLocks/>
          </p:cNvSpPr>
          <p:nvPr/>
        </p:nvSpPr>
        <p:spPr>
          <a:xfrm>
            <a:off x="384226" y="5480336"/>
            <a:ext cx="9768490" cy="32316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100" dirty="0">
                <a:solidFill>
                  <a:schemeClr val="bg1">
                    <a:lumMod val="85000"/>
                  </a:schemeClr>
                </a:solidFill>
              </a:rPr>
              <a:t>Statistics, Analytics &amp; Machine Learning with Blazor Server &amp; Blazor WebAssembly</a:t>
            </a:r>
          </a:p>
        </p:txBody>
      </p:sp>
    </p:spTree>
    <p:extLst>
      <p:ext uri="{BB962C8B-B14F-4D97-AF65-F5344CB8AC3E}">
        <p14:creationId xmlns:p14="http://schemas.microsoft.com/office/powerpoint/2010/main" val="409181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Picture 547">
            <a:extLst>
              <a:ext uri="{FF2B5EF4-FFF2-40B4-BE49-F238E27FC236}">
                <a16:creationId xmlns:a16="http://schemas.microsoft.com/office/drawing/2014/main" id="{50908BAE-89A2-E940-AF3B-59E8D616A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425137" y="-21586"/>
            <a:ext cx="3757576" cy="2421478"/>
          </a:xfrm>
          <a:prstGeom prst="rect">
            <a:avLst/>
          </a:prstGeom>
        </p:spPr>
      </p:pic>
      <p:cxnSp>
        <p:nvCxnSpPr>
          <p:cNvPr id="566" name="Straight Connector 565"/>
          <p:cNvCxnSpPr/>
          <p:nvPr/>
        </p:nvCxnSpPr>
        <p:spPr>
          <a:xfrm>
            <a:off x="-5057119" y="487"/>
            <a:ext cx="0" cy="4597316"/>
          </a:xfrm>
          <a:prstGeom prst="line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7" name="Group 566"/>
          <p:cNvGrpSpPr/>
          <p:nvPr/>
        </p:nvGrpSpPr>
        <p:grpSpPr>
          <a:xfrm>
            <a:off x="-6826268" y="271051"/>
            <a:ext cx="507602" cy="4055729"/>
            <a:chOff x="4381662" y="275989"/>
            <a:chExt cx="517780" cy="4137055"/>
          </a:xfrm>
        </p:grpSpPr>
        <p:grpSp>
          <p:nvGrpSpPr>
            <p:cNvPr id="568" name="Group 244"/>
            <p:cNvGrpSpPr>
              <a:grpSpLocks noChangeAspect="1"/>
            </p:cNvGrpSpPr>
            <p:nvPr/>
          </p:nvGrpSpPr>
          <p:grpSpPr bwMode="auto">
            <a:xfrm>
              <a:off x="4432898" y="1128989"/>
              <a:ext cx="415308" cy="267214"/>
              <a:chOff x="6715" y="806"/>
              <a:chExt cx="258" cy="166"/>
            </a:xfrm>
          </p:grpSpPr>
          <p:sp>
            <p:nvSpPr>
              <p:cNvPr id="602" name="Freeform 245"/>
              <p:cNvSpPr>
                <a:spLocks/>
              </p:cNvSpPr>
              <p:nvPr/>
            </p:nvSpPr>
            <p:spPr bwMode="auto">
              <a:xfrm>
                <a:off x="6752" y="826"/>
                <a:ext cx="54" cy="60"/>
              </a:xfrm>
              <a:custGeom>
                <a:avLst/>
                <a:gdLst>
                  <a:gd name="T0" fmla="*/ 0 w 76"/>
                  <a:gd name="T1" fmla="*/ 83 h 83"/>
                  <a:gd name="T2" fmla="*/ 56 w 76"/>
                  <a:gd name="T3" fmla="*/ 83 h 83"/>
                  <a:gd name="T4" fmla="*/ 76 w 76"/>
                  <a:gd name="T5" fmla="*/ 63 h 83"/>
                  <a:gd name="T6" fmla="*/ 56 w 76"/>
                  <a:gd name="T7" fmla="*/ 42 h 83"/>
                  <a:gd name="T8" fmla="*/ 21 w 76"/>
                  <a:gd name="T9" fmla="*/ 41 h 83"/>
                  <a:gd name="T10" fmla="*/ 0 w 76"/>
                  <a:gd name="T11" fmla="*/ 21 h 83"/>
                  <a:gd name="T12" fmla="*/ 21 w 76"/>
                  <a:gd name="T13" fmla="*/ 0 h 83"/>
                  <a:gd name="T14" fmla="*/ 75 w 76"/>
                  <a:gd name="T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83">
                    <a:moveTo>
                      <a:pt x="0" y="83"/>
                    </a:moveTo>
                    <a:cubicBezTo>
                      <a:pt x="56" y="83"/>
                      <a:pt x="56" y="83"/>
                      <a:pt x="56" y="83"/>
                    </a:cubicBezTo>
                    <a:cubicBezTo>
                      <a:pt x="67" y="83"/>
                      <a:pt x="76" y="74"/>
                      <a:pt x="76" y="63"/>
                    </a:cubicBezTo>
                    <a:cubicBezTo>
                      <a:pt x="76" y="51"/>
                      <a:pt x="67" y="42"/>
                      <a:pt x="56" y="42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10" y="41"/>
                      <a:pt x="0" y="32"/>
                      <a:pt x="0" y="21"/>
                    </a:cubicBezTo>
                    <a:cubicBezTo>
                      <a:pt x="0" y="10"/>
                      <a:pt x="10" y="0"/>
                      <a:pt x="21" y="0"/>
                    </a:cubicBezTo>
                    <a:cubicBezTo>
                      <a:pt x="75" y="0"/>
                      <a:pt x="75" y="0"/>
                      <a:pt x="7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3" name="Line 246"/>
              <p:cNvSpPr>
                <a:spLocks noChangeShapeType="1"/>
              </p:cNvSpPr>
              <p:nvPr/>
            </p:nvSpPr>
            <p:spPr bwMode="auto">
              <a:xfrm>
                <a:off x="6779" y="806"/>
                <a:ext cx="0" cy="10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4" name="Line 247"/>
              <p:cNvSpPr>
                <a:spLocks noChangeShapeType="1"/>
              </p:cNvSpPr>
              <p:nvPr/>
            </p:nvSpPr>
            <p:spPr bwMode="auto">
              <a:xfrm>
                <a:off x="6715" y="940"/>
                <a:ext cx="3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5" name="Line 248"/>
              <p:cNvSpPr>
                <a:spLocks noChangeShapeType="1"/>
              </p:cNvSpPr>
              <p:nvPr/>
            </p:nvSpPr>
            <p:spPr bwMode="auto">
              <a:xfrm>
                <a:off x="6763" y="940"/>
                <a:ext cx="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6" name="Freeform 249"/>
              <p:cNvSpPr>
                <a:spLocks/>
              </p:cNvSpPr>
              <p:nvPr/>
            </p:nvSpPr>
            <p:spPr bwMode="auto">
              <a:xfrm>
                <a:off x="6812" y="826"/>
                <a:ext cx="155" cy="114"/>
              </a:xfrm>
              <a:custGeom>
                <a:avLst/>
                <a:gdLst>
                  <a:gd name="T0" fmla="*/ 155 w 155"/>
                  <a:gd name="T1" fmla="*/ 0 h 114"/>
                  <a:gd name="T2" fmla="*/ 41 w 155"/>
                  <a:gd name="T3" fmla="*/ 114 h 114"/>
                  <a:gd name="T4" fmla="*/ 0 w 155"/>
                  <a:gd name="T5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5" h="114">
                    <a:moveTo>
                      <a:pt x="155" y="0"/>
                    </a:moveTo>
                    <a:lnTo>
                      <a:pt x="41" y="114"/>
                    </a:lnTo>
                    <a:lnTo>
                      <a:pt x="0" y="11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7" name="Line 250"/>
              <p:cNvSpPr>
                <a:spLocks noChangeShapeType="1"/>
              </p:cNvSpPr>
              <p:nvPr/>
            </p:nvSpPr>
            <p:spPr bwMode="auto">
              <a:xfrm>
                <a:off x="6916" y="826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8" name="Freeform 251"/>
              <p:cNvSpPr>
                <a:spLocks/>
              </p:cNvSpPr>
              <p:nvPr/>
            </p:nvSpPr>
            <p:spPr bwMode="auto">
              <a:xfrm>
                <a:off x="6919" y="827"/>
                <a:ext cx="48" cy="48"/>
              </a:xfrm>
              <a:custGeom>
                <a:avLst/>
                <a:gdLst>
                  <a:gd name="T0" fmla="*/ 0 w 48"/>
                  <a:gd name="T1" fmla="*/ 0 h 48"/>
                  <a:gd name="T2" fmla="*/ 48 w 48"/>
                  <a:gd name="T3" fmla="*/ 0 h 48"/>
                  <a:gd name="T4" fmla="*/ 48 w 48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lnTo>
                      <a:pt x="48" y="0"/>
                    </a:lnTo>
                    <a:lnTo>
                      <a:pt x="48" y="4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9" name="Line 252"/>
              <p:cNvSpPr>
                <a:spLocks noChangeShapeType="1"/>
              </p:cNvSpPr>
              <p:nvPr/>
            </p:nvSpPr>
            <p:spPr bwMode="auto">
              <a:xfrm>
                <a:off x="6715" y="972"/>
                <a:ext cx="25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69" name="Group 299"/>
            <p:cNvGrpSpPr>
              <a:grpSpLocks noChangeAspect="1"/>
            </p:cNvGrpSpPr>
            <p:nvPr/>
          </p:nvGrpSpPr>
          <p:grpSpPr bwMode="auto">
            <a:xfrm>
              <a:off x="4461336" y="2114184"/>
              <a:ext cx="358432" cy="317963"/>
              <a:chOff x="6842" y="1278"/>
              <a:chExt cx="248" cy="220"/>
            </a:xfrm>
          </p:grpSpPr>
          <p:sp>
            <p:nvSpPr>
              <p:cNvPr id="600" name="Freeform 300"/>
              <p:cNvSpPr>
                <a:spLocks/>
              </p:cNvSpPr>
              <p:nvPr/>
            </p:nvSpPr>
            <p:spPr bwMode="auto">
              <a:xfrm>
                <a:off x="6842" y="1278"/>
                <a:ext cx="248" cy="123"/>
              </a:xfrm>
              <a:custGeom>
                <a:avLst/>
                <a:gdLst>
                  <a:gd name="T0" fmla="*/ 0 w 248"/>
                  <a:gd name="T1" fmla="*/ 123 h 123"/>
                  <a:gd name="T2" fmla="*/ 124 w 248"/>
                  <a:gd name="T3" fmla="*/ 0 h 123"/>
                  <a:gd name="T4" fmla="*/ 248 w 248"/>
                  <a:gd name="T5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8" h="123">
                    <a:moveTo>
                      <a:pt x="0" y="123"/>
                    </a:moveTo>
                    <a:lnTo>
                      <a:pt x="124" y="0"/>
                    </a:lnTo>
                    <a:lnTo>
                      <a:pt x="248" y="12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1" name="Freeform 301"/>
              <p:cNvSpPr>
                <a:spLocks/>
              </p:cNvSpPr>
              <p:nvPr/>
            </p:nvSpPr>
            <p:spPr bwMode="auto">
              <a:xfrm>
                <a:off x="6869" y="1375"/>
                <a:ext cx="195" cy="123"/>
              </a:xfrm>
              <a:custGeom>
                <a:avLst/>
                <a:gdLst>
                  <a:gd name="T0" fmla="*/ 0 w 195"/>
                  <a:gd name="T1" fmla="*/ 0 h 123"/>
                  <a:gd name="T2" fmla="*/ 0 w 195"/>
                  <a:gd name="T3" fmla="*/ 123 h 123"/>
                  <a:gd name="T4" fmla="*/ 71 w 195"/>
                  <a:gd name="T5" fmla="*/ 123 h 123"/>
                  <a:gd name="T6" fmla="*/ 71 w 195"/>
                  <a:gd name="T7" fmla="*/ 34 h 123"/>
                  <a:gd name="T8" fmla="*/ 125 w 195"/>
                  <a:gd name="T9" fmla="*/ 34 h 123"/>
                  <a:gd name="T10" fmla="*/ 125 w 195"/>
                  <a:gd name="T11" fmla="*/ 123 h 123"/>
                  <a:gd name="T12" fmla="*/ 195 w 195"/>
                  <a:gd name="T13" fmla="*/ 123 h 123"/>
                  <a:gd name="T14" fmla="*/ 195 w 195"/>
                  <a:gd name="T1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23">
                    <a:moveTo>
                      <a:pt x="0" y="0"/>
                    </a:moveTo>
                    <a:lnTo>
                      <a:pt x="0" y="123"/>
                    </a:lnTo>
                    <a:lnTo>
                      <a:pt x="71" y="123"/>
                    </a:lnTo>
                    <a:lnTo>
                      <a:pt x="71" y="34"/>
                    </a:lnTo>
                    <a:lnTo>
                      <a:pt x="125" y="34"/>
                    </a:lnTo>
                    <a:lnTo>
                      <a:pt x="125" y="123"/>
                    </a:lnTo>
                    <a:lnTo>
                      <a:pt x="195" y="123"/>
                    </a:lnTo>
                    <a:lnTo>
                      <a:pt x="195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0" name="Group 326"/>
            <p:cNvGrpSpPr>
              <a:grpSpLocks noChangeAspect="1"/>
            </p:cNvGrpSpPr>
            <p:nvPr/>
          </p:nvGrpSpPr>
          <p:grpSpPr bwMode="auto">
            <a:xfrm>
              <a:off x="4381662" y="4104794"/>
              <a:ext cx="517780" cy="308250"/>
              <a:chOff x="6817" y="2557"/>
              <a:chExt cx="257" cy="153"/>
            </a:xfrm>
          </p:grpSpPr>
          <p:sp>
            <p:nvSpPr>
              <p:cNvPr id="598" name="Rectangle 327"/>
              <p:cNvSpPr>
                <a:spLocks noChangeArrowheads="1"/>
              </p:cNvSpPr>
              <p:nvPr/>
            </p:nvSpPr>
            <p:spPr bwMode="auto">
              <a:xfrm>
                <a:off x="6860" y="2557"/>
                <a:ext cx="169" cy="10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9" name="Freeform 328"/>
              <p:cNvSpPr>
                <a:spLocks/>
              </p:cNvSpPr>
              <p:nvPr/>
            </p:nvSpPr>
            <p:spPr bwMode="auto">
              <a:xfrm>
                <a:off x="6817" y="2664"/>
                <a:ext cx="257" cy="46"/>
              </a:xfrm>
              <a:custGeom>
                <a:avLst/>
                <a:gdLst>
                  <a:gd name="T0" fmla="*/ 212 w 257"/>
                  <a:gd name="T1" fmla="*/ 1 h 46"/>
                  <a:gd name="T2" fmla="*/ 257 w 257"/>
                  <a:gd name="T3" fmla="*/ 46 h 46"/>
                  <a:gd name="T4" fmla="*/ 0 w 257"/>
                  <a:gd name="T5" fmla="*/ 46 h 46"/>
                  <a:gd name="T6" fmla="*/ 47 w 257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7" h="46">
                    <a:moveTo>
                      <a:pt x="212" y="1"/>
                    </a:moveTo>
                    <a:lnTo>
                      <a:pt x="257" y="46"/>
                    </a:lnTo>
                    <a:lnTo>
                      <a:pt x="0" y="46"/>
                    </a:lnTo>
                    <a:lnTo>
                      <a:pt x="47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1" name="Group 352"/>
            <p:cNvGrpSpPr>
              <a:grpSpLocks noChangeAspect="1"/>
            </p:cNvGrpSpPr>
            <p:nvPr/>
          </p:nvGrpSpPr>
          <p:grpSpPr bwMode="auto">
            <a:xfrm>
              <a:off x="4467766" y="3125299"/>
              <a:ext cx="345572" cy="289748"/>
              <a:chOff x="6864" y="1902"/>
              <a:chExt cx="260" cy="218"/>
            </a:xfrm>
          </p:grpSpPr>
          <p:sp>
            <p:nvSpPr>
              <p:cNvPr id="595" name="Freeform 353"/>
              <p:cNvSpPr>
                <a:spLocks/>
              </p:cNvSpPr>
              <p:nvPr/>
            </p:nvSpPr>
            <p:spPr bwMode="auto">
              <a:xfrm>
                <a:off x="6864" y="1981"/>
                <a:ext cx="260" cy="139"/>
              </a:xfrm>
              <a:custGeom>
                <a:avLst/>
                <a:gdLst>
                  <a:gd name="T0" fmla="*/ 60 w 260"/>
                  <a:gd name="T1" fmla="*/ 0 h 139"/>
                  <a:gd name="T2" fmla="*/ 199 w 260"/>
                  <a:gd name="T3" fmla="*/ 0 h 139"/>
                  <a:gd name="T4" fmla="*/ 260 w 260"/>
                  <a:gd name="T5" fmla="*/ 139 h 139"/>
                  <a:gd name="T6" fmla="*/ 0 w 260"/>
                  <a:gd name="T7" fmla="*/ 139 h 139"/>
                  <a:gd name="T8" fmla="*/ 60 w 260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139">
                    <a:moveTo>
                      <a:pt x="60" y="0"/>
                    </a:moveTo>
                    <a:lnTo>
                      <a:pt x="199" y="0"/>
                    </a:lnTo>
                    <a:lnTo>
                      <a:pt x="260" y="139"/>
                    </a:lnTo>
                    <a:lnTo>
                      <a:pt x="0" y="139"/>
                    </a:lnTo>
                    <a:lnTo>
                      <a:pt x="6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6" name="Oval 354"/>
              <p:cNvSpPr>
                <a:spLocks noChangeArrowheads="1"/>
              </p:cNvSpPr>
              <p:nvPr/>
            </p:nvSpPr>
            <p:spPr bwMode="auto">
              <a:xfrm>
                <a:off x="6968" y="1902"/>
                <a:ext cx="52" cy="5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7" name="Line 355"/>
              <p:cNvSpPr>
                <a:spLocks noChangeShapeType="1"/>
              </p:cNvSpPr>
              <p:nvPr/>
            </p:nvSpPr>
            <p:spPr bwMode="auto">
              <a:xfrm>
                <a:off x="6994" y="195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2" name="Group 237"/>
            <p:cNvGrpSpPr>
              <a:grpSpLocks noChangeAspect="1"/>
            </p:cNvGrpSpPr>
            <p:nvPr/>
          </p:nvGrpSpPr>
          <p:grpSpPr bwMode="auto">
            <a:xfrm>
              <a:off x="4450886" y="1565528"/>
              <a:ext cx="379333" cy="379331"/>
              <a:chOff x="6422" y="1029"/>
              <a:chExt cx="243" cy="243"/>
            </a:xfrm>
          </p:grpSpPr>
          <p:sp>
            <p:nvSpPr>
              <p:cNvPr id="591" name="Oval 238"/>
              <p:cNvSpPr>
                <a:spLocks noChangeArrowheads="1"/>
              </p:cNvSpPr>
              <p:nvPr/>
            </p:nvSpPr>
            <p:spPr bwMode="auto">
              <a:xfrm>
                <a:off x="6422" y="1029"/>
                <a:ext cx="243" cy="2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2" name="Oval 239"/>
              <p:cNvSpPr>
                <a:spLocks noChangeArrowheads="1"/>
              </p:cNvSpPr>
              <p:nvPr/>
            </p:nvSpPr>
            <p:spPr bwMode="auto">
              <a:xfrm>
                <a:off x="6482" y="1029"/>
                <a:ext cx="124" cy="2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3" name="Line 240"/>
              <p:cNvSpPr>
                <a:spLocks noChangeShapeType="1"/>
              </p:cNvSpPr>
              <p:nvPr/>
            </p:nvSpPr>
            <p:spPr bwMode="auto">
              <a:xfrm>
                <a:off x="6430" y="1113"/>
                <a:ext cx="22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4" name="Line 241"/>
              <p:cNvSpPr>
                <a:spLocks noChangeShapeType="1"/>
              </p:cNvSpPr>
              <p:nvPr/>
            </p:nvSpPr>
            <p:spPr bwMode="auto">
              <a:xfrm>
                <a:off x="6430" y="1189"/>
                <a:ext cx="22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3" name="Group 337"/>
            <p:cNvGrpSpPr>
              <a:grpSpLocks noChangeAspect="1"/>
            </p:cNvGrpSpPr>
            <p:nvPr/>
          </p:nvGrpSpPr>
          <p:grpSpPr bwMode="auto">
            <a:xfrm>
              <a:off x="4521164" y="2601472"/>
              <a:ext cx="238776" cy="354502"/>
              <a:chOff x="6878" y="1578"/>
              <a:chExt cx="163" cy="242"/>
            </a:xfrm>
          </p:grpSpPr>
          <p:sp>
            <p:nvSpPr>
              <p:cNvPr id="588" name="Freeform 338"/>
              <p:cNvSpPr>
                <a:spLocks/>
              </p:cNvSpPr>
              <p:nvPr/>
            </p:nvSpPr>
            <p:spPr bwMode="auto">
              <a:xfrm>
                <a:off x="6878" y="1578"/>
                <a:ext cx="163" cy="242"/>
              </a:xfrm>
              <a:custGeom>
                <a:avLst/>
                <a:gdLst>
                  <a:gd name="T0" fmla="*/ 197 w 224"/>
                  <a:gd name="T1" fmla="*/ 185 h 334"/>
                  <a:gd name="T2" fmla="*/ 224 w 224"/>
                  <a:gd name="T3" fmla="*/ 112 h 334"/>
                  <a:gd name="T4" fmla="*/ 112 w 224"/>
                  <a:gd name="T5" fmla="*/ 0 h 334"/>
                  <a:gd name="T6" fmla="*/ 0 w 224"/>
                  <a:gd name="T7" fmla="*/ 112 h 334"/>
                  <a:gd name="T8" fmla="*/ 27 w 224"/>
                  <a:gd name="T9" fmla="*/ 185 h 334"/>
                  <a:gd name="T10" fmla="*/ 37 w 224"/>
                  <a:gd name="T11" fmla="*/ 195 h 334"/>
                  <a:gd name="T12" fmla="*/ 67 w 224"/>
                  <a:gd name="T13" fmla="*/ 261 h 334"/>
                  <a:gd name="T14" fmla="*/ 67 w 224"/>
                  <a:gd name="T15" fmla="*/ 312 h 334"/>
                  <a:gd name="T16" fmla="*/ 89 w 224"/>
                  <a:gd name="T17" fmla="*/ 334 h 334"/>
                  <a:gd name="T18" fmla="*/ 134 w 224"/>
                  <a:gd name="T19" fmla="*/ 334 h 334"/>
                  <a:gd name="T20" fmla="*/ 156 w 224"/>
                  <a:gd name="T21" fmla="*/ 312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334">
                    <a:moveTo>
                      <a:pt x="197" y="185"/>
                    </a:moveTo>
                    <a:cubicBezTo>
                      <a:pt x="214" y="166"/>
                      <a:pt x="224" y="140"/>
                      <a:pt x="224" y="112"/>
                    </a:cubicBezTo>
                    <a:cubicBezTo>
                      <a:pt x="224" y="50"/>
                      <a:pt x="174" y="0"/>
                      <a:pt x="112" y="0"/>
                    </a:cubicBezTo>
                    <a:cubicBezTo>
                      <a:pt x="50" y="0"/>
                      <a:pt x="0" y="50"/>
                      <a:pt x="0" y="112"/>
                    </a:cubicBezTo>
                    <a:cubicBezTo>
                      <a:pt x="0" y="140"/>
                      <a:pt x="10" y="166"/>
                      <a:pt x="27" y="185"/>
                    </a:cubicBezTo>
                    <a:cubicBezTo>
                      <a:pt x="37" y="195"/>
                      <a:pt x="37" y="195"/>
                      <a:pt x="37" y="195"/>
                    </a:cubicBezTo>
                    <a:cubicBezTo>
                      <a:pt x="37" y="195"/>
                      <a:pt x="67" y="221"/>
                      <a:pt x="67" y="261"/>
                    </a:cubicBezTo>
                    <a:cubicBezTo>
                      <a:pt x="67" y="300"/>
                      <a:pt x="67" y="312"/>
                      <a:pt x="67" y="312"/>
                    </a:cubicBezTo>
                    <a:cubicBezTo>
                      <a:pt x="67" y="324"/>
                      <a:pt x="76" y="334"/>
                      <a:pt x="89" y="334"/>
                    </a:cubicBezTo>
                    <a:cubicBezTo>
                      <a:pt x="134" y="334"/>
                      <a:pt x="134" y="334"/>
                      <a:pt x="134" y="334"/>
                    </a:cubicBezTo>
                    <a:cubicBezTo>
                      <a:pt x="146" y="334"/>
                      <a:pt x="156" y="324"/>
                      <a:pt x="156" y="31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9" name="Freeform 339"/>
              <p:cNvSpPr>
                <a:spLocks/>
              </p:cNvSpPr>
              <p:nvPr/>
            </p:nvSpPr>
            <p:spPr bwMode="auto">
              <a:xfrm>
                <a:off x="6992" y="1709"/>
                <a:ext cx="32" cy="95"/>
              </a:xfrm>
              <a:custGeom>
                <a:avLst/>
                <a:gdLst>
                  <a:gd name="T0" fmla="*/ 0 w 44"/>
                  <a:gd name="T1" fmla="*/ 131 h 131"/>
                  <a:gd name="T2" fmla="*/ 0 w 44"/>
                  <a:gd name="T3" fmla="*/ 131 h 131"/>
                  <a:gd name="T4" fmla="*/ 0 w 44"/>
                  <a:gd name="T5" fmla="*/ 84 h 131"/>
                  <a:gd name="T6" fmla="*/ 41 w 44"/>
                  <a:gd name="T7" fmla="*/ 4 h 131"/>
                  <a:gd name="T8" fmla="*/ 44 w 44"/>
                  <a:gd name="T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31">
                    <a:moveTo>
                      <a:pt x="0" y="131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1"/>
                      <a:pt x="0" y="131"/>
                      <a:pt x="0" y="84"/>
                    </a:cubicBezTo>
                    <a:cubicBezTo>
                      <a:pt x="0" y="36"/>
                      <a:pt x="41" y="4"/>
                      <a:pt x="41" y="4"/>
                    </a:cubicBezTo>
                    <a:cubicBezTo>
                      <a:pt x="44" y="0"/>
                      <a:pt x="44" y="0"/>
                      <a:pt x="4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0" name="Line 340"/>
              <p:cNvSpPr>
                <a:spLocks noChangeShapeType="1"/>
              </p:cNvSpPr>
              <p:nvPr/>
            </p:nvSpPr>
            <p:spPr bwMode="auto">
              <a:xfrm>
                <a:off x="6927" y="1773"/>
                <a:ext cx="6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4" name="Group 363"/>
            <p:cNvGrpSpPr>
              <a:grpSpLocks noChangeAspect="1"/>
            </p:cNvGrpSpPr>
            <p:nvPr/>
          </p:nvGrpSpPr>
          <p:grpSpPr bwMode="auto">
            <a:xfrm>
              <a:off x="4514331" y="3584372"/>
              <a:ext cx="252443" cy="351097"/>
              <a:chOff x="6897" y="2226"/>
              <a:chExt cx="174" cy="242"/>
            </a:xfrm>
          </p:grpSpPr>
          <p:sp>
            <p:nvSpPr>
              <p:cNvPr id="586" name="Rectangle 364"/>
              <p:cNvSpPr>
                <a:spLocks noChangeArrowheads="1"/>
              </p:cNvSpPr>
              <p:nvPr/>
            </p:nvSpPr>
            <p:spPr bwMode="auto">
              <a:xfrm>
                <a:off x="6897" y="2339"/>
                <a:ext cx="174" cy="12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7" name="Freeform 365"/>
              <p:cNvSpPr>
                <a:spLocks/>
              </p:cNvSpPr>
              <p:nvPr/>
            </p:nvSpPr>
            <p:spPr bwMode="auto">
              <a:xfrm>
                <a:off x="6930" y="2226"/>
                <a:ext cx="109" cy="113"/>
              </a:xfrm>
              <a:custGeom>
                <a:avLst/>
                <a:gdLst>
                  <a:gd name="T0" fmla="*/ 0 w 150"/>
                  <a:gd name="T1" fmla="*/ 157 h 157"/>
                  <a:gd name="T2" fmla="*/ 0 w 150"/>
                  <a:gd name="T3" fmla="*/ 75 h 157"/>
                  <a:gd name="T4" fmla="*/ 75 w 150"/>
                  <a:gd name="T5" fmla="*/ 0 h 157"/>
                  <a:gd name="T6" fmla="*/ 150 w 150"/>
                  <a:gd name="T7" fmla="*/ 75 h 157"/>
                  <a:gd name="T8" fmla="*/ 150 w 150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57">
                    <a:moveTo>
                      <a:pt x="0" y="157"/>
                    </a:moveTo>
                    <a:cubicBezTo>
                      <a:pt x="0" y="75"/>
                      <a:pt x="0" y="75"/>
                      <a:pt x="0" y="75"/>
                    </a:cubicBezTo>
                    <a:cubicBezTo>
                      <a:pt x="0" y="34"/>
                      <a:pt x="33" y="0"/>
                      <a:pt x="75" y="0"/>
                    </a:cubicBezTo>
                    <a:cubicBezTo>
                      <a:pt x="117" y="0"/>
                      <a:pt x="150" y="34"/>
                      <a:pt x="150" y="75"/>
                    </a:cubicBezTo>
                    <a:cubicBezTo>
                      <a:pt x="150" y="157"/>
                      <a:pt x="150" y="157"/>
                      <a:pt x="150" y="15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5" name="Group 9"/>
            <p:cNvGrpSpPr>
              <a:grpSpLocks noChangeAspect="1"/>
            </p:cNvGrpSpPr>
            <p:nvPr/>
          </p:nvGrpSpPr>
          <p:grpSpPr bwMode="auto">
            <a:xfrm>
              <a:off x="4444471" y="762814"/>
              <a:ext cx="392162" cy="196850"/>
              <a:chOff x="2722" y="463"/>
              <a:chExt cx="255" cy="128"/>
            </a:xfrm>
          </p:grpSpPr>
          <p:sp>
            <p:nvSpPr>
              <p:cNvPr id="584" name="Freeform 10"/>
              <p:cNvSpPr>
                <a:spLocks/>
              </p:cNvSpPr>
              <p:nvPr/>
            </p:nvSpPr>
            <p:spPr bwMode="auto">
              <a:xfrm>
                <a:off x="2828" y="463"/>
                <a:ext cx="149" cy="128"/>
              </a:xfrm>
              <a:custGeom>
                <a:avLst/>
                <a:gdLst>
                  <a:gd name="T0" fmla="*/ 164 w 206"/>
                  <a:gd name="T1" fmla="*/ 44 h 174"/>
                  <a:gd name="T2" fmla="*/ 66 w 206"/>
                  <a:gd name="T3" fmla="*/ 44 h 174"/>
                  <a:gd name="T4" fmla="*/ 0 w 206"/>
                  <a:gd name="T5" fmla="*/ 0 h 174"/>
                  <a:gd name="T6" fmla="*/ 0 w 206"/>
                  <a:gd name="T7" fmla="*/ 86 h 174"/>
                  <a:gd name="T8" fmla="*/ 0 w 206"/>
                  <a:gd name="T9" fmla="*/ 88 h 174"/>
                  <a:gd name="T10" fmla="*/ 0 w 206"/>
                  <a:gd name="T11" fmla="*/ 174 h 174"/>
                  <a:gd name="T12" fmla="*/ 66 w 206"/>
                  <a:gd name="T13" fmla="*/ 130 h 174"/>
                  <a:gd name="T14" fmla="*/ 164 w 206"/>
                  <a:gd name="T15" fmla="*/ 130 h 174"/>
                  <a:gd name="T16" fmla="*/ 206 w 206"/>
                  <a:gd name="T17" fmla="*/ 156 h 174"/>
                  <a:gd name="T18" fmla="*/ 206 w 206"/>
                  <a:gd name="T19" fmla="*/ 88 h 174"/>
                  <a:gd name="T20" fmla="*/ 206 w 206"/>
                  <a:gd name="T21" fmla="*/ 86 h 174"/>
                  <a:gd name="T22" fmla="*/ 206 w 206"/>
                  <a:gd name="T23" fmla="*/ 18 h 174"/>
                  <a:gd name="T24" fmla="*/ 164 w 206"/>
                  <a:gd name="T25" fmla="*/ 4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6" h="174">
                    <a:moveTo>
                      <a:pt x="164" y="44"/>
                    </a:moveTo>
                    <a:cubicBezTo>
                      <a:pt x="66" y="44"/>
                      <a:pt x="66" y="44"/>
                      <a:pt x="66" y="44"/>
                    </a:cubicBezTo>
                    <a:cubicBezTo>
                      <a:pt x="58" y="6"/>
                      <a:pt x="0" y="0"/>
                      <a:pt x="0" y="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174"/>
                      <a:pt x="58" y="168"/>
                      <a:pt x="66" y="130"/>
                    </a:cubicBez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64" y="130"/>
                      <a:pt x="179" y="154"/>
                      <a:pt x="206" y="156"/>
                    </a:cubicBezTo>
                    <a:cubicBezTo>
                      <a:pt x="206" y="88"/>
                      <a:pt x="206" y="88"/>
                      <a:pt x="206" y="88"/>
                    </a:cubicBezTo>
                    <a:cubicBezTo>
                      <a:pt x="206" y="86"/>
                      <a:pt x="206" y="86"/>
                      <a:pt x="206" y="86"/>
                    </a:cubicBezTo>
                    <a:cubicBezTo>
                      <a:pt x="206" y="18"/>
                      <a:pt x="206" y="18"/>
                      <a:pt x="206" y="18"/>
                    </a:cubicBezTo>
                    <a:cubicBezTo>
                      <a:pt x="179" y="20"/>
                      <a:pt x="164" y="44"/>
                      <a:pt x="164" y="44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5" name="Line 11"/>
              <p:cNvSpPr>
                <a:spLocks noChangeShapeType="1"/>
              </p:cNvSpPr>
              <p:nvPr/>
            </p:nvSpPr>
            <p:spPr bwMode="auto">
              <a:xfrm flipH="1">
                <a:off x="2722" y="526"/>
                <a:ext cx="10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6" name="Group 14"/>
            <p:cNvGrpSpPr>
              <a:grpSpLocks noChangeAspect="1"/>
            </p:cNvGrpSpPr>
            <p:nvPr/>
          </p:nvGrpSpPr>
          <p:grpSpPr bwMode="auto">
            <a:xfrm>
              <a:off x="4509922" y="275989"/>
              <a:ext cx="315018" cy="317500"/>
              <a:chOff x="2781" y="92"/>
              <a:chExt cx="254" cy="256"/>
            </a:xfrm>
          </p:grpSpPr>
          <p:sp>
            <p:nvSpPr>
              <p:cNvPr id="577" name="Line 15"/>
              <p:cNvSpPr>
                <a:spLocks noChangeShapeType="1"/>
              </p:cNvSpPr>
              <p:nvPr/>
            </p:nvSpPr>
            <p:spPr bwMode="auto">
              <a:xfrm>
                <a:off x="2781" y="92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78" name="Line 16"/>
              <p:cNvSpPr>
                <a:spLocks noChangeShapeType="1"/>
              </p:cNvSpPr>
              <p:nvPr/>
            </p:nvSpPr>
            <p:spPr bwMode="auto">
              <a:xfrm flipH="1">
                <a:off x="2781" y="92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79" name="Line 17"/>
              <p:cNvSpPr>
                <a:spLocks noChangeShapeType="1"/>
              </p:cNvSpPr>
              <p:nvPr/>
            </p:nvSpPr>
            <p:spPr bwMode="auto">
              <a:xfrm>
                <a:off x="2951" y="263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0" name="Line 18"/>
              <p:cNvSpPr>
                <a:spLocks noChangeShapeType="1"/>
              </p:cNvSpPr>
              <p:nvPr/>
            </p:nvSpPr>
            <p:spPr bwMode="auto">
              <a:xfrm flipH="1">
                <a:off x="2951" y="263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1" name="Oval 19"/>
              <p:cNvSpPr>
                <a:spLocks noChangeArrowheads="1"/>
              </p:cNvSpPr>
              <p:nvPr/>
            </p:nvSpPr>
            <p:spPr bwMode="auto">
              <a:xfrm>
                <a:off x="2782" y="250"/>
                <a:ext cx="93" cy="9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2" name="Line 20"/>
              <p:cNvSpPr>
                <a:spLocks noChangeShapeType="1"/>
              </p:cNvSpPr>
              <p:nvPr/>
            </p:nvSpPr>
            <p:spPr bwMode="auto">
              <a:xfrm flipV="1">
                <a:off x="2865" y="98"/>
                <a:ext cx="165" cy="16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3" name="Freeform 21"/>
              <p:cNvSpPr>
                <a:spLocks/>
              </p:cNvSpPr>
              <p:nvPr/>
            </p:nvSpPr>
            <p:spPr bwMode="auto">
              <a:xfrm>
                <a:off x="2975" y="97"/>
                <a:ext cx="54" cy="54"/>
              </a:xfrm>
              <a:custGeom>
                <a:avLst/>
                <a:gdLst>
                  <a:gd name="T0" fmla="*/ 0 w 54"/>
                  <a:gd name="T1" fmla="*/ 0 h 54"/>
                  <a:gd name="T2" fmla="*/ 54 w 54"/>
                  <a:gd name="T3" fmla="*/ 0 h 54"/>
                  <a:gd name="T4" fmla="*/ 54 w 54"/>
                  <a:gd name="T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" h="54">
                    <a:moveTo>
                      <a:pt x="0" y="0"/>
                    </a:moveTo>
                    <a:lnTo>
                      <a:pt x="54" y="0"/>
                    </a:lnTo>
                    <a:lnTo>
                      <a:pt x="54" y="5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10" name="Group 609"/>
          <p:cNvGrpSpPr/>
          <p:nvPr/>
        </p:nvGrpSpPr>
        <p:grpSpPr>
          <a:xfrm>
            <a:off x="-7834306" y="279610"/>
            <a:ext cx="386629" cy="4047170"/>
            <a:chOff x="3466408" y="284720"/>
            <a:chExt cx="394382" cy="4128324"/>
          </a:xfrm>
        </p:grpSpPr>
        <p:grpSp>
          <p:nvGrpSpPr>
            <p:cNvPr id="611" name="Group 126"/>
            <p:cNvGrpSpPr>
              <a:grpSpLocks noChangeAspect="1"/>
            </p:cNvGrpSpPr>
            <p:nvPr/>
          </p:nvGrpSpPr>
          <p:grpSpPr bwMode="auto">
            <a:xfrm>
              <a:off x="3519529" y="1735665"/>
              <a:ext cx="288141" cy="395992"/>
              <a:chOff x="3827" y="2080"/>
              <a:chExt cx="179" cy="246"/>
            </a:xfrm>
          </p:grpSpPr>
          <p:sp>
            <p:nvSpPr>
              <p:cNvPr id="647" name="Freeform 127"/>
              <p:cNvSpPr>
                <a:spLocks/>
              </p:cNvSpPr>
              <p:nvPr/>
            </p:nvSpPr>
            <p:spPr bwMode="auto">
              <a:xfrm>
                <a:off x="3859" y="2080"/>
                <a:ext cx="147" cy="212"/>
              </a:xfrm>
              <a:custGeom>
                <a:avLst/>
                <a:gdLst>
                  <a:gd name="T0" fmla="*/ 147 w 147"/>
                  <a:gd name="T1" fmla="*/ 48 h 212"/>
                  <a:gd name="T2" fmla="*/ 147 w 147"/>
                  <a:gd name="T3" fmla="*/ 212 h 212"/>
                  <a:gd name="T4" fmla="*/ 0 w 147"/>
                  <a:gd name="T5" fmla="*/ 212 h 212"/>
                  <a:gd name="T6" fmla="*/ 0 w 147"/>
                  <a:gd name="T7" fmla="*/ 0 h 212"/>
                  <a:gd name="T8" fmla="*/ 99 w 147"/>
                  <a:gd name="T9" fmla="*/ 0 h 212"/>
                  <a:gd name="T10" fmla="*/ 147 w 147"/>
                  <a:gd name="T11" fmla="*/ 4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212">
                    <a:moveTo>
                      <a:pt x="147" y="48"/>
                    </a:moveTo>
                    <a:lnTo>
                      <a:pt x="147" y="212"/>
                    </a:lnTo>
                    <a:lnTo>
                      <a:pt x="0" y="212"/>
                    </a:lnTo>
                    <a:lnTo>
                      <a:pt x="0" y="0"/>
                    </a:lnTo>
                    <a:lnTo>
                      <a:pt x="99" y="0"/>
                    </a:lnTo>
                    <a:lnTo>
                      <a:pt x="147" y="4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8" name="Freeform 128"/>
              <p:cNvSpPr>
                <a:spLocks/>
              </p:cNvSpPr>
              <p:nvPr/>
            </p:nvSpPr>
            <p:spPr bwMode="auto">
              <a:xfrm>
                <a:off x="3958" y="2080"/>
                <a:ext cx="48" cy="52"/>
              </a:xfrm>
              <a:custGeom>
                <a:avLst/>
                <a:gdLst>
                  <a:gd name="T0" fmla="*/ 0 w 48"/>
                  <a:gd name="T1" fmla="*/ 0 h 52"/>
                  <a:gd name="T2" fmla="*/ 0 w 48"/>
                  <a:gd name="T3" fmla="*/ 52 h 52"/>
                  <a:gd name="T4" fmla="*/ 48 w 48"/>
                  <a:gd name="T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52">
                    <a:moveTo>
                      <a:pt x="0" y="0"/>
                    </a:moveTo>
                    <a:lnTo>
                      <a:pt x="0" y="52"/>
                    </a:lnTo>
                    <a:lnTo>
                      <a:pt x="48" y="52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9" name="Freeform 129"/>
              <p:cNvSpPr>
                <a:spLocks/>
              </p:cNvSpPr>
              <p:nvPr/>
            </p:nvSpPr>
            <p:spPr bwMode="auto">
              <a:xfrm>
                <a:off x="3827" y="2116"/>
                <a:ext cx="148" cy="210"/>
              </a:xfrm>
              <a:custGeom>
                <a:avLst/>
                <a:gdLst>
                  <a:gd name="T0" fmla="*/ 148 w 148"/>
                  <a:gd name="T1" fmla="*/ 176 h 210"/>
                  <a:gd name="T2" fmla="*/ 148 w 148"/>
                  <a:gd name="T3" fmla="*/ 210 h 210"/>
                  <a:gd name="T4" fmla="*/ 0 w 148"/>
                  <a:gd name="T5" fmla="*/ 210 h 210"/>
                  <a:gd name="T6" fmla="*/ 0 w 148"/>
                  <a:gd name="T7" fmla="*/ 0 h 210"/>
                  <a:gd name="T8" fmla="*/ 32 w 148"/>
                  <a:gd name="T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10">
                    <a:moveTo>
                      <a:pt x="148" y="176"/>
                    </a:moveTo>
                    <a:lnTo>
                      <a:pt x="148" y="210"/>
                    </a:lnTo>
                    <a:lnTo>
                      <a:pt x="0" y="210"/>
                    </a:lnTo>
                    <a:lnTo>
                      <a:pt x="0" y="0"/>
                    </a:lnTo>
                    <a:lnTo>
                      <a:pt x="32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2" name="Group 213"/>
            <p:cNvGrpSpPr>
              <a:grpSpLocks noChangeAspect="1"/>
            </p:cNvGrpSpPr>
            <p:nvPr/>
          </p:nvGrpSpPr>
          <p:grpSpPr bwMode="auto">
            <a:xfrm>
              <a:off x="3466408" y="2753266"/>
              <a:ext cx="394382" cy="222142"/>
              <a:chOff x="6355" y="1081"/>
              <a:chExt cx="245" cy="138"/>
            </a:xfrm>
          </p:grpSpPr>
          <p:sp>
            <p:nvSpPr>
              <p:cNvPr id="643" name="Rectangle 214"/>
              <p:cNvSpPr>
                <a:spLocks noChangeArrowheads="1"/>
              </p:cNvSpPr>
              <p:nvPr/>
            </p:nvSpPr>
            <p:spPr bwMode="auto">
              <a:xfrm>
                <a:off x="6355" y="1113"/>
                <a:ext cx="163" cy="7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4" name="Freeform 215"/>
              <p:cNvSpPr>
                <a:spLocks/>
              </p:cNvSpPr>
              <p:nvPr/>
            </p:nvSpPr>
            <p:spPr bwMode="auto">
              <a:xfrm>
                <a:off x="6518" y="1081"/>
                <a:ext cx="82" cy="138"/>
              </a:xfrm>
              <a:custGeom>
                <a:avLst/>
                <a:gdLst>
                  <a:gd name="T0" fmla="*/ 0 w 82"/>
                  <a:gd name="T1" fmla="*/ 32 h 138"/>
                  <a:gd name="T2" fmla="*/ 31 w 82"/>
                  <a:gd name="T3" fmla="*/ 0 h 138"/>
                  <a:gd name="T4" fmla="*/ 82 w 82"/>
                  <a:gd name="T5" fmla="*/ 0 h 138"/>
                  <a:gd name="T6" fmla="*/ 82 w 82"/>
                  <a:gd name="T7" fmla="*/ 138 h 138"/>
                  <a:gd name="T8" fmla="*/ 31 w 82"/>
                  <a:gd name="T9" fmla="*/ 138 h 138"/>
                  <a:gd name="T10" fmla="*/ 0 w 82"/>
                  <a:gd name="T11" fmla="*/ 103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" h="138">
                    <a:moveTo>
                      <a:pt x="0" y="32"/>
                    </a:moveTo>
                    <a:lnTo>
                      <a:pt x="31" y="0"/>
                    </a:lnTo>
                    <a:lnTo>
                      <a:pt x="82" y="0"/>
                    </a:lnTo>
                    <a:lnTo>
                      <a:pt x="82" y="138"/>
                    </a:lnTo>
                    <a:lnTo>
                      <a:pt x="31" y="138"/>
                    </a:lnTo>
                    <a:lnTo>
                      <a:pt x="0" y="10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5" name="Line 216"/>
              <p:cNvSpPr>
                <a:spLocks noChangeShapeType="1"/>
              </p:cNvSpPr>
              <p:nvPr/>
            </p:nvSpPr>
            <p:spPr bwMode="auto">
              <a:xfrm>
                <a:off x="6566" y="1081"/>
                <a:ext cx="0" cy="13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6" name="Oval 217"/>
              <p:cNvSpPr>
                <a:spLocks noChangeArrowheads="1"/>
              </p:cNvSpPr>
              <p:nvPr/>
            </p:nvSpPr>
            <p:spPr bwMode="auto">
              <a:xfrm>
                <a:off x="6481" y="1145"/>
                <a:ext cx="6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3" name="Group 227"/>
            <p:cNvGrpSpPr>
              <a:grpSpLocks noChangeAspect="1"/>
            </p:cNvGrpSpPr>
            <p:nvPr/>
          </p:nvGrpSpPr>
          <p:grpSpPr bwMode="auto">
            <a:xfrm>
              <a:off x="3508811" y="3159849"/>
              <a:ext cx="309576" cy="310880"/>
              <a:chOff x="6140" y="2399"/>
              <a:chExt cx="237" cy="238"/>
            </a:xfrm>
          </p:grpSpPr>
          <p:sp>
            <p:nvSpPr>
              <p:cNvPr id="641" name="Oval 228"/>
              <p:cNvSpPr>
                <a:spLocks noChangeArrowheads="1"/>
              </p:cNvSpPr>
              <p:nvPr/>
            </p:nvSpPr>
            <p:spPr bwMode="auto">
              <a:xfrm>
                <a:off x="6199" y="2457"/>
                <a:ext cx="118" cy="11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2" name="Freeform 229"/>
              <p:cNvSpPr>
                <a:spLocks/>
              </p:cNvSpPr>
              <p:nvPr/>
            </p:nvSpPr>
            <p:spPr bwMode="auto">
              <a:xfrm>
                <a:off x="6140" y="2399"/>
                <a:ext cx="237" cy="238"/>
              </a:xfrm>
              <a:custGeom>
                <a:avLst/>
                <a:gdLst>
                  <a:gd name="T0" fmla="*/ 298 w 327"/>
                  <a:gd name="T1" fmla="*/ 162 h 327"/>
                  <a:gd name="T2" fmla="*/ 295 w 327"/>
                  <a:gd name="T3" fmla="*/ 135 h 327"/>
                  <a:gd name="T4" fmla="*/ 327 w 327"/>
                  <a:gd name="T5" fmla="*/ 117 h 327"/>
                  <a:gd name="T6" fmla="*/ 286 w 327"/>
                  <a:gd name="T7" fmla="*/ 46 h 327"/>
                  <a:gd name="T8" fmla="*/ 256 w 327"/>
                  <a:gd name="T9" fmla="*/ 64 h 327"/>
                  <a:gd name="T10" fmla="*/ 205 w 327"/>
                  <a:gd name="T11" fmla="*/ 33 h 327"/>
                  <a:gd name="T12" fmla="*/ 205 w 327"/>
                  <a:gd name="T13" fmla="*/ 0 h 327"/>
                  <a:gd name="T14" fmla="*/ 124 w 327"/>
                  <a:gd name="T15" fmla="*/ 0 h 327"/>
                  <a:gd name="T16" fmla="*/ 124 w 327"/>
                  <a:gd name="T17" fmla="*/ 31 h 327"/>
                  <a:gd name="T18" fmla="*/ 68 w 327"/>
                  <a:gd name="T19" fmla="*/ 64 h 327"/>
                  <a:gd name="T20" fmla="*/ 41 w 327"/>
                  <a:gd name="T21" fmla="*/ 48 h 327"/>
                  <a:gd name="T22" fmla="*/ 0 w 327"/>
                  <a:gd name="T23" fmla="*/ 119 h 327"/>
                  <a:gd name="T24" fmla="*/ 29 w 327"/>
                  <a:gd name="T25" fmla="*/ 135 h 327"/>
                  <a:gd name="T26" fmla="*/ 26 w 327"/>
                  <a:gd name="T27" fmla="*/ 162 h 327"/>
                  <a:gd name="T28" fmla="*/ 30 w 327"/>
                  <a:gd name="T29" fmla="*/ 194 h 327"/>
                  <a:gd name="T30" fmla="*/ 3 w 327"/>
                  <a:gd name="T31" fmla="*/ 210 h 327"/>
                  <a:gd name="T32" fmla="*/ 43 w 327"/>
                  <a:gd name="T33" fmla="*/ 280 h 327"/>
                  <a:gd name="T34" fmla="*/ 72 w 327"/>
                  <a:gd name="T35" fmla="*/ 264 h 327"/>
                  <a:gd name="T36" fmla="*/ 124 w 327"/>
                  <a:gd name="T37" fmla="*/ 292 h 327"/>
                  <a:gd name="T38" fmla="*/ 124 w 327"/>
                  <a:gd name="T39" fmla="*/ 327 h 327"/>
                  <a:gd name="T40" fmla="*/ 205 w 327"/>
                  <a:gd name="T41" fmla="*/ 327 h 327"/>
                  <a:gd name="T42" fmla="*/ 205 w 327"/>
                  <a:gd name="T43" fmla="*/ 291 h 327"/>
                  <a:gd name="T44" fmla="*/ 252 w 327"/>
                  <a:gd name="T45" fmla="*/ 264 h 327"/>
                  <a:gd name="T46" fmla="*/ 283 w 327"/>
                  <a:gd name="T47" fmla="*/ 282 h 327"/>
                  <a:gd name="T48" fmla="*/ 324 w 327"/>
                  <a:gd name="T49" fmla="*/ 212 h 327"/>
                  <a:gd name="T50" fmla="*/ 294 w 327"/>
                  <a:gd name="T51" fmla="*/ 194 h 327"/>
                  <a:gd name="T52" fmla="*/ 298 w 327"/>
                  <a:gd name="T5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7" h="327"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4" name="Group 232"/>
            <p:cNvGrpSpPr>
              <a:grpSpLocks noChangeAspect="1"/>
            </p:cNvGrpSpPr>
            <p:nvPr/>
          </p:nvGrpSpPr>
          <p:grpSpPr bwMode="auto">
            <a:xfrm>
              <a:off x="3467213" y="3655170"/>
              <a:ext cx="392772" cy="238239"/>
              <a:chOff x="3795" y="2130"/>
              <a:chExt cx="244" cy="148"/>
            </a:xfrm>
          </p:grpSpPr>
          <p:sp>
            <p:nvSpPr>
              <p:cNvPr id="639" name="Freeform 233"/>
              <p:cNvSpPr>
                <a:spLocks/>
              </p:cNvSpPr>
              <p:nvPr/>
            </p:nvSpPr>
            <p:spPr bwMode="auto">
              <a:xfrm>
                <a:off x="3795" y="2130"/>
                <a:ext cx="244" cy="74"/>
              </a:xfrm>
              <a:custGeom>
                <a:avLst/>
                <a:gdLst>
                  <a:gd name="T0" fmla="*/ 80 w 244"/>
                  <a:gd name="T1" fmla="*/ 17 h 74"/>
                  <a:gd name="T2" fmla="*/ 64 w 244"/>
                  <a:gd name="T3" fmla="*/ 0 h 74"/>
                  <a:gd name="T4" fmla="*/ 0 w 244"/>
                  <a:gd name="T5" fmla="*/ 64 h 74"/>
                  <a:gd name="T6" fmla="*/ 0 w 244"/>
                  <a:gd name="T7" fmla="*/ 74 h 74"/>
                  <a:gd name="T8" fmla="*/ 244 w 244"/>
                  <a:gd name="T9" fmla="*/ 74 h 74"/>
                  <a:gd name="T10" fmla="*/ 244 w 244"/>
                  <a:gd name="T11" fmla="*/ 64 h 74"/>
                  <a:gd name="T12" fmla="*/ 178 w 244"/>
                  <a:gd name="T13" fmla="*/ 0 h 74"/>
                  <a:gd name="T14" fmla="*/ 161 w 244"/>
                  <a:gd name="T15" fmla="*/ 1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4" h="74">
                    <a:moveTo>
                      <a:pt x="80" y="17"/>
                    </a:moveTo>
                    <a:lnTo>
                      <a:pt x="64" y="0"/>
                    </a:lnTo>
                    <a:lnTo>
                      <a:pt x="0" y="64"/>
                    </a:lnTo>
                    <a:lnTo>
                      <a:pt x="0" y="74"/>
                    </a:lnTo>
                    <a:lnTo>
                      <a:pt x="244" y="74"/>
                    </a:lnTo>
                    <a:lnTo>
                      <a:pt x="244" y="64"/>
                    </a:lnTo>
                    <a:lnTo>
                      <a:pt x="178" y="0"/>
                    </a:lnTo>
                    <a:lnTo>
                      <a:pt x="161" y="1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0" name="Freeform 234"/>
              <p:cNvSpPr>
                <a:spLocks/>
              </p:cNvSpPr>
              <p:nvPr/>
            </p:nvSpPr>
            <p:spPr bwMode="auto">
              <a:xfrm>
                <a:off x="3809" y="2204"/>
                <a:ext cx="213" cy="74"/>
              </a:xfrm>
              <a:custGeom>
                <a:avLst/>
                <a:gdLst>
                  <a:gd name="T0" fmla="*/ 0 w 294"/>
                  <a:gd name="T1" fmla="*/ 0 h 101"/>
                  <a:gd name="T2" fmla="*/ 0 w 294"/>
                  <a:gd name="T3" fmla="*/ 42 h 101"/>
                  <a:gd name="T4" fmla="*/ 58 w 294"/>
                  <a:gd name="T5" fmla="*/ 101 h 101"/>
                  <a:gd name="T6" fmla="*/ 116 w 294"/>
                  <a:gd name="T7" fmla="*/ 42 h 101"/>
                  <a:gd name="T8" fmla="*/ 116 w 294"/>
                  <a:gd name="T9" fmla="*/ 32 h 101"/>
                  <a:gd name="T10" fmla="*/ 147 w 294"/>
                  <a:gd name="T11" fmla="*/ 1 h 101"/>
                  <a:gd name="T12" fmla="*/ 178 w 294"/>
                  <a:gd name="T13" fmla="*/ 32 h 101"/>
                  <a:gd name="T14" fmla="*/ 178 w 294"/>
                  <a:gd name="T15" fmla="*/ 42 h 101"/>
                  <a:gd name="T16" fmla="*/ 236 w 294"/>
                  <a:gd name="T17" fmla="*/ 101 h 101"/>
                  <a:gd name="T18" fmla="*/ 294 w 294"/>
                  <a:gd name="T19" fmla="*/ 42 h 101"/>
                  <a:gd name="T20" fmla="*/ 294 w 294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4" h="101">
                    <a:moveTo>
                      <a:pt x="0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75"/>
                      <a:pt x="26" y="101"/>
                      <a:pt x="58" y="101"/>
                    </a:cubicBezTo>
                    <a:cubicBezTo>
                      <a:pt x="90" y="101"/>
                      <a:pt x="116" y="75"/>
                      <a:pt x="116" y="42"/>
                    </a:cubicBezTo>
                    <a:cubicBezTo>
                      <a:pt x="116" y="32"/>
                      <a:pt x="116" y="32"/>
                      <a:pt x="116" y="32"/>
                    </a:cubicBezTo>
                    <a:cubicBezTo>
                      <a:pt x="116" y="15"/>
                      <a:pt x="130" y="1"/>
                      <a:pt x="147" y="1"/>
                    </a:cubicBezTo>
                    <a:cubicBezTo>
                      <a:pt x="164" y="1"/>
                      <a:pt x="178" y="15"/>
                      <a:pt x="178" y="32"/>
                    </a:cubicBezTo>
                    <a:cubicBezTo>
                      <a:pt x="178" y="42"/>
                      <a:pt x="178" y="42"/>
                      <a:pt x="178" y="42"/>
                    </a:cubicBezTo>
                    <a:cubicBezTo>
                      <a:pt x="178" y="75"/>
                      <a:pt x="204" y="101"/>
                      <a:pt x="236" y="101"/>
                    </a:cubicBezTo>
                    <a:cubicBezTo>
                      <a:pt x="268" y="101"/>
                      <a:pt x="294" y="75"/>
                      <a:pt x="294" y="42"/>
                    </a:cubicBezTo>
                    <a:cubicBezTo>
                      <a:pt x="294" y="0"/>
                      <a:pt x="294" y="0"/>
                      <a:pt x="29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5" name="Group 206"/>
            <p:cNvGrpSpPr>
              <a:grpSpLocks noChangeAspect="1"/>
            </p:cNvGrpSpPr>
            <p:nvPr/>
          </p:nvGrpSpPr>
          <p:grpSpPr bwMode="auto">
            <a:xfrm>
              <a:off x="3471237" y="2316098"/>
              <a:ext cx="384724" cy="252727"/>
              <a:chOff x="3798" y="2126"/>
              <a:chExt cx="239" cy="157"/>
            </a:xfrm>
          </p:grpSpPr>
          <p:sp>
            <p:nvSpPr>
              <p:cNvPr id="635" name="Freeform 207"/>
              <p:cNvSpPr>
                <a:spLocks/>
              </p:cNvSpPr>
              <p:nvPr/>
            </p:nvSpPr>
            <p:spPr bwMode="auto">
              <a:xfrm>
                <a:off x="3946" y="2126"/>
                <a:ext cx="91" cy="92"/>
              </a:xfrm>
              <a:custGeom>
                <a:avLst/>
                <a:gdLst>
                  <a:gd name="T0" fmla="*/ 54 w 91"/>
                  <a:gd name="T1" fmla="*/ 92 h 92"/>
                  <a:gd name="T2" fmla="*/ 0 w 91"/>
                  <a:gd name="T3" fmla="*/ 37 h 92"/>
                  <a:gd name="T4" fmla="*/ 37 w 91"/>
                  <a:gd name="T5" fmla="*/ 0 h 92"/>
                  <a:gd name="T6" fmla="*/ 91 w 91"/>
                  <a:gd name="T7" fmla="*/ 55 h 92"/>
                  <a:gd name="T8" fmla="*/ 54 w 91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2">
                    <a:moveTo>
                      <a:pt x="54" y="92"/>
                    </a:moveTo>
                    <a:lnTo>
                      <a:pt x="0" y="37"/>
                    </a:lnTo>
                    <a:lnTo>
                      <a:pt x="37" y="0"/>
                    </a:lnTo>
                    <a:lnTo>
                      <a:pt x="91" y="55"/>
                    </a:lnTo>
                    <a:lnTo>
                      <a:pt x="54" y="9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6" name="Line 208"/>
              <p:cNvSpPr>
                <a:spLocks noChangeShapeType="1"/>
              </p:cNvSpPr>
              <p:nvPr/>
            </p:nvSpPr>
            <p:spPr bwMode="auto">
              <a:xfrm flipH="1">
                <a:off x="3826" y="2163"/>
                <a:ext cx="120" cy="1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7" name="Freeform 209"/>
              <p:cNvSpPr>
                <a:spLocks/>
              </p:cNvSpPr>
              <p:nvPr/>
            </p:nvSpPr>
            <p:spPr bwMode="auto">
              <a:xfrm>
                <a:off x="3798" y="2126"/>
                <a:ext cx="91" cy="92"/>
              </a:xfrm>
              <a:custGeom>
                <a:avLst/>
                <a:gdLst>
                  <a:gd name="T0" fmla="*/ 37 w 91"/>
                  <a:gd name="T1" fmla="*/ 92 h 92"/>
                  <a:gd name="T2" fmla="*/ 91 w 91"/>
                  <a:gd name="T3" fmla="*/ 37 h 92"/>
                  <a:gd name="T4" fmla="*/ 54 w 91"/>
                  <a:gd name="T5" fmla="*/ 0 h 92"/>
                  <a:gd name="T6" fmla="*/ 0 w 91"/>
                  <a:gd name="T7" fmla="*/ 55 h 92"/>
                  <a:gd name="T8" fmla="*/ 37 w 91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2">
                    <a:moveTo>
                      <a:pt x="37" y="92"/>
                    </a:moveTo>
                    <a:lnTo>
                      <a:pt x="91" y="37"/>
                    </a:lnTo>
                    <a:lnTo>
                      <a:pt x="54" y="0"/>
                    </a:lnTo>
                    <a:lnTo>
                      <a:pt x="0" y="55"/>
                    </a:lnTo>
                    <a:lnTo>
                      <a:pt x="37" y="9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8" name="Line 210"/>
              <p:cNvSpPr>
                <a:spLocks noChangeShapeType="1"/>
              </p:cNvSpPr>
              <p:nvPr/>
            </p:nvSpPr>
            <p:spPr bwMode="auto">
              <a:xfrm>
                <a:off x="3889" y="2163"/>
                <a:ext cx="120" cy="1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6" name="Group 220"/>
            <p:cNvGrpSpPr>
              <a:grpSpLocks noChangeAspect="1"/>
            </p:cNvGrpSpPr>
            <p:nvPr/>
          </p:nvGrpSpPr>
          <p:grpSpPr bwMode="auto">
            <a:xfrm>
              <a:off x="3494616" y="4077848"/>
              <a:ext cx="337966" cy="335196"/>
              <a:chOff x="3795" y="2082"/>
              <a:chExt cx="244" cy="242"/>
            </a:xfrm>
          </p:grpSpPr>
          <p:sp>
            <p:nvSpPr>
              <p:cNvPr id="631" name="Freeform 221"/>
              <p:cNvSpPr>
                <a:spLocks/>
              </p:cNvSpPr>
              <p:nvPr/>
            </p:nvSpPr>
            <p:spPr bwMode="auto">
              <a:xfrm>
                <a:off x="3795" y="2082"/>
                <a:ext cx="244" cy="242"/>
              </a:xfrm>
              <a:custGeom>
                <a:avLst/>
                <a:gdLst>
                  <a:gd name="T0" fmla="*/ 0 w 337"/>
                  <a:gd name="T1" fmla="*/ 18 h 334"/>
                  <a:gd name="T2" fmla="*/ 19 w 337"/>
                  <a:gd name="T3" fmla="*/ 0 h 334"/>
                  <a:gd name="T4" fmla="*/ 318 w 337"/>
                  <a:gd name="T5" fmla="*/ 0 h 334"/>
                  <a:gd name="T6" fmla="*/ 337 w 337"/>
                  <a:gd name="T7" fmla="*/ 18 h 334"/>
                  <a:gd name="T8" fmla="*/ 337 w 337"/>
                  <a:gd name="T9" fmla="*/ 334 h 334"/>
                  <a:gd name="T10" fmla="*/ 37 w 337"/>
                  <a:gd name="T11" fmla="*/ 334 h 334"/>
                  <a:gd name="T12" fmla="*/ 0 w 337"/>
                  <a:gd name="T13" fmla="*/ 297 h 334"/>
                  <a:gd name="T14" fmla="*/ 0 w 337"/>
                  <a:gd name="T15" fmla="*/ 18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7" h="334">
                    <a:moveTo>
                      <a:pt x="0" y="18"/>
                    </a:moveTo>
                    <a:cubicBezTo>
                      <a:pt x="0" y="8"/>
                      <a:pt x="9" y="0"/>
                      <a:pt x="19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29" y="0"/>
                      <a:pt x="337" y="8"/>
                      <a:pt x="337" y="18"/>
                    </a:cubicBezTo>
                    <a:cubicBezTo>
                      <a:pt x="337" y="334"/>
                      <a:pt x="337" y="334"/>
                      <a:pt x="337" y="334"/>
                    </a:cubicBezTo>
                    <a:cubicBezTo>
                      <a:pt x="37" y="334"/>
                      <a:pt x="37" y="334"/>
                      <a:pt x="37" y="334"/>
                    </a:cubicBezTo>
                    <a:cubicBezTo>
                      <a:pt x="0" y="297"/>
                      <a:pt x="0" y="297"/>
                      <a:pt x="0" y="297"/>
                    </a:cubicBezTo>
                    <a:lnTo>
                      <a:pt x="0" y="1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2" name="Freeform 222"/>
              <p:cNvSpPr>
                <a:spLocks/>
              </p:cNvSpPr>
              <p:nvPr/>
            </p:nvSpPr>
            <p:spPr bwMode="auto">
              <a:xfrm>
                <a:off x="3834" y="2082"/>
                <a:ext cx="166" cy="109"/>
              </a:xfrm>
              <a:custGeom>
                <a:avLst/>
                <a:gdLst>
                  <a:gd name="T0" fmla="*/ 0 w 166"/>
                  <a:gd name="T1" fmla="*/ 0 h 109"/>
                  <a:gd name="T2" fmla="*/ 0 w 166"/>
                  <a:gd name="T3" fmla="*/ 109 h 109"/>
                  <a:gd name="T4" fmla="*/ 166 w 166"/>
                  <a:gd name="T5" fmla="*/ 109 h 109"/>
                  <a:gd name="T6" fmla="*/ 166 w 166"/>
                  <a:gd name="T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6" h="109">
                    <a:moveTo>
                      <a:pt x="0" y="0"/>
                    </a:moveTo>
                    <a:lnTo>
                      <a:pt x="0" y="109"/>
                    </a:lnTo>
                    <a:lnTo>
                      <a:pt x="166" y="109"/>
                    </a:lnTo>
                    <a:lnTo>
                      <a:pt x="166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3" name="Freeform 223"/>
              <p:cNvSpPr>
                <a:spLocks/>
              </p:cNvSpPr>
              <p:nvPr/>
            </p:nvSpPr>
            <p:spPr bwMode="auto">
              <a:xfrm>
                <a:off x="3861" y="2248"/>
                <a:ext cx="112" cy="76"/>
              </a:xfrm>
              <a:custGeom>
                <a:avLst/>
                <a:gdLst>
                  <a:gd name="T0" fmla="*/ 0 w 112"/>
                  <a:gd name="T1" fmla="*/ 76 h 76"/>
                  <a:gd name="T2" fmla="*/ 0 w 112"/>
                  <a:gd name="T3" fmla="*/ 0 h 76"/>
                  <a:gd name="T4" fmla="*/ 112 w 112"/>
                  <a:gd name="T5" fmla="*/ 0 h 76"/>
                  <a:gd name="T6" fmla="*/ 112 w 112"/>
                  <a:gd name="T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76">
                    <a:moveTo>
                      <a:pt x="0" y="76"/>
                    </a:moveTo>
                    <a:lnTo>
                      <a:pt x="0" y="0"/>
                    </a:lnTo>
                    <a:lnTo>
                      <a:pt x="112" y="0"/>
                    </a:lnTo>
                    <a:lnTo>
                      <a:pt x="112" y="7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4" name="Line 224"/>
              <p:cNvSpPr>
                <a:spLocks noChangeShapeType="1"/>
              </p:cNvSpPr>
              <p:nvPr/>
            </p:nvSpPr>
            <p:spPr bwMode="auto">
              <a:xfrm>
                <a:off x="3892" y="2281"/>
                <a:ext cx="0" cy="4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7" name="Group 28"/>
            <p:cNvGrpSpPr>
              <a:grpSpLocks noChangeAspect="1"/>
            </p:cNvGrpSpPr>
            <p:nvPr/>
          </p:nvGrpSpPr>
          <p:grpSpPr bwMode="auto">
            <a:xfrm>
              <a:off x="3493736" y="1226690"/>
              <a:ext cx="339726" cy="324534"/>
              <a:chOff x="2110" y="763"/>
              <a:chExt cx="246" cy="235"/>
            </a:xfrm>
          </p:grpSpPr>
          <p:sp>
            <p:nvSpPr>
              <p:cNvPr id="627" name="Freeform 29"/>
              <p:cNvSpPr>
                <a:spLocks/>
              </p:cNvSpPr>
              <p:nvPr/>
            </p:nvSpPr>
            <p:spPr bwMode="auto">
              <a:xfrm>
                <a:off x="2110" y="825"/>
                <a:ext cx="246" cy="173"/>
              </a:xfrm>
              <a:custGeom>
                <a:avLst/>
                <a:gdLst>
                  <a:gd name="T0" fmla="*/ 246 w 246"/>
                  <a:gd name="T1" fmla="*/ 173 h 173"/>
                  <a:gd name="T2" fmla="*/ 0 w 246"/>
                  <a:gd name="T3" fmla="*/ 173 h 173"/>
                  <a:gd name="T4" fmla="*/ 0 w 246"/>
                  <a:gd name="T5" fmla="*/ 0 h 173"/>
                  <a:gd name="T6" fmla="*/ 122 w 246"/>
                  <a:gd name="T7" fmla="*/ 0 h 173"/>
                  <a:gd name="T8" fmla="*/ 246 w 246"/>
                  <a:gd name="T9" fmla="*/ 0 h 173"/>
                  <a:gd name="T10" fmla="*/ 246 w 246"/>
                  <a:gd name="T11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173">
                    <a:moveTo>
                      <a:pt x="246" y="173"/>
                    </a:moveTo>
                    <a:lnTo>
                      <a:pt x="0" y="173"/>
                    </a:lnTo>
                    <a:lnTo>
                      <a:pt x="0" y="0"/>
                    </a:lnTo>
                    <a:lnTo>
                      <a:pt x="122" y="0"/>
                    </a:lnTo>
                    <a:lnTo>
                      <a:pt x="246" y="0"/>
                    </a:lnTo>
                    <a:lnTo>
                      <a:pt x="246" y="173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8" name="Line 30"/>
              <p:cNvSpPr>
                <a:spLocks noChangeShapeType="1"/>
              </p:cNvSpPr>
              <p:nvPr/>
            </p:nvSpPr>
            <p:spPr bwMode="auto">
              <a:xfrm flipH="1">
                <a:off x="2110" y="911"/>
                <a:ext cx="24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9" name="Freeform 31"/>
              <p:cNvSpPr>
                <a:spLocks/>
              </p:cNvSpPr>
              <p:nvPr/>
            </p:nvSpPr>
            <p:spPr bwMode="auto">
              <a:xfrm>
                <a:off x="2233" y="763"/>
                <a:ext cx="72" cy="235"/>
              </a:xfrm>
              <a:custGeom>
                <a:avLst/>
                <a:gdLst>
                  <a:gd name="T0" fmla="*/ 60 w 100"/>
                  <a:gd name="T1" fmla="*/ 85 h 325"/>
                  <a:gd name="T2" fmla="*/ 100 w 100"/>
                  <a:gd name="T3" fmla="*/ 45 h 325"/>
                  <a:gd name="T4" fmla="*/ 60 w 100"/>
                  <a:gd name="T5" fmla="*/ 6 h 325"/>
                  <a:gd name="T6" fmla="*/ 1 w 100"/>
                  <a:gd name="T7" fmla="*/ 85 h 325"/>
                  <a:gd name="T8" fmla="*/ 1 w 100"/>
                  <a:gd name="T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5">
                    <a:moveTo>
                      <a:pt x="60" y="85"/>
                    </a:moveTo>
                    <a:cubicBezTo>
                      <a:pt x="82" y="85"/>
                      <a:pt x="100" y="67"/>
                      <a:pt x="100" y="45"/>
                    </a:cubicBezTo>
                    <a:cubicBezTo>
                      <a:pt x="100" y="23"/>
                      <a:pt x="82" y="6"/>
                      <a:pt x="60" y="6"/>
                    </a:cubicBezTo>
                    <a:cubicBezTo>
                      <a:pt x="60" y="6"/>
                      <a:pt x="0" y="0"/>
                      <a:pt x="1" y="85"/>
                    </a:cubicBezTo>
                    <a:cubicBezTo>
                      <a:pt x="1" y="325"/>
                      <a:pt x="1" y="325"/>
                      <a:pt x="1" y="32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0" name="Freeform 32"/>
              <p:cNvSpPr>
                <a:spLocks/>
              </p:cNvSpPr>
              <p:nvPr/>
            </p:nvSpPr>
            <p:spPr bwMode="auto">
              <a:xfrm>
                <a:off x="2162" y="763"/>
                <a:ext cx="72" cy="62"/>
              </a:xfrm>
              <a:custGeom>
                <a:avLst/>
                <a:gdLst>
                  <a:gd name="T0" fmla="*/ 40 w 100"/>
                  <a:gd name="T1" fmla="*/ 85 h 85"/>
                  <a:gd name="T2" fmla="*/ 0 w 100"/>
                  <a:gd name="T3" fmla="*/ 45 h 85"/>
                  <a:gd name="T4" fmla="*/ 40 w 100"/>
                  <a:gd name="T5" fmla="*/ 6 h 85"/>
                  <a:gd name="T6" fmla="*/ 99 w 100"/>
                  <a:gd name="T7" fmla="*/ 85 h 85"/>
                  <a:gd name="T8" fmla="*/ 99 w 100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85">
                    <a:moveTo>
                      <a:pt x="40" y="85"/>
                    </a:moveTo>
                    <a:cubicBezTo>
                      <a:pt x="18" y="85"/>
                      <a:pt x="0" y="67"/>
                      <a:pt x="0" y="45"/>
                    </a:cubicBezTo>
                    <a:cubicBezTo>
                      <a:pt x="0" y="23"/>
                      <a:pt x="18" y="6"/>
                      <a:pt x="40" y="6"/>
                    </a:cubicBezTo>
                    <a:cubicBezTo>
                      <a:pt x="40" y="6"/>
                      <a:pt x="100" y="0"/>
                      <a:pt x="99" y="85"/>
                    </a:cubicBezTo>
                    <a:cubicBezTo>
                      <a:pt x="99" y="85"/>
                      <a:pt x="99" y="85"/>
                      <a:pt x="99" y="8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8" name="Group 116"/>
            <p:cNvGrpSpPr>
              <a:grpSpLocks noChangeAspect="1"/>
            </p:cNvGrpSpPr>
            <p:nvPr/>
          </p:nvGrpSpPr>
          <p:grpSpPr bwMode="auto">
            <a:xfrm>
              <a:off x="3524693" y="769199"/>
              <a:ext cx="277812" cy="273050"/>
              <a:chOff x="2104" y="476"/>
              <a:chExt cx="175" cy="172"/>
            </a:xfrm>
          </p:grpSpPr>
          <p:sp>
            <p:nvSpPr>
              <p:cNvPr id="622" name="Freeform 117"/>
              <p:cNvSpPr>
                <a:spLocks/>
              </p:cNvSpPr>
              <p:nvPr/>
            </p:nvSpPr>
            <p:spPr bwMode="auto">
              <a:xfrm>
                <a:off x="2247" y="619"/>
                <a:ext cx="32" cy="28"/>
              </a:xfrm>
              <a:custGeom>
                <a:avLst/>
                <a:gdLst>
                  <a:gd name="T0" fmla="*/ 0 w 44"/>
                  <a:gd name="T1" fmla="*/ 39 h 39"/>
                  <a:gd name="T2" fmla="*/ 13 w 44"/>
                  <a:gd name="T3" fmla="*/ 12 h 39"/>
                  <a:gd name="T4" fmla="*/ 44 w 44"/>
                  <a:gd name="T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9">
                    <a:moveTo>
                      <a:pt x="0" y="39"/>
                    </a:moveTo>
                    <a:cubicBezTo>
                      <a:pt x="1" y="29"/>
                      <a:pt x="5" y="20"/>
                      <a:pt x="13" y="12"/>
                    </a:cubicBezTo>
                    <a:cubicBezTo>
                      <a:pt x="21" y="4"/>
                      <a:pt x="33" y="0"/>
                      <a:pt x="4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3" name="Freeform 118"/>
              <p:cNvSpPr>
                <a:spLocks/>
              </p:cNvSpPr>
              <p:nvPr/>
            </p:nvSpPr>
            <p:spPr bwMode="auto">
              <a:xfrm>
                <a:off x="2212" y="584"/>
                <a:ext cx="67" cy="63"/>
              </a:xfrm>
              <a:custGeom>
                <a:avLst/>
                <a:gdLst>
                  <a:gd name="T0" fmla="*/ 0 w 92"/>
                  <a:gd name="T1" fmla="*/ 87 h 87"/>
                  <a:gd name="T2" fmla="*/ 27 w 92"/>
                  <a:gd name="T3" fmla="*/ 27 h 87"/>
                  <a:gd name="T4" fmla="*/ 92 w 92"/>
                  <a:gd name="T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2" h="87">
                    <a:moveTo>
                      <a:pt x="0" y="87"/>
                    </a:moveTo>
                    <a:cubicBezTo>
                      <a:pt x="1" y="65"/>
                      <a:pt x="10" y="43"/>
                      <a:pt x="27" y="27"/>
                    </a:cubicBezTo>
                    <a:cubicBezTo>
                      <a:pt x="45" y="9"/>
                      <a:pt x="68" y="0"/>
                      <a:pt x="92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4" name="Freeform 119"/>
              <p:cNvSpPr>
                <a:spLocks/>
              </p:cNvSpPr>
              <p:nvPr/>
            </p:nvSpPr>
            <p:spPr bwMode="auto">
              <a:xfrm>
                <a:off x="2177" y="549"/>
                <a:ext cx="102" cy="98"/>
              </a:xfrm>
              <a:custGeom>
                <a:avLst/>
                <a:gdLst>
                  <a:gd name="T0" fmla="*/ 0 w 140"/>
                  <a:gd name="T1" fmla="*/ 135 h 135"/>
                  <a:gd name="T2" fmla="*/ 41 w 140"/>
                  <a:gd name="T3" fmla="*/ 41 h 135"/>
                  <a:gd name="T4" fmla="*/ 140 w 140"/>
                  <a:gd name="T5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0" h="135">
                    <a:moveTo>
                      <a:pt x="0" y="135"/>
                    </a:moveTo>
                    <a:cubicBezTo>
                      <a:pt x="1" y="101"/>
                      <a:pt x="15" y="67"/>
                      <a:pt x="41" y="41"/>
                    </a:cubicBezTo>
                    <a:cubicBezTo>
                      <a:pt x="68" y="13"/>
                      <a:pt x="104" y="0"/>
                      <a:pt x="14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5" name="Freeform 120"/>
              <p:cNvSpPr>
                <a:spLocks/>
              </p:cNvSpPr>
              <p:nvPr/>
            </p:nvSpPr>
            <p:spPr bwMode="auto">
              <a:xfrm>
                <a:off x="2141" y="512"/>
                <a:ext cx="138" cy="136"/>
              </a:xfrm>
              <a:custGeom>
                <a:avLst/>
                <a:gdLst>
                  <a:gd name="T0" fmla="*/ 0 w 189"/>
                  <a:gd name="T1" fmla="*/ 186 h 186"/>
                  <a:gd name="T2" fmla="*/ 55 w 189"/>
                  <a:gd name="T3" fmla="*/ 56 h 186"/>
                  <a:gd name="T4" fmla="*/ 189 w 189"/>
                  <a:gd name="T5" fmla="*/ 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9" h="186">
                    <a:moveTo>
                      <a:pt x="0" y="186"/>
                    </a:moveTo>
                    <a:cubicBezTo>
                      <a:pt x="0" y="139"/>
                      <a:pt x="19" y="92"/>
                      <a:pt x="55" y="56"/>
                    </a:cubicBezTo>
                    <a:cubicBezTo>
                      <a:pt x="92" y="19"/>
                      <a:pt x="140" y="0"/>
                      <a:pt x="189" y="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6" name="Freeform 121"/>
              <p:cNvSpPr>
                <a:spLocks/>
              </p:cNvSpPr>
              <p:nvPr/>
            </p:nvSpPr>
            <p:spPr bwMode="auto">
              <a:xfrm>
                <a:off x="2104" y="476"/>
                <a:ext cx="175" cy="171"/>
              </a:xfrm>
              <a:custGeom>
                <a:avLst/>
                <a:gdLst>
                  <a:gd name="T0" fmla="*/ 0 w 240"/>
                  <a:gd name="T1" fmla="*/ 235 h 235"/>
                  <a:gd name="T2" fmla="*/ 70 w 240"/>
                  <a:gd name="T3" fmla="*/ 70 h 235"/>
                  <a:gd name="T4" fmla="*/ 240 w 240"/>
                  <a:gd name="T5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235">
                    <a:moveTo>
                      <a:pt x="0" y="235"/>
                    </a:moveTo>
                    <a:cubicBezTo>
                      <a:pt x="1" y="175"/>
                      <a:pt x="24" y="116"/>
                      <a:pt x="70" y="70"/>
                    </a:cubicBezTo>
                    <a:cubicBezTo>
                      <a:pt x="117" y="23"/>
                      <a:pt x="178" y="0"/>
                      <a:pt x="24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9" name="Group 139"/>
            <p:cNvGrpSpPr>
              <a:grpSpLocks noChangeAspect="1"/>
            </p:cNvGrpSpPr>
            <p:nvPr/>
          </p:nvGrpSpPr>
          <p:grpSpPr bwMode="auto">
            <a:xfrm>
              <a:off x="3470718" y="284720"/>
              <a:ext cx="385763" cy="300038"/>
              <a:chOff x="2116" y="172"/>
              <a:chExt cx="243" cy="189"/>
            </a:xfrm>
          </p:grpSpPr>
          <p:sp>
            <p:nvSpPr>
              <p:cNvPr id="620" name="Freeform 140"/>
              <p:cNvSpPr>
                <a:spLocks/>
              </p:cNvSpPr>
              <p:nvPr/>
            </p:nvSpPr>
            <p:spPr bwMode="auto">
              <a:xfrm>
                <a:off x="2116" y="172"/>
                <a:ext cx="167" cy="154"/>
              </a:xfrm>
              <a:custGeom>
                <a:avLst/>
                <a:gdLst>
                  <a:gd name="T0" fmla="*/ 21 w 167"/>
                  <a:gd name="T1" fmla="*/ 114 h 154"/>
                  <a:gd name="T2" fmla="*/ 0 w 167"/>
                  <a:gd name="T3" fmla="*/ 114 h 154"/>
                  <a:gd name="T4" fmla="*/ 0 w 167"/>
                  <a:gd name="T5" fmla="*/ 0 h 154"/>
                  <a:gd name="T6" fmla="*/ 167 w 167"/>
                  <a:gd name="T7" fmla="*/ 0 h 154"/>
                  <a:gd name="T8" fmla="*/ 167 w 167"/>
                  <a:gd name="T9" fmla="*/ 114 h 154"/>
                  <a:gd name="T10" fmla="*/ 60 w 167"/>
                  <a:gd name="T11" fmla="*/ 114 h 154"/>
                  <a:gd name="T12" fmla="*/ 21 w 167"/>
                  <a:gd name="T13" fmla="*/ 154 h 154"/>
                  <a:gd name="T14" fmla="*/ 21 w 167"/>
                  <a:gd name="T15" fmla="*/ 11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7" h="154">
                    <a:moveTo>
                      <a:pt x="21" y="114"/>
                    </a:moveTo>
                    <a:lnTo>
                      <a:pt x="0" y="114"/>
                    </a:lnTo>
                    <a:lnTo>
                      <a:pt x="0" y="0"/>
                    </a:lnTo>
                    <a:lnTo>
                      <a:pt x="167" y="0"/>
                    </a:lnTo>
                    <a:lnTo>
                      <a:pt x="167" y="114"/>
                    </a:lnTo>
                    <a:lnTo>
                      <a:pt x="60" y="114"/>
                    </a:lnTo>
                    <a:lnTo>
                      <a:pt x="21" y="154"/>
                    </a:lnTo>
                    <a:lnTo>
                      <a:pt x="21" y="114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1" name="Freeform 141"/>
              <p:cNvSpPr>
                <a:spLocks/>
              </p:cNvSpPr>
              <p:nvPr/>
            </p:nvSpPr>
            <p:spPr bwMode="auto">
              <a:xfrm>
                <a:off x="2193" y="208"/>
                <a:ext cx="166" cy="153"/>
              </a:xfrm>
              <a:custGeom>
                <a:avLst/>
                <a:gdLst>
                  <a:gd name="T0" fmla="*/ 0 w 166"/>
                  <a:gd name="T1" fmla="*/ 79 h 153"/>
                  <a:gd name="T2" fmla="*/ 0 w 166"/>
                  <a:gd name="T3" fmla="*/ 113 h 153"/>
                  <a:gd name="T4" fmla="*/ 106 w 166"/>
                  <a:gd name="T5" fmla="*/ 113 h 153"/>
                  <a:gd name="T6" fmla="*/ 145 w 166"/>
                  <a:gd name="T7" fmla="*/ 153 h 153"/>
                  <a:gd name="T8" fmla="*/ 145 w 166"/>
                  <a:gd name="T9" fmla="*/ 113 h 153"/>
                  <a:gd name="T10" fmla="*/ 166 w 166"/>
                  <a:gd name="T11" fmla="*/ 113 h 153"/>
                  <a:gd name="T12" fmla="*/ 166 w 166"/>
                  <a:gd name="T13" fmla="*/ 0 h 153"/>
                  <a:gd name="T14" fmla="*/ 91 w 166"/>
                  <a:gd name="T15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6" h="153">
                    <a:moveTo>
                      <a:pt x="0" y="79"/>
                    </a:moveTo>
                    <a:lnTo>
                      <a:pt x="0" y="113"/>
                    </a:lnTo>
                    <a:lnTo>
                      <a:pt x="106" y="113"/>
                    </a:lnTo>
                    <a:lnTo>
                      <a:pt x="145" y="153"/>
                    </a:lnTo>
                    <a:lnTo>
                      <a:pt x="145" y="113"/>
                    </a:lnTo>
                    <a:lnTo>
                      <a:pt x="166" y="113"/>
                    </a:lnTo>
                    <a:lnTo>
                      <a:pt x="166" y="0"/>
                    </a:lnTo>
                    <a:lnTo>
                      <a:pt x="91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50" name="Group 649"/>
          <p:cNvGrpSpPr/>
          <p:nvPr/>
        </p:nvGrpSpPr>
        <p:grpSpPr>
          <a:xfrm>
            <a:off x="-8928077" y="243037"/>
            <a:ext cx="451330" cy="4083742"/>
            <a:chOff x="2299905" y="247414"/>
            <a:chExt cx="460380" cy="4165630"/>
          </a:xfrm>
        </p:grpSpPr>
        <p:grpSp>
          <p:nvGrpSpPr>
            <p:cNvPr id="651" name="Group 650"/>
            <p:cNvGrpSpPr>
              <a:grpSpLocks noChangeAspect="1"/>
            </p:cNvGrpSpPr>
            <p:nvPr/>
          </p:nvGrpSpPr>
          <p:grpSpPr bwMode="auto">
            <a:xfrm>
              <a:off x="2335319" y="3468593"/>
              <a:ext cx="389553" cy="360578"/>
              <a:chOff x="4315" y="2503"/>
              <a:chExt cx="242" cy="224"/>
            </a:xfrm>
          </p:grpSpPr>
          <p:sp>
            <p:nvSpPr>
              <p:cNvPr id="685" name="Freeform 12"/>
              <p:cNvSpPr>
                <a:spLocks/>
              </p:cNvSpPr>
              <p:nvPr/>
            </p:nvSpPr>
            <p:spPr bwMode="auto">
              <a:xfrm>
                <a:off x="4445" y="2503"/>
                <a:ext cx="68" cy="59"/>
              </a:xfrm>
              <a:custGeom>
                <a:avLst/>
                <a:gdLst>
                  <a:gd name="T0" fmla="*/ 79 w 94"/>
                  <a:gd name="T1" fmla="*/ 81 h 81"/>
                  <a:gd name="T2" fmla="*/ 94 w 94"/>
                  <a:gd name="T3" fmla="*/ 47 h 81"/>
                  <a:gd name="T4" fmla="*/ 47 w 94"/>
                  <a:gd name="T5" fmla="*/ 0 h 81"/>
                  <a:gd name="T6" fmla="*/ 0 w 94"/>
                  <a:gd name="T7" fmla="*/ 47 h 81"/>
                  <a:gd name="T8" fmla="*/ 1 w 94"/>
                  <a:gd name="T9" fmla="*/ 59 h 81"/>
                  <a:gd name="T10" fmla="*/ 79 w 94"/>
                  <a:gd name="T11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81">
                    <a:moveTo>
                      <a:pt x="79" y="81"/>
                    </a:moveTo>
                    <a:cubicBezTo>
                      <a:pt x="88" y="73"/>
                      <a:pt x="94" y="60"/>
                      <a:pt x="94" y="47"/>
                    </a:cubicBezTo>
                    <a:cubicBezTo>
                      <a:pt x="94" y="21"/>
                      <a:pt x="73" y="0"/>
                      <a:pt x="47" y="0"/>
                    </a:cubicBezTo>
                    <a:cubicBezTo>
                      <a:pt x="21" y="0"/>
                      <a:pt x="0" y="21"/>
                      <a:pt x="0" y="47"/>
                    </a:cubicBezTo>
                    <a:cubicBezTo>
                      <a:pt x="0" y="51"/>
                      <a:pt x="0" y="55"/>
                      <a:pt x="1" y="59"/>
                    </a:cubicBezTo>
                    <a:lnTo>
                      <a:pt x="79" y="8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6" name="Freeform 13"/>
              <p:cNvSpPr>
                <a:spLocks/>
              </p:cNvSpPr>
              <p:nvPr/>
            </p:nvSpPr>
            <p:spPr bwMode="auto">
              <a:xfrm>
                <a:off x="4315" y="2511"/>
                <a:ext cx="242" cy="216"/>
              </a:xfrm>
              <a:custGeom>
                <a:avLst/>
                <a:gdLst>
                  <a:gd name="T0" fmla="*/ 180 w 335"/>
                  <a:gd name="T1" fmla="*/ 34 h 298"/>
                  <a:gd name="T2" fmla="*/ 145 w 335"/>
                  <a:gd name="T3" fmla="*/ 33 h 298"/>
                  <a:gd name="T4" fmla="*/ 92 w 335"/>
                  <a:gd name="T5" fmla="*/ 0 h 298"/>
                  <a:gd name="T6" fmla="*/ 92 w 335"/>
                  <a:gd name="T7" fmla="*/ 51 h 298"/>
                  <a:gd name="T8" fmla="*/ 89 w 335"/>
                  <a:gd name="T9" fmla="*/ 55 h 298"/>
                  <a:gd name="T10" fmla="*/ 56 w 335"/>
                  <a:gd name="T11" fmla="*/ 81 h 298"/>
                  <a:gd name="T12" fmla="*/ 19 w 335"/>
                  <a:gd name="T13" fmla="*/ 123 h 298"/>
                  <a:gd name="T14" fmla="*/ 0 w 335"/>
                  <a:gd name="T15" fmla="*/ 143 h 298"/>
                  <a:gd name="T16" fmla="*/ 0 w 335"/>
                  <a:gd name="T17" fmla="*/ 167 h 298"/>
                  <a:gd name="T18" fmla="*/ 19 w 335"/>
                  <a:gd name="T19" fmla="*/ 187 h 298"/>
                  <a:gd name="T20" fmla="*/ 28 w 335"/>
                  <a:gd name="T21" fmla="*/ 187 h 298"/>
                  <a:gd name="T22" fmla="*/ 89 w 335"/>
                  <a:gd name="T23" fmla="*/ 253 h 298"/>
                  <a:gd name="T24" fmla="*/ 89 w 335"/>
                  <a:gd name="T25" fmla="*/ 278 h 298"/>
                  <a:gd name="T26" fmla="*/ 108 w 335"/>
                  <a:gd name="T27" fmla="*/ 298 h 298"/>
                  <a:gd name="T28" fmla="*/ 133 w 335"/>
                  <a:gd name="T29" fmla="*/ 298 h 298"/>
                  <a:gd name="T30" fmla="*/ 152 w 335"/>
                  <a:gd name="T31" fmla="*/ 278 h 298"/>
                  <a:gd name="T32" fmla="*/ 226 w 335"/>
                  <a:gd name="T33" fmla="*/ 278 h 298"/>
                  <a:gd name="T34" fmla="*/ 245 w 335"/>
                  <a:gd name="T35" fmla="*/ 298 h 298"/>
                  <a:gd name="T36" fmla="*/ 270 w 335"/>
                  <a:gd name="T37" fmla="*/ 298 h 298"/>
                  <a:gd name="T38" fmla="*/ 289 w 335"/>
                  <a:gd name="T39" fmla="*/ 278 h 298"/>
                  <a:gd name="T40" fmla="*/ 289 w 335"/>
                  <a:gd name="T41" fmla="*/ 240 h 298"/>
                  <a:gd name="T42" fmla="*/ 335 w 335"/>
                  <a:gd name="T43" fmla="*/ 156 h 298"/>
                  <a:gd name="T44" fmla="*/ 270 w 335"/>
                  <a:gd name="T45" fmla="*/ 61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5" h="298">
                    <a:moveTo>
                      <a:pt x="180" y="34"/>
                    </a:moveTo>
                    <a:cubicBezTo>
                      <a:pt x="145" y="33"/>
                      <a:pt x="145" y="33"/>
                      <a:pt x="145" y="33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51"/>
                      <a:pt x="92" y="51"/>
                      <a:pt x="92" y="51"/>
                    </a:cubicBezTo>
                    <a:cubicBezTo>
                      <a:pt x="92" y="53"/>
                      <a:pt x="91" y="55"/>
                      <a:pt x="89" y="55"/>
                    </a:cubicBezTo>
                    <a:cubicBezTo>
                      <a:pt x="85" y="57"/>
                      <a:pt x="76" y="63"/>
                      <a:pt x="56" y="81"/>
                    </a:cubicBezTo>
                    <a:cubicBezTo>
                      <a:pt x="24" y="109"/>
                      <a:pt x="19" y="123"/>
                      <a:pt x="19" y="123"/>
                    </a:cubicBezTo>
                    <a:cubicBezTo>
                      <a:pt x="8" y="123"/>
                      <a:pt x="0" y="132"/>
                      <a:pt x="0" y="143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178"/>
                      <a:pt x="8" y="187"/>
                      <a:pt x="19" y="187"/>
                    </a:cubicBezTo>
                    <a:cubicBezTo>
                      <a:pt x="28" y="187"/>
                      <a:pt x="28" y="187"/>
                      <a:pt x="28" y="187"/>
                    </a:cubicBezTo>
                    <a:cubicBezTo>
                      <a:pt x="28" y="226"/>
                      <a:pt x="62" y="253"/>
                      <a:pt x="89" y="253"/>
                    </a:cubicBezTo>
                    <a:cubicBezTo>
                      <a:pt x="89" y="278"/>
                      <a:pt x="89" y="278"/>
                      <a:pt x="89" y="278"/>
                    </a:cubicBezTo>
                    <a:cubicBezTo>
                      <a:pt x="89" y="289"/>
                      <a:pt x="98" y="298"/>
                      <a:pt x="108" y="298"/>
                    </a:cubicBezTo>
                    <a:cubicBezTo>
                      <a:pt x="133" y="298"/>
                      <a:pt x="133" y="298"/>
                      <a:pt x="133" y="298"/>
                    </a:cubicBezTo>
                    <a:cubicBezTo>
                      <a:pt x="144" y="298"/>
                      <a:pt x="152" y="289"/>
                      <a:pt x="152" y="278"/>
                    </a:cubicBezTo>
                    <a:cubicBezTo>
                      <a:pt x="226" y="278"/>
                      <a:pt x="226" y="278"/>
                      <a:pt x="226" y="278"/>
                    </a:cubicBezTo>
                    <a:cubicBezTo>
                      <a:pt x="226" y="289"/>
                      <a:pt x="235" y="298"/>
                      <a:pt x="245" y="298"/>
                    </a:cubicBezTo>
                    <a:cubicBezTo>
                      <a:pt x="270" y="298"/>
                      <a:pt x="270" y="298"/>
                      <a:pt x="270" y="298"/>
                    </a:cubicBezTo>
                    <a:cubicBezTo>
                      <a:pt x="281" y="298"/>
                      <a:pt x="289" y="289"/>
                      <a:pt x="289" y="278"/>
                    </a:cubicBezTo>
                    <a:cubicBezTo>
                      <a:pt x="289" y="240"/>
                      <a:pt x="289" y="240"/>
                      <a:pt x="289" y="240"/>
                    </a:cubicBezTo>
                    <a:cubicBezTo>
                      <a:pt x="317" y="222"/>
                      <a:pt x="335" y="191"/>
                      <a:pt x="335" y="156"/>
                    </a:cubicBezTo>
                    <a:cubicBezTo>
                      <a:pt x="335" y="112"/>
                      <a:pt x="308" y="76"/>
                      <a:pt x="270" y="6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7" name="Oval 14"/>
              <p:cNvSpPr>
                <a:spLocks noChangeArrowheads="1"/>
              </p:cNvSpPr>
              <p:nvPr/>
            </p:nvSpPr>
            <p:spPr bwMode="auto">
              <a:xfrm>
                <a:off x="4375" y="2595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2" name="Group 74"/>
            <p:cNvGrpSpPr>
              <a:grpSpLocks noChangeAspect="1"/>
            </p:cNvGrpSpPr>
            <p:nvPr/>
          </p:nvGrpSpPr>
          <p:grpSpPr bwMode="auto">
            <a:xfrm>
              <a:off x="2299905" y="2466381"/>
              <a:ext cx="460380" cy="292969"/>
              <a:chOff x="3781" y="2110"/>
              <a:chExt cx="286" cy="182"/>
            </a:xfrm>
          </p:grpSpPr>
          <p:sp>
            <p:nvSpPr>
              <p:cNvPr id="681" name="Line 75"/>
              <p:cNvSpPr>
                <a:spLocks noChangeShapeType="1"/>
              </p:cNvSpPr>
              <p:nvPr/>
            </p:nvSpPr>
            <p:spPr bwMode="auto">
              <a:xfrm>
                <a:off x="3788" y="2265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2" name="Line 76"/>
              <p:cNvSpPr>
                <a:spLocks noChangeShapeType="1"/>
              </p:cNvSpPr>
              <p:nvPr/>
            </p:nvSpPr>
            <p:spPr bwMode="auto">
              <a:xfrm>
                <a:off x="3974" y="2110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3" name="Freeform 77"/>
              <p:cNvSpPr>
                <a:spLocks/>
              </p:cNvSpPr>
              <p:nvPr/>
            </p:nvSpPr>
            <p:spPr bwMode="auto">
              <a:xfrm>
                <a:off x="3781" y="2125"/>
                <a:ext cx="286" cy="167"/>
              </a:xfrm>
              <a:custGeom>
                <a:avLst/>
                <a:gdLst>
                  <a:gd name="T0" fmla="*/ 308 w 395"/>
                  <a:gd name="T1" fmla="*/ 36 h 230"/>
                  <a:gd name="T2" fmla="*/ 270 w 395"/>
                  <a:gd name="T3" fmla="*/ 5 h 230"/>
                  <a:gd name="T4" fmla="*/ 234 w 395"/>
                  <a:gd name="T5" fmla="*/ 20 h 230"/>
                  <a:gd name="T6" fmla="*/ 200 w 395"/>
                  <a:gd name="T7" fmla="*/ 20 h 230"/>
                  <a:gd name="T8" fmla="*/ 196 w 395"/>
                  <a:gd name="T9" fmla="*/ 20 h 230"/>
                  <a:gd name="T10" fmla="*/ 161 w 395"/>
                  <a:gd name="T11" fmla="*/ 20 h 230"/>
                  <a:gd name="T12" fmla="*/ 126 w 395"/>
                  <a:gd name="T13" fmla="*/ 5 h 230"/>
                  <a:gd name="T14" fmla="*/ 87 w 395"/>
                  <a:gd name="T15" fmla="*/ 36 h 230"/>
                  <a:gd name="T16" fmla="*/ 48 w 395"/>
                  <a:gd name="T17" fmla="*/ 216 h 230"/>
                  <a:gd name="T18" fmla="*/ 75 w 395"/>
                  <a:gd name="T19" fmla="*/ 230 h 230"/>
                  <a:gd name="T20" fmla="*/ 113 w 395"/>
                  <a:gd name="T21" fmla="*/ 189 h 230"/>
                  <a:gd name="T22" fmla="*/ 162 w 395"/>
                  <a:gd name="T23" fmla="*/ 169 h 230"/>
                  <a:gd name="T24" fmla="*/ 233 w 395"/>
                  <a:gd name="T25" fmla="*/ 169 h 230"/>
                  <a:gd name="T26" fmla="*/ 283 w 395"/>
                  <a:gd name="T27" fmla="*/ 189 h 230"/>
                  <a:gd name="T28" fmla="*/ 320 w 395"/>
                  <a:gd name="T29" fmla="*/ 230 h 230"/>
                  <a:gd name="T30" fmla="*/ 347 w 395"/>
                  <a:gd name="T31" fmla="*/ 216 h 230"/>
                  <a:gd name="T32" fmla="*/ 308 w 395"/>
                  <a:gd name="T33" fmla="*/ 3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5" h="230">
                    <a:moveTo>
                      <a:pt x="308" y="36"/>
                    </a:moveTo>
                    <a:cubicBezTo>
                      <a:pt x="312" y="17"/>
                      <a:pt x="299" y="11"/>
                      <a:pt x="270" y="5"/>
                    </a:cubicBezTo>
                    <a:cubicBezTo>
                      <a:pt x="240" y="0"/>
                      <a:pt x="234" y="20"/>
                      <a:pt x="234" y="20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196" y="20"/>
                      <a:pt x="196" y="20"/>
                      <a:pt x="196" y="20"/>
                    </a:cubicBezTo>
                    <a:cubicBezTo>
                      <a:pt x="161" y="20"/>
                      <a:pt x="161" y="20"/>
                      <a:pt x="161" y="20"/>
                    </a:cubicBezTo>
                    <a:cubicBezTo>
                      <a:pt x="161" y="20"/>
                      <a:pt x="156" y="0"/>
                      <a:pt x="126" y="5"/>
                    </a:cubicBezTo>
                    <a:cubicBezTo>
                      <a:pt x="96" y="11"/>
                      <a:pt x="84" y="17"/>
                      <a:pt x="87" y="36"/>
                    </a:cubicBezTo>
                    <a:cubicBezTo>
                      <a:pt x="87" y="36"/>
                      <a:pt x="0" y="165"/>
                      <a:pt x="48" y="216"/>
                    </a:cubicBezTo>
                    <a:cubicBezTo>
                      <a:pt x="64" y="230"/>
                      <a:pt x="68" y="230"/>
                      <a:pt x="75" y="230"/>
                    </a:cubicBezTo>
                    <a:cubicBezTo>
                      <a:pt x="82" y="230"/>
                      <a:pt x="95" y="203"/>
                      <a:pt x="113" y="189"/>
                    </a:cubicBezTo>
                    <a:cubicBezTo>
                      <a:pt x="131" y="174"/>
                      <a:pt x="148" y="170"/>
                      <a:pt x="162" y="169"/>
                    </a:cubicBezTo>
                    <a:cubicBezTo>
                      <a:pt x="173" y="169"/>
                      <a:pt x="223" y="169"/>
                      <a:pt x="233" y="169"/>
                    </a:cubicBezTo>
                    <a:cubicBezTo>
                      <a:pt x="248" y="170"/>
                      <a:pt x="265" y="174"/>
                      <a:pt x="283" y="189"/>
                    </a:cubicBezTo>
                    <a:cubicBezTo>
                      <a:pt x="301" y="203"/>
                      <a:pt x="313" y="230"/>
                      <a:pt x="320" y="230"/>
                    </a:cubicBezTo>
                    <a:cubicBezTo>
                      <a:pt x="327" y="230"/>
                      <a:pt x="332" y="230"/>
                      <a:pt x="347" y="216"/>
                    </a:cubicBezTo>
                    <a:cubicBezTo>
                      <a:pt x="395" y="165"/>
                      <a:pt x="308" y="36"/>
                      <a:pt x="308" y="36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4" name="Freeform 78"/>
              <p:cNvSpPr>
                <a:spLocks/>
              </p:cNvSpPr>
              <p:nvPr/>
            </p:nvSpPr>
            <p:spPr bwMode="auto">
              <a:xfrm>
                <a:off x="3917" y="2166"/>
                <a:ext cx="14" cy="15"/>
              </a:xfrm>
              <a:custGeom>
                <a:avLst/>
                <a:gdLst>
                  <a:gd name="T0" fmla="*/ 9 w 20"/>
                  <a:gd name="T1" fmla="*/ 20 h 20"/>
                  <a:gd name="T2" fmla="*/ 0 w 20"/>
                  <a:gd name="T3" fmla="*/ 10 h 20"/>
                  <a:gd name="T4" fmla="*/ 10 w 20"/>
                  <a:gd name="T5" fmla="*/ 0 h 20"/>
                  <a:gd name="T6" fmla="*/ 20 w 20"/>
                  <a:gd name="T7" fmla="*/ 11 h 20"/>
                  <a:gd name="T8" fmla="*/ 9 w 20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9" y="20"/>
                    </a:move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0" y="5"/>
                      <a:pt x="20" y="11"/>
                    </a:cubicBezTo>
                    <a:cubicBezTo>
                      <a:pt x="19" y="16"/>
                      <a:pt x="15" y="20"/>
                      <a:pt x="9" y="2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3" name="Group 110"/>
            <p:cNvGrpSpPr>
              <a:grpSpLocks noChangeAspect="1"/>
            </p:cNvGrpSpPr>
            <p:nvPr/>
          </p:nvGrpSpPr>
          <p:grpSpPr bwMode="auto">
            <a:xfrm>
              <a:off x="2371062" y="4046968"/>
              <a:ext cx="318066" cy="366076"/>
              <a:chOff x="3811" y="2081"/>
              <a:chExt cx="212" cy="244"/>
            </a:xfrm>
          </p:grpSpPr>
          <p:sp>
            <p:nvSpPr>
              <p:cNvPr id="676" name="Freeform 111"/>
              <p:cNvSpPr>
                <a:spLocks/>
              </p:cNvSpPr>
              <p:nvPr/>
            </p:nvSpPr>
            <p:spPr bwMode="auto">
              <a:xfrm>
                <a:off x="3811" y="2081"/>
                <a:ext cx="197" cy="244"/>
              </a:xfrm>
              <a:custGeom>
                <a:avLst/>
                <a:gdLst>
                  <a:gd name="T0" fmla="*/ 0 w 272"/>
                  <a:gd name="T1" fmla="*/ 34 h 336"/>
                  <a:gd name="T2" fmla="*/ 33 w 272"/>
                  <a:gd name="T3" fmla="*/ 0 h 336"/>
                  <a:gd name="T4" fmla="*/ 272 w 272"/>
                  <a:gd name="T5" fmla="*/ 0 h 336"/>
                  <a:gd name="T6" fmla="*/ 272 w 272"/>
                  <a:gd name="T7" fmla="*/ 336 h 336"/>
                  <a:gd name="T8" fmla="*/ 33 w 272"/>
                  <a:gd name="T9" fmla="*/ 336 h 336"/>
                  <a:gd name="T10" fmla="*/ 0 w 272"/>
                  <a:gd name="T11" fmla="*/ 302 h 336"/>
                  <a:gd name="T12" fmla="*/ 33 w 272"/>
                  <a:gd name="T13" fmla="*/ 269 h 336"/>
                  <a:gd name="T14" fmla="*/ 272 w 272"/>
                  <a:gd name="T15" fmla="*/ 27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2" h="336">
                    <a:moveTo>
                      <a:pt x="0" y="34"/>
                    </a:moveTo>
                    <a:cubicBezTo>
                      <a:pt x="0" y="15"/>
                      <a:pt x="15" y="0"/>
                      <a:pt x="33" y="0"/>
                    </a:cubicBezTo>
                    <a:cubicBezTo>
                      <a:pt x="272" y="0"/>
                      <a:pt x="272" y="0"/>
                      <a:pt x="272" y="0"/>
                    </a:cubicBezTo>
                    <a:cubicBezTo>
                      <a:pt x="272" y="336"/>
                      <a:pt x="272" y="336"/>
                      <a:pt x="272" y="336"/>
                    </a:cubicBezTo>
                    <a:cubicBezTo>
                      <a:pt x="33" y="336"/>
                      <a:pt x="33" y="336"/>
                      <a:pt x="33" y="336"/>
                    </a:cubicBezTo>
                    <a:cubicBezTo>
                      <a:pt x="15" y="336"/>
                      <a:pt x="0" y="321"/>
                      <a:pt x="0" y="302"/>
                    </a:cubicBezTo>
                    <a:cubicBezTo>
                      <a:pt x="0" y="284"/>
                      <a:pt x="15" y="269"/>
                      <a:pt x="33" y="269"/>
                    </a:cubicBezTo>
                    <a:cubicBezTo>
                      <a:pt x="272" y="270"/>
                      <a:pt x="272" y="270"/>
                      <a:pt x="272" y="27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7" name="Line 112"/>
              <p:cNvSpPr>
                <a:spLocks noChangeShapeType="1"/>
              </p:cNvSpPr>
              <p:nvPr/>
            </p:nvSpPr>
            <p:spPr bwMode="auto">
              <a:xfrm>
                <a:off x="3811" y="2104"/>
                <a:ext cx="0" cy="19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8" name="Freeform 113"/>
              <p:cNvSpPr>
                <a:spLocks/>
              </p:cNvSpPr>
              <p:nvPr/>
            </p:nvSpPr>
            <p:spPr bwMode="auto">
              <a:xfrm>
                <a:off x="4010" y="2223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9" name="Freeform 114"/>
              <p:cNvSpPr>
                <a:spLocks/>
              </p:cNvSpPr>
              <p:nvPr/>
            </p:nvSpPr>
            <p:spPr bwMode="auto">
              <a:xfrm>
                <a:off x="4010" y="2158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0" name="Freeform 115"/>
              <p:cNvSpPr>
                <a:spLocks/>
              </p:cNvSpPr>
              <p:nvPr/>
            </p:nvSpPr>
            <p:spPr bwMode="auto">
              <a:xfrm>
                <a:off x="4010" y="2093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4" name="Group 89"/>
            <p:cNvGrpSpPr>
              <a:grpSpLocks noChangeAspect="1"/>
            </p:cNvGrpSpPr>
            <p:nvPr/>
          </p:nvGrpSpPr>
          <p:grpSpPr bwMode="auto">
            <a:xfrm>
              <a:off x="2334514" y="2977145"/>
              <a:ext cx="391163" cy="273653"/>
              <a:chOff x="3796" y="2118"/>
              <a:chExt cx="243" cy="170"/>
            </a:xfrm>
          </p:grpSpPr>
          <p:sp>
            <p:nvSpPr>
              <p:cNvPr id="673" name="Freeform 90"/>
              <p:cNvSpPr>
                <a:spLocks/>
              </p:cNvSpPr>
              <p:nvPr/>
            </p:nvSpPr>
            <p:spPr bwMode="auto">
              <a:xfrm>
                <a:off x="3796" y="2118"/>
                <a:ext cx="243" cy="170"/>
              </a:xfrm>
              <a:custGeom>
                <a:avLst/>
                <a:gdLst>
                  <a:gd name="T0" fmla="*/ 0 w 335"/>
                  <a:gd name="T1" fmla="*/ 28 h 234"/>
                  <a:gd name="T2" fmla="*/ 28 w 335"/>
                  <a:gd name="T3" fmla="*/ 0 h 234"/>
                  <a:gd name="T4" fmla="*/ 306 w 335"/>
                  <a:gd name="T5" fmla="*/ 0 h 234"/>
                  <a:gd name="T6" fmla="*/ 335 w 335"/>
                  <a:gd name="T7" fmla="*/ 28 h 234"/>
                  <a:gd name="T8" fmla="*/ 335 w 335"/>
                  <a:gd name="T9" fmla="*/ 206 h 234"/>
                  <a:gd name="T10" fmla="*/ 306 w 335"/>
                  <a:gd name="T11" fmla="*/ 234 h 234"/>
                  <a:gd name="T12" fmla="*/ 28 w 335"/>
                  <a:gd name="T13" fmla="*/ 234 h 234"/>
                  <a:gd name="T14" fmla="*/ 0 w 335"/>
                  <a:gd name="T15" fmla="*/ 206 h 234"/>
                  <a:gd name="T16" fmla="*/ 0 w 335"/>
                  <a:gd name="T17" fmla="*/ 28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5" h="234">
                    <a:moveTo>
                      <a:pt x="0" y="28"/>
                    </a:moveTo>
                    <a:cubicBezTo>
                      <a:pt x="0" y="13"/>
                      <a:pt x="12" y="0"/>
                      <a:pt x="28" y="0"/>
                    </a:cubicBezTo>
                    <a:cubicBezTo>
                      <a:pt x="306" y="0"/>
                      <a:pt x="306" y="0"/>
                      <a:pt x="306" y="0"/>
                    </a:cubicBezTo>
                    <a:cubicBezTo>
                      <a:pt x="322" y="0"/>
                      <a:pt x="335" y="13"/>
                      <a:pt x="335" y="28"/>
                    </a:cubicBezTo>
                    <a:cubicBezTo>
                      <a:pt x="335" y="206"/>
                      <a:pt x="335" y="206"/>
                      <a:pt x="335" y="206"/>
                    </a:cubicBezTo>
                    <a:cubicBezTo>
                      <a:pt x="335" y="222"/>
                      <a:pt x="322" y="234"/>
                      <a:pt x="306" y="234"/>
                    </a:cubicBezTo>
                    <a:cubicBezTo>
                      <a:pt x="28" y="234"/>
                      <a:pt x="28" y="234"/>
                      <a:pt x="28" y="234"/>
                    </a:cubicBezTo>
                    <a:cubicBezTo>
                      <a:pt x="12" y="234"/>
                      <a:pt x="0" y="222"/>
                      <a:pt x="0" y="206"/>
                    </a:cubicBezTo>
                    <a:lnTo>
                      <a:pt x="0" y="2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4" name="Line 91"/>
              <p:cNvSpPr>
                <a:spLocks noChangeShapeType="1"/>
              </p:cNvSpPr>
              <p:nvPr/>
            </p:nvSpPr>
            <p:spPr bwMode="auto">
              <a:xfrm>
                <a:off x="3796" y="2160"/>
                <a:ext cx="24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5" name="Line 92"/>
              <p:cNvSpPr>
                <a:spLocks noChangeShapeType="1"/>
              </p:cNvSpPr>
              <p:nvPr/>
            </p:nvSpPr>
            <p:spPr bwMode="auto">
              <a:xfrm flipH="1">
                <a:off x="3826" y="2194"/>
                <a:ext cx="13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5" name="Group 42"/>
            <p:cNvGrpSpPr>
              <a:grpSpLocks noChangeAspect="1"/>
            </p:cNvGrpSpPr>
            <p:nvPr/>
          </p:nvGrpSpPr>
          <p:grpSpPr bwMode="auto">
            <a:xfrm>
              <a:off x="2351502" y="1872349"/>
              <a:ext cx="357187" cy="376237"/>
              <a:chOff x="1441" y="1165"/>
              <a:chExt cx="225" cy="237"/>
            </a:xfrm>
          </p:grpSpPr>
          <p:sp>
            <p:nvSpPr>
              <p:cNvPr id="667" name="Freeform 43"/>
              <p:cNvSpPr>
                <a:spLocks/>
              </p:cNvSpPr>
              <p:nvPr/>
            </p:nvSpPr>
            <p:spPr bwMode="auto">
              <a:xfrm>
                <a:off x="1441" y="1165"/>
                <a:ext cx="225" cy="237"/>
              </a:xfrm>
              <a:custGeom>
                <a:avLst/>
                <a:gdLst>
                  <a:gd name="T0" fmla="*/ 18 w 311"/>
                  <a:gd name="T1" fmla="*/ 0 h 329"/>
                  <a:gd name="T2" fmla="*/ 0 w 311"/>
                  <a:gd name="T3" fmla="*/ 18 h 329"/>
                  <a:gd name="T4" fmla="*/ 0 w 311"/>
                  <a:gd name="T5" fmla="*/ 81 h 329"/>
                  <a:gd name="T6" fmla="*/ 18 w 311"/>
                  <a:gd name="T7" fmla="*/ 99 h 329"/>
                  <a:gd name="T8" fmla="*/ 18 w 311"/>
                  <a:gd name="T9" fmla="*/ 229 h 329"/>
                  <a:gd name="T10" fmla="*/ 0 w 311"/>
                  <a:gd name="T11" fmla="*/ 247 h 329"/>
                  <a:gd name="T12" fmla="*/ 0 w 311"/>
                  <a:gd name="T13" fmla="*/ 310 h 329"/>
                  <a:gd name="T14" fmla="*/ 18 w 311"/>
                  <a:gd name="T15" fmla="*/ 329 h 329"/>
                  <a:gd name="T16" fmla="*/ 311 w 311"/>
                  <a:gd name="T17" fmla="*/ 329 h 329"/>
                  <a:gd name="T18" fmla="*/ 311 w 311"/>
                  <a:gd name="T19" fmla="*/ 0 h 329"/>
                  <a:gd name="T20" fmla="*/ 18 w 311"/>
                  <a:gd name="T2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1" h="329">
                    <a:moveTo>
                      <a:pt x="18" y="0"/>
                    </a:moveTo>
                    <a:cubicBezTo>
                      <a:pt x="18" y="10"/>
                      <a:pt x="10" y="18"/>
                      <a:pt x="0" y="18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0" y="81"/>
                      <a:pt x="18" y="89"/>
                      <a:pt x="18" y="99"/>
                    </a:cubicBezTo>
                    <a:cubicBezTo>
                      <a:pt x="18" y="229"/>
                      <a:pt x="18" y="229"/>
                      <a:pt x="18" y="229"/>
                    </a:cubicBezTo>
                    <a:cubicBezTo>
                      <a:pt x="18" y="239"/>
                      <a:pt x="10" y="247"/>
                      <a:pt x="0" y="247"/>
                    </a:cubicBezTo>
                    <a:cubicBezTo>
                      <a:pt x="0" y="310"/>
                      <a:pt x="0" y="310"/>
                      <a:pt x="0" y="310"/>
                    </a:cubicBezTo>
                    <a:cubicBezTo>
                      <a:pt x="10" y="310"/>
                      <a:pt x="18" y="319"/>
                      <a:pt x="18" y="329"/>
                    </a:cubicBezTo>
                    <a:cubicBezTo>
                      <a:pt x="311" y="329"/>
                      <a:pt x="311" y="329"/>
                      <a:pt x="311" y="329"/>
                    </a:cubicBezTo>
                    <a:cubicBezTo>
                      <a:pt x="311" y="0"/>
                      <a:pt x="311" y="0"/>
                      <a:pt x="311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8" name="Rectangle 44"/>
              <p:cNvSpPr>
                <a:spLocks noChangeArrowheads="1"/>
              </p:cNvSpPr>
              <p:nvPr/>
            </p:nvSpPr>
            <p:spPr bwMode="auto">
              <a:xfrm>
                <a:off x="1499" y="1207"/>
                <a:ext cx="128" cy="150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9" name="Oval 45"/>
              <p:cNvSpPr>
                <a:spLocks noChangeArrowheads="1"/>
              </p:cNvSpPr>
              <p:nvPr/>
            </p:nvSpPr>
            <p:spPr bwMode="auto">
              <a:xfrm>
                <a:off x="1546" y="1248"/>
                <a:ext cx="38" cy="3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0" name="Oval 46"/>
              <p:cNvSpPr>
                <a:spLocks noChangeArrowheads="1"/>
              </p:cNvSpPr>
              <p:nvPr/>
            </p:nvSpPr>
            <p:spPr bwMode="auto">
              <a:xfrm>
                <a:off x="1583" y="1313"/>
                <a:ext cx="13" cy="1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1" name="Line 47"/>
              <p:cNvSpPr>
                <a:spLocks noChangeShapeType="1"/>
              </p:cNvSpPr>
              <p:nvPr/>
            </p:nvSpPr>
            <p:spPr bwMode="auto">
              <a:xfrm>
                <a:off x="1580" y="1255"/>
                <a:ext cx="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2" name="Line 48"/>
              <p:cNvSpPr>
                <a:spLocks noChangeShapeType="1"/>
              </p:cNvSpPr>
              <p:nvPr/>
            </p:nvSpPr>
            <p:spPr bwMode="auto">
              <a:xfrm>
                <a:off x="1580" y="1277"/>
                <a:ext cx="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6" name="Group 165"/>
            <p:cNvGrpSpPr>
              <a:grpSpLocks noChangeAspect="1"/>
            </p:cNvGrpSpPr>
            <p:nvPr/>
          </p:nvGrpSpPr>
          <p:grpSpPr bwMode="auto">
            <a:xfrm>
              <a:off x="2333245" y="1438654"/>
              <a:ext cx="393700" cy="215900"/>
              <a:chOff x="1477" y="923"/>
              <a:chExt cx="248" cy="136"/>
            </a:xfrm>
          </p:grpSpPr>
          <p:sp>
            <p:nvSpPr>
              <p:cNvPr id="663" name="Freeform 166"/>
              <p:cNvSpPr>
                <a:spLocks/>
              </p:cNvSpPr>
              <p:nvPr/>
            </p:nvSpPr>
            <p:spPr bwMode="auto">
              <a:xfrm>
                <a:off x="1593" y="957"/>
                <a:ext cx="34" cy="69"/>
              </a:xfrm>
              <a:custGeom>
                <a:avLst/>
                <a:gdLst>
                  <a:gd name="T0" fmla="*/ 0 w 34"/>
                  <a:gd name="T1" fmla="*/ 0 h 69"/>
                  <a:gd name="T2" fmla="*/ 34 w 34"/>
                  <a:gd name="T3" fmla="*/ 34 h 69"/>
                  <a:gd name="T4" fmla="*/ 0 w 34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69">
                    <a:moveTo>
                      <a:pt x="0" y="0"/>
                    </a:moveTo>
                    <a:lnTo>
                      <a:pt x="34" y="34"/>
                    </a:lnTo>
                    <a:lnTo>
                      <a:pt x="0" y="6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4" name="Line 167"/>
              <p:cNvSpPr>
                <a:spLocks noChangeShapeType="1"/>
              </p:cNvSpPr>
              <p:nvPr/>
            </p:nvSpPr>
            <p:spPr bwMode="auto">
              <a:xfrm flipH="1">
                <a:off x="1553" y="991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5" name="Rectangle 168"/>
              <p:cNvSpPr>
                <a:spLocks noChangeArrowheads="1"/>
              </p:cNvSpPr>
              <p:nvPr/>
            </p:nvSpPr>
            <p:spPr bwMode="auto">
              <a:xfrm>
                <a:off x="1477" y="923"/>
                <a:ext cx="248" cy="13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6" name="Line 169"/>
              <p:cNvSpPr>
                <a:spLocks noChangeShapeType="1"/>
              </p:cNvSpPr>
              <p:nvPr/>
            </p:nvSpPr>
            <p:spPr bwMode="auto">
              <a:xfrm>
                <a:off x="1658" y="923"/>
                <a:ext cx="0" cy="1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7" name="Group 177"/>
            <p:cNvGrpSpPr>
              <a:grpSpLocks noChangeAspect="1"/>
            </p:cNvGrpSpPr>
            <p:nvPr/>
          </p:nvGrpSpPr>
          <p:grpSpPr bwMode="auto">
            <a:xfrm>
              <a:off x="2341183" y="247414"/>
              <a:ext cx="377825" cy="374650"/>
              <a:chOff x="1483" y="132"/>
              <a:chExt cx="238" cy="236"/>
            </a:xfrm>
          </p:grpSpPr>
          <p:sp>
            <p:nvSpPr>
              <p:cNvPr id="661" name="Freeform 178"/>
              <p:cNvSpPr>
                <a:spLocks/>
              </p:cNvSpPr>
              <p:nvPr/>
            </p:nvSpPr>
            <p:spPr bwMode="auto">
              <a:xfrm>
                <a:off x="1483" y="198"/>
                <a:ext cx="172" cy="170"/>
              </a:xfrm>
              <a:custGeom>
                <a:avLst/>
                <a:gdLst>
                  <a:gd name="T0" fmla="*/ 93 w 172"/>
                  <a:gd name="T1" fmla="*/ 0 h 170"/>
                  <a:gd name="T2" fmla="*/ 172 w 172"/>
                  <a:gd name="T3" fmla="*/ 0 h 170"/>
                  <a:gd name="T4" fmla="*/ 172 w 172"/>
                  <a:gd name="T5" fmla="*/ 74 h 170"/>
                  <a:gd name="T6" fmla="*/ 77 w 172"/>
                  <a:gd name="T7" fmla="*/ 170 h 170"/>
                  <a:gd name="T8" fmla="*/ 0 w 172"/>
                  <a:gd name="T9" fmla="*/ 92 h 170"/>
                  <a:gd name="T10" fmla="*/ 93 w 172"/>
                  <a:gd name="T11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" h="170">
                    <a:moveTo>
                      <a:pt x="93" y="0"/>
                    </a:moveTo>
                    <a:lnTo>
                      <a:pt x="172" y="0"/>
                    </a:lnTo>
                    <a:lnTo>
                      <a:pt x="172" y="74"/>
                    </a:lnTo>
                    <a:lnTo>
                      <a:pt x="77" y="170"/>
                    </a:lnTo>
                    <a:lnTo>
                      <a:pt x="0" y="92"/>
                    </a:lnTo>
                    <a:lnTo>
                      <a:pt x="93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2" name="Freeform 179"/>
              <p:cNvSpPr>
                <a:spLocks/>
              </p:cNvSpPr>
              <p:nvPr/>
            </p:nvSpPr>
            <p:spPr bwMode="auto">
              <a:xfrm>
                <a:off x="1608" y="132"/>
                <a:ext cx="113" cy="113"/>
              </a:xfrm>
              <a:custGeom>
                <a:avLst/>
                <a:gdLst>
                  <a:gd name="T0" fmla="*/ 22 w 155"/>
                  <a:gd name="T1" fmla="*/ 132 h 156"/>
                  <a:gd name="T2" fmla="*/ 0 w 155"/>
                  <a:gd name="T3" fmla="*/ 78 h 156"/>
                  <a:gd name="T4" fmla="*/ 78 w 155"/>
                  <a:gd name="T5" fmla="*/ 0 h 156"/>
                  <a:gd name="T6" fmla="*/ 155 w 155"/>
                  <a:gd name="T7" fmla="*/ 78 h 156"/>
                  <a:gd name="T8" fmla="*/ 78 w 155"/>
                  <a:gd name="T9" fmla="*/ 156 h 156"/>
                  <a:gd name="T10" fmla="*/ 68 w 155"/>
                  <a:gd name="T11" fmla="*/ 15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156">
                    <a:moveTo>
                      <a:pt x="22" y="132"/>
                    </a:moveTo>
                    <a:cubicBezTo>
                      <a:pt x="8" y="118"/>
                      <a:pt x="0" y="99"/>
                      <a:pt x="0" y="78"/>
                    </a:cubicBezTo>
                    <a:cubicBezTo>
                      <a:pt x="0" y="35"/>
                      <a:pt x="35" y="0"/>
                      <a:pt x="78" y="0"/>
                    </a:cubicBezTo>
                    <a:cubicBezTo>
                      <a:pt x="121" y="0"/>
                      <a:pt x="155" y="35"/>
                      <a:pt x="155" y="78"/>
                    </a:cubicBezTo>
                    <a:cubicBezTo>
                      <a:pt x="155" y="121"/>
                      <a:pt x="121" y="156"/>
                      <a:pt x="78" y="156"/>
                    </a:cubicBezTo>
                    <a:cubicBezTo>
                      <a:pt x="74" y="156"/>
                      <a:pt x="71" y="155"/>
                      <a:pt x="68" y="15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8" name="Group 199"/>
            <p:cNvGrpSpPr>
              <a:grpSpLocks noChangeAspect="1"/>
            </p:cNvGrpSpPr>
            <p:nvPr/>
          </p:nvGrpSpPr>
          <p:grpSpPr bwMode="auto">
            <a:xfrm>
              <a:off x="2335627" y="839859"/>
              <a:ext cx="388937" cy="381000"/>
              <a:chOff x="1501" y="576"/>
              <a:chExt cx="245" cy="240"/>
            </a:xfrm>
          </p:grpSpPr>
          <p:sp>
            <p:nvSpPr>
              <p:cNvPr id="659" name="Freeform 200"/>
              <p:cNvSpPr>
                <a:spLocks/>
              </p:cNvSpPr>
              <p:nvPr/>
            </p:nvSpPr>
            <p:spPr bwMode="auto">
              <a:xfrm>
                <a:off x="1619" y="576"/>
                <a:ext cx="127" cy="126"/>
              </a:xfrm>
              <a:custGeom>
                <a:avLst/>
                <a:gdLst>
                  <a:gd name="T0" fmla="*/ 3 w 175"/>
                  <a:gd name="T1" fmla="*/ 112 h 174"/>
                  <a:gd name="T2" fmla="*/ 0 w 175"/>
                  <a:gd name="T3" fmla="*/ 87 h 174"/>
                  <a:gd name="T4" fmla="*/ 87 w 175"/>
                  <a:gd name="T5" fmla="*/ 0 h 174"/>
                  <a:gd name="T6" fmla="*/ 135 w 175"/>
                  <a:gd name="T7" fmla="*/ 14 h 174"/>
                  <a:gd name="T8" fmla="*/ 68 w 175"/>
                  <a:gd name="T9" fmla="*/ 80 h 174"/>
                  <a:gd name="T10" fmla="*/ 91 w 175"/>
                  <a:gd name="T11" fmla="*/ 102 h 174"/>
                  <a:gd name="T12" fmla="*/ 158 w 175"/>
                  <a:gd name="T13" fmla="*/ 36 h 174"/>
                  <a:gd name="T14" fmla="*/ 175 w 175"/>
                  <a:gd name="T15" fmla="*/ 87 h 174"/>
                  <a:gd name="T16" fmla="*/ 87 w 175"/>
                  <a:gd name="T17" fmla="*/ 174 h 174"/>
                  <a:gd name="T18" fmla="*/ 65 w 175"/>
                  <a:gd name="T19" fmla="*/ 17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5" h="174">
                    <a:moveTo>
                      <a:pt x="3" y="112"/>
                    </a:moveTo>
                    <a:cubicBezTo>
                      <a:pt x="1" y="104"/>
                      <a:pt x="0" y="96"/>
                      <a:pt x="0" y="87"/>
                    </a:cubicBezTo>
                    <a:cubicBezTo>
                      <a:pt x="0" y="39"/>
                      <a:pt x="39" y="0"/>
                      <a:pt x="87" y="0"/>
                    </a:cubicBezTo>
                    <a:cubicBezTo>
                      <a:pt x="105" y="0"/>
                      <a:pt x="122" y="5"/>
                      <a:pt x="135" y="14"/>
                    </a:cubicBezTo>
                    <a:cubicBezTo>
                      <a:pt x="68" y="80"/>
                      <a:pt x="68" y="80"/>
                      <a:pt x="68" y="80"/>
                    </a:cubicBezTo>
                    <a:cubicBezTo>
                      <a:pt x="91" y="102"/>
                      <a:pt x="91" y="102"/>
                      <a:pt x="91" y="102"/>
                    </a:cubicBezTo>
                    <a:cubicBezTo>
                      <a:pt x="158" y="36"/>
                      <a:pt x="158" y="36"/>
                      <a:pt x="158" y="36"/>
                    </a:cubicBezTo>
                    <a:cubicBezTo>
                      <a:pt x="168" y="50"/>
                      <a:pt x="175" y="68"/>
                      <a:pt x="175" y="87"/>
                    </a:cubicBezTo>
                    <a:cubicBezTo>
                      <a:pt x="175" y="135"/>
                      <a:pt x="135" y="174"/>
                      <a:pt x="87" y="174"/>
                    </a:cubicBezTo>
                    <a:cubicBezTo>
                      <a:pt x="79" y="174"/>
                      <a:pt x="72" y="173"/>
                      <a:pt x="65" y="17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0" name="Freeform 201"/>
              <p:cNvSpPr>
                <a:spLocks/>
              </p:cNvSpPr>
              <p:nvPr/>
            </p:nvSpPr>
            <p:spPr bwMode="auto">
              <a:xfrm>
                <a:off x="1501" y="653"/>
                <a:ext cx="169" cy="163"/>
              </a:xfrm>
              <a:custGeom>
                <a:avLst/>
                <a:gdLst>
                  <a:gd name="T0" fmla="*/ 168 w 234"/>
                  <a:gd name="T1" fmla="*/ 0 h 226"/>
                  <a:gd name="T2" fmla="*/ 18 w 234"/>
                  <a:gd name="T3" fmla="*/ 144 h 226"/>
                  <a:gd name="T4" fmla="*/ 18 w 234"/>
                  <a:gd name="T5" fmla="*/ 208 h 226"/>
                  <a:gd name="T6" fmla="*/ 82 w 234"/>
                  <a:gd name="T7" fmla="*/ 208 h 226"/>
                  <a:gd name="T8" fmla="*/ 234 w 234"/>
                  <a:gd name="T9" fmla="*/ 6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26">
                    <a:moveTo>
                      <a:pt x="168" y="0"/>
                    </a:moveTo>
                    <a:cubicBezTo>
                      <a:pt x="18" y="144"/>
                      <a:pt x="18" y="144"/>
                      <a:pt x="18" y="144"/>
                    </a:cubicBezTo>
                    <a:cubicBezTo>
                      <a:pt x="0" y="162"/>
                      <a:pt x="0" y="190"/>
                      <a:pt x="18" y="208"/>
                    </a:cubicBezTo>
                    <a:cubicBezTo>
                      <a:pt x="36" y="226"/>
                      <a:pt x="65" y="226"/>
                      <a:pt x="82" y="208"/>
                    </a:cubicBezTo>
                    <a:cubicBezTo>
                      <a:pt x="234" y="65"/>
                      <a:pt x="234" y="65"/>
                      <a:pt x="234" y="6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88" name="Group 687"/>
          <p:cNvGrpSpPr/>
          <p:nvPr/>
        </p:nvGrpSpPr>
        <p:grpSpPr>
          <a:xfrm>
            <a:off x="-9457441" y="236812"/>
            <a:ext cx="406193" cy="4089968"/>
            <a:chOff x="1793507" y="241064"/>
            <a:chExt cx="414338" cy="4171980"/>
          </a:xfrm>
        </p:grpSpPr>
        <p:grpSp>
          <p:nvGrpSpPr>
            <p:cNvPr id="689" name="Group 53"/>
            <p:cNvGrpSpPr>
              <a:grpSpLocks noChangeAspect="1"/>
            </p:cNvGrpSpPr>
            <p:nvPr/>
          </p:nvGrpSpPr>
          <p:grpSpPr bwMode="auto">
            <a:xfrm>
              <a:off x="1802681" y="3046684"/>
              <a:ext cx="395991" cy="239849"/>
              <a:chOff x="3794" y="2128"/>
              <a:chExt cx="246" cy="149"/>
            </a:xfrm>
          </p:grpSpPr>
          <p:sp>
            <p:nvSpPr>
              <p:cNvPr id="741" name="Freeform 54"/>
              <p:cNvSpPr>
                <a:spLocks/>
              </p:cNvSpPr>
              <p:nvPr/>
            </p:nvSpPr>
            <p:spPr bwMode="auto">
              <a:xfrm>
                <a:off x="3794" y="2179"/>
                <a:ext cx="226" cy="82"/>
              </a:xfrm>
              <a:custGeom>
                <a:avLst/>
                <a:gdLst>
                  <a:gd name="T0" fmla="*/ 45 w 312"/>
                  <a:gd name="T1" fmla="*/ 112 h 112"/>
                  <a:gd name="T2" fmla="*/ 22 w 312"/>
                  <a:gd name="T3" fmla="*/ 112 h 112"/>
                  <a:gd name="T4" fmla="*/ 0 w 312"/>
                  <a:gd name="T5" fmla="*/ 90 h 112"/>
                  <a:gd name="T6" fmla="*/ 0 w 312"/>
                  <a:gd name="T7" fmla="*/ 52 h 112"/>
                  <a:gd name="T8" fmla="*/ 52 w 312"/>
                  <a:gd name="T9" fmla="*/ 0 h 112"/>
                  <a:gd name="T10" fmla="*/ 312 w 312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112">
                    <a:moveTo>
                      <a:pt x="45" y="112"/>
                    </a:moveTo>
                    <a:cubicBezTo>
                      <a:pt x="22" y="112"/>
                      <a:pt x="22" y="112"/>
                      <a:pt x="22" y="112"/>
                    </a:cubicBezTo>
                    <a:cubicBezTo>
                      <a:pt x="10" y="112"/>
                      <a:pt x="0" y="102"/>
                      <a:pt x="0" y="9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24"/>
                      <a:pt x="24" y="0"/>
                      <a:pt x="52" y="0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2" name="Oval 55"/>
              <p:cNvSpPr>
                <a:spLocks noChangeArrowheads="1"/>
              </p:cNvSpPr>
              <p:nvPr/>
            </p:nvSpPr>
            <p:spPr bwMode="auto">
              <a:xfrm>
                <a:off x="3825" y="2224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3" name="Oval 56"/>
              <p:cNvSpPr>
                <a:spLocks noChangeArrowheads="1"/>
              </p:cNvSpPr>
              <p:nvPr/>
            </p:nvSpPr>
            <p:spPr bwMode="auto">
              <a:xfrm>
                <a:off x="3971" y="2224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4" name="Freeform 57"/>
              <p:cNvSpPr>
                <a:spLocks/>
              </p:cNvSpPr>
              <p:nvPr/>
            </p:nvSpPr>
            <p:spPr bwMode="auto">
              <a:xfrm>
                <a:off x="3994" y="2128"/>
                <a:ext cx="46" cy="130"/>
              </a:xfrm>
              <a:custGeom>
                <a:avLst/>
                <a:gdLst>
                  <a:gd name="T0" fmla="*/ 39 w 64"/>
                  <a:gd name="T1" fmla="*/ 178 h 178"/>
                  <a:gd name="T2" fmla="*/ 63 w 64"/>
                  <a:gd name="T3" fmla="*/ 139 h 178"/>
                  <a:gd name="T4" fmla="*/ 54 w 64"/>
                  <a:gd name="T5" fmla="*/ 105 h 178"/>
                  <a:gd name="T6" fmla="*/ 0 w 64"/>
                  <a:gd name="T7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178">
                    <a:moveTo>
                      <a:pt x="39" y="178"/>
                    </a:moveTo>
                    <a:cubicBezTo>
                      <a:pt x="55" y="173"/>
                      <a:pt x="63" y="154"/>
                      <a:pt x="63" y="139"/>
                    </a:cubicBezTo>
                    <a:cubicBezTo>
                      <a:pt x="63" y="139"/>
                      <a:pt x="64" y="127"/>
                      <a:pt x="54" y="105"/>
                    </a:cubicBezTo>
                    <a:cubicBezTo>
                      <a:pt x="43" y="84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5" name="Freeform 58"/>
              <p:cNvSpPr>
                <a:spLocks/>
              </p:cNvSpPr>
              <p:nvPr/>
            </p:nvSpPr>
            <p:spPr bwMode="auto">
              <a:xfrm>
                <a:off x="3843" y="2128"/>
                <a:ext cx="171" cy="51"/>
              </a:xfrm>
              <a:custGeom>
                <a:avLst/>
                <a:gdLst>
                  <a:gd name="T0" fmla="*/ 235 w 235"/>
                  <a:gd name="T1" fmla="*/ 0 h 70"/>
                  <a:gd name="T2" fmla="*/ 78 w 235"/>
                  <a:gd name="T3" fmla="*/ 0 h 70"/>
                  <a:gd name="T4" fmla="*/ 50 w 235"/>
                  <a:gd name="T5" fmla="*/ 15 h 70"/>
                  <a:gd name="T6" fmla="*/ 0 w 235"/>
                  <a:gd name="T7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5" h="70">
                    <a:moveTo>
                      <a:pt x="235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66" y="0"/>
                      <a:pt x="58" y="5"/>
                      <a:pt x="50" y="15"/>
                    </a:cubicBezTo>
                    <a:cubicBezTo>
                      <a:pt x="0" y="70"/>
                      <a:pt x="0" y="70"/>
                      <a:pt x="0" y="7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6" name="Line 59"/>
              <p:cNvSpPr>
                <a:spLocks noChangeShapeType="1"/>
              </p:cNvSpPr>
              <p:nvPr/>
            </p:nvSpPr>
            <p:spPr bwMode="auto">
              <a:xfrm flipH="1">
                <a:off x="3877" y="2261"/>
                <a:ext cx="9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7" name="Line 60"/>
              <p:cNvSpPr>
                <a:spLocks noChangeShapeType="1"/>
              </p:cNvSpPr>
              <p:nvPr/>
            </p:nvSpPr>
            <p:spPr bwMode="auto">
              <a:xfrm>
                <a:off x="3943" y="2128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0" name="Group 63"/>
            <p:cNvGrpSpPr>
              <a:grpSpLocks noChangeAspect="1"/>
            </p:cNvGrpSpPr>
            <p:nvPr/>
          </p:nvGrpSpPr>
          <p:grpSpPr bwMode="auto">
            <a:xfrm>
              <a:off x="1830061" y="3471737"/>
              <a:ext cx="341231" cy="345623"/>
              <a:chOff x="3800" y="2084"/>
              <a:chExt cx="233" cy="236"/>
            </a:xfrm>
          </p:grpSpPr>
          <p:sp>
            <p:nvSpPr>
              <p:cNvPr id="737" name="Freeform 64"/>
              <p:cNvSpPr>
                <a:spLocks/>
              </p:cNvSpPr>
              <p:nvPr/>
            </p:nvSpPr>
            <p:spPr bwMode="auto">
              <a:xfrm>
                <a:off x="3934" y="2085"/>
                <a:ext cx="73" cy="235"/>
              </a:xfrm>
              <a:custGeom>
                <a:avLst/>
                <a:gdLst>
                  <a:gd name="T0" fmla="*/ 101 w 102"/>
                  <a:gd name="T1" fmla="*/ 323 h 323"/>
                  <a:gd name="T2" fmla="*/ 102 w 102"/>
                  <a:gd name="T3" fmla="*/ 310 h 323"/>
                  <a:gd name="T4" fmla="*/ 32 w 102"/>
                  <a:gd name="T5" fmla="*/ 198 h 323"/>
                  <a:gd name="T6" fmla="*/ 19 w 102"/>
                  <a:gd name="T7" fmla="*/ 192 h 323"/>
                  <a:gd name="T8" fmla="*/ 0 w 102"/>
                  <a:gd name="T9" fmla="*/ 163 h 323"/>
                  <a:gd name="T10" fmla="*/ 22 w 102"/>
                  <a:gd name="T11" fmla="*/ 130 h 323"/>
                  <a:gd name="T12" fmla="*/ 33 w 102"/>
                  <a:gd name="T13" fmla="*/ 125 h 323"/>
                  <a:gd name="T14" fmla="*/ 102 w 102"/>
                  <a:gd name="T15" fmla="*/ 13 h 323"/>
                  <a:gd name="T16" fmla="*/ 101 w 102"/>
                  <a:gd name="T17" fmla="*/ 0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323">
                    <a:moveTo>
                      <a:pt x="101" y="323"/>
                    </a:moveTo>
                    <a:cubicBezTo>
                      <a:pt x="102" y="319"/>
                      <a:pt x="102" y="315"/>
                      <a:pt x="102" y="310"/>
                    </a:cubicBezTo>
                    <a:cubicBezTo>
                      <a:pt x="102" y="261"/>
                      <a:pt x="73" y="218"/>
                      <a:pt x="32" y="198"/>
                    </a:cubicBezTo>
                    <a:cubicBezTo>
                      <a:pt x="19" y="192"/>
                      <a:pt x="19" y="192"/>
                      <a:pt x="19" y="192"/>
                    </a:cubicBezTo>
                    <a:cubicBezTo>
                      <a:pt x="8" y="187"/>
                      <a:pt x="0" y="175"/>
                      <a:pt x="0" y="163"/>
                    </a:cubicBezTo>
                    <a:cubicBezTo>
                      <a:pt x="0" y="148"/>
                      <a:pt x="10" y="135"/>
                      <a:pt x="22" y="130"/>
                    </a:cubicBezTo>
                    <a:cubicBezTo>
                      <a:pt x="33" y="125"/>
                      <a:pt x="33" y="125"/>
                      <a:pt x="33" y="125"/>
                    </a:cubicBezTo>
                    <a:cubicBezTo>
                      <a:pt x="74" y="104"/>
                      <a:pt x="102" y="62"/>
                      <a:pt x="102" y="13"/>
                    </a:cubicBezTo>
                    <a:cubicBezTo>
                      <a:pt x="102" y="9"/>
                      <a:pt x="101" y="4"/>
                      <a:pt x="101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8" name="Freeform 65"/>
              <p:cNvSpPr>
                <a:spLocks/>
              </p:cNvSpPr>
              <p:nvPr/>
            </p:nvSpPr>
            <p:spPr bwMode="auto">
              <a:xfrm>
                <a:off x="3827" y="2084"/>
                <a:ext cx="72" cy="236"/>
              </a:xfrm>
              <a:custGeom>
                <a:avLst/>
                <a:gdLst>
                  <a:gd name="T0" fmla="*/ 0 w 100"/>
                  <a:gd name="T1" fmla="*/ 0 h 324"/>
                  <a:gd name="T2" fmla="*/ 0 w 100"/>
                  <a:gd name="T3" fmla="*/ 14 h 324"/>
                  <a:gd name="T4" fmla="*/ 67 w 100"/>
                  <a:gd name="T5" fmla="*/ 126 h 324"/>
                  <a:gd name="T6" fmla="*/ 80 w 100"/>
                  <a:gd name="T7" fmla="*/ 133 h 324"/>
                  <a:gd name="T8" fmla="*/ 100 w 100"/>
                  <a:gd name="T9" fmla="*/ 164 h 324"/>
                  <a:gd name="T10" fmla="*/ 80 w 100"/>
                  <a:gd name="T11" fmla="*/ 194 h 324"/>
                  <a:gd name="T12" fmla="*/ 68 w 100"/>
                  <a:gd name="T13" fmla="*/ 200 h 324"/>
                  <a:gd name="T14" fmla="*/ 0 w 100"/>
                  <a:gd name="T15" fmla="*/ 311 h 324"/>
                  <a:gd name="T16" fmla="*/ 0 w 100"/>
                  <a:gd name="T17" fmla="*/ 32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324">
                    <a:moveTo>
                      <a:pt x="0" y="0"/>
                    </a:moveTo>
                    <a:cubicBezTo>
                      <a:pt x="0" y="5"/>
                      <a:pt x="0" y="10"/>
                      <a:pt x="0" y="14"/>
                    </a:cubicBezTo>
                    <a:cubicBezTo>
                      <a:pt x="0" y="64"/>
                      <a:pt x="26" y="105"/>
                      <a:pt x="67" y="126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92" y="139"/>
                      <a:pt x="100" y="149"/>
                      <a:pt x="100" y="164"/>
                    </a:cubicBezTo>
                    <a:cubicBezTo>
                      <a:pt x="100" y="177"/>
                      <a:pt x="92" y="189"/>
                      <a:pt x="80" y="194"/>
                    </a:cubicBezTo>
                    <a:cubicBezTo>
                      <a:pt x="68" y="200"/>
                      <a:pt x="68" y="200"/>
                      <a:pt x="68" y="200"/>
                    </a:cubicBezTo>
                    <a:cubicBezTo>
                      <a:pt x="27" y="220"/>
                      <a:pt x="0" y="263"/>
                      <a:pt x="0" y="311"/>
                    </a:cubicBezTo>
                    <a:cubicBezTo>
                      <a:pt x="0" y="316"/>
                      <a:pt x="0" y="320"/>
                      <a:pt x="0" y="32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9" name="Line 66"/>
              <p:cNvSpPr>
                <a:spLocks noChangeShapeType="1"/>
              </p:cNvSpPr>
              <p:nvPr/>
            </p:nvSpPr>
            <p:spPr bwMode="auto">
              <a:xfrm>
                <a:off x="3800" y="2086"/>
                <a:ext cx="2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0" name="Line 67"/>
              <p:cNvSpPr>
                <a:spLocks noChangeShapeType="1"/>
              </p:cNvSpPr>
              <p:nvPr/>
            </p:nvSpPr>
            <p:spPr bwMode="auto">
              <a:xfrm>
                <a:off x="3800" y="2320"/>
                <a:ext cx="2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1" name="Group 81"/>
            <p:cNvGrpSpPr>
              <a:grpSpLocks noChangeAspect="1"/>
            </p:cNvGrpSpPr>
            <p:nvPr/>
          </p:nvGrpSpPr>
          <p:grpSpPr bwMode="auto">
            <a:xfrm>
              <a:off x="1820387" y="4002564"/>
              <a:ext cx="360578" cy="410480"/>
              <a:chOff x="3805" y="2075"/>
              <a:chExt cx="224" cy="255"/>
            </a:xfrm>
          </p:grpSpPr>
          <p:sp>
            <p:nvSpPr>
              <p:cNvPr id="732" name="Freeform 82"/>
              <p:cNvSpPr>
                <a:spLocks/>
              </p:cNvSpPr>
              <p:nvPr/>
            </p:nvSpPr>
            <p:spPr bwMode="auto">
              <a:xfrm>
                <a:off x="3805" y="2095"/>
                <a:ext cx="194" cy="50"/>
              </a:xfrm>
              <a:custGeom>
                <a:avLst/>
                <a:gdLst>
                  <a:gd name="T0" fmla="*/ 28 w 194"/>
                  <a:gd name="T1" fmla="*/ 0 h 50"/>
                  <a:gd name="T2" fmla="*/ 0 w 194"/>
                  <a:gd name="T3" fmla="*/ 25 h 50"/>
                  <a:gd name="T4" fmla="*/ 28 w 194"/>
                  <a:gd name="T5" fmla="*/ 50 h 50"/>
                  <a:gd name="T6" fmla="*/ 194 w 194"/>
                  <a:gd name="T7" fmla="*/ 50 h 50"/>
                  <a:gd name="T8" fmla="*/ 194 w 194"/>
                  <a:gd name="T9" fmla="*/ 0 h 50"/>
                  <a:gd name="T10" fmla="*/ 28 w 194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4" h="50">
                    <a:moveTo>
                      <a:pt x="28" y="0"/>
                    </a:moveTo>
                    <a:lnTo>
                      <a:pt x="0" y="25"/>
                    </a:lnTo>
                    <a:lnTo>
                      <a:pt x="28" y="50"/>
                    </a:lnTo>
                    <a:lnTo>
                      <a:pt x="194" y="50"/>
                    </a:lnTo>
                    <a:lnTo>
                      <a:pt x="194" y="0"/>
                    </a:lnTo>
                    <a:lnTo>
                      <a:pt x="28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3" name="Freeform 83"/>
              <p:cNvSpPr>
                <a:spLocks/>
              </p:cNvSpPr>
              <p:nvPr/>
            </p:nvSpPr>
            <p:spPr bwMode="auto">
              <a:xfrm>
                <a:off x="3836" y="2176"/>
                <a:ext cx="193" cy="51"/>
              </a:xfrm>
              <a:custGeom>
                <a:avLst/>
                <a:gdLst>
                  <a:gd name="T0" fmla="*/ 166 w 193"/>
                  <a:gd name="T1" fmla="*/ 0 h 51"/>
                  <a:gd name="T2" fmla="*/ 193 w 193"/>
                  <a:gd name="T3" fmla="*/ 25 h 51"/>
                  <a:gd name="T4" fmla="*/ 166 w 193"/>
                  <a:gd name="T5" fmla="*/ 51 h 51"/>
                  <a:gd name="T6" fmla="*/ 0 w 193"/>
                  <a:gd name="T7" fmla="*/ 51 h 51"/>
                  <a:gd name="T8" fmla="*/ 0 w 193"/>
                  <a:gd name="T9" fmla="*/ 0 h 51"/>
                  <a:gd name="T10" fmla="*/ 166 w 193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" h="51">
                    <a:moveTo>
                      <a:pt x="166" y="0"/>
                    </a:moveTo>
                    <a:lnTo>
                      <a:pt x="193" y="25"/>
                    </a:lnTo>
                    <a:lnTo>
                      <a:pt x="166" y="51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66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4" name="Line 84"/>
              <p:cNvSpPr>
                <a:spLocks noChangeShapeType="1"/>
              </p:cNvSpPr>
              <p:nvPr/>
            </p:nvSpPr>
            <p:spPr bwMode="auto">
              <a:xfrm>
                <a:off x="3917" y="2075"/>
                <a:ext cx="0" cy="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5" name="Line 85"/>
              <p:cNvSpPr>
                <a:spLocks noChangeShapeType="1"/>
              </p:cNvSpPr>
              <p:nvPr/>
            </p:nvSpPr>
            <p:spPr bwMode="auto">
              <a:xfrm>
                <a:off x="3917" y="2145"/>
                <a:ext cx="0" cy="3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6" name="Line 86"/>
              <p:cNvSpPr>
                <a:spLocks noChangeShapeType="1"/>
              </p:cNvSpPr>
              <p:nvPr/>
            </p:nvSpPr>
            <p:spPr bwMode="auto">
              <a:xfrm>
                <a:off x="3917" y="2227"/>
                <a:ext cx="0" cy="10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2" name="Group 66"/>
            <p:cNvGrpSpPr>
              <a:grpSpLocks noChangeAspect="1"/>
            </p:cNvGrpSpPr>
            <p:nvPr/>
          </p:nvGrpSpPr>
          <p:grpSpPr bwMode="auto">
            <a:xfrm>
              <a:off x="1801445" y="2539218"/>
              <a:ext cx="398462" cy="322262"/>
              <a:chOff x="1128" y="1405"/>
              <a:chExt cx="251" cy="203"/>
            </a:xfrm>
          </p:grpSpPr>
          <p:sp>
            <p:nvSpPr>
              <p:cNvPr id="721" name="Line 67"/>
              <p:cNvSpPr>
                <a:spLocks noChangeShapeType="1"/>
              </p:cNvSpPr>
              <p:nvPr/>
            </p:nvSpPr>
            <p:spPr bwMode="auto">
              <a:xfrm>
                <a:off x="1253" y="1405"/>
                <a:ext cx="0" cy="18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2" name="Freeform 68"/>
              <p:cNvSpPr>
                <a:spLocks/>
              </p:cNvSpPr>
              <p:nvPr/>
            </p:nvSpPr>
            <p:spPr bwMode="auto">
              <a:xfrm>
                <a:off x="1195" y="1589"/>
                <a:ext cx="117" cy="19"/>
              </a:xfrm>
              <a:custGeom>
                <a:avLst/>
                <a:gdLst>
                  <a:gd name="T0" fmla="*/ 117 w 117"/>
                  <a:gd name="T1" fmla="*/ 19 h 19"/>
                  <a:gd name="T2" fmla="*/ 0 w 117"/>
                  <a:gd name="T3" fmla="*/ 19 h 19"/>
                  <a:gd name="T4" fmla="*/ 0 w 117"/>
                  <a:gd name="T5" fmla="*/ 14 h 19"/>
                  <a:gd name="T6" fmla="*/ 57 w 117"/>
                  <a:gd name="T7" fmla="*/ 0 h 19"/>
                  <a:gd name="T8" fmla="*/ 117 w 117"/>
                  <a:gd name="T9" fmla="*/ 14 h 19"/>
                  <a:gd name="T10" fmla="*/ 117 w 117"/>
                  <a:gd name="T1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7" h="19">
                    <a:moveTo>
                      <a:pt x="117" y="19"/>
                    </a:moveTo>
                    <a:lnTo>
                      <a:pt x="0" y="19"/>
                    </a:lnTo>
                    <a:lnTo>
                      <a:pt x="0" y="14"/>
                    </a:lnTo>
                    <a:lnTo>
                      <a:pt x="57" y="0"/>
                    </a:lnTo>
                    <a:lnTo>
                      <a:pt x="117" y="14"/>
                    </a:lnTo>
                    <a:lnTo>
                      <a:pt x="117" y="19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3" name="Line 69"/>
              <p:cNvSpPr>
                <a:spLocks noChangeShapeType="1"/>
              </p:cNvSpPr>
              <p:nvPr/>
            </p:nvSpPr>
            <p:spPr bwMode="auto">
              <a:xfrm>
                <a:off x="1244" y="1405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4" name="Line 70"/>
              <p:cNvSpPr>
                <a:spLocks noChangeShapeType="1"/>
              </p:cNvSpPr>
              <p:nvPr/>
            </p:nvSpPr>
            <p:spPr bwMode="auto">
              <a:xfrm>
                <a:off x="1244" y="1582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5" name="Line 71"/>
              <p:cNvSpPr>
                <a:spLocks noChangeShapeType="1"/>
              </p:cNvSpPr>
              <p:nvPr/>
            </p:nvSpPr>
            <p:spPr bwMode="auto">
              <a:xfrm>
                <a:off x="1244" y="1568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6" name="Freeform 72"/>
              <p:cNvSpPr>
                <a:spLocks/>
              </p:cNvSpPr>
              <p:nvPr/>
            </p:nvSpPr>
            <p:spPr bwMode="auto">
              <a:xfrm>
                <a:off x="1128" y="1533"/>
                <a:ext cx="82" cy="22"/>
              </a:xfrm>
              <a:custGeom>
                <a:avLst/>
                <a:gdLst>
                  <a:gd name="T0" fmla="*/ 113 w 113"/>
                  <a:gd name="T1" fmla="*/ 0 h 30"/>
                  <a:gd name="T2" fmla="*/ 56 w 113"/>
                  <a:gd name="T3" fmla="*/ 30 h 30"/>
                  <a:gd name="T4" fmla="*/ 0 w 113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30">
                    <a:moveTo>
                      <a:pt x="113" y="0"/>
                    </a:moveTo>
                    <a:cubicBezTo>
                      <a:pt x="101" y="18"/>
                      <a:pt x="80" y="30"/>
                      <a:pt x="56" y="30"/>
                    </a:cubicBezTo>
                    <a:cubicBezTo>
                      <a:pt x="33" y="30"/>
                      <a:pt x="12" y="18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7" name="Freeform 73"/>
              <p:cNvSpPr>
                <a:spLocks/>
              </p:cNvSpPr>
              <p:nvPr/>
            </p:nvSpPr>
            <p:spPr bwMode="auto">
              <a:xfrm>
                <a:off x="1132" y="1457"/>
                <a:ext cx="74" cy="74"/>
              </a:xfrm>
              <a:custGeom>
                <a:avLst/>
                <a:gdLst>
                  <a:gd name="T0" fmla="*/ 74 w 74"/>
                  <a:gd name="T1" fmla="*/ 74 h 74"/>
                  <a:gd name="T2" fmla="*/ 0 w 74"/>
                  <a:gd name="T3" fmla="*/ 74 h 74"/>
                  <a:gd name="T4" fmla="*/ 34 w 74"/>
                  <a:gd name="T5" fmla="*/ 0 h 74"/>
                  <a:gd name="T6" fmla="*/ 74 w 74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74">
                    <a:moveTo>
                      <a:pt x="74" y="74"/>
                    </a:moveTo>
                    <a:lnTo>
                      <a:pt x="0" y="74"/>
                    </a:lnTo>
                    <a:lnTo>
                      <a:pt x="34" y="0"/>
                    </a:lnTo>
                    <a:lnTo>
                      <a:pt x="74" y="74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8" name="Freeform 74"/>
              <p:cNvSpPr>
                <a:spLocks/>
              </p:cNvSpPr>
              <p:nvPr/>
            </p:nvSpPr>
            <p:spPr bwMode="auto">
              <a:xfrm>
                <a:off x="1144" y="1417"/>
                <a:ext cx="109" cy="35"/>
              </a:xfrm>
              <a:custGeom>
                <a:avLst/>
                <a:gdLst>
                  <a:gd name="T0" fmla="*/ 24 w 150"/>
                  <a:gd name="T1" fmla="*/ 0 h 48"/>
                  <a:gd name="T2" fmla="*/ 0 w 150"/>
                  <a:gd name="T3" fmla="*/ 24 h 48"/>
                  <a:gd name="T4" fmla="*/ 24 w 150"/>
                  <a:gd name="T5" fmla="*/ 48 h 48"/>
                  <a:gd name="T6" fmla="*/ 37 w 150"/>
                  <a:gd name="T7" fmla="*/ 44 h 48"/>
                  <a:gd name="T8" fmla="*/ 109 w 150"/>
                  <a:gd name="T9" fmla="*/ 10 h 48"/>
                  <a:gd name="T10" fmla="*/ 150 w 150"/>
                  <a:gd name="T11" fmla="*/ 2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0" h="48">
                    <a:moveTo>
                      <a:pt x="24" y="0"/>
                    </a:moveTo>
                    <a:cubicBezTo>
                      <a:pt x="11" y="0"/>
                      <a:pt x="0" y="10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29" y="48"/>
                      <a:pt x="33" y="46"/>
                      <a:pt x="37" y="44"/>
                    </a:cubicBezTo>
                    <a:cubicBezTo>
                      <a:pt x="45" y="41"/>
                      <a:pt x="82" y="12"/>
                      <a:pt x="109" y="10"/>
                    </a:cubicBezTo>
                    <a:cubicBezTo>
                      <a:pt x="137" y="9"/>
                      <a:pt x="150" y="20"/>
                      <a:pt x="150" y="2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9" name="Freeform 75"/>
              <p:cNvSpPr>
                <a:spLocks/>
              </p:cNvSpPr>
              <p:nvPr/>
            </p:nvSpPr>
            <p:spPr bwMode="auto">
              <a:xfrm>
                <a:off x="1297" y="1556"/>
                <a:ext cx="82" cy="22"/>
              </a:xfrm>
              <a:custGeom>
                <a:avLst/>
                <a:gdLst>
                  <a:gd name="T0" fmla="*/ 0 w 113"/>
                  <a:gd name="T1" fmla="*/ 0 h 30"/>
                  <a:gd name="T2" fmla="*/ 57 w 113"/>
                  <a:gd name="T3" fmla="*/ 30 h 30"/>
                  <a:gd name="T4" fmla="*/ 113 w 113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30">
                    <a:moveTo>
                      <a:pt x="0" y="0"/>
                    </a:moveTo>
                    <a:cubicBezTo>
                      <a:pt x="12" y="18"/>
                      <a:pt x="33" y="30"/>
                      <a:pt x="57" y="30"/>
                    </a:cubicBezTo>
                    <a:cubicBezTo>
                      <a:pt x="80" y="30"/>
                      <a:pt x="101" y="18"/>
                      <a:pt x="11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0" name="Freeform 76"/>
              <p:cNvSpPr>
                <a:spLocks/>
              </p:cNvSpPr>
              <p:nvPr/>
            </p:nvSpPr>
            <p:spPr bwMode="auto">
              <a:xfrm>
                <a:off x="1301" y="1480"/>
                <a:ext cx="74" cy="75"/>
              </a:xfrm>
              <a:custGeom>
                <a:avLst/>
                <a:gdLst>
                  <a:gd name="T0" fmla="*/ 0 w 74"/>
                  <a:gd name="T1" fmla="*/ 75 h 75"/>
                  <a:gd name="T2" fmla="*/ 74 w 74"/>
                  <a:gd name="T3" fmla="*/ 75 h 75"/>
                  <a:gd name="T4" fmla="*/ 40 w 74"/>
                  <a:gd name="T5" fmla="*/ 0 h 75"/>
                  <a:gd name="T6" fmla="*/ 0 w 74"/>
                  <a:gd name="T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75">
                    <a:moveTo>
                      <a:pt x="0" y="75"/>
                    </a:moveTo>
                    <a:lnTo>
                      <a:pt x="74" y="75"/>
                    </a:lnTo>
                    <a:lnTo>
                      <a:pt x="40" y="0"/>
                    </a:lnTo>
                    <a:lnTo>
                      <a:pt x="0" y="7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1" name="Freeform 77"/>
              <p:cNvSpPr>
                <a:spLocks/>
              </p:cNvSpPr>
              <p:nvPr/>
            </p:nvSpPr>
            <p:spPr bwMode="auto">
              <a:xfrm>
                <a:off x="1255" y="1426"/>
                <a:ext cx="108" cy="50"/>
              </a:xfrm>
              <a:custGeom>
                <a:avLst/>
                <a:gdLst>
                  <a:gd name="T0" fmla="*/ 128 w 149"/>
                  <a:gd name="T1" fmla="*/ 18 h 69"/>
                  <a:gd name="T2" fmla="*/ 145 w 149"/>
                  <a:gd name="T3" fmla="*/ 48 h 69"/>
                  <a:gd name="T4" fmla="*/ 116 w 149"/>
                  <a:gd name="T5" fmla="*/ 65 h 69"/>
                  <a:gd name="T6" fmla="*/ 104 w 149"/>
                  <a:gd name="T7" fmla="*/ 59 h 69"/>
                  <a:gd name="T8" fmla="*/ 42 w 149"/>
                  <a:gd name="T9" fmla="*/ 8 h 69"/>
                  <a:gd name="T10" fmla="*/ 1 w 149"/>
                  <a:gd name="T11" fmla="*/ 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9" h="69">
                    <a:moveTo>
                      <a:pt x="128" y="18"/>
                    </a:moveTo>
                    <a:cubicBezTo>
                      <a:pt x="141" y="21"/>
                      <a:pt x="149" y="34"/>
                      <a:pt x="145" y="48"/>
                    </a:cubicBezTo>
                    <a:cubicBezTo>
                      <a:pt x="142" y="61"/>
                      <a:pt x="129" y="69"/>
                      <a:pt x="116" y="65"/>
                    </a:cubicBezTo>
                    <a:cubicBezTo>
                      <a:pt x="111" y="64"/>
                      <a:pt x="108" y="61"/>
                      <a:pt x="104" y="59"/>
                    </a:cubicBezTo>
                    <a:cubicBezTo>
                      <a:pt x="98" y="53"/>
                      <a:pt x="69" y="16"/>
                      <a:pt x="42" y="8"/>
                    </a:cubicBezTo>
                    <a:cubicBezTo>
                      <a:pt x="16" y="0"/>
                      <a:pt x="0" y="8"/>
                      <a:pt x="1" y="9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3" name="Group 153"/>
            <p:cNvGrpSpPr>
              <a:grpSpLocks noChangeAspect="1"/>
            </p:cNvGrpSpPr>
            <p:nvPr/>
          </p:nvGrpSpPr>
          <p:grpSpPr bwMode="auto">
            <a:xfrm>
              <a:off x="1793507" y="1941264"/>
              <a:ext cx="414338" cy="412750"/>
              <a:chOff x="1133" y="1137"/>
              <a:chExt cx="261" cy="260"/>
            </a:xfrm>
          </p:grpSpPr>
          <p:sp>
            <p:nvSpPr>
              <p:cNvPr id="712" name="Oval 154"/>
              <p:cNvSpPr>
                <a:spLocks noChangeArrowheads="1"/>
              </p:cNvSpPr>
              <p:nvPr/>
            </p:nvSpPr>
            <p:spPr bwMode="auto">
              <a:xfrm>
                <a:off x="1210" y="1215"/>
                <a:ext cx="107" cy="10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3" name="Line 155"/>
              <p:cNvSpPr>
                <a:spLocks noChangeShapeType="1"/>
              </p:cNvSpPr>
              <p:nvPr/>
            </p:nvSpPr>
            <p:spPr bwMode="auto">
              <a:xfrm flipH="1" flipV="1">
                <a:off x="1171" y="1175"/>
                <a:ext cx="37" cy="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4" name="Line 156"/>
              <p:cNvSpPr>
                <a:spLocks noChangeShapeType="1"/>
              </p:cNvSpPr>
              <p:nvPr/>
            </p:nvSpPr>
            <p:spPr bwMode="auto">
              <a:xfrm flipV="1">
                <a:off x="1319" y="1175"/>
                <a:ext cx="38" cy="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5" name="Line 157"/>
              <p:cNvSpPr>
                <a:spLocks noChangeShapeType="1"/>
              </p:cNvSpPr>
              <p:nvPr/>
            </p:nvSpPr>
            <p:spPr bwMode="auto">
              <a:xfrm flipV="1">
                <a:off x="1264" y="1137"/>
                <a:ext cx="0" cy="52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6" name="Line 158"/>
              <p:cNvSpPr>
                <a:spLocks noChangeShapeType="1"/>
              </p:cNvSpPr>
              <p:nvPr/>
            </p:nvSpPr>
            <p:spPr bwMode="auto">
              <a:xfrm>
                <a:off x="1264" y="1345"/>
                <a:ext cx="0" cy="52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7" name="Line 159"/>
              <p:cNvSpPr>
                <a:spLocks noChangeShapeType="1"/>
              </p:cNvSpPr>
              <p:nvPr/>
            </p:nvSpPr>
            <p:spPr bwMode="auto">
              <a:xfrm>
                <a:off x="1319" y="1322"/>
                <a:ext cx="38" cy="3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8" name="Line 160"/>
              <p:cNvSpPr>
                <a:spLocks noChangeShapeType="1"/>
              </p:cNvSpPr>
              <p:nvPr/>
            </p:nvSpPr>
            <p:spPr bwMode="auto">
              <a:xfrm flipH="1">
                <a:off x="1171" y="1322"/>
                <a:ext cx="37" cy="3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9" name="Line 161"/>
              <p:cNvSpPr>
                <a:spLocks noChangeShapeType="1"/>
              </p:cNvSpPr>
              <p:nvPr/>
            </p:nvSpPr>
            <p:spPr bwMode="auto">
              <a:xfrm flipH="1">
                <a:off x="1133" y="1267"/>
                <a:ext cx="5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0" name="Line 162"/>
              <p:cNvSpPr>
                <a:spLocks noChangeShapeType="1"/>
              </p:cNvSpPr>
              <p:nvPr/>
            </p:nvSpPr>
            <p:spPr bwMode="auto">
              <a:xfrm>
                <a:off x="1342" y="1267"/>
                <a:ext cx="5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4" name="Group 191"/>
            <p:cNvGrpSpPr>
              <a:grpSpLocks noChangeAspect="1"/>
            </p:cNvGrpSpPr>
            <p:nvPr/>
          </p:nvGrpSpPr>
          <p:grpSpPr bwMode="auto">
            <a:xfrm>
              <a:off x="1801445" y="1357597"/>
              <a:ext cx="398462" cy="398463"/>
              <a:chOff x="1152" y="805"/>
              <a:chExt cx="251" cy="251"/>
            </a:xfrm>
          </p:grpSpPr>
          <p:sp>
            <p:nvSpPr>
              <p:cNvPr id="707" name="Freeform 192"/>
              <p:cNvSpPr>
                <a:spLocks/>
              </p:cNvSpPr>
              <p:nvPr/>
            </p:nvSpPr>
            <p:spPr bwMode="auto">
              <a:xfrm>
                <a:off x="1152" y="805"/>
                <a:ext cx="251" cy="251"/>
              </a:xfrm>
              <a:custGeom>
                <a:avLst/>
                <a:gdLst>
                  <a:gd name="T0" fmla="*/ 314 w 346"/>
                  <a:gd name="T1" fmla="*/ 73 h 346"/>
                  <a:gd name="T2" fmla="*/ 346 w 346"/>
                  <a:gd name="T3" fmla="*/ 173 h 346"/>
                  <a:gd name="T4" fmla="*/ 173 w 346"/>
                  <a:gd name="T5" fmla="*/ 346 h 346"/>
                  <a:gd name="T6" fmla="*/ 0 w 346"/>
                  <a:gd name="T7" fmla="*/ 173 h 346"/>
                  <a:gd name="T8" fmla="*/ 173 w 346"/>
                  <a:gd name="T9" fmla="*/ 0 h 346"/>
                  <a:gd name="T10" fmla="*/ 269 w 346"/>
                  <a:gd name="T11" fmla="*/ 3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6" h="346">
                    <a:moveTo>
                      <a:pt x="314" y="73"/>
                    </a:moveTo>
                    <a:cubicBezTo>
                      <a:pt x="334" y="101"/>
                      <a:pt x="346" y="136"/>
                      <a:pt x="346" y="173"/>
                    </a:cubicBezTo>
                    <a:cubicBezTo>
                      <a:pt x="346" y="268"/>
                      <a:pt x="268" y="346"/>
                      <a:pt x="173" y="346"/>
                    </a:cubicBezTo>
                    <a:cubicBezTo>
                      <a:pt x="78" y="346"/>
                      <a:pt x="0" y="268"/>
                      <a:pt x="0" y="173"/>
                    </a:cubicBezTo>
                    <a:cubicBezTo>
                      <a:pt x="0" y="78"/>
                      <a:pt x="78" y="0"/>
                      <a:pt x="173" y="0"/>
                    </a:cubicBezTo>
                    <a:cubicBezTo>
                      <a:pt x="209" y="0"/>
                      <a:pt x="242" y="11"/>
                      <a:pt x="269" y="3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8" name="Oval 193"/>
              <p:cNvSpPr>
                <a:spLocks noChangeArrowheads="1"/>
              </p:cNvSpPr>
              <p:nvPr/>
            </p:nvSpPr>
            <p:spPr bwMode="auto">
              <a:xfrm>
                <a:off x="1204" y="857"/>
                <a:ext cx="147" cy="14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9" name="Oval 194"/>
              <p:cNvSpPr>
                <a:spLocks noChangeArrowheads="1"/>
              </p:cNvSpPr>
              <p:nvPr/>
            </p:nvSpPr>
            <p:spPr bwMode="auto">
              <a:xfrm>
                <a:off x="1256" y="909"/>
                <a:ext cx="43" cy="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0" name="Line 195"/>
              <p:cNvSpPr>
                <a:spLocks noChangeShapeType="1"/>
              </p:cNvSpPr>
              <p:nvPr/>
            </p:nvSpPr>
            <p:spPr bwMode="auto">
              <a:xfrm flipV="1">
                <a:off x="1277" y="877"/>
                <a:ext cx="54" cy="5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1" name="Freeform 196"/>
              <p:cNvSpPr>
                <a:spLocks/>
              </p:cNvSpPr>
              <p:nvPr/>
            </p:nvSpPr>
            <p:spPr bwMode="auto">
              <a:xfrm>
                <a:off x="1329" y="816"/>
                <a:ext cx="64" cy="62"/>
              </a:xfrm>
              <a:custGeom>
                <a:avLst/>
                <a:gdLst>
                  <a:gd name="T0" fmla="*/ 64 w 64"/>
                  <a:gd name="T1" fmla="*/ 30 h 62"/>
                  <a:gd name="T2" fmla="*/ 34 w 64"/>
                  <a:gd name="T3" fmla="*/ 30 h 62"/>
                  <a:gd name="T4" fmla="*/ 34 w 64"/>
                  <a:gd name="T5" fmla="*/ 0 h 62"/>
                  <a:gd name="T6" fmla="*/ 0 w 64"/>
                  <a:gd name="T7" fmla="*/ 31 h 62"/>
                  <a:gd name="T8" fmla="*/ 0 w 64"/>
                  <a:gd name="T9" fmla="*/ 62 h 62"/>
                  <a:gd name="T10" fmla="*/ 30 w 64"/>
                  <a:gd name="T11" fmla="*/ 62 h 62"/>
                  <a:gd name="T12" fmla="*/ 64 w 64"/>
                  <a:gd name="T13" fmla="*/ 3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2">
                    <a:moveTo>
                      <a:pt x="64" y="30"/>
                    </a:moveTo>
                    <a:lnTo>
                      <a:pt x="34" y="30"/>
                    </a:lnTo>
                    <a:lnTo>
                      <a:pt x="34" y="0"/>
                    </a:lnTo>
                    <a:lnTo>
                      <a:pt x="0" y="31"/>
                    </a:lnTo>
                    <a:lnTo>
                      <a:pt x="0" y="62"/>
                    </a:lnTo>
                    <a:lnTo>
                      <a:pt x="30" y="62"/>
                    </a:lnTo>
                    <a:lnTo>
                      <a:pt x="64" y="3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5" name="Group 222"/>
            <p:cNvGrpSpPr>
              <a:grpSpLocks noChangeAspect="1"/>
            </p:cNvGrpSpPr>
            <p:nvPr/>
          </p:nvGrpSpPr>
          <p:grpSpPr bwMode="auto">
            <a:xfrm>
              <a:off x="1807001" y="813618"/>
              <a:ext cx="387350" cy="358775"/>
              <a:chOff x="1167" y="497"/>
              <a:chExt cx="244" cy="226"/>
            </a:xfrm>
          </p:grpSpPr>
          <p:sp>
            <p:nvSpPr>
              <p:cNvPr id="703" name="Freeform 223"/>
              <p:cNvSpPr>
                <a:spLocks/>
              </p:cNvSpPr>
              <p:nvPr/>
            </p:nvSpPr>
            <p:spPr bwMode="auto">
              <a:xfrm>
                <a:off x="1189" y="538"/>
                <a:ext cx="112" cy="112"/>
              </a:xfrm>
              <a:custGeom>
                <a:avLst/>
                <a:gdLst>
                  <a:gd name="T0" fmla="*/ 0 w 154"/>
                  <a:gd name="T1" fmla="*/ 154 h 154"/>
                  <a:gd name="T2" fmla="*/ 154 w 154"/>
                  <a:gd name="T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4" h="154">
                    <a:moveTo>
                      <a:pt x="0" y="154"/>
                    </a:moveTo>
                    <a:cubicBezTo>
                      <a:pt x="0" y="69"/>
                      <a:pt x="69" y="0"/>
                      <a:pt x="15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4" name="Freeform 224"/>
              <p:cNvSpPr>
                <a:spLocks/>
              </p:cNvSpPr>
              <p:nvPr/>
            </p:nvSpPr>
            <p:spPr bwMode="auto">
              <a:xfrm>
                <a:off x="1265" y="507"/>
                <a:ext cx="38" cy="69"/>
              </a:xfrm>
              <a:custGeom>
                <a:avLst/>
                <a:gdLst>
                  <a:gd name="T0" fmla="*/ 0 w 38"/>
                  <a:gd name="T1" fmla="*/ 0 h 69"/>
                  <a:gd name="T2" fmla="*/ 38 w 38"/>
                  <a:gd name="T3" fmla="*/ 32 h 69"/>
                  <a:gd name="T4" fmla="*/ 7 w 38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69">
                    <a:moveTo>
                      <a:pt x="0" y="0"/>
                    </a:moveTo>
                    <a:lnTo>
                      <a:pt x="38" y="32"/>
                    </a:lnTo>
                    <a:lnTo>
                      <a:pt x="7" y="6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5" name="Oval 225"/>
              <p:cNvSpPr>
                <a:spLocks noChangeArrowheads="1"/>
              </p:cNvSpPr>
              <p:nvPr/>
            </p:nvSpPr>
            <p:spPr bwMode="auto">
              <a:xfrm>
                <a:off x="1167" y="670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6" name="Rectangle 226"/>
              <p:cNvSpPr>
                <a:spLocks noChangeArrowheads="1"/>
              </p:cNvSpPr>
              <p:nvPr/>
            </p:nvSpPr>
            <p:spPr bwMode="auto">
              <a:xfrm>
                <a:off x="1325" y="497"/>
                <a:ext cx="86" cy="8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6" name="Group 229"/>
            <p:cNvGrpSpPr>
              <a:grpSpLocks noChangeAspect="1"/>
            </p:cNvGrpSpPr>
            <p:nvPr/>
          </p:nvGrpSpPr>
          <p:grpSpPr bwMode="auto">
            <a:xfrm>
              <a:off x="1833195" y="241064"/>
              <a:ext cx="334963" cy="387350"/>
              <a:chOff x="1179" y="157"/>
              <a:chExt cx="211" cy="244"/>
            </a:xfrm>
          </p:grpSpPr>
          <p:sp>
            <p:nvSpPr>
              <p:cNvPr id="697" name="Freeform 230"/>
              <p:cNvSpPr>
                <a:spLocks/>
              </p:cNvSpPr>
              <p:nvPr/>
            </p:nvSpPr>
            <p:spPr bwMode="auto">
              <a:xfrm>
                <a:off x="1203" y="188"/>
                <a:ext cx="163" cy="213"/>
              </a:xfrm>
              <a:custGeom>
                <a:avLst/>
                <a:gdLst>
                  <a:gd name="T0" fmla="*/ 225 w 225"/>
                  <a:gd name="T1" fmla="*/ 0 h 293"/>
                  <a:gd name="T2" fmla="*/ 225 w 225"/>
                  <a:gd name="T3" fmla="*/ 269 h 293"/>
                  <a:gd name="T4" fmla="*/ 201 w 225"/>
                  <a:gd name="T5" fmla="*/ 293 h 293"/>
                  <a:gd name="T6" fmla="*/ 24 w 225"/>
                  <a:gd name="T7" fmla="*/ 293 h 293"/>
                  <a:gd name="T8" fmla="*/ 0 w 225"/>
                  <a:gd name="T9" fmla="*/ 269 h 293"/>
                  <a:gd name="T10" fmla="*/ 0 w 225"/>
                  <a:gd name="T11" fmla="*/ 2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5" h="293">
                    <a:moveTo>
                      <a:pt x="225" y="0"/>
                    </a:moveTo>
                    <a:cubicBezTo>
                      <a:pt x="225" y="269"/>
                      <a:pt x="225" y="269"/>
                      <a:pt x="225" y="269"/>
                    </a:cubicBezTo>
                    <a:cubicBezTo>
                      <a:pt x="225" y="282"/>
                      <a:pt x="214" y="293"/>
                      <a:pt x="201" y="293"/>
                    </a:cubicBezTo>
                    <a:cubicBezTo>
                      <a:pt x="24" y="293"/>
                      <a:pt x="24" y="293"/>
                      <a:pt x="24" y="293"/>
                    </a:cubicBezTo>
                    <a:cubicBezTo>
                      <a:pt x="11" y="293"/>
                      <a:pt x="0" y="282"/>
                      <a:pt x="0" y="269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98" name="Line 231"/>
              <p:cNvSpPr>
                <a:spLocks noChangeShapeType="1"/>
              </p:cNvSpPr>
              <p:nvPr/>
            </p:nvSpPr>
            <p:spPr bwMode="auto">
              <a:xfrm>
                <a:off x="1179" y="190"/>
                <a:ext cx="21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99" name="Line 232"/>
              <p:cNvSpPr>
                <a:spLocks noChangeShapeType="1"/>
              </p:cNvSpPr>
              <p:nvPr/>
            </p:nvSpPr>
            <p:spPr bwMode="auto">
              <a:xfrm>
                <a:off x="1252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0" name="Line 233"/>
              <p:cNvSpPr>
                <a:spLocks noChangeShapeType="1"/>
              </p:cNvSpPr>
              <p:nvPr/>
            </p:nvSpPr>
            <p:spPr bwMode="auto">
              <a:xfrm>
                <a:off x="1285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1" name="Line 234"/>
              <p:cNvSpPr>
                <a:spLocks noChangeShapeType="1"/>
              </p:cNvSpPr>
              <p:nvPr/>
            </p:nvSpPr>
            <p:spPr bwMode="auto">
              <a:xfrm>
                <a:off x="1317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2" name="Freeform 235"/>
              <p:cNvSpPr>
                <a:spLocks/>
              </p:cNvSpPr>
              <p:nvPr/>
            </p:nvSpPr>
            <p:spPr bwMode="auto">
              <a:xfrm>
                <a:off x="1252" y="157"/>
                <a:ext cx="65" cy="33"/>
              </a:xfrm>
              <a:custGeom>
                <a:avLst/>
                <a:gdLst>
                  <a:gd name="T0" fmla="*/ 90 w 90"/>
                  <a:gd name="T1" fmla="*/ 44 h 46"/>
                  <a:gd name="T2" fmla="*/ 90 w 90"/>
                  <a:gd name="T3" fmla="*/ 14 h 46"/>
                  <a:gd name="T4" fmla="*/ 76 w 90"/>
                  <a:gd name="T5" fmla="*/ 0 h 46"/>
                  <a:gd name="T6" fmla="*/ 14 w 90"/>
                  <a:gd name="T7" fmla="*/ 0 h 46"/>
                  <a:gd name="T8" fmla="*/ 0 w 90"/>
                  <a:gd name="T9" fmla="*/ 14 h 46"/>
                  <a:gd name="T10" fmla="*/ 0 w 90"/>
                  <a:gd name="T11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46">
                    <a:moveTo>
                      <a:pt x="90" y="44"/>
                    </a:moveTo>
                    <a:cubicBezTo>
                      <a:pt x="90" y="14"/>
                      <a:pt x="90" y="14"/>
                      <a:pt x="90" y="14"/>
                    </a:cubicBezTo>
                    <a:cubicBezTo>
                      <a:pt x="90" y="6"/>
                      <a:pt x="84" y="0"/>
                      <a:pt x="76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46"/>
                      <a:pt x="0" y="46"/>
                      <a:pt x="0" y="4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748" name="Group 747"/>
          <p:cNvGrpSpPr/>
          <p:nvPr/>
        </p:nvGrpSpPr>
        <p:grpSpPr>
          <a:xfrm>
            <a:off x="-9970398" y="303965"/>
            <a:ext cx="389786" cy="4022815"/>
            <a:chOff x="1273034" y="309563"/>
            <a:chExt cx="397602" cy="4103481"/>
          </a:xfrm>
        </p:grpSpPr>
        <p:grpSp>
          <p:nvGrpSpPr>
            <p:cNvPr id="749" name="Group 31"/>
            <p:cNvGrpSpPr>
              <a:grpSpLocks noChangeAspect="1"/>
            </p:cNvGrpSpPr>
            <p:nvPr/>
          </p:nvGrpSpPr>
          <p:grpSpPr bwMode="auto">
            <a:xfrm>
              <a:off x="1273034" y="3079105"/>
              <a:ext cx="397602" cy="289750"/>
              <a:chOff x="3795" y="2113"/>
              <a:chExt cx="247" cy="180"/>
            </a:xfrm>
          </p:grpSpPr>
          <p:sp>
            <p:nvSpPr>
              <p:cNvPr id="791" name="Rectangle 32"/>
              <p:cNvSpPr>
                <a:spLocks noChangeArrowheads="1"/>
              </p:cNvSpPr>
              <p:nvPr/>
            </p:nvSpPr>
            <p:spPr bwMode="auto">
              <a:xfrm>
                <a:off x="3795" y="2146"/>
                <a:ext cx="245" cy="14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2" name="Rectangle 33"/>
              <p:cNvSpPr>
                <a:spLocks noChangeArrowheads="1"/>
              </p:cNvSpPr>
              <p:nvPr/>
            </p:nvSpPr>
            <p:spPr bwMode="auto">
              <a:xfrm>
                <a:off x="3893" y="2210"/>
                <a:ext cx="49" cy="3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3" name="Line 34"/>
              <p:cNvSpPr>
                <a:spLocks noChangeShapeType="1"/>
              </p:cNvSpPr>
              <p:nvPr/>
            </p:nvSpPr>
            <p:spPr bwMode="auto">
              <a:xfrm flipH="1" flipV="1">
                <a:off x="3795" y="2179"/>
                <a:ext cx="98" cy="5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4" name="Line 35"/>
              <p:cNvSpPr>
                <a:spLocks noChangeShapeType="1"/>
              </p:cNvSpPr>
              <p:nvPr/>
            </p:nvSpPr>
            <p:spPr bwMode="auto">
              <a:xfrm flipV="1">
                <a:off x="3943" y="2179"/>
                <a:ext cx="99" cy="5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5" name="Freeform 36"/>
              <p:cNvSpPr>
                <a:spLocks/>
              </p:cNvSpPr>
              <p:nvPr/>
            </p:nvSpPr>
            <p:spPr bwMode="auto">
              <a:xfrm>
                <a:off x="3876" y="2113"/>
                <a:ext cx="84" cy="33"/>
              </a:xfrm>
              <a:custGeom>
                <a:avLst/>
                <a:gdLst>
                  <a:gd name="T0" fmla="*/ 116 w 116"/>
                  <a:gd name="T1" fmla="*/ 45 h 45"/>
                  <a:gd name="T2" fmla="*/ 116 w 116"/>
                  <a:gd name="T3" fmla="*/ 17 h 45"/>
                  <a:gd name="T4" fmla="*/ 99 w 116"/>
                  <a:gd name="T5" fmla="*/ 0 h 45"/>
                  <a:gd name="T6" fmla="*/ 17 w 116"/>
                  <a:gd name="T7" fmla="*/ 0 h 45"/>
                  <a:gd name="T8" fmla="*/ 0 w 116"/>
                  <a:gd name="T9" fmla="*/ 17 h 45"/>
                  <a:gd name="T10" fmla="*/ 0 w 11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45">
                    <a:moveTo>
                      <a:pt x="116" y="45"/>
                    </a:moveTo>
                    <a:cubicBezTo>
                      <a:pt x="116" y="17"/>
                      <a:pt x="116" y="17"/>
                      <a:pt x="116" y="17"/>
                    </a:cubicBezTo>
                    <a:cubicBezTo>
                      <a:pt x="116" y="7"/>
                      <a:pt x="108" y="0"/>
                      <a:pt x="9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45"/>
                      <a:pt x="0" y="45"/>
                      <a:pt x="0" y="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0" name="Group 39"/>
            <p:cNvGrpSpPr>
              <a:grpSpLocks noChangeAspect="1"/>
            </p:cNvGrpSpPr>
            <p:nvPr/>
          </p:nvGrpSpPr>
          <p:grpSpPr bwMode="auto">
            <a:xfrm>
              <a:off x="1291828" y="3558718"/>
              <a:ext cx="360014" cy="365892"/>
              <a:chOff x="3796" y="2078"/>
              <a:chExt cx="245" cy="249"/>
            </a:xfrm>
          </p:grpSpPr>
          <p:sp>
            <p:nvSpPr>
              <p:cNvPr id="786" name="Rectangle 40"/>
              <p:cNvSpPr>
                <a:spLocks noChangeArrowheads="1"/>
              </p:cNvSpPr>
              <p:nvPr/>
            </p:nvSpPr>
            <p:spPr bwMode="auto">
              <a:xfrm>
                <a:off x="3879" y="2164"/>
                <a:ext cx="161" cy="16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7" name="Freeform 41"/>
              <p:cNvSpPr>
                <a:spLocks/>
              </p:cNvSpPr>
              <p:nvPr/>
            </p:nvSpPr>
            <p:spPr bwMode="auto">
              <a:xfrm>
                <a:off x="3801" y="2081"/>
                <a:ext cx="240" cy="83"/>
              </a:xfrm>
              <a:custGeom>
                <a:avLst/>
                <a:gdLst>
                  <a:gd name="T0" fmla="*/ 240 w 240"/>
                  <a:gd name="T1" fmla="*/ 81 h 83"/>
                  <a:gd name="T2" fmla="*/ 160 w 240"/>
                  <a:gd name="T3" fmla="*/ 0 h 83"/>
                  <a:gd name="T4" fmla="*/ 0 w 240"/>
                  <a:gd name="T5" fmla="*/ 0 h 83"/>
                  <a:gd name="T6" fmla="*/ 78 w 240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83">
                    <a:moveTo>
                      <a:pt x="240" y="81"/>
                    </a:moveTo>
                    <a:lnTo>
                      <a:pt x="160" y="0"/>
                    </a:lnTo>
                    <a:lnTo>
                      <a:pt x="0" y="0"/>
                    </a:lnTo>
                    <a:lnTo>
                      <a:pt x="78" y="8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8" name="Freeform 42"/>
              <p:cNvSpPr>
                <a:spLocks/>
              </p:cNvSpPr>
              <p:nvPr/>
            </p:nvSpPr>
            <p:spPr bwMode="auto">
              <a:xfrm>
                <a:off x="3796" y="2078"/>
                <a:ext cx="82" cy="249"/>
              </a:xfrm>
              <a:custGeom>
                <a:avLst/>
                <a:gdLst>
                  <a:gd name="T0" fmla="*/ 0 w 82"/>
                  <a:gd name="T1" fmla="*/ 0 h 249"/>
                  <a:gd name="T2" fmla="*/ 0 w 82"/>
                  <a:gd name="T3" fmla="*/ 166 h 249"/>
                  <a:gd name="T4" fmla="*/ 82 w 82"/>
                  <a:gd name="T5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2" h="249">
                    <a:moveTo>
                      <a:pt x="0" y="0"/>
                    </a:moveTo>
                    <a:lnTo>
                      <a:pt x="0" y="166"/>
                    </a:lnTo>
                    <a:lnTo>
                      <a:pt x="82" y="24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9" name="Line 43"/>
              <p:cNvSpPr>
                <a:spLocks noChangeShapeType="1"/>
              </p:cNvSpPr>
              <p:nvPr/>
            </p:nvSpPr>
            <p:spPr bwMode="auto">
              <a:xfrm>
                <a:off x="3887" y="2081"/>
                <a:ext cx="78" cy="8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0" name="Line 44"/>
              <p:cNvSpPr>
                <a:spLocks noChangeShapeType="1"/>
              </p:cNvSpPr>
              <p:nvPr/>
            </p:nvSpPr>
            <p:spPr bwMode="auto">
              <a:xfrm flipH="1">
                <a:off x="3924" y="2120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1" name="Group 47"/>
            <p:cNvGrpSpPr>
              <a:grpSpLocks noChangeAspect="1"/>
            </p:cNvGrpSpPr>
            <p:nvPr/>
          </p:nvGrpSpPr>
          <p:grpSpPr bwMode="auto">
            <a:xfrm>
              <a:off x="1285035" y="4114475"/>
              <a:ext cx="373601" cy="298569"/>
              <a:chOff x="3798" y="2107"/>
              <a:chExt cx="239" cy="191"/>
            </a:xfrm>
          </p:grpSpPr>
          <p:sp>
            <p:nvSpPr>
              <p:cNvPr id="783" name="Freeform 48"/>
              <p:cNvSpPr>
                <a:spLocks/>
              </p:cNvSpPr>
              <p:nvPr/>
            </p:nvSpPr>
            <p:spPr bwMode="auto">
              <a:xfrm>
                <a:off x="3798" y="2107"/>
                <a:ext cx="239" cy="191"/>
              </a:xfrm>
              <a:custGeom>
                <a:avLst/>
                <a:gdLst>
                  <a:gd name="T0" fmla="*/ 0 w 239"/>
                  <a:gd name="T1" fmla="*/ 17 h 191"/>
                  <a:gd name="T2" fmla="*/ 63 w 239"/>
                  <a:gd name="T3" fmla="*/ 17 h 191"/>
                  <a:gd name="T4" fmla="*/ 81 w 239"/>
                  <a:gd name="T5" fmla="*/ 0 h 191"/>
                  <a:gd name="T6" fmla="*/ 157 w 239"/>
                  <a:gd name="T7" fmla="*/ 0 h 191"/>
                  <a:gd name="T8" fmla="*/ 176 w 239"/>
                  <a:gd name="T9" fmla="*/ 17 h 191"/>
                  <a:gd name="T10" fmla="*/ 239 w 239"/>
                  <a:gd name="T11" fmla="*/ 17 h 191"/>
                  <a:gd name="T12" fmla="*/ 239 w 239"/>
                  <a:gd name="T13" fmla="*/ 191 h 191"/>
                  <a:gd name="T14" fmla="*/ 0 w 239"/>
                  <a:gd name="T15" fmla="*/ 191 h 191"/>
                  <a:gd name="T16" fmla="*/ 0 w 239"/>
                  <a:gd name="T17" fmla="*/ 17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91">
                    <a:moveTo>
                      <a:pt x="0" y="17"/>
                    </a:moveTo>
                    <a:lnTo>
                      <a:pt x="63" y="17"/>
                    </a:lnTo>
                    <a:lnTo>
                      <a:pt x="81" y="0"/>
                    </a:lnTo>
                    <a:lnTo>
                      <a:pt x="157" y="0"/>
                    </a:lnTo>
                    <a:lnTo>
                      <a:pt x="176" y="17"/>
                    </a:lnTo>
                    <a:lnTo>
                      <a:pt x="239" y="17"/>
                    </a:lnTo>
                    <a:lnTo>
                      <a:pt x="239" y="191"/>
                    </a:lnTo>
                    <a:lnTo>
                      <a:pt x="0" y="191"/>
                    </a:lnTo>
                    <a:lnTo>
                      <a:pt x="0" y="17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4" name="Oval 49"/>
              <p:cNvSpPr>
                <a:spLocks noChangeArrowheads="1"/>
              </p:cNvSpPr>
              <p:nvPr/>
            </p:nvSpPr>
            <p:spPr bwMode="auto">
              <a:xfrm>
                <a:off x="3862" y="2155"/>
                <a:ext cx="112" cy="11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5" name="Oval 50"/>
              <p:cNvSpPr>
                <a:spLocks noChangeArrowheads="1"/>
              </p:cNvSpPr>
              <p:nvPr/>
            </p:nvSpPr>
            <p:spPr bwMode="auto">
              <a:xfrm>
                <a:off x="3824" y="2151"/>
                <a:ext cx="9" cy="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2" name="Group 80"/>
            <p:cNvGrpSpPr>
              <a:grpSpLocks noChangeAspect="1"/>
            </p:cNvGrpSpPr>
            <p:nvPr/>
          </p:nvGrpSpPr>
          <p:grpSpPr bwMode="auto">
            <a:xfrm>
              <a:off x="1292448" y="2649529"/>
              <a:ext cx="358775" cy="239713"/>
              <a:chOff x="836" y="1659"/>
              <a:chExt cx="226" cy="151"/>
            </a:xfrm>
          </p:grpSpPr>
          <p:sp>
            <p:nvSpPr>
              <p:cNvPr id="781" name="Freeform 81"/>
              <p:cNvSpPr>
                <a:spLocks/>
              </p:cNvSpPr>
              <p:nvPr/>
            </p:nvSpPr>
            <p:spPr bwMode="auto">
              <a:xfrm>
                <a:off x="836" y="1659"/>
                <a:ext cx="226" cy="151"/>
              </a:xfrm>
              <a:custGeom>
                <a:avLst/>
                <a:gdLst>
                  <a:gd name="T0" fmla="*/ 0 w 226"/>
                  <a:gd name="T1" fmla="*/ 0 h 151"/>
                  <a:gd name="T2" fmla="*/ 226 w 226"/>
                  <a:gd name="T3" fmla="*/ 76 h 151"/>
                  <a:gd name="T4" fmla="*/ 0 w 226"/>
                  <a:gd name="T5" fmla="*/ 151 h 151"/>
                  <a:gd name="T6" fmla="*/ 26 w 226"/>
                  <a:gd name="T7" fmla="*/ 76 h 151"/>
                  <a:gd name="T8" fmla="*/ 0 w 226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51">
                    <a:moveTo>
                      <a:pt x="0" y="0"/>
                    </a:moveTo>
                    <a:lnTo>
                      <a:pt x="226" y="76"/>
                    </a:lnTo>
                    <a:lnTo>
                      <a:pt x="0" y="151"/>
                    </a:lnTo>
                    <a:lnTo>
                      <a:pt x="26" y="7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2" name="Line 82"/>
              <p:cNvSpPr>
                <a:spLocks noChangeShapeType="1"/>
              </p:cNvSpPr>
              <p:nvPr/>
            </p:nvSpPr>
            <p:spPr bwMode="auto">
              <a:xfrm>
                <a:off x="862" y="1735"/>
                <a:ext cx="1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3" name="Group 131"/>
            <p:cNvGrpSpPr>
              <a:grpSpLocks noChangeAspect="1"/>
            </p:cNvGrpSpPr>
            <p:nvPr/>
          </p:nvGrpSpPr>
          <p:grpSpPr bwMode="auto">
            <a:xfrm>
              <a:off x="1301179" y="2154866"/>
              <a:ext cx="341313" cy="304800"/>
              <a:chOff x="825" y="1339"/>
              <a:chExt cx="215" cy="192"/>
            </a:xfrm>
          </p:grpSpPr>
          <p:sp>
            <p:nvSpPr>
              <p:cNvPr id="776" name="Freeform 132"/>
              <p:cNvSpPr>
                <a:spLocks/>
              </p:cNvSpPr>
              <p:nvPr/>
            </p:nvSpPr>
            <p:spPr bwMode="auto">
              <a:xfrm>
                <a:off x="825" y="1339"/>
                <a:ext cx="215" cy="192"/>
              </a:xfrm>
              <a:custGeom>
                <a:avLst/>
                <a:gdLst>
                  <a:gd name="T0" fmla="*/ 215 w 215"/>
                  <a:gd name="T1" fmla="*/ 121 h 192"/>
                  <a:gd name="T2" fmla="*/ 215 w 215"/>
                  <a:gd name="T3" fmla="*/ 0 h 192"/>
                  <a:gd name="T4" fmla="*/ 0 w 215"/>
                  <a:gd name="T5" fmla="*/ 0 h 192"/>
                  <a:gd name="T6" fmla="*/ 0 w 215"/>
                  <a:gd name="T7" fmla="*/ 146 h 192"/>
                  <a:gd name="T8" fmla="*/ 31 w 215"/>
                  <a:gd name="T9" fmla="*/ 146 h 192"/>
                  <a:gd name="T10" fmla="*/ 31 w 215"/>
                  <a:gd name="T11" fmla="*/ 192 h 192"/>
                  <a:gd name="T12" fmla="*/ 77 w 215"/>
                  <a:gd name="T13" fmla="*/ 146 h 192"/>
                  <a:gd name="T14" fmla="*/ 122 w 215"/>
                  <a:gd name="T15" fmla="*/ 14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192">
                    <a:moveTo>
                      <a:pt x="215" y="121"/>
                    </a:moveTo>
                    <a:lnTo>
                      <a:pt x="215" y="0"/>
                    </a:lnTo>
                    <a:lnTo>
                      <a:pt x="0" y="0"/>
                    </a:lnTo>
                    <a:lnTo>
                      <a:pt x="0" y="146"/>
                    </a:lnTo>
                    <a:lnTo>
                      <a:pt x="31" y="146"/>
                    </a:lnTo>
                    <a:lnTo>
                      <a:pt x="31" y="192"/>
                    </a:lnTo>
                    <a:lnTo>
                      <a:pt x="77" y="146"/>
                    </a:lnTo>
                    <a:lnTo>
                      <a:pt x="122" y="14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7" name="Line 133"/>
              <p:cNvSpPr>
                <a:spLocks noChangeShapeType="1"/>
              </p:cNvSpPr>
              <p:nvPr/>
            </p:nvSpPr>
            <p:spPr bwMode="auto">
              <a:xfrm>
                <a:off x="945" y="1485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8" name="Freeform 134"/>
              <p:cNvSpPr>
                <a:spLocks/>
              </p:cNvSpPr>
              <p:nvPr/>
            </p:nvSpPr>
            <p:spPr bwMode="auto">
              <a:xfrm>
                <a:off x="947" y="1460"/>
                <a:ext cx="93" cy="25"/>
              </a:xfrm>
              <a:custGeom>
                <a:avLst/>
                <a:gdLst>
                  <a:gd name="T0" fmla="*/ 0 w 93"/>
                  <a:gd name="T1" fmla="*/ 25 h 25"/>
                  <a:gd name="T2" fmla="*/ 93 w 93"/>
                  <a:gd name="T3" fmla="*/ 25 h 25"/>
                  <a:gd name="T4" fmla="*/ 93 w 93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3" h="25">
                    <a:moveTo>
                      <a:pt x="0" y="25"/>
                    </a:moveTo>
                    <a:lnTo>
                      <a:pt x="93" y="25"/>
                    </a:lnTo>
                    <a:lnTo>
                      <a:pt x="93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9" name="Freeform 135"/>
              <p:cNvSpPr>
                <a:spLocks/>
              </p:cNvSpPr>
              <p:nvPr/>
            </p:nvSpPr>
            <p:spPr bwMode="auto">
              <a:xfrm>
                <a:off x="879" y="1380"/>
                <a:ext cx="77" cy="61"/>
              </a:xfrm>
              <a:custGeom>
                <a:avLst/>
                <a:gdLst>
                  <a:gd name="T0" fmla="*/ 77 w 77"/>
                  <a:gd name="T1" fmla="*/ 61 h 61"/>
                  <a:gd name="T2" fmla="*/ 0 w 77"/>
                  <a:gd name="T3" fmla="*/ 61 h 61"/>
                  <a:gd name="T4" fmla="*/ 0 w 77"/>
                  <a:gd name="T5" fmla="*/ 0 h 61"/>
                  <a:gd name="T6" fmla="*/ 77 w 77"/>
                  <a:gd name="T7" fmla="*/ 0 h 61"/>
                  <a:gd name="T8" fmla="*/ 77 w 77"/>
                  <a:gd name="T9" fmla="*/ 19 h 61"/>
                  <a:gd name="T10" fmla="*/ 77 w 77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61">
                    <a:moveTo>
                      <a:pt x="77" y="61"/>
                    </a:moveTo>
                    <a:lnTo>
                      <a:pt x="0" y="61"/>
                    </a:lnTo>
                    <a:lnTo>
                      <a:pt x="0" y="0"/>
                    </a:lnTo>
                    <a:lnTo>
                      <a:pt x="77" y="0"/>
                    </a:lnTo>
                    <a:lnTo>
                      <a:pt x="77" y="19"/>
                    </a:lnTo>
                    <a:lnTo>
                      <a:pt x="77" y="6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0" name="Freeform 136"/>
              <p:cNvSpPr>
                <a:spLocks/>
              </p:cNvSpPr>
              <p:nvPr/>
            </p:nvSpPr>
            <p:spPr bwMode="auto">
              <a:xfrm>
                <a:off x="956" y="1384"/>
                <a:ext cx="30" cy="56"/>
              </a:xfrm>
              <a:custGeom>
                <a:avLst/>
                <a:gdLst>
                  <a:gd name="T0" fmla="*/ 0 w 30"/>
                  <a:gd name="T1" fmla="*/ 39 h 56"/>
                  <a:gd name="T2" fmla="*/ 30 w 30"/>
                  <a:gd name="T3" fmla="*/ 56 h 56"/>
                  <a:gd name="T4" fmla="*/ 30 w 30"/>
                  <a:gd name="T5" fmla="*/ 0 h 56"/>
                  <a:gd name="T6" fmla="*/ 0 w 30"/>
                  <a:gd name="T7" fmla="*/ 1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56">
                    <a:moveTo>
                      <a:pt x="0" y="39"/>
                    </a:moveTo>
                    <a:lnTo>
                      <a:pt x="30" y="56"/>
                    </a:lnTo>
                    <a:lnTo>
                      <a:pt x="30" y="0"/>
                    </a:lnTo>
                    <a:lnTo>
                      <a:pt x="0" y="1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4" name="Group 753"/>
            <p:cNvGrpSpPr/>
            <p:nvPr/>
          </p:nvGrpSpPr>
          <p:grpSpPr>
            <a:xfrm>
              <a:off x="1278160" y="1715765"/>
              <a:ext cx="387350" cy="249238"/>
              <a:chOff x="1319213" y="1714500"/>
              <a:chExt cx="387350" cy="249238"/>
            </a:xfrm>
          </p:grpSpPr>
          <p:sp>
            <p:nvSpPr>
              <p:cNvPr id="770" name="Oval 183"/>
              <p:cNvSpPr>
                <a:spLocks noChangeArrowheads="1"/>
              </p:cNvSpPr>
              <p:nvPr/>
            </p:nvSpPr>
            <p:spPr bwMode="auto">
              <a:xfrm>
                <a:off x="1614488" y="1831975"/>
                <a:ext cx="80963" cy="8096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1" name="Freeform 184"/>
              <p:cNvSpPr>
                <a:spLocks/>
              </p:cNvSpPr>
              <p:nvPr/>
            </p:nvSpPr>
            <p:spPr bwMode="auto">
              <a:xfrm>
                <a:off x="1601788" y="1912938"/>
                <a:ext cx="104775" cy="50800"/>
              </a:xfrm>
              <a:custGeom>
                <a:avLst/>
                <a:gdLst>
                  <a:gd name="T0" fmla="*/ 0 w 91"/>
                  <a:gd name="T1" fmla="*/ 45 h 45"/>
                  <a:gd name="T2" fmla="*/ 46 w 91"/>
                  <a:gd name="T3" fmla="*/ 0 h 45"/>
                  <a:gd name="T4" fmla="*/ 91 w 91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1" h="45">
                    <a:moveTo>
                      <a:pt x="0" y="45"/>
                    </a:moveTo>
                    <a:cubicBezTo>
                      <a:pt x="0" y="20"/>
                      <a:pt x="21" y="0"/>
                      <a:pt x="46" y="0"/>
                    </a:cubicBezTo>
                    <a:cubicBezTo>
                      <a:pt x="71" y="0"/>
                      <a:pt x="91" y="20"/>
                      <a:pt x="91" y="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2" name="Oval 185"/>
              <p:cNvSpPr>
                <a:spLocks noChangeArrowheads="1"/>
              </p:cNvSpPr>
              <p:nvPr/>
            </p:nvSpPr>
            <p:spPr bwMode="auto">
              <a:xfrm>
                <a:off x="1331913" y="1714500"/>
                <a:ext cx="79375" cy="7937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3" name="Freeform 186"/>
              <p:cNvSpPr>
                <a:spLocks/>
              </p:cNvSpPr>
              <p:nvPr/>
            </p:nvSpPr>
            <p:spPr bwMode="auto">
              <a:xfrm>
                <a:off x="1319213" y="1793875"/>
                <a:ext cx="104775" cy="52388"/>
              </a:xfrm>
              <a:custGeom>
                <a:avLst/>
                <a:gdLst>
                  <a:gd name="T0" fmla="*/ 0 w 92"/>
                  <a:gd name="T1" fmla="*/ 46 h 46"/>
                  <a:gd name="T2" fmla="*/ 46 w 92"/>
                  <a:gd name="T3" fmla="*/ 0 h 46"/>
                  <a:gd name="T4" fmla="*/ 92 w 92"/>
                  <a:gd name="T5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2" h="46">
                    <a:moveTo>
                      <a:pt x="0" y="46"/>
                    </a:move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4" name="Freeform 187"/>
              <p:cNvSpPr>
                <a:spLocks/>
              </p:cNvSpPr>
              <p:nvPr/>
            </p:nvSpPr>
            <p:spPr bwMode="auto">
              <a:xfrm>
                <a:off x="1462088" y="1714500"/>
                <a:ext cx="244475" cy="55563"/>
              </a:xfrm>
              <a:custGeom>
                <a:avLst/>
                <a:gdLst>
                  <a:gd name="T0" fmla="*/ 24 w 154"/>
                  <a:gd name="T1" fmla="*/ 0 h 35"/>
                  <a:gd name="T2" fmla="*/ 24 w 154"/>
                  <a:gd name="T3" fmla="*/ 18 h 35"/>
                  <a:gd name="T4" fmla="*/ 0 w 154"/>
                  <a:gd name="T5" fmla="*/ 35 h 35"/>
                  <a:gd name="T6" fmla="*/ 24 w 154"/>
                  <a:gd name="T7" fmla="*/ 35 h 35"/>
                  <a:gd name="T8" fmla="*/ 33 w 154"/>
                  <a:gd name="T9" fmla="*/ 35 h 35"/>
                  <a:gd name="T10" fmla="*/ 154 w 154"/>
                  <a:gd name="T11" fmla="*/ 35 h 35"/>
                  <a:gd name="T12" fmla="*/ 154 w 154"/>
                  <a:gd name="T13" fmla="*/ 0 h 35"/>
                  <a:gd name="T14" fmla="*/ 24 w 154"/>
                  <a:gd name="T1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" h="35">
                    <a:moveTo>
                      <a:pt x="24" y="0"/>
                    </a:moveTo>
                    <a:lnTo>
                      <a:pt x="24" y="18"/>
                    </a:lnTo>
                    <a:lnTo>
                      <a:pt x="0" y="35"/>
                    </a:lnTo>
                    <a:lnTo>
                      <a:pt x="24" y="35"/>
                    </a:lnTo>
                    <a:lnTo>
                      <a:pt x="33" y="35"/>
                    </a:lnTo>
                    <a:lnTo>
                      <a:pt x="154" y="35"/>
                    </a:lnTo>
                    <a:lnTo>
                      <a:pt x="154" y="0"/>
                    </a:lnTo>
                    <a:lnTo>
                      <a:pt x="24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5" name="Freeform 188"/>
              <p:cNvSpPr>
                <a:spLocks/>
              </p:cNvSpPr>
              <p:nvPr/>
            </p:nvSpPr>
            <p:spPr bwMode="auto">
              <a:xfrm>
                <a:off x="1319213" y="1908175"/>
                <a:ext cx="244475" cy="55563"/>
              </a:xfrm>
              <a:custGeom>
                <a:avLst/>
                <a:gdLst>
                  <a:gd name="T0" fmla="*/ 131 w 154"/>
                  <a:gd name="T1" fmla="*/ 35 h 35"/>
                  <a:gd name="T2" fmla="*/ 131 w 154"/>
                  <a:gd name="T3" fmla="*/ 17 h 35"/>
                  <a:gd name="T4" fmla="*/ 154 w 154"/>
                  <a:gd name="T5" fmla="*/ 0 h 35"/>
                  <a:gd name="T6" fmla="*/ 131 w 154"/>
                  <a:gd name="T7" fmla="*/ 0 h 35"/>
                  <a:gd name="T8" fmla="*/ 121 w 154"/>
                  <a:gd name="T9" fmla="*/ 0 h 35"/>
                  <a:gd name="T10" fmla="*/ 0 w 154"/>
                  <a:gd name="T11" fmla="*/ 0 h 35"/>
                  <a:gd name="T12" fmla="*/ 0 w 154"/>
                  <a:gd name="T13" fmla="*/ 35 h 35"/>
                  <a:gd name="T14" fmla="*/ 131 w 154"/>
                  <a:gd name="T1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" h="35">
                    <a:moveTo>
                      <a:pt x="131" y="35"/>
                    </a:moveTo>
                    <a:lnTo>
                      <a:pt x="131" y="17"/>
                    </a:lnTo>
                    <a:lnTo>
                      <a:pt x="154" y="0"/>
                    </a:lnTo>
                    <a:lnTo>
                      <a:pt x="131" y="0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0" y="35"/>
                    </a:lnTo>
                    <a:lnTo>
                      <a:pt x="131" y="3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5" name="Group 238"/>
            <p:cNvGrpSpPr>
              <a:grpSpLocks noChangeAspect="1"/>
            </p:cNvGrpSpPr>
            <p:nvPr/>
          </p:nvGrpSpPr>
          <p:grpSpPr bwMode="auto">
            <a:xfrm>
              <a:off x="1278954" y="1289364"/>
              <a:ext cx="385763" cy="236538"/>
              <a:chOff x="818" y="788"/>
              <a:chExt cx="243" cy="149"/>
            </a:xfrm>
          </p:grpSpPr>
          <p:sp>
            <p:nvSpPr>
              <p:cNvPr id="765" name="Oval 239"/>
              <p:cNvSpPr>
                <a:spLocks noChangeArrowheads="1"/>
              </p:cNvSpPr>
              <p:nvPr/>
            </p:nvSpPr>
            <p:spPr bwMode="auto">
              <a:xfrm>
                <a:off x="849" y="902"/>
                <a:ext cx="35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6" name="Oval 240"/>
              <p:cNvSpPr>
                <a:spLocks noChangeArrowheads="1"/>
              </p:cNvSpPr>
              <p:nvPr/>
            </p:nvSpPr>
            <p:spPr bwMode="auto">
              <a:xfrm>
                <a:off x="962" y="902"/>
                <a:ext cx="35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7" name="Line 241"/>
              <p:cNvSpPr>
                <a:spLocks noChangeShapeType="1"/>
              </p:cNvSpPr>
              <p:nvPr/>
            </p:nvSpPr>
            <p:spPr bwMode="auto">
              <a:xfrm>
                <a:off x="884" y="919"/>
                <a:ext cx="7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8" name="Freeform 242"/>
              <p:cNvSpPr>
                <a:spLocks/>
              </p:cNvSpPr>
              <p:nvPr/>
            </p:nvSpPr>
            <p:spPr bwMode="auto">
              <a:xfrm>
                <a:off x="980" y="805"/>
                <a:ext cx="81" cy="114"/>
              </a:xfrm>
              <a:custGeom>
                <a:avLst/>
                <a:gdLst>
                  <a:gd name="T0" fmla="*/ 17 w 81"/>
                  <a:gd name="T1" fmla="*/ 114 h 114"/>
                  <a:gd name="T2" fmla="*/ 81 w 81"/>
                  <a:gd name="T3" fmla="*/ 114 h 114"/>
                  <a:gd name="T4" fmla="*/ 81 w 81"/>
                  <a:gd name="T5" fmla="*/ 65 h 114"/>
                  <a:gd name="T6" fmla="*/ 49 w 81"/>
                  <a:gd name="T7" fmla="*/ 0 h 114"/>
                  <a:gd name="T8" fmla="*/ 0 w 81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14">
                    <a:moveTo>
                      <a:pt x="17" y="114"/>
                    </a:moveTo>
                    <a:lnTo>
                      <a:pt x="81" y="114"/>
                    </a:lnTo>
                    <a:lnTo>
                      <a:pt x="81" y="65"/>
                    </a:lnTo>
                    <a:lnTo>
                      <a:pt x="49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9" name="Freeform 243"/>
              <p:cNvSpPr>
                <a:spLocks/>
              </p:cNvSpPr>
              <p:nvPr/>
            </p:nvSpPr>
            <p:spPr bwMode="auto">
              <a:xfrm>
                <a:off x="818" y="788"/>
                <a:ext cx="162" cy="131"/>
              </a:xfrm>
              <a:custGeom>
                <a:avLst/>
                <a:gdLst>
                  <a:gd name="T0" fmla="*/ 162 w 162"/>
                  <a:gd name="T1" fmla="*/ 114 h 131"/>
                  <a:gd name="T2" fmla="*/ 162 w 162"/>
                  <a:gd name="T3" fmla="*/ 0 h 131"/>
                  <a:gd name="T4" fmla="*/ 0 w 162"/>
                  <a:gd name="T5" fmla="*/ 0 h 131"/>
                  <a:gd name="T6" fmla="*/ 0 w 162"/>
                  <a:gd name="T7" fmla="*/ 131 h 131"/>
                  <a:gd name="T8" fmla="*/ 31 w 162"/>
                  <a:gd name="T9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" h="131">
                    <a:moveTo>
                      <a:pt x="162" y="114"/>
                    </a:moveTo>
                    <a:lnTo>
                      <a:pt x="162" y="0"/>
                    </a:lnTo>
                    <a:lnTo>
                      <a:pt x="0" y="0"/>
                    </a:lnTo>
                    <a:lnTo>
                      <a:pt x="0" y="131"/>
                    </a:lnTo>
                    <a:lnTo>
                      <a:pt x="31" y="131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6" name="Group 246"/>
            <p:cNvGrpSpPr>
              <a:grpSpLocks noChangeAspect="1"/>
            </p:cNvGrpSpPr>
            <p:nvPr/>
          </p:nvGrpSpPr>
          <p:grpSpPr bwMode="auto">
            <a:xfrm>
              <a:off x="1280541" y="740726"/>
              <a:ext cx="382588" cy="358775"/>
              <a:chOff x="817" y="462"/>
              <a:chExt cx="241" cy="226"/>
            </a:xfrm>
          </p:grpSpPr>
          <p:sp>
            <p:nvSpPr>
              <p:cNvPr id="760" name="Freeform 247"/>
              <p:cNvSpPr>
                <a:spLocks/>
              </p:cNvSpPr>
              <p:nvPr/>
            </p:nvSpPr>
            <p:spPr bwMode="auto">
              <a:xfrm>
                <a:off x="817" y="462"/>
                <a:ext cx="241" cy="121"/>
              </a:xfrm>
              <a:custGeom>
                <a:avLst/>
                <a:gdLst>
                  <a:gd name="T0" fmla="*/ 0 w 333"/>
                  <a:gd name="T1" fmla="*/ 167 h 167"/>
                  <a:gd name="T2" fmla="*/ 166 w 333"/>
                  <a:gd name="T3" fmla="*/ 0 h 167"/>
                  <a:gd name="T4" fmla="*/ 333 w 333"/>
                  <a:gd name="T5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3" h="167">
                    <a:moveTo>
                      <a:pt x="0" y="167"/>
                    </a:moveTo>
                    <a:cubicBezTo>
                      <a:pt x="0" y="75"/>
                      <a:pt x="74" y="0"/>
                      <a:pt x="166" y="0"/>
                    </a:cubicBezTo>
                    <a:cubicBezTo>
                      <a:pt x="258" y="0"/>
                      <a:pt x="333" y="75"/>
                      <a:pt x="333" y="16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1" name="Freeform 248"/>
              <p:cNvSpPr>
                <a:spLocks/>
              </p:cNvSpPr>
              <p:nvPr/>
            </p:nvSpPr>
            <p:spPr bwMode="auto">
              <a:xfrm>
                <a:off x="817" y="547"/>
                <a:ext cx="80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4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2" name="Freeform 249"/>
              <p:cNvSpPr>
                <a:spLocks/>
              </p:cNvSpPr>
              <p:nvPr/>
            </p:nvSpPr>
            <p:spPr bwMode="auto">
              <a:xfrm>
                <a:off x="897" y="547"/>
                <a:ext cx="80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5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3" name="Freeform 250"/>
              <p:cNvSpPr>
                <a:spLocks/>
              </p:cNvSpPr>
              <p:nvPr/>
            </p:nvSpPr>
            <p:spPr bwMode="auto">
              <a:xfrm>
                <a:off x="884" y="551"/>
                <a:ext cx="54" cy="137"/>
              </a:xfrm>
              <a:custGeom>
                <a:avLst/>
                <a:gdLst>
                  <a:gd name="T0" fmla="*/ 75 w 75"/>
                  <a:gd name="T1" fmla="*/ 0 h 190"/>
                  <a:gd name="T2" fmla="*/ 75 w 75"/>
                  <a:gd name="T3" fmla="*/ 153 h 190"/>
                  <a:gd name="T4" fmla="*/ 38 w 75"/>
                  <a:gd name="T5" fmla="*/ 190 h 190"/>
                  <a:gd name="T6" fmla="*/ 0 w 75"/>
                  <a:gd name="T7" fmla="*/ 153 h 190"/>
                  <a:gd name="T8" fmla="*/ 0 w 75"/>
                  <a:gd name="T9" fmla="*/ 131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90">
                    <a:moveTo>
                      <a:pt x="75" y="0"/>
                    </a:moveTo>
                    <a:cubicBezTo>
                      <a:pt x="75" y="153"/>
                      <a:pt x="75" y="153"/>
                      <a:pt x="75" y="153"/>
                    </a:cubicBezTo>
                    <a:cubicBezTo>
                      <a:pt x="75" y="174"/>
                      <a:pt x="58" y="190"/>
                      <a:pt x="38" y="190"/>
                    </a:cubicBezTo>
                    <a:cubicBezTo>
                      <a:pt x="17" y="190"/>
                      <a:pt x="0" y="174"/>
                      <a:pt x="0" y="153"/>
                    </a:cubicBezTo>
                    <a:cubicBezTo>
                      <a:pt x="0" y="131"/>
                      <a:pt x="0" y="131"/>
                      <a:pt x="0" y="13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4" name="Freeform 251"/>
              <p:cNvSpPr>
                <a:spLocks/>
              </p:cNvSpPr>
              <p:nvPr/>
            </p:nvSpPr>
            <p:spPr bwMode="auto">
              <a:xfrm>
                <a:off x="977" y="547"/>
                <a:ext cx="81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5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7" name="Group 254"/>
            <p:cNvGrpSpPr>
              <a:grpSpLocks noChangeAspect="1"/>
            </p:cNvGrpSpPr>
            <p:nvPr/>
          </p:nvGrpSpPr>
          <p:grpSpPr bwMode="auto">
            <a:xfrm>
              <a:off x="1278954" y="309563"/>
              <a:ext cx="385763" cy="241300"/>
              <a:chOff x="808" y="183"/>
              <a:chExt cx="243" cy="152"/>
            </a:xfrm>
          </p:grpSpPr>
          <p:sp>
            <p:nvSpPr>
              <p:cNvPr id="758" name="Freeform 255"/>
              <p:cNvSpPr>
                <a:spLocks/>
              </p:cNvSpPr>
              <p:nvPr/>
            </p:nvSpPr>
            <p:spPr bwMode="auto">
              <a:xfrm>
                <a:off x="808" y="209"/>
                <a:ext cx="188" cy="115"/>
              </a:xfrm>
              <a:custGeom>
                <a:avLst/>
                <a:gdLst>
                  <a:gd name="T0" fmla="*/ 0 w 188"/>
                  <a:gd name="T1" fmla="*/ 0 h 115"/>
                  <a:gd name="T2" fmla="*/ 188 w 188"/>
                  <a:gd name="T3" fmla="*/ 0 h 115"/>
                  <a:gd name="T4" fmla="*/ 188 w 188"/>
                  <a:gd name="T5" fmla="*/ 115 h 115"/>
                  <a:gd name="T6" fmla="*/ 17 w 188"/>
                  <a:gd name="T7" fmla="*/ 115 h 115"/>
                  <a:gd name="T8" fmla="*/ 17 w 188"/>
                  <a:gd name="T9" fmla="*/ 46 h 115"/>
                  <a:gd name="T10" fmla="*/ 0 w 188"/>
                  <a:gd name="T11" fmla="*/ 28 h 115"/>
                  <a:gd name="T12" fmla="*/ 0 w 188"/>
                  <a:gd name="T13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8" h="115">
                    <a:moveTo>
                      <a:pt x="0" y="0"/>
                    </a:moveTo>
                    <a:lnTo>
                      <a:pt x="188" y="0"/>
                    </a:lnTo>
                    <a:lnTo>
                      <a:pt x="188" y="115"/>
                    </a:lnTo>
                    <a:lnTo>
                      <a:pt x="17" y="115"/>
                    </a:lnTo>
                    <a:lnTo>
                      <a:pt x="17" y="46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59" name="Freeform 256"/>
              <p:cNvSpPr>
                <a:spLocks/>
              </p:cNvSpPr>
              <p:nvPr/>
            </p:nvSpPr>
            <p:spPr bwMode="auto">
              <a:xfrm>
                <a:off x="996" y="183"/>
                <a:ext cx="55" cy="152"/>
              </a:xfrm>
              <a:custGeom>
                <a:avLst/>
                <a:gdLst>
                  <a:gd name="T0" fmla="*/ 0 w 55"/>
                  <a:gd name="T1" fmla="*/ 55 h 152"/>
                  <a:gd name="T2" fmla="*/ 55 w 55"/>
                  <a:gd name="T3" fmla="*/ 0 h 152"/>
                  <a:gd name="T4" fmla="*/ 55 w 55"/>
                  <a:gd name="T5" fmla="*/ 152 h 152"/>
                  <a:gd name="T6" fmla="*/ 2 w 55"/>
                  <a:gd name="T7" fmla="*/ 9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152">
                    <a:moveTo>
                      <a:pt x="0" y="55"/>
                    </a:moveTo>
                    <a:lnTo>
                      <a:pt x="55" y="0"/>
                    </a:lnTo>
                    <a:lnTo>
                      <a:pt x="55" y="152"/>
                    </a:lnTo>
                    <a:lnTo>
                      <a:pt x="2" y="9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796" name="Group 795"/>
          <p:cNvGrpSpPr/>
          <p:nvPr/>
        </p:nvGrpSpPr>
        <p:grpSpPr>
          <a:xfrm>
            <a:off x="-10475464" y="249515"/>
            <a:ext cx="381895" cy="4077264"/>
            <a:chOff x="730213" y="254022"/>
            <a:chExt cx="389553" cy="4159022"/>
          </a:xfrm>
        </p:grpSpPr>
        <p:grpSp>
          <p:nvGrpSpPr>
            <p:cNvPr id="797" name="Group 796"/>
            <p:cNvGrpSpPr>
              <a:grpSpLocks noChangeAspect="1"/>
            </p:cNvGrpSpPr>
            <p:nvPr/>
          </p:nvGrpSpPr>
          <p:grpSpPr bwMode="auto">
            <a:xfrm>
              <a:off x="765627" y="4017052"/>
              <a:ext cx="318725" cy="395992"/>
              <a:chOff x="3818" y="2080"/>
              <a:chExt cx="198" cy="246"/>
            </a:xfrm>
          </p:grpSpPr>
          <p:sp>
            <p:nvSpPr>
              <p:cNvPr id="837" name="Freeform 18"/>
              <p:cNvSpPr>
                <a:spLocks/>
              </p:cNvSpPr>
              <p:nvPr/>
            </p:nvSpPr>
            <p:spPr bwMode="auto">
              <a:xfrm>
                <a:off x="3852" y="2080"/>
                <a:ext cx="82" cy="66"/>
              </a:xfrm>
              <a:custGeom>
                <a:avLst/>
                <a:gdLst>
                  <a:gd name="T0" fmla="*/ 114 w 114"/>
                  <a:gd name="T1" fmla="*/ 91 h 91"/>
                  <a:gd name="T2" fmla="*/ 114 w 114"/>
                  <a:gd name="T3" fmla="*/ 57 h 91"/>
                  <a:gd name="T4" fmla="*/ 57 w 114"/>
                  <a:gd name="T5" fmla="*/ 0 h 91"/>
                  <a:gd name="T6" fmla="*/ 0 w 114"/>
                  <a:gd name="T7" fmla="*/ 57 h 91"/>
                  <a:gd name="T8" fmla="*/ 0 w 114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91">
                    <a:moveTo>
                      <a:pt x="114" y="91"/>
                    </a:moveTo>
                    <a:cubicBezTo>
                      <a:pt x="114" y="57"/>
                      <a:pt x="114" y="57"/>
                      <a:pt x="114" y="57"/>
                    </a:cubicBezTo>
                    <a:cubicBezTo>
                      <a:pt x="114" y="26"/>
                      <a:pt x="88" y="0"/>
                      <a:pt x="57" y="0"/>
                    </a:cubicBezTo>
                    <a:cubicBezTo>
                      <a:pt x="25" y="0"/>
                      <a:pt x="0" y="26"/>
                      <a:pt x="0" y="57"/>
                    </a:cubicBezTo>
                    <a:cubicBezTo>
                      <a:pt x="0" y="91"/>
                      <a:pt x="0" y="91"/>
                      <a:pt x="0" y="9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8" name="Freeform 19"/>
              <p:cNvSpPr>
                <a:spLocks/>
              </p:cNvSpPr>
              <p:nvPr/>
            </p:nvSpPr>
            <p:spPr bwMode="auto">
              <a:xfrm>
                <a:off x="3919" y="2080"/>
                <a:ext cx="63" cy="66"/>
              </a:xfrm>
              <a:custGeom>
                <a:avLst/>
                <a:gdLst>
                  <a:gd name="T0" fmla="*/ 0 w 86"/>
                  <a:gd name="T1" fmla="*/ 9 h 91"/>
                  <a:gd name="T2" fmla="*/ 29 w 86"/>
                  <a:gd name="T3" fmla="*/ 0 h 91"/>
                  <a:gd name="T4" fmla="*/ 86 w 86"/>
                  <a:gd name="T5" fmla="*/ 57 h 91"/>
                  <a:gd name="T6" fmla="*/ 86 w 86"/>
                  <a:gd name="T7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" h="91">
                    <a:moveTo>
                      <a:pt x="0" y="9"/>
                    </a:moveTo>
                    <a:cubicBezTo>
                      <a:pt x="8" y="3"/>
                      <a:pt x="18" y="0"/>
                      <a:pt x="29" y="0"/>
                    </a:cubicBezTo>
                    <a:cubicBezTo>
                      <a:pt x="61" y="0"/>
                      <a:pt x="86" y="26"/>
                      <a:pt x="86" y="57"/>
                    </a:cubicBezTo>
                    <a:cubicBezTo>
                      <a:pt x="86" y="91"/>
                      <a:pt x="86" y="91"/>
                      <a:pt x="86" y="9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9" name="Freeform 20"/>
              <p:cNvSpPr>
                <a:spLocks/>
              </p:cNvSpPr>
              <p:nvPr/>
            </p:nvSpPr>
            <p:spPr bwMode="auto">
              <a:xfrm>
                <a:off x="3818" y="2146"/>
                <a:ext cx="198" cy="180"/>
              </a:xfrm>
              <a:custGeom>
                <a:avLst/>
                <a:gdLst>
                  <a:gd name="T0" fmla="*/ 239 w 275"/>
                  <a:gd name="T1" fmla="*/ 249 h 249"/>
                  <a:gd name="T2" fmla="*/ 37 w 275"/>
                  <a:gd name="T3" fmla="*/ 249 h 249"/>
                  <a:gd name="T4" fmla="*/ 0 w 275"/>
                  <a:gd name="T5" fmla="*/ 212 h 249"/>
                  <a:gd name="T6" fmla="*/ 0 w 275"/>
                  <a:gd name="T7" fmla="*/ 0 h 249"/>
                  <a:gd name="T8" fmla="*/ 275 w 275"/>
                  <a:gd name="T9" fmla="*/ 0 h 249"/>
                  <a:gd name="T10" fmla="*/ 275 w 275"/>
                  <a:gd name="T11" fmla="*/ 212 h 249"/>
                  <a:gd name="T12" fmla="*/ 239 w 275"/>
                  <a:gd name="T13" fmla="*/ 249 h 249"/>
                  <a:gd name="T14" fmla="*/ 202 w 275"/>
                  <a:gd name="T15" fmla="*/ 212 h 249"/>
                  <a:gd name="T16" fmla="*/ 203 w 275"/>
                  <a:gd name="T17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249">
                    <a:moveTo>
                      <a:pt x="239" y="249"/>
                    </a:moveTo>
                    <a:cubicBezTo>
                      <a:pt x="37" y="249"/>
                      <a:pt x="37" y="249"/>
                      <a:pt x="37" y="249"/>
                    </a:cubicBezTo>
                    <a:cubicBezTo>
                      <a:pt x="17" y="249"/>
                      <a:pt x="0" y="232"/>
                      <a:pt x="0" y="21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5" y="0"/>
                      <a:pt x="275" y="0"/>
                      <a:pt x="275" y="0"/>
                    </a:cubicBezTo>
                    <a:cubicBezTo>
                      <a:pt x="275" y="212"/>
                      <a:pt x="275" y="212"/>
                      <a:pt x="275" y="212"/>
                    </a:cubicBezTo>
                    <a:cubicBezTo>
                      <a:pt x="275" y="232"/>
                      <a:pt x="259" y="249"/>
                      <a:pt x="239" y="249"/>
                    </a:cubicBezTo>
                    <a:cubicBezTo>
                      <a:pt x="219" y="249"/>
                      <a:pt x="202" y="232"/>
                      <a:pt x="202" y="212"/>
                    </a:cubicBezTo>
                    <a:cubicBezTo>
                      <a:pt x="203" y="0"/>
                      <a:pt x="203" y="0"/>
                      <a:pt x="20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98" name="Group 23"/>
            <p:cNvGrpSpPr>
              <a:grpSpLocks noChangeAspect="1"/>
            </p:cNvGrpSpPr>
            <p:nvPr/>
          </p:nvGrpSpPr>
          <p:grpSpPr bwMode="auto">
            <a:xfrm>
              <a:off x="730213" y="3477440"/>
              <a:ext cx="389553" cy="334822"/>
              <a:chOff x="3796" y="2099"/>
              <a:chExt cx="242" cy="208"/>
            </a:xfrm>
          </p:grpSpPr>
          <p:sp>
            <p:nvSpPr>
              <p:cNvPr id="832" name="Freeform 24"/>
              <p:cNvSpPr>
                <a:spLocks/>
              </p:cNvSpPr>
              <p:nvPr/>
            </p:nvSpPr>
            <p:spPr bwMode="auto">
              <a:xfrm>
                <a:off x="3796" y="2099"/>
                <a:ext cx="242" cy="208"/>
              </a:xfrm>
              <a:custGeom>
                <a:avLst/>
                <a:gdLst>
                  <a:gd name="T0" fmla="*/ 0 w 242"/>
                  <a:gd name="T1" fmla="*/ 0 h 208"/>
                  <a:gd name="T2" fmla="*/ 242 w 242"/>
                  <a:gd name="T3" fmla="*/ 0 h 208"/>
                  <a:gd name="T4" fmla="*/ 242 w 242"/>
                  <a:gd name="T5" fmla="*/ 208 h 208"/>
                  <a:gd name="T6" fmla="*/ 0 w 242"/>
                  <a:gd name="T7" fmla="*/ 208 h 208"/>
                  <a:gd name="T8" fmla="*/ 0 w 242"/>
                  <a:gd name="T9" fmla="*/ 0 h 208"/>
                  <a:gd name="T10" fmla="*/ 0 w 242"/>
                  <a:gd name="T1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2" h="208">
                    <a:moveTo>
                      <a:pt x="0" y="0"/>
                    </a:moveTo>
                    <a:lnTo>
                      <a:pt x="242" y="0"/>
                    </a:lnTo>
                    <a:lnTo>
                      <a:pt x="242" y="208"/>
                    </a:lnTo>
                    <a:lnTo>
                      <a:pt x="0" y="20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3" name="Line 25"/>
              <p:cNvSpPr>
                <a:spLocks noChangeShapeType="1"/>
              </p:cNvSpPr>
              <p:nvPr/>
            </p:nvSpPr>
            <p:spPr bwMode="auto">
              <a:xfrm>
                <a:off x="3796" y="2146"/>
                <a:ext cx="24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4" name="Oval 26"/>
              <p:cNvSpPr>
                <a:spLocks noChangeArrowheads="1"/>
              </p:cNvSpPr>
              <p:nvPr/>
            </p:nvSpPr>
            <p:spPr bwMode="auto">
              <a:xfrm>
                <a:off x="4005" y="2119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5" name="Oval 27"/>
              <p:cNvSpPr>
                <a:spLocks noChangeArrowheads="1"/>
              </p:cNvSpPr>
              <p:nvPr/>
            </p:nvSpPr>
            <p:spPr bwMode="auto">
              <a:xfrm>
                <a:off x="3966" y="2119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6" name="Oval 28"/>
              <p:cNvSpPr>
                <a:spLocks noChangeArrowheads="1"/>
              </p:cNvSpPr>
              <p:nvPr/>
            </p:nvSpPr>
            <p:spPr bwMode="auto">
              <a:xfrm>
                <a:off x="3927" y="2119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99" name="Group 142"/>
            <p:cNvGrpSpPr>
              <a:grpSpLocks noChangeAspect="1"/>
            </p:cNvGrpSpPr>
            <p:nvPr/>
          </p:nvGrpSpPr>
          <p:grpSpPr bwMode="auto">
            <a:xfrm>
              <a:off x="739840" y="1871702"/>
              <a:ext cx="370298" cy="370298"/>
              <a:chOff x="3793" y="2080"/>
              <a:chExt cx="247" cy="247"/>
            </a:xfrm>
          </p:grpSpPr>
          <p:sp>
            <p:nvSpPr>
              <p:cNvPr id="828" name="Oval 143"/>
              <p:cNvSpPr>
                <a:spLocks noChangeArrowheads="1"/>
              </p:cNvSpPr>
              <p:nvPr/>
            </p:nvSpPr>
            <p:spPr bwMode="auto">
              <a:xfrm>
                <a:off x="3793" y="2080"/>
                <a:ext cx="247" cy="24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9" name="Freeform 144"/>
              <p:cNvSpPr>
                <a:spLocks/>
              </p:cNvSpPr>
              <p:nvPr/>
            </p:nvSpPr>
            <p:spPr bwMode="auto">
              <a:xfrm>
                <a:off x="3826" y="2179"/>
                <a:ext cx="181" cy="101"/>
              </a:xfrm>
              <a:custGeom>
                <a:avLst/>
                <a:gdLst>
                  <a:gd name="T0" fmla="*/ 219 w 250"/>
                  <a:gd name="T1" fmla="*/ 13 h 140"/>
                  <a:gd name="T2" fmla="*/ 173 w 250"/>
                  <a:gd name="T3" fmla="*/ 19 h 140"/>
                  <a:gd name="T4" fmla="*/ 130 w 250"/>
                  <a:gd name="T5" fmla="*/ 32 h 140"/>
                  <a:gd name="T6" fmla="*/ 125 w 250"/>
                  <a:gd name="T7" fmla="*/ 33 h 140"/>
                  <a:gd name="T8" fmla="*/ 120 w 250"/>
                  <a:gd name="T9" fmla="*/ 32 h 140"/>
                  <a:gd name="T10" fmla="*/ 77 w 250"/>
                  <a:gd name="T11" fmla="*/ 19 h 140"/>
                  <a:gd name="T12" fmla="*/ 31 w 250"/>
                  <a:gd name="T13" fmla="*/ 13 h 140"/>
                  <a:gd name="T14" fmla="*/ 124 w 250"/>
                  <a:gd name="T15" fmla="*/ 140 h 140"/>
                  <a:gd name="T16" fmla="*/ 126 w 250"/>
                  <a:gd name="T17" fmla="*/ 140 h 140"/>
                  <a:gd name="T18" fmla="*/ 219 w 250"/>
                  <a:gd name="T19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140">
                    <a:moveTo>
                      <a:pt x="219" y="13"/>
                    </a:moveTo>
                    <a:cubicBezTo>
                      <a:pt x="213" y="8"/>
                      <a:pt x="212" y="0"/>
                      <a:pt x="173" y="19"/>
                    </a:cubicBezTo>
                    <a:cubicBezTo>
                      <a:pt x="152" y="28"/>
                      <a:pt x="139" y="31"/>
                      <a:pt x="130" y="32"/>
                    </a:cubicBezTo>
                    <a:cubicBezTo>
                      <a:pt x="130" y="32"/>
                      <a:pt x="129" y="32"/>
                      <a:pt x="125" y="33"/>
                    </a:cubicBezTo>
                    <a:cubicBezTo>
                      <a:pt x="121" y="32"/>
                      <a:pt x="120" y="32"/>
                      <a:pt x="120" y="32"/>
                    </a:cubicBezTo>
                    <a:cubicBezTo>
                      <a:pt x="111" y="31"/>
                      <a:pt x="98" y="28"/>
                      <a:pt x="77" y="19"/>
                    </a:cubicBezTo>
                    <a:cubicBezTo>
                      <a:pt x="38" y="0"/>
                      <a:pt x="37" y="8"/>
                      <a:pt x="31" y="13"/>
                    </a:cubicBezTo>
                    <a:cubicBezTo>
                      <a:pt x="25" y="17"/>
                      <a:pt x="0" y="131"/>
                      <a:pt x="124" y="140"/>
                    </a:cubicBezTo>
                    <a:cubicBezTo>
                      <a:pt x="126" y="140"/>
                      <a:pt x="126" y="140"/>
                      <a:pt x="126" y="140"/>
                    </a:cubicBezTo>
                    <a:cubicBezTo>
                      <a:pt x="250" y="131"/>
                      <a:pt x="226" y="17"/>
                      <a:pt x="219" y="13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0" name="Freeform 145"/>
              <p:cNvSpPr>
                <a:spLocks/>
              </p:cNvSpPr>
              <p:nvPr/>
            </p:nvSpPr>
            <p:spPr bwMode="auto">
              <a:xfrm>
                <a:off x="3857" y="2143"/>
                <a:ext cx="21" cy="11"/>
              </a:xfrm>
              <a:custGeom>
                <a:avLst/>
                <a:gdLst>
                  <a:gd name="T0" fmla="*/ 29 w 29"/>
                  <a:gd name="T1" fmla="*/ 15 h 15"/>
                  <a:gd name="T2" fmla="*/ 15 w 29"/>
                  <a:gd name="T3" fmla="*/ 0 h 15"/>
                  <a:gd name="T4" fmla="*/ 0 w 29"/>
                  <a:gd name="T5" fmla="*/ 15 h 15"/>
                  <a:gd name="T6" fmla="*/ 29 w 29"/>
                  <a:gd name="T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5">
                    <a:moveTo>
                      <a:pt x="29" y="15"/>
                    </a:moveTo>
                    <a:cubicBezTo>
                      <a:pt x="29" y="6"/>
                      <a:pt x="23" y="0"/>
                      <a:pt x="15" y="0"/>
                    </a:cubicBezTo>
                    <a:cubicBezTo>
                      <a:pt x="6" y="0"/>
                      <a:pt x="0" y="6"/>
                      <a:pt x="0" y="15"/>
                    </a:cubicBezTo>
                    <a:lnTo>
                      <a:pt x="29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1" name="Freeform 146"/>
              <p:cNvSpPr>
                <a:spLocks/>
              </p:cNvSpPr>
              <p:nvPr/>
            </p:nvSpPr>
            <p:spPr bwMode="auto">
              <a:xfrm>
                <a:off x="3955" y="2143"/>
                <a:ext cx="21" cy="11"/>
              </a:xfrm>
              <a:custGeom>
                <a:avLst/>
                <a:gdLst>
                  <a:gd name="T0" fmla="*/ 29 w 29"/>
                  <a:gd name="T1" fmla="*/ 15 h 15"/>
                  <a:gd name="T2" fmla="*/ 15 w 29"/>
                  <a:gd name="T3" fmla="*/ 0 h 15"/>
                  <a:gd name="T4" fmla="*/ 0 w 29"/>
                  <a:gd name="T5" fmla="*/ 15 h 15"/>
                  <a:gd name="T6" fmla="*/ 29 w 29"/>
                  <a:gd name="T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5">
                    <a:moveTo>
                      <a:pt x="29" y="15"/>
                    </a:moveTo>
                    <a:cubicBezTo>
                      <a:pt x="29" y="6"/>
                      <a:pt x="23" y="0"/>
                      <a:pt x="15" y="0"/>
                    </a:cubicBezTo>
                    <a:cubicBezTo>
                      <a:pt x="6" y="0"/>
                      <a:pt x="0" y="6"/>
                      <a:pt x="0" y="15"/>
                    </a:cubicBezTo>
                    <a:lnTo>
                      <a:pt x="29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0" name="Group 59"/>
            <p:cNvGrpSpPr>
              <a:grpSpLocks noChangeAspect="1"/>
            </p:cNvGrpSpPr>
            <p:nvPr/>
          </p:nvGrpSpPr>
          <p:grpSpPr bwMode="auto">
            <a:xfrm>
              <a:off x="745767" y="2977372"/>
              <a:ext cx="358444" cy="295275"/>
              <a:chOff x="448" y="1909"/>
              <a:chExt cx="244" cy="201"/>
            </a:xfrm>
          </p:grpSpPr>
          <p:sp>
            <p:nvSpPr>
              <p:cNvPr id="824" name="Freeform 60"/>
              <p:cNvSpPr>
                <a:spLocks/>
              </p:cNvSpPr>
              <p:nvPr/>
            </p:nvSpPr>
            <p:spPr bwMode="auto">
              <a:xfrm>
                <a:off x="448" y="2043"/>
                <a:ext cx="244" cy="67"/>
              </a:xfrm>
              <a:custGeom>
                <a:avLst/>
                <a:gdLst>
                  <a:gd name="T0" fmla="*/ 0 w 337"/>
                  <a:gd name="T1" fmla="*/ 15 h 92"/>
                  <a:gd name="T2" fmla="*/ 15 w 337"/>
                  <a:gd name="T3" fmla="*/ 0 h 92"/>
                  <a:gd name="T4" fmla="*/ 337 w 337"/>
                  <a:gd name="T5" fmla="*/ 0 h 92"/>
                  <a:gd name="T6" fmla="*/ 337 w 337"/>
                  <a:gd name="T7" fmla="*/ 92 h 92"/>
                  <a:gd name="T8" fmla="*/ 0 w 337"/>
                  <a:gd name="T9" fmla="*/ 92 h 92"/>
                  <a:gd name="T10" fmla="*/ 0 w 337"/>
                  <a:gd name="T11" fmla="*/ 1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7" h="92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92"/>
                      <a:pt x="337" y="92"/>
                      <a:pt x="337" y="92"/>
                    </a:cubicBezTo>
                    <a:cubicBezTo>
                      <a:pt x="0" y="92"/>
                      <a:pt x="0" y="92"/>
                      <a:pt x="0" y="92"/>
                    </a:cubicBezTo>
                    <a:lnTo>
                      <a:pt x="0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5" name="Line 61"/>
              <p:cNvSpPr>
                <a:spLocks noChangeShapeType="1"/>
              </p:cNvSpPr>
              <p:nvPr/>
            </p:nvSpPr>
            <p:spPr bwMode="auto">
              <a:xfrm>
                <a:off x="473" y="2010"/>
                <a:ext cx="1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6" name="Freeform 62"/>
              <p:cNvSpPr>
                <a:spLocks/>
              </p:cNvSpPr>
              <p:nvPr/>
            </p:nvSpPr>
            <p:spPr bwMode="auto">
              <a:xfrm>
                <a:off x="489" y="1909"/>
                <a:ext cx="203" cy="134"/>
              </a:xfrm>
              <a:custGeom>
                <a:avLst/>
                <a:gdLst>
                  <a:gd name="T0" fmla="*/ 0 w 281"/>
                  <a:gd name="T1" fmla="*/ 0 h 184"/>
                  <a:gd name="T2" fmla="*/ 272 w 281"/>
                  <a:gd name="T3" fmla="*/ 133 h 184"/>
                  <a:gd name="T4" fmla="*/ 280 w 281"/>
                  <a:gd name="T5" fmla="*/ 147 h 184"/>
                  <a:gd name="T6" fmla="*/ 281 w 281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1" h="184">
                    <a:moveTo>
                      <a:pt x="0" y="0"/>
                    </a:moveTo>
                    <a:cubicBezTo>
                      <a:pt x="272" y="133"/>
                      <a:pt x="272" y="133"/>
                      <a:pt x="272" y="133"/>
                    </a:cubicBezTo>
                    <a:cubicBezTo>
                      <a:pt x="277" y="135"/>
                      <a:pt x="280" y="142"/>
                      <a:pt x="280" y="147"/>
                    </a:cubicBezTo>
                    <a:cubicBezTo>
                      <a:pt x="281" y="184"/>
                      <a:pt x="281" y="184"/>
                      <a:pt x="281" y="18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7" name="Oval 63"/>
              <p:cNvSpPr>
                <a:spLocks noChangeArrowheads="1"/>
              </p:cNvSpPr>
              <p:nvPr/>
            </p:nvSpPr>
            <p:spPr bwMode="auto">
              <a:xfrm>
                <a:off x="477" y="2072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1" name="Group 99"/>
            <p:cNvGrpSpPr>
              <a:grpSpLocks noChangeAspect="1"/>
            </p:cNvGrpSpPr>
            <p:nvPr/>
          </p:nvGrpSpPr>
          <p:grpSpPr bwMode="auto">
            <a:xfrm>
              <a:off x="766238" y="2446793"/>
              <a:ext cx="317502" cy="325786"/>
              <a:chOff x="461" y="1600"/>
              <a:chExt cx="230" cy="236"/>
            </a:xfrm>
          </p:grpSpPr>
          <p:sp>
            <p:nvSpPr>
              <p:cNvPr id="822" name="Freeform 100"/>
              <p:cNvSpPr>
                <a:spLocks/>
              </p:cNvSpPr>
              <p:nvPr/>
            </p:nvSpPr>
            <p:spPr bwMode="auto">
              <a:xfrm>
                <a:off x="461" y="1600"/>
                <a:ext cx="118" cy="236"/>
              </a:xfrm>
              <a:custGeom>
                <a:avLst/>
                <a:gdLst>
                  <a:gd name="T0" fmla="*/ 163 w 163"/>
                  <a:gd name="T1" fmla="*/ 0 h 327"/>
                  <a:gd name="T2" fmla="*/ 87 w 163"/>
                  <a:gd name="T3" fmla="*/ 29 h 327"/>
                  <a:gd name="T4" fmla="*/ 2 w 163"/>
                  <a:gd name="T5" fmla="*/ 0 h 327"/>
                  <a:gd name="T6" fmla="*/ 16 w 163"/>
                  <a:gd name="T7" fmla="*/ 187 h 327"/>
                  <a:gd name="T8" fmla="*/ 163 w 163"/>
                  <a:gd name="T9" fmla="*/ 3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327">
                    <a:moveTo>
                      <a:pt x="163" y="0"/>
                    </a:moveTo>
                    <a:cubicBezTo>
                      <a:pt x="163" y="0"/>
                      <a:pt x="137" y="29"/>
                      <a:pt x="87" y="29"/>
                    </a:cubicBezTo>
                    <a:cubicBezTo>
                      <a:pt x="38" y="29"/>
                      <a:pt x="2" y="0"/>
                      <a:pt x="2" y="0"/>
                    </a:cubicBezTo>
                    <a:cubicBezTo>
                      <a:pt x="2" y="0"/>
                      <a:pt x="0" y="146"/>
                      <a:pt x="16" y="187"/>
                    </a:cubicBezTo>
                    <a:cubicBezTo>
                      <a:pt x="35" y="234"/>
                      <a:pt x="70" y="289"/>
                      <a:pt x="163" y="3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3" name="Freeform 101"/>
              <p:cNvSpPr>
                <a:spLocks/>
              </p:cNvSpPr>
              <p:nvPr/>
            </p:nvSpPr>
            <p:spPr bwMode="auto">
              <a:xfrm>
                <a:off x="573" y="1600"/>
                <a:ext cx="118" cy="236"/>
              </a:xfrm>
              <a:custGeom>
                <a:avLst/>
                <a:gdLst>
                  <a:gd name="T0" fmla="*/ 4 w 163"/>
                  <a:gd name="T1" fmla="*/ 327 h 327"/>
                  <a:gd name="T2" fmla="*/ 147 w 163"/>
                  <a:gd name="T3" fmla="*/ 187 h 327"/>
                  <a:gd name="T4" fmla="*/ 161 w 163"/>
                  <a:gd name="T5" fmla="*/ 0 h 327"/>
                  <a:gd name="T6" fmla="*/ 76 w 163"/>
                  <a:gd name="T7" fmla="*/ 29 h 327"/>
                  <a:gd name="T8" fmla="*/ 0 w 163"/>
                  <a:gd name="T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327">
                    <a:moveTo>
                      <a:pt x="4" y="327"/>
                    </a:moveTo>
                    <a:cubicBezTo>
                      <a:pt x="96" y="289"/>
                      <a:pt x="128" y="234"/>
                      <a:pt x="147" y="187"/>
                    </a:cubicBezTo>
                    <a:cubicBezTo>
                      <a:pt x="163" y="146"/>
                      <a:pt x="161" y="0"/>
                      <a:pt x="161" y="0"/>
                    </a:cubicBezTo>
                    <a:cubicBezTo>
                      <a:pt x="161" y="0"/>
                      <a:pt x="126" y="29"/>
                      <a:pt x="76" y="29"/>
                    </a:cubicBezTo>
                    <a:cubicBezTo>
                      <a:pt x="26" y="29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2" name="Group 212"/>
            <p:cNvGrpSpPr>
              <a:grpSpLocks noChangeAspect="1"/>
            </p:cNvGrpSpPr>
            <p:nvPr/>
          </p:nvGrpSpPr>
          <p:grpSpPr bwMode="auto">
            <a:xfrm>
              <a:off x="733695" y="1287496"/>
              <a:ext cx="382588" cy="379413"/>
              <a:chOff x="476" y="892"/>
              <a:chExt cx="241" cy="239"/>
            </a:xfrm>
          </p:grpSpPr>
          <p:sp>
            <p:nvSpPr>
              <p:cNvPr id="815" name="Freeform 213"/>
              <p:cNvSpPr>
                <a:spLocks/>
              </p:cNvSpPr>
              <p:nvPr/>
            </p:nvSpPr>
            <p:spPr bwMode="auto">
              <a:xfrm>
                <a:off x="525" y="892"/>
                <a:ext cx="142" cy="173"/>
              </a:xfrm>
              <a:custGeom>
                <a:avLst/>
                <a:gdLst>
                  <a:gd name="T0" fmla="*/ 0 w 197"/>
                  <a:gd name="T1" fmla="*/ 18 h 239"/>
                  <a:gd name="T2" fmla="*/ 18 w 197"/>
                  <a:gd name="T3" fmla="*/ 0 h 239"/>
                  <a:gd name="T4" fmla="*/ 179 w 197"/>
                  <a:gd name="T5" fmla="*/ 0 h 239"/>
                  <a:gd name="T6" fmla="*/ 197 w 197"/>
                  <a:gd name="T7" fmla="*/ 18 h 239"/>
                  <a:gd name="T8" fmla="*/ 197 w 197"/>
                  <a:gd name="T9" fmla="*/ 222 h 239"/>
                  <a:gd name="T10" fmla="*/ 179 w 197"/>
                  <a:gd name="T11" fmla="*/ 239 h 239"/>
                  <a:gd name="T12" fmla="*/ 18 w 197"/>
                  <a:gd name="T13" fmla="*/ 239 h 239"/>
                  <a:gd name="T14" fmla="*/ 0 w 197"/>
                  <a:gd name="T15" fmla="*/ 222 h 239"/>
                  <a:gd name="T16" fmla="*/ 0 w 197"/>
                  <a:gd name="T17" fmla="*/ 1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7" h="239">
                    <a:moveTo>
                      <a:pt x="0" y="18"/>
                    </a:moveTo>
                    <a:cubicBezTo>
                      <a:pt x="0" y="8"/>
                      <a:pt x="8" y="0"/>
                      <a:pt x="18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89" y="0"/>
                      <a:pt x="197" y="8"/>
                      <a:pt x="197" y="18"/>
                    </a:cubicBezTo>
                    <a:cubicBezTo>
                      <a:pt x="197" y="222"/>
                      <a:pt x="197" y="222"/>
                      <a:pt x="197" y="222"/>
                    </a:cubicBezTo>
                    <a:cubicBezTo>
                      <a:pt x="197" y="232"/>
                      <a:pt x="189" y="239"/>
                      <a:pt x="179" y="239"/>
                    </a:cubicBezTo>
                    <a:cubicBezTo>
                      <a:pt x="18" y="239"/>
                      <a:pt x="18" y="239"/>
                      <a:pt x="18" y="239"/>
                    </a:cubicBezTo>
                    <a:cubicBezTo>
                      <a:pt x="8" y="239"/>
                      <a:pt x="0" y="232"/>
                      <a:pt x="0" y="222"/>
                    </a:cubicBezTo>
                    <a:lnTo>
                      <a:pt x="0" y="1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6" name="Line 214"/>
              <p:cNvSpPr>
                <a:spLocks noChangeShapeType="1"/>
              </p:cNvSpPr>
              <p:nvPr/>
            </p:nvSpPr>
            <p:spPr bwMode="auto">
              <a:xfrm>
                <a:off x="564" y="923"/>
                <a:ext cx="6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7" name="Freeform 215"/>
              <p:cNvSpPr>
                <a:spLocks/>
              </p:cNvSpPr>
              <p:nvPr/>
            </p:nvSpPr>
            <p:spPr bwMode="auto">
              <a:xfrm>
                <a:off x="476" y="1065"/>
                <a:ext cx="241" cy="66"/>
              </a:xfrm>
              <a:custGeom>
                <a:avLst/>
                <a:gdLst>
                  <a:gd name="T0" fmla="*/ 172 w 241"/>
                  <a:gd name="T1" fmla="*/ 0 h 66"/>
                  <a:gd name="T2" fmla="*/ 241 w 241"/>
                  <a:gd name="T3" fmla="*/ 66 h 66"/>
                  <a:gd name="T4" fmla="*/ 0 w 241"/>
                  <a:gd name="T5" fmla="*/ 66 h 66"/>
                  <a:gd name="T6" fmla="*/ 70 w 241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66">
                    <a:moveTo>
                      <a:pt x="172" y="0"/>
                    </a:moveTo>
                    <a:lnTo>
                      <a:pt x="241" y="66"/>
                    </a:lnTo>
                    <a:lnTo>
                      <a:pt x="0" y="66"/>
                    </a:lnTo>
                    <a:lnTo>
                      <a:pt x="7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8" name="Oval 216"/>
              <p:cNvSpPr>
                <a:spLocks noChangeArrowheads="1"/>
              </p:cNvSpPr>
              <p:nvPr/>
            </p:nvSpPr>
            <p:spPr bwMode="auto">
              <a:xfrm>
                <a:off x="552" y="1032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9" name="Oval 217"/>
              <p:cNvSpPr>
                <a:spLocks noChangeArrowheads="1"/>
              </p:cNvSpPr>
              <p:nvPr/>
            </p:nvSpPr>
            <p:spPr bwMode="auto">
              <a:xfrm>
                <a:off x="633" y="1032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0" name="Rectangle 218"/>
              <p:cNvSpPr>
                <a:spLocks noChangeArrowheads="1"/>
              </p:cNvSpPr>
              <p:nvPr/>
            </p:nvSpPr>
            <p:spPr bwMode="auto">
              <a:xfrm>
                <a:off x="556" y="954"/>
                <a:ext cx="81" cy="5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1" name="Line 219"/>
              <p:cNvSpPr>
                <a:spLocks noChangeShapeType="1"/>
              </p:cNvSpPr>
              <p:nvPr/>
            </p:nvSpPr>
            <p:spPr bwMode="auto">
              <a:xfrm>
                <a:off x="512" y="1097"/>
                <a:ext cx="17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3" name="Group 259"/>
            <p:cNvGrpSpPr>
              <a:grpSpLocks noChangeAspect="1"/>
            </p:cNvGrpSpPr>
            <p:nvPr/>
          </p:nvGrpSpPr>
          <p:grpSpPr bwMode="auto">
            <a:xfrm>
              <a:off x="743221" y="782665"/>
              <a:ext cx="363537" cy="300038"/>
              <a:chOff x="499" y="579"/>
              <a:chExt cx="229" cy="189"/>
            </a:xfrm>
          </p:grpSpPr>
          <p:sp>
            <p:nvSpPr>
              <p:cNvPr id="812" name="Freeform 260"/>
              <p:cNvSpPr>
                <a:spLocks/>
              </p:cNvSpPr>
              <p:nvPr/>
            </p:nvSpPr>
            <p:spPr bwMode="auto">
              <a:xfrm>
                <a:off x="499" y="579"/>
                <a:ext cx="229" cy="189"/>
              </a:xfrm>
              <a:custGeom>
                <a:avLst/>
                <a:gdLst>
                  <a:gd name="T0" fmla="*/ 117 w 229"/>
                  <a:gd name="T1" fmla="*/ 0 h 189"/>
                  <a:gd name="T2" fmla="*/ 0 w 229"/>
                  <a:gd name="T3" fmla="*/ 189 h 189"/>
                  <a:gd name="T4" fmla="*/ 229 w 229"/>
                  <a:gd name="T5" fmla="*/ 189 h 189"/>
                  <a:gd name="T6" fmla="*/ 117 w 229"/>
                  <a:gd name="T7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9" h="189">
                    <a:moveTo>
                      <a:pt x="117" y="0"/>
                    </a:moveTo>
                    <a:lnTo>
                      <a:pt x="0" y="189"/>
                    </a:lnTo>
                    <a:lnTo>
                      <a:pt x="229" y="189"/>
                    </a:lnTo>
                    <a:lnTo>
                      <a:pt x="117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3" name="Line 261"/>
              <p:cNvSpPr>
                <a:spLocks noChangeShapeType="1"/>
              </p:cNvSpPr>
              <p:nvPr/>
            </p:nvSpPr>
            <p:spPr bwMode="auto">
              <a:xfrm>
                <a:off x="617" y="632"/>
                <a:ext cx="0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4" name="Line 262"/>
              <p:cNvSpPr>
                <a:spLocks noChangeShapeType="1"/>
              </p:cNvSpPr>
              <p:nvPr/>
            </p:nvSpPr>
            <p:spPr bwMode="auto">
              <a:xfrm>
                <a:off x="617" y="735"/>
                <a:ext cx="0" cy="1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4" name="Group 265"/>
            <p:cNvGrpSpPr>
              <a:grpSpLocks noChangeAspect="1"/>
            </p:cNvGrpSpPr>
            <p:nvPr/>
          </p:nvGrpSpPr>
          <p:grpSpPr bwMode="auto">
            <a:xfrm>
              <a:off x="734489" y="254022"/>
              <a:ext cx="381000" cy="323850"/>
              <a:chOff x="465" y="208"/>
              <a:chExt cx="240" cy="204"/>
            </a:xfrm>
          </p:grpSpPr>
          <p:sp>
            <p:nvSpPr>
              <p:cNvPr id="805" name="Rectangle 266"/>
              <p:cNvSpPr>
                <a:spLocks noChangeArrowheads="1"/>
              </p:cNvSpPr>
              <p:nvPr/>
            </p:nvSpPr>
            <p:spPr bwMode="auto">
              <a:xfrm>
                <a:off x="465" y="208"/>
                <a:ext cx="240" cy="20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6" name="Line 267"/>
              <p:cNvSpPr>
                <a:spLocks noChangeShapeType="1"/>
              </p:cNvSpPr>
              <p:nvPr/>
            </p:nvSpPr>
            <p:spPr bwMode="auto">
              <a:xfrm>
                <a:off x="465" y="265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7" name="Oval 268"/>
              <p:cNvSpPr>
                <a:spLocks noChangeArrowheads="1"/>
              </p:cNvSpPr>
              <p:nvPr/>
            </p:nvSpPr>
            <p:spPr bwMode="auto">
              <a:xfrm>
                <a:off x="610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8" name="Oval 269"/>
              <p:cNvSpPr>
                <a:spLocks noChangeArrowheads="1"/>
              </p:cNvSpPr>
              <p:nvPr/>
            </p:nvSpPr>
            <p:spPr bwMode="auto">
              <a:xfrm>
                <a:off x="637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9" name="Oval 270"/>
              <p:cNvSpPr>
                <a:spLocks noChangeArrowheads="1"/>
              </p:cNvSpPr>
              <p:nvPr/>
            </p:nvSpPr>
            <p:spPr bwMode="auto">
              <a:xfrm>
                <a:off x="665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0" name="Freeform 271"/>
              <p:cNvSpPr>
                <a:spLocks/>
              </p:cNvSpPr>
              <p:nvPr/>
            </p:nvSpPr>
            <p:spPr bwMode="auto">
              <a:xfrm>
                <a:off x="548" y="305"/>
                <a:ext cx="73" cy="72"/>
              </a:xfrm>
              <a:custGeom>
                <a:avLst/>
                <a:gdLst>
                  <a:gd name="T0" fmla="*/ 0 w 73"/>
                  <a:gd name="T1" fmla="*/ 72 h 72"/>
                  <a:gd name="T2" fmla="*/ 0 w 73"/>
                  <a:gd name="T3" fmla="*/ 37 h 72"/>
                  <a:gd name="T4" fmla="*/ 36 w 73"/>
                  <a:gd name="T5" fmla="*/ 0 h 72"/>
                  <a:gd name="T6" fmla="*/ 73 w 73"/>
                  <a:gd name="T7" fmla="*/ 37 h 72"/>
                  <a:gd name="T8" fmla="*/ 73 w 73"/>
                  <a:gd name="T9" fmla="*/ 72 h 72"/>
                  <a:gd name="T10" fmla="*/ 0 w 73"/>
                  <a:gd name="T1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2">
                    <a:moveTo>
                      <a:pt x="0" y="72"/>
                    </a:moveTo>
                    <a:lnTo>
                      <a:pt x="0" y="37"/>
                    </a:lnTo>
                    <a:lnTo>
                      <a:pt x="36" y="0"/>
                    </a:lnTo>
                    <a:lnTo>
                      <a:pt x="73" y="37"/>
                    </a:lnTo>
                    <a:lnTo>
                      <a:pt x="73" y="72"/>
                    </a:lnTo>
                    <a:lnTo>
                      <a:pt x="0" y="7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1" name="Freeform 272"/>
              <p:cNvSpPr>
                <a:spLocks/>
              </p:cNvSpPr>
              <p:nvPr/>
            </p:nvSpPr>
            <p:spPr bwMode="auto">
              <a:xfrm>
                <a:off x="579" y="354"/>
                <a:ext cx="11" cy="23"/>
              </a:xfrm>
              <a:custGeom>
                <a:avLst/>
                <a:gdLst>
                  <a:gd name="T0" fmla="*/ 0 w 11"/>
                  <a:gd name="T1" fmla="*/ 23 h 23"/>
                  <a:gd name="T2" fmla="*/ 0 w 11"/>
                  <a:gd name="T3" fmla="*/ 0 h 23"/>
                  <a:gd name="T4" fmla="*/ 11 w 11"/>
                  <a:gd name="T5" fmla="*/ 0 h 23"/>
                  <a:gd name="T6" fmla="*/ 11 w 11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23">
                    <a:moveTo>
                      <a:pt x="0" y="23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11" y="2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840" name="Group 839"/>
          <p:cNvGrpSpPr/>
          <p:nvPr/>
        </p:nvGrpSpPr>
        <p:grpSpPr>
          <a:xfrm>
            <a:off x="-10983040" y="251051"/>
            <a:ext cx="384405" cy="4075729"/>
            <a:chOff x="187196" y="247414"/>
            <a:chExt cx="392113" cy="4157456"/>
          </a:xfrm>
        </p:grpSpPr>
        <p:grpSp>
          <p:nvGrpSpPr>
            <p:cNvPr id="841" name="Group 255"/>
            <p:cNvGrpSpPr>
              <a:grpSpLocks noChangeAspect="1"/>
            </p:cNvGrpSpPr>
            <p:nvPr/>
          </p:nvGrpSpPr>
          <p:grpSpPr bwMode="auto">
            <a:xfrm>
              <a:off x="220671" y="837957"/>
              <a:ext cx="325163" cy="323818"/>
              <a:chOff x="7482" y="1491"/>
              <a:chExt cx="242" cy="241"/>
            </a:xfrm>
          </p:grpSpPr>
          <p:sp>
            <p:nvSpPr>
              <p:cNvPr id="877" name="Freeform 256"/>
              <p:cNvSpPr>
                <a:spLocks/>
              </p:cNvSpPr>
              <p:nvPr/>
            </p:nvSpPr>
            <p:spPr bwMode="auto">
              <a:xfrm>
                <a:off x="7482" y="1507"/>
                <a:ext cx="225" cy="225"/>
              </a:xfrm>
              <a:custGeom>
                <a:avLst/>
                <a:gdLst>
                  <a:gd name="T0" fmla="*/ 310 w 310"/>
                  <a:gd name="T1" fmla="*/ 155 h 310"/>
                  <a:gd name="T2" fmla="*/ 155 w 310"/>
                  <a:gd name="T3" fmla="*/ 310 h 310"/>
                  <a:gd name="T4" fmla="*/ 0 w 310"/>
                  <a:gd name="T5" fmla="*/ 155 h 310"/>
                  <a:gd name="T6" fmla="*/ 155 w 310"/>
                  <a:gd name="T7" fmla="*/ 0 h 310"/>
                  <a:gd name="T8" fmla="*/ 155 w 310"/>
                  <a:gd name="T9" fmla="*/ 155 h 310"/>
                  <a:gd name="T10" fmla="*/ 310 w 310"/>
                  <a:gd name="T11" fmla="*/ 15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0" h="310">
                    <a:moveTo>
                      <a:pt x="310" y="155"/>
                    </a:moveTo>
                    <a:cubicBezTo>
                      <a:pt x="310" y="241"/>
                      <a:pt x="241" y="310"/>
                      <a:pt x="155" y="310"/>
                    </a:cubicBezTo>
                    <a:cubicBezTo>
                      <a:pt x="69" y="310"/>
                      <a:pt x="0" y="241"/>
                      <a:pt x="0" y="155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55" y="155"/>
                      <a:pt x="155" y="155"/>
                      <a:pt x="155" y="155"/>
                    </a:cubicBezTo>
                    <a:lnTo>
                      <a:pt x="310" y="15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8" name="Freeform 257"/>
              <p:cNvSpPr>
                <a:spLocks/>
              </p:cNvSpPr>
              <p:nvPr/>
            </p:nvSpPr>
            <p:spPr bwMode="auto">
              <a:xfrm>
                <a:off x="7623" y="1491"/>
                <a:ext cx="101" cy="100"/>
              </a:xfrm>
              <a:custGeom>
                <a:avLst/>
                <a:gdLst>
                  <a:gd name="T0" fmla="*/ 139 w 139"/>
                  <a:gd name="T1" fmla="*/ 139 h 139"/>
                  <a:gd name="T2" fmla="*/ 0 w 139"/>
                  <a:gd name="T3" fmla="*/ 0 h 139"/>
                  <a:gd name="T4" fmla="*/ 0 w 139"/>
                  <a:gd name="T5" fmla="*/ 139 h 139"/>
                  <a:gd name="T6" fmla="*/ 139 w 139"/>
                  <a:gd name="T7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39">
                    <a:moveTo>
                      <a:pt x="139" y="139"/>
                    </a:moveTo>
                    <a:cubicBezTo>
                      <a:pt x="139" y="62"/>
                      <a:pt x="77" y="0"/>
                      <a:pt x="0" y="0"/>
                    </a:cubicBezTo>
                    <a:cubicBezTo>
                      <a:pt x="0" y="139"/>
                      <a:pt x="0" y="139"/>
                      <a:pt x="0" y="139"/>
                    </a:cubicBezTo>
                    <a:lnTo>
                      <a:pt x="139" y="139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2" name="Group 103"/>
            <p:cNvGrpSpPr>
              <a:grpSpLocks noChangeAspect="1"/>
            </p:cNvGrpSpPr>
            <p:nvPr/>
          </p:nvGrpSpPr>
          <p:grpSpPr bwMode="auto">
            <a:xfrm>
              <a:off x="210682" y="4066860"/>
              <a:ext cx="345141" cy="338010"/>
              <a:chOff x="3796" y="2085"/>
              <a:chExt cx="242" cy="237"/>
            </a:xfrm>
          </p:grpSpPr>
          <p:sp>
            <p:nvSpPr>
              <p:cNvPr id="873" name="Oval 104"/>
              <p:cNvSpPr>
                <a:spLocks noChangeArrowheads="1"/>
              </p:cNvSpPr>
              <p:nvPr/>
            </p:nvSpPr>
            <p:spPr bwMode="auto">
              <a:xfrm>
                <a:off x="3796" y="2085"/>
                <a:ext cx="242" cy="7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4" name="Oval 105"/>
              <p:cNvSpPr>
                <a:spLocks noChangeArrowheads="1"/>
              </p:cNvSpPr>
              <p:nvPr/>
            </p:nvSpPr>
            <p:spPr bwMode="auto">
              <a:xfrm>
                <a:off x="3796" y="2243"/>
                <a:ext cx="242" cy="7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5" name="Line 106"/>
              <p:cNvSpPr>
                <a:spLocks noChangeShapeType="1"/>
              </p:cNvSpPr>
              <p:nvPr/>
            </p:nvSpPr>
            <p:spPr bwMode="auto">
              <a:xfrm>
                <a:off x="3796" y="2125"/>
                <a:ext cx="0" cy="15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6" name="Line 107"/>
              <p:cNvSpPr>
                <a:spLocks noChangeShapeType="1"/>
              </p:cNvSpPr>
              <p:nvPr/>
            </p:nvSpPr>
            <p:spPr bwMode="auto">
              <a:xfrm>
                <a:off x="4038" y="2125"/>
                <a:ext cx="0" cy="15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843" name="Freeform 25"/>
            <p:cNvSpPr>
              <a:spLocks/>
            </p:cNvSpPr>
            <p:nvPr/>
          </p:nvSpPr>
          <p:spPr bwMode="auto">
            <a:xfrm>
              <a:off x="190371" y="3539816"/>
              <a:ext cx="385763" cy="323850"/>
            </a:xfrm>
            <a:custGeom>
              <a:avLst/>
              <a:gdLst>
                <a:gd name="T0" fmla="*/ 296 w 336"/>
                <a:gd name="T1" fmla="*/ 179 h 280"/>
                <a:gd name="T2" fmla="*/ 336 w 336"/>
                <a:gd name="T3" fmla="*/ 139 h 280"/>
                <a:gd name="T4" fmla="*/ 296 w 336"/>
                <a:gd name="T5" fmla="*/ 99 h 280"/>
                <a:gd name="T6" fmla="*/ 216 w 336"/>
                <a:gd name="T7" fmla="*/ 99 h 280"/>
                <a:gd name="T8" fmla="*/ 155 w 336"/>
                <a:gd name="T9" fmla="*/ 0 h 280"/>
                <a:gd name="T10" fmla="*/ 130 w 336"/>
                <a:gd name="T11" fmla="*/ 0 h 280"/>
                <a:gd name="T12" fmla="*/ 130 w 336"/>
                <a:gd name="T13" fmla="*/ 113 h 280"/>
                <a:gd name="T14" fmla="*/ 54 w 336"/>
                <a:gd name="T15" fmla="*/ 113 h 280"/>
                <a:gd name="T16" fmla="*/ 24 w 336"/>
                <a:gd name="T17" fmla="*/ 90 h 280"/>
                <a:gd name="T18" fmla="*/ 0 w 336"/>
                <a:gd name="T19" fmla="*/ 90 h 280"/>
                <a:gd name="T20" fmla="*/ 12 w 336"/>
                <a:gd name="T21" fmla="*/ 139 h 280"/>
                <a:gd name="T22" fmla="*/ 0 w 336"/>
                <a:gd name="T23" fmla="*/ 190 h 280"/>
                <a:gd name="T24" fmla="*/ 27 w 336"/>
                <a:gd name="T25" fmla="*/ 190 h 280"/>
                <a:gd name="T26" fmla="*/ 54 w 336"/>
                <a:gd name="T27" fmla="*/ 166 h 280"/>
                <a:gd name="T28" fmla="*/ 130 w 336"/>
                <a:gd name="T29" fmla="*/ 166 h 280"/>
                <a:gd name="T30" fmla="*/ 130 w 336"/>
                <a:gd name="T31" fmla="*/ 280 h 280"/>
                <a:gd name="T32" fmla="*/ 153 w 336"/>
                <a:gd name="T33" fmla="*/ 280 h 280"/>
                <a:gd name="T34" fmla="*/ 216 w 336"/>
                <a:gd name="T35" fmla="*/ 179 h 280"/>
                <a:gd name="T36" fmla="*/ 296 w 336"/>
                <a:gd name="T37" fmla="*/ 1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6" h="280">
                  <a:moveTo>
                    <a:pt x="296" y="179"/>
                  </a:moveTo>
                  <a:cubicBezTo>
                    <a:pt x="318" y="179"/>
                    <a:pt x="336" y="161"/>
                    <a:pt x="336" y="139"/>
                  </a:cubicBezTo>
                  <a:cubicBezTo>
                    <a:pt x="336" y="117"/>
                    <a:pt x="318" y="99"/>
                    <a:pt x="296" y="99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113"/>
                    <a:pt x="130" y="113"/>
                    <a:pt x="130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27" y="190"/>
                    <a:pt x="27" y="190"/>
                    <a:pt x="27" y="190"/>
                  </a:cubicBezTo>
                  <a:cubicBezTo>
                    <a:pt x="54" y="166"/>
                    <a:pt x="54" y="166"/>
                    <a:pt x="54" y="166"/>
                  </a:cubicBezTo>
                  <a:cubicBezTo>
                    <a:pt x="130" y="166"/>
                    <a:pt x="130" y="166"/>
                    <a:pt x="130" y="166"/>
                  </a:cubicBezTo>
                  <a:cubicBezTo>
                    <a:pt x="130" y="280"/>
                    <a:pt x="130" y="280"/>
                    <a:pt x="130" y="280"/>
                  </a:cubicBezTo>
                  <a:cubicBezTo>
                    <a:pt x="153" y="280"/>
                    <a:pt x="153" y="280"/>
                    <a:pt x="153" y="280"/>
                  </a:cubicBezTo>
                  <a:cubicBezTo>
                    <a:pt x="216" y="179"/>
                    <a:pt x="216" y="179"/>
                    <a:pt x="216" y="179"/>
                  </a:cubicBezTo>
                  <a:lnTo>
                    <a:pt x="296" y="179"/>
                  </a:lnTo>
                  <a:close/>
                </a:path>
              </a:pathLst>
            </a:custGeom>
            <a:noFill/>
            <a:ln w="15875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grpSp>
          <p:nvGrpSpPr>
            <p:cNvPr id="844" name="Group 92"/>
            <p:cNvGrpSpPr>
              <a:grpSpLocks noChangeAspect="1"/>
            </p:cNvGrpSpPr>
            <p:nvPr/>
          </p:nvGrpSpPr>
          <p:grpSpPr bwMode="auto">
            <a:xfrm>
              <a:off x="283240" y="2944510"/>
              <a:ext cx="200024" cy="392113"/>
              <a:chOff x="158" y="1888"/>
              <a:chExt cx="131" cy="247"/>
            </a:xfrm>
          </p:grpSpPr>
          <p:sp>
            <p:nvSpPr>
              <p:cNvPr id="869" name="Rectangle 93"/>
              <p:cNvSpPr>
                <a:spLocks noChangeArrowheads="1"/>
              </p:cNvSpPr>
              <p:nvPr/>
            </p:nvSpPr>
            <p:spPr bwMode="auto">
              <a:xfrm>
                <a:off x="158" y="1888"/>
                <a:ext cx="131" cy="24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0" name="Line 94"/>
              <p:cNvSpPr>
                <a:spLocks noChangeShapeType="1"/>
              </p:cNvSpPr>
              <p:nvPr/>
            </p:nvSpPr>
            <p:spPr bwMode="auto">
              <a:xfrm>
                <a:off x="186" y="1928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1" name="Line 95"/>
              <p:cNvSpPr>
                <a:spLocks noChangeShapeType="1"/>
              </p:cNvSpPr>
              <p:nvPr/>
            </p:nvSpPr>
            <p:spPr bwMode="auto">
              <a:xfrm>
                <a:off x="186" y="2058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2" name="Line 96"/>
              <p:cNvSpPr>
                <a:spLocks noChangeShapeType="1"/>
              </p:cNvSpPr>
              <p:nvPr/>
            </p:nvSpPr>
            <p:spPr bwMode="auto">
              <a:xfrm>
                <a:off x="186" y="2094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5" name="Group 104"/>
            <p:cNvGrpSpPr>
              <a:grpSpLocks noChangeAspect="1"/>
            </p:cNvGrpSpPr>
            <p:nvPr/>
          </p:nvGrpSpPr>
          <p:grpSpPr bwMode="auto">
            <a:xfrm>
              <a:off x="237996" y="2341267"/>
              <a:ext cx="290513" cy="400050"/>
              <a:chOff x="178" y="1490"/>
              <a:chExt cx="183" cy="252"/>
            </a:xfrm>
          </p:grpSpPr>
          <p:sp>
            <p:nvSpPr>
              <p:cNvPr id="860" name="Oval 105"/>
              <p:cNvSpPr>
                <a:spLocks noChangeArrowheads="1"/>
              </p:cNvSpPr>
              <p:nvPr/>
            </p:nvSpPr>
            <p:spPr bwMode="auto">
              <a:xfrm>
                <a:off x="248" y="1531"/>
                <a:ext cx="43" cy="4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1" name="Line 106"/>
              <p:cNvSpPr>
                <a:spLocks noChangeShapeType="1"/>
              </p:cNvSpPr>
              <p:nvPr/>
            </p:nvSpPr>
            <p:spPr bwMode="auto">
              <a:xfrm flipV="1">
                <a:off x="206" y="1573"/>
                <a:ext cx="56" cy="16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2" name="Line 107"/>
              <p:cNvSpPr>
                <a:spLocks noChangeShapeType="1"/>
              </p:cNvSpPr>
              <p:nvPr/>
            </p:nvSpPr>
            <p:spPr bwMode="auto">
              <a:xfrm flipH="1" flipV="1">
                <a:off x="276" y="1573"/>
                <a:ext cx="56" cy="16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3" name="Line 108"/>
              <p:cNvSpPr>
                <a:spLocks noChangeShapeType="1"/>
              </p:cNvSpPr>
              <p:nvPr/>
            </p:nvSpPr>
            <p:spPr bwMode="auto">
              <a:xfrm>
                <a:off x="240" y="1641"/>
                <a:ext cx="5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4" name="Line 109"/>
              <p:cNvSpPr>
                <a:spLocks noChangeShapeType="1"/>
              </p:cNvSpPr>
              <p:nvPr/>
            </p:nvSpPr>
            <p:spPr bwMode="auto">
              <a:xfrm>
                <a:off x="221" y="1695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5" name="Freeform 110"/>
              <p:cNvSpPr>
                <a:spLocks/>
              </p:cNvSpPr>
              <p:nvPr/>
            </p:nvSpPr>
            <p:spPr bwMode="auto">
              <a:xfrm>
                <a:off x="178" y="1490"/>
                <a:ext cx="26" cy="125"/>
              </a:xfrm>
              <a:custGeom>
                <a:avLst/>
                <a:gdLst>
                  <a:gd name="T0" fmla="*/ 36 w 36"/>
                  <a:gd name="T1" fmla="*/ 173 h 173"/>
                  <a:gd name="T2" fmla="*/ 0 w 36"/>
                  <a:gd name="T3" fmla="*/ 86 h 173"/>
                  <a:gd name="T4" fmla="*/ 35 w 36"/>
                  <a:gd name="T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173">
                    <a:moveTo>
                      <a:pt x="36" y="173"/>
                    </a:moveTo>
                    <a:cubicBezTo>
                      <a:pt x="13" y="151"/>
                      <a:pt x="0" y="120"/>
                      <a:pt x="0" y="86"/>
                    </a:cubicBezTo>
                    <a:cubicBezTo>
                      <a:pt x="0" y="52"/>
                      <a:pt x="13" y="22"/>
                      <a:pt x="3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6" name="Freeform 111"/>
              <p:cNvSpPr>
                <a:spLocks/>
              </p:cNvSpPr>
              <p:nvPr/>
            </p:nvSpPr>
            <p:spPr bwMode="auto">
              <a:xfrm>
                <a:off x="216" y="1517"/>
                <a:ext cx="14" cy="71"/>
              </a:xfrm>
              <a:custGeom>
                <a:avLst/>
                <a:gdLst>
                  <a:gd name="T0" fmla="*/ 20 w 20"/>
                  <a:gd name="T1" fmla="*/ 97 h 97"/>
                  <a:gd name="T2" fmla="*/ 0 w 20"/>
                  <a:gd name="T3" fmla="*/ 49 h 97"/>
                  <a:gd name="T4" fmla="*/ 20 w 20"/>
                  <a:gd name="T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97">
                    <a:moveTo>
                      <a:pt x="20" y="97"/>
                    </a:moveTo>
                    <a:cubicBezTo>
                      <a:pt x="8" y="84"/>
                      <a:pt x="0" y="67"/>
                      <a:pt x="0" y="49"/>
                    </a:cubicBezTo>
                    <a:cubicBezTo>
                      <a:pt x="0" y="30"/>
                      <a:pt x="8" y="12"/>
                      <a:pt x="2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7" name="Freeform 112"/>
              <p:cNvSpPr>
                <a:spLocks/>
              </p:cNvSpPr>
              <p:nvPr/>
            </p:nvSpPr>
            <p:spPr bwMode="auto">
              <a:xfrm>
                <a:off x="335" y="1490"/>
                <a:ext cx="26" cy="125"/>
              </a:xfrm>
              <a:custGeom>
                <a:avLst/>
                <a:gdLst>
                  <a:gd name="T0" fmla="*/ 0 w 37"/>
                  <a:gd name="T1" fmla="*/ 173 h 173"/>
                  <a:gd name="T2" fmla="*/ 37 w 37"/>
                  <a:gd name="T3" fmla="*/ 86 h 173"/>
                  <a:gd name="T4" fmla="*/ 1 w 37"/>
                  <a:gd name="T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173">
                    <a:moveTo>
                      <a:pt x="0" y="173"/>
                    </a:moveTo>
                    <a:cubicBezTo>
                      <a:pt x="23" y="151"/>
                      <a:pt x="37" y="120"/>
                      <a:pt x="37" y="86"/>
                    </a:cubicBezTo>
                    <a:cubicBezTo>
                      <a:pt x="37" y="52"/>
                      <a:pt x="23" y="22"/>
                      <a:pt x="1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8" name="Freeform 113"/>
              <p:cNvSpPr>
                <a:spLocks/>
              </p:cNvSpPr>
              <p:nvPr/>
            </p:nvSpPr>
            <p:spPr bwMode="auto">
              <a:xfrm>
                <a:off x="309" y="1517"/>
                <a:ext cx="14" cy="71"/>
              </a:xfrm>
              <a:custGeom>
                <a:avLst/>
                <a:gdLst>
                  <a:gd name="T0" fmla="*/ 0 w 20"/>
                  <a:gd name="T1" fmla="*/ 97 h 97"/>
                  <a:gd name="T2" fmla="*/ 20 w 20"/>
                  <a:gd name="T3" fmla="*/ 49 h 97"/>
                  <a:gd name="T4" fmla="*/ 0 w 20"/>
                  <a:gd name="T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97">
                    <a:moveTo>
                      <a:pt x="0" y="97"/>
                    </a:moveTo>
                    <a:cubicBezTo>
                      <a:pt x="12" y="84"/>
                      <a:pt x="20" y="67"/>
                      <a:pt x="20" y="49"/>
                    </a:cubicBezTo>
                    <a:cubicBezTo>
                      <a:pt x="20" y="30"/>
                      <a:pt x="12" y="12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6" name="Group 204"/>
            <p:cNvGrpSpPr>
              <a:grpSpLocks noChangeAspect="1"/>
            </p:cNvGrpSpPr>
            <p:nvPr/>
          </p:nvGrpSpPr>
          <p:grpSpPr bwMode="auto">
            <a:xfrm>
              <a:off x="235615" y="1723736"/>
              <a:ext cx="295275" cy="414338"/>
              <a:chOff x="207" y="1124"/>
              <a:chExt cx="186" cy="261"/>
            </a:xfrm>
          </p:grpSpPr>
          <p:sp>
            <p:nvSpPr>
              <p:cNvPr id="855" name="Freeform 205"/>
              <p:cNvSpPr>
                <a:spLocks/>
              </p:cNvSpPr>
              <p:nvPr/>
            </p:nvSpPr>
            <p:spPr bwMode="auto">
              <a:xfrm>
                <a:off x="306" y="1124"/>
                <a:ext cx="87" cy="261"/>
              </a:xfrm>
              <a:custGeom>
                <a:avLst/>
                <a:gdLst>
                  <a:gd name="T0" fmla="*/ 60 w 120"/>
                  <a:gd name="T1" fmla="*/ 0 h 360"/>
                  <a:gd name="T2" fmla="*/ 120 w 120"/>
                  <a:gd name="T3" fmla="*/ 60 h 360"/>
                  <a:gd name="T4" fmla="*/ 94 w 120"/>
                  <a:gd name="T5" fmla="*/ 110 h 360"/>
                  <a:gd name="T6" fmla="*/ 86 w 120"/>
                  <a:gd name="T7" fmla="*/ 114 h 360"/>
                  <a:gd name="T8" fmla="*/ 86 w 120"/>
                  <a:gd name="T9" fmla="*/ 334 h 360"/>
                  <a:gd name="T10" fmla="*/ 60 w 120"/>
                  <a:gd name="T11" fmla="*/ 360 h 360"/>
                  <a:gd name="T12" fmla="*/ 34 w 120"/>
                  <a:gd name="T13" fmla="*/ 334 h 360"/>
                  <a:gd name="T14" fmla="*/ 34 w 120"/>
                  <a:gd name="T15" fmla="*/ 114 h 360"/>
                  <a:gd name="T16" fmla="*/ 26 w 120"/>
                  <a:gd name="T17" fmla="*/ 110 h 360"/>
                  <a:gd name="T18" fmla="*/ 0 w 120"/>
                  <a:gd name="T19" fmla="*/ 60 h 360"/>
                  <a:gd name="T20" fmla="*/ 60 w 120"/>
                  <a:gd name="T21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360">
                    <a:moveTo>
                      <a:pt x="60" y="0"/>
                    </a:moveTo>
                    <a:cubicBezTo>
                      <a:pt x="93" y="0"/>
                      <a:pt x="120" y="27"/>
                      <a:pt x="120" y="60"/>
                    </a:cubicBezTo>
                    <a:cubicBezTo>
                      <a:pt x="120" y="81"/>
                      <a:pt x="110" y="99"/>
                      <a:pt x="94" y="110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334"/>
                      <a:pt x="86" y="334"/>
                      <a:pt x="86" y="334"/>
                    </a:cubicBezTo>
                    <a:cubicBezTo>
                      <a:pt x="86" y="348"/>
                      <a:pt x="74" y="360"/>
                      <a:pt x="60" y="360"/>
                    </a:cubicBezTo>
                    <a:cubicBezTo>
                      <a:pt x="46" y="360"/>
                      <a:pt x="34" y="348"/>
                      <a:pt x="34" y="334"/>
                    </a:cubicBezTo>
                    <a:cubicBezTo>
                      <a:pt x="34" y="114"/>
                      <a:pt x="34" y="114"/>
                      <a:pt x="34" y="114"/>
                    </a:cubicBezTo>
                    <a:cubicBezTo>
                      <a:pt x="26" y="110"/>
                      <a:pt x="26" y="110"/>
                      <a:pt x="26" y="110"/>
                    </a:cubicBezTo>
                    <a:cubicBezTo>
                      <a:pt x="11" y="99"/>
                      <a:pt x="0" y="81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6" name="Freeform 206"/>
              <p:cNvSpPr>
                <a:spLocks/>
              </p:cNvSpPr>
              <p:nvPr/>
            </p:nvSpPr>
            <p:spPr bwMode="auto">
              <a:xfrm>
                <a:off x="207" y="1264"/>
                <a:ext cx="39" cy="121"/>
              </a:xfrm>
              <a:custGeom>
                <a:avLst/>
                <a:gdLst>
                  <a:gd name="T0" fmla="*/ 0 w 53"/>
                  <a:gd name="T1" fmla="*/ 0 h 167"/>
                  <a:gd name="T2" fmla="*/ 26 w 53"/>
                  <a:gd name="T3" fmla="*/ 0 h 167"/>
                  <a:gd name="T4" fmla="*/ 53 w 53"/>
                  <a:gd name="T5" fmla="*/ 0 h 167"/>
                  <a:gd name="T6" fmla="*/ 53 w 53"/>
                  <a:gd name="T7" fmla="*/ 26 h 167"/>
                  <a:gd name="T8" fmla="*/ 53 w 53"/>
                  <a:gd name="T9" fmla="*/ 94 h 167"/>
                  <a:gd name="T10" fmla="*/ 53 w 53"/>
                  <a:gd name="T11" fmla="*/ 141 h 167"/>
                  <a:gd name="T12" fmla="*/ 26 w 53"/>
                  <a:gd name="T13" fmla="*/ 167 h 167"/>
                  <a:gd name="T14" fmla="*/ 0 w 53"/>
                  <a:gd name="T15" fmla="*/ 141 h 167"/>
                  <a:gd name="T16" fmla="*/ 0 w 53"/>
                  <a:gd name="T17" fmla="*/ 94 h 167"/>
                  <a:gd name="T18" fmla="*/ 0 w 53"/>
                  <a:gd name="T19" fmla="*/ 26 h 167"/>
                  <a:gd name="T20" fmla="*/ 0 w 53"/>
                  <a:gd name="T2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" h="167">
                    <a:moveTo>
                      <a:pt x="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141"/>
                      <a:pt x="53" y="141"/>
                      <a:pt x="53" y="141"/>
                    </a:cubicBezTo>
                    <a:cubicBezTo>
                      <a:pt x="53" y="155"/>
                      <a:pt x="41" y="167"/>
                      <a:pt x="26" y="167"/>
                    </a:cubicBezTo>
                    <a:cubicBezTo>
                      <a:pt x="12" y="167"/>
                      <a:pt x="0" y="155"/>
                      <a:pt x="0" y="141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7" name="Freeform 207"/>
              <p:cNvSpPr>
                <a:spLocks/>
              </p:cNvSpPr>
              <p:nvPr/>
            </p:nvSpPr>
            <p:spPr bwMode="auto">
              <a:xfrm>
                <a:off x="207" y="1124"/>
                <a:ext cx="39" cy="49"/>
              </a:xfrm>
              <a:custGeom>
                <a:avLst/>
                <a:gdLst>
                  <a:gd name="T0" fmla="*/ 39 w 39"/>
                  <a:gd name="T1" fmla="*/ 0 h 49"/>
                  <a:gd name="T2" fmla="*/ 39 w 39"/>
                  <a:gd name="T3" fmla="*/ 31 h 49"/>
                  <a:gd name="T4" fmla="*/ 19 w 39"/>
                  <a:gd name="T5" fmla="*/ 49 h 49"/>
                  <a:gd name="T6" fmla="*/ 0 w 39"/>
                  <a:gd name="T7" fmla="*/ 31 h 49"/>
                  <a:gd name="T8" fmla="*/ 0 w 39"/>
                  <a:gd name="T9" fmla="*/ 0 h 49"/>
                  <a:gd name="T10" fmla="*/ 39 w 39"/>
                  <a:gd name="T11" fmla="*/ 0 h 49"/>
                  <a:gd name="T12" fmla="*/ 39 w 39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49">
                    <a:moveTo>
                      <a:pt x="39" y="0"/>
                    </a:moveTo>
                    <a:lnTo>
                      <a:pt x="39" y="31"/>
                    </a:lnTo>
                    <a:lnTo>
                      <a:pt x="19" y="49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8" name="Line 208"/>
              <p:cNvSpPr>
                <a:spLocks noChangeShapeType="1"/>
              </p:cNvSpPr>
              <p:nvPr/>
            </p:nvSpPr>
            <p:spPr bwMode="auto">
              <a:xfrm>
                <a:off x="226" y="1173"/>
                <a:ext cx="0" cy="8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9" name="Line 209"/>
              <p:cNvSpPr>
                <a:spLocks noChangeShapeType="1"/>
              </p:cNvSpPr>
              <p:nvPr/>
            </p:nvSpPr>
            <p:spPr bwMode="auto">
              <a:xfrm>
                <a:off x="348" y="1124"/>
                <a:ext cx="0" cy="4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7" name="Group 275"/>
            <p:cNvGrpSpPr>
              <a:grpSpLocks noChangeAspect="1"/>
            </p:cNvGrpSpPr>
            <p:nvPr/>
          </p:nvGrpSpPr>
          <p:grpSpPr bwMode="auto">
            <a:xfrm>
              <a:off x="189577" y="1364968"/>
              <a:ext cx="387350" cy="155575"/>
              <a:chOff x="159" y="894"/>
              <a:chExt cx="244" cy="98"/>
            </a:xfrm>
          </p:grpSpPr>
          <p:sp>
            <p:nvSpPr>
              <p:cNvPr id="852" name="Rectangle 276"/>
              <p:cNvSpPr>
                <a:spLocks noChangeArrowheads="1"/>
              </p:cNvSpPr>
              <p:nvPr/>
            </p:nvSpPr>
            <p:spPr bwMode="auto">
              <a:xfrm>
                <a:off x="159" y="894"/>
                <a:ext cx="244" cy="9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3" name="Line 277"/>
              <p:cNvSpPr>
                <a:spLocks noChangeShapeType="1"/>
              </p:cNvSpPr>
              <p:nvPr/>
            </p:nvSpPr>
            <p:spPr bwMode="auto">
              <a:xfrm flipH="1">
                <a:off x="159" y="944"/>
                <a:ext cx="10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4" name="Oval 278"/>
              <p:cNvSpPr>
                <a:spLocks noChangeArrowheads="1"/>
              </p:cNvSpPr>
              <p:nvPr/>
            </p:nvSpPr>
            <p:spPr bwMode="auto">
              <a:xfrm>
                <a:off x="349" y="938"/>
                <a:ext cx="9" cy="1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8" name="Group 288"/>
            <p:cNvGrpSpPr>
              <a:grpSpLocks noChangeAspect="1"/>
            </p:cNvGrpSpPr>
            <p:nvPr/>
          </p:nvGrpSpPr>
          <p:grpSpPr bwMode="auto">
            <a:xfrm>
              <a:off x="187196" y="247414"/>
              <a:ext cx="392113" cy="387350"/>
              <a:chOff x="209" y="149"/>
              <a:chExt cx="247" cy="244"/>
            </a:xfrm>
          </p:grpSpPr>
          <p:sp>
            <p:nvSpPr>
              <p:cNvPr id="849" name="Freeform 289"/>
              <p:cNvSpPr>
                <a:spLocks/>
              </p:cNvSpPr>
              <p:nvPr/>
            </p:nvSpPr>
            <p:spPr bwMode="auto">
              <a:xfrm>
                <a:off x="209" y="149"/>
                <a:ext cx="247" cy="244"/>
              </a:xfrm>
              <a:custGeom>
                <a:avLst/>
                <a:gdLst>
                  <a:gd name="T0" fmla="*/ 214 w 247"/>
                  <a:gd name="T1" fmla="*/ 56 h 244"/>
                  <a:gd name="T2" fmla="*/ 247 w 247"/>
                  <a:gd name="T3" fmla="*/ 56 h 244"/>
                  <a:gd name="T4" fmla="*/ 247 w 247"/>
                  <a:gd name="T5" fmla="*/ 244 h 244"/>
                  <a:gd name="T6" fmla="*/ 0 w 247"/>
                  <a:gd name="T7" fmla="*/ 244 h 244"/>
                  <a:gd name="T8" fmla="*/ 0 w 247"/>
                  <a:gd name="T9" fmla="*/ 56 h 244"/>
                  <a:gd name="T10" fmla="*/ 33 w 247"/>
                  <a:gd name="T11" fmla="*/ 56 h 244"/>
                  <a:gd name="T12" fmla="*/ 124 w 247"/>
                  <a:gd name="T13" fmla="*/ 0 h 244"/>
                  <a:gd name="T14" fmla="*/ 214 w 247"/>
                  <a:gd name="T15" fmla="*/ 56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44">
                    <a:moveTo>
                      <a:pt x="214" y="56"/>
                    </a:moveTo>
                    <a:lnTo>
                      <a:pt x="247" y="56"/>
                    </a:lnTo>
                    <a:lnTo>
                      <a:pt x="247" y="244"/>
                    </a:lnTo>
                    <a:lnTo>
                      <a:pt x="0" y="244"/>
                    </a:lnTo>
                    <a:lnTo>
                      <a:pt x="0" y="56"/>
                    </a:lnTo>
                    <a:lnTo>
                      <a:pt x="33" y="56"/>
                    </a:lnTo>
                    <a:lnTo>
                      <a:pt x="124" y="0"/>
                    </a:lnTo>
                    <a:lnTo>
                      <a:pt x="214" y="56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0" name="Freeform 290"/>
              <p:cNvSpPr>
                <a:spLocks/>
              </p:cNvSpPr>
              <p:nvPr/>
            </p:nvSpPr>
            <p:spPr bwMode="auto">
              <a:xfrm>
                <a:off x="242" y="208"/>
                <a:ext cx="181" cy="154"/>
              </a:xfrm>
              <a:custGeom>
                <a:avLst/>
                <a:gdLst>
                  <a:gd name="T0" fmla="*/ 0 w 181"/>
                  <a:gd name="T1" fmla="*/ 0 h 154"/>
                  <a:gd name="T2" fmla="*/ 91 w 181"/>
                  <a:gd name="T3" fmla="*/ 65 h 154"/>
                  <a:gd name="T4" fmla="*/ 181 w 181"/>
                  <a:gd name="T5" fmla="*/ 0 h 154"/>
                  <a:gd name="T6" fmla="*/ 181 w 181"/>
                  <a:gd name="T7" fmla="*/ 92 h 154"/>
                  <a:gd name="T8" fmla="*/ 91 w 181"/>
                  <a:gd name="T9" fmla="*/ 154 h 154"/>
                  <a:gd name="T10" fmla="*/ 0 w 181"/>
                  <a:gd name="T11" fmla="*/ 92 h 154"/>
                  <a:gd name="T12" fmla="*/ 0 w 181"/>
                  <a:gd name="T1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1" h="154">
                    <a:moveTo>
                      <a:pt x="0" y="0"/>
                    </a:moveTo>
                    <a:lnTo>
                      <a:pt x="91" y="65"/>
                    </a:lnTo>
                    <a:lnTo>
                      <a:pt x="181" y="0"/>
                    </a:lnTo>
                    <a:lnTo>
                      <a:pt x="181" y="92"/>
                    </a:lnTo>
                    <a:lnTo>
                      <a:pt x="91" y="154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1" name="Line 291"/>
              <p:cNvSpPr>
                <a:spLocks noChangeShapeType="1"/>
              </p:cNvSpPr>
              <p:nvPr/>
            </p:nvSpPr>
            <p:spPr bwMode="auto">
              <a:xfrm>
                <a:off x="333" y="271"/>
                <a:ext cx="0" cy="9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884" name="Group 883"/>
          <p:cNvGrpSpPr/>
          <p:nvPr/>
        </p:nvGrpSpPr>
        <p:grpSpPr>
          <a:xfrm>
            <a:off x="-8353575" y="229809"/>
            <a:ext cx="396098" cy="4096971"/>
            <a:chOff x="2896295" y="233920"/>
            <a:chExt cx="404041" cy="4179124"/>
          </a:xfrm>
        </p:grpSpPr>
        <p:grpSp>
          <p:nvGrpSpPr>
            <p:cNvPr id="885" name="Group 118"/>
            <p:cNvGrpSpPr>
              <a:grpSpLocks noChangeAspect="1"/>
            </p:cNvGrpSpPr>
            <p:nvPr/>
          </p:nvGrpSpPr>
          <p:grpSpPr bwMode="auto">
            <a:xfrm>
              <a:off x="2901124" y="1942892"/>
              <a:ext cx="394382" cy="394382"/>
              <a:chOff x="3794" y="2081"/>
              <a:chExt cx="245" cy="245"/>
            </a:xfrm>
          </p:grpSpPr>
          <p:sp>
            <p:nvSpPr>
              <p:cNvPr id="939" name="Oval 119"/>
              <p:cNvSpPr>
                <a:spLocks noChangeArrowheads="1"/>
              </p:cNvSpPr>
              <p:nvPr/>
            </p:nvSpPr>
            <p:spPr bwMode="auto">
              <a:xfrm>
                <a:off x="3899" y="2186"/>
                <a:ext cx="34" cy="3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0" name="Oval 120"/>
              <p:cNvSpPr>
                <a:spLocks noChangeArrowheads="1"/>
              </p:cNvSpPr>
              <p:nvPr/>
            </p:nvSpPr>
            <p:spPr bwMode="auto">
              <a:xfrm>
                <a:off x="3794" y="2081"/>
                <a:ext cx="245" cy="24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1" name="Line 121"/>
              <p:cNvSpPr>
                <a:spLocks noChangeShapeType="1"/>
              </p:cNvSpPr>
              <p:nvPr/>
            </p:nvSpPr>
            <p:spPr bwMode="auto">
              <a:xfrm>
                <a:off x="3859" y="2145"/>
                <a:ext cx="34" cy="3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2" name="Line 122"/>
              <p:cNvSpPr>
                <a:spLocks noChangeShapeType="1"/>
              </p:cNvSpPr>
              <p:nvPr/>
            </p:nvSpPr>
            <p:spPr bwMode="auto">
              <a:xfrm>
                <a:off x="3939" y="2226"/>
                <a:ext cx="34" cy="3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3" name="Line 123"/>
              <p:cNvSpPr>
                <a:spLocks noChangeShapeType="1"/>
              </p:cNvSpPr>
              <p:nvPr/>
            </p:nvSpPr>
            <p:spPr bwMode="auto">
              <a:xfrm>
                <a:off x="3917" y="2081"/>
                <a:ext cx="0" cy="2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6" name="Group 132"/>
            <p:cNvGrpSpPr>
              <a:grpSpLocks noChangeAspect="1"/>
            </p:cNvGrpSpPr>
            <p:nvPr/>
          </p:nvGrpSpPr>
          <p:grpSpPr bwMode="auto">
            <a:xfrm>
              <a:off x="2936284" y="4039600"/>
              <a:ext cx="324063" cy="373444"/>
              <a:chOff x="3812" y="2082"/>
              <a:chExt cx="210" cy="242"/>
            </a:xfrm>
          </p:grpSpPr>
          <p:sp>
            <p:nvSpPr>
              <p:cNvPr id="932" name="Freeform 133"/>
              <p:cNvSpPr>
                <a:spLocks/>
              </p:cNvSpPr>
              <p:nvPr/>
            </p:nvSpPr>
            <p:spPr bwMode="auto">
              <a:xfrm>
                <a:off x="3812" y="2082"/>
                <a:ext cx="210" cy="242"/>
              </a:xfrm>
              <a:custGeom>
                <a:avLst/>
                <a:gdLst>
                  <a:gd name="T0" fmla="*/ 54 w 288"/>
                  <a:gd name="T1" fmla="*/ 334 h 334"/>
                  <a:gd name="T2" fmla="*/ 237 w 288"/>
                  <a:gd name="T3" fmla="*/ 334 h 334"/>
                  <a:gd name="T4" fmla="*/ 288 w 288"/>
                  <a:gd name="T5" fmla="*/ 283 h 334"/>
                  <a:gd name="T6" fmla="*/ 102 w 288"/>
                  <a:gd name="T7" fmla="*/ 283 h 334"/>
                  <a:gd name="T8" fmla="*/ 51 w 288"/>
                  <a:gd name="T9" fmla="*/ 334 h 334"/>
                  <a:gd name="T10" fmla="*/ 0 w 288"/>
                  <a:gd name="T11" fmla="*/ 283 h 334"/>
                  <a:gd name="T12" fmla="*/ 0 w 288"/>
                  <a:gd name="T13" fmla="*/ 0 h 334"/>
                  <a:gd name="T14" fmla="*/ 256 w 288"/>
                  <a:gd name="T15" fmla="*/ 0 h 334"/>
                  <a:gd name="T16" fmla="*/ 256 w 288"/>
                  <a:gd name="T17" fmla="*/ 281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8" h="334">
                    <a:moveTo>
                      <a:pt x="54" y="334"/>
                    </a:moveTo>
                    <a:cubicBezTo>
                      <a:pt x="237" y="334"/>
                      <a:pt x="237" y="334"/>
                      <a:pt x="237" y="334"/>
                    </a:cubicBezTo>
                    <a:cubicBezTo>
                      <a:pt x="265" y="334"/>
                      <a:pt x="288" y="311"/>
                      <a:pt x="288" y="283"/>
                    </a:cubicBezTo>
                    <a:cubicBezTo>
                      <a:pt x="102" y="283"/>
                      <a:pt x="102" y="283"/>
                      <a:pt x="102" y="283"/>
                    </a:cubicBezTo>
                    <a:cubicBezTo>
                      <a:pt x="102" y="311"/>
                      <a:pt x="79" y="334"/>
                      <a:pt x="51" y="334"/>
                    </a:cubicBezTo>
                    <a:cubicBezTo>
                      <a:pt x="23" y="334"/>
                      <a:pt x="0" y="311"/>
                      <a:pt x="0" y="28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6" y="0"/>
                      <a:pt x="256" y="0"/>
                      <a:pt x="256" y="0"/>
                    </a:cubicBezTo>
                    <a:cubicBezTo>
                      <a:pt x="256" y="281"/>
                      <a:pt x="256" y="281"/>
                      <a:pt x="256" y="28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3" name="Line 134"/>
              <p:cNvSpPr>
                <a:spLocks noChangeShapeType="1"/>
              </p:cNvSpPr>
              <p:nvPr/>
            </p:nvSpPr>
            <p:spPr bwMode="auto">
              <a:xfrm>
                <a:off x="3878" y="2137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4" name="Line 135"/>
              <p:cNvSpPr>
                <a:spLocks noChangeShapeType="1"/>
              </p:cNvSpPr>
              <p:nvPr/>
            </p:nvSpPr>
            <p:spPr bwMode="auto">
              <a:xfrm>
                <a:off x="3840" y="2137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5" name="Line 136"/>
              <p:cNvSpPr>
                <a:spLocks noChangeShapeType="1"/>
              </p:cNvSpPr>
              <p:nvPr/>
            </p:nvSpPr>
            <p:spPr bwMode="auto">
              <a:xfrm>
                <a:off x="3878" y="2192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6" name="Line 137"/>
              <p:cNvSpPr>
                <a:spLocks noChangeShapeType="1"/>
              </p:cNvSpPr>
              <p:nvPr/>
            </p:nvSpPr>
            <p:spPr bwMode="auto">
              <a:xfrm>
                <a:off x="3840" y="2192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7" name="Line 138"/>
              <p:cNvSpPr>
                <a:spLocks noChangeShapeType="1"/>
              </p:cNvSpPr>
              <p:nvPr/>
            </p:nvSpPr>
            <p:spPr bwMode="auto">
              <a:xfrm>
                <a:off x="3878" y="2248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8" name="Line 139"/>
              <p:cNvSpPr>
                <a:spLocks noChangeShapeType="1"/>
              </p:cNvSpPr>
              <p:nvPr/>
            </p:nvSpPr>
            <p:spPr bwMode="auto">
              <a:xfrm>
                <a:off x="3840" y="2248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7" name="Group 160"/>
            <p:cNvGrpSpPr>
              <a:grpSpLocks noChangeAspect="1"/>
            </p:cNvGrpSpPr>
            <p:nvPr/>
          </p:nvGrpSpPr>
          <p:grpSpPr bwMode="auto">
            <a:xfrm>
              <a:off x="2896295" y="2564690"/>
              <a:ext cx="404041" cy="214093"/>
              <a:chOff x="7058" y="925"/>
              <a:chExt cx="251" cy="133"/>
            </a:xfrm>
          </p:grpSpPr>
          <p:sp>
            <p:nvSpPr>
              <p:cNvPr id="928" name="Freeform 161"/>
              <p:cNvSpPr>
                <a:spLocks/>
              </p:cNvSpPr>
              <p:nvPr/>
            </p:nvSpPr>
            <p:spPr bwMode="auto">
              <a:xfrm>
                <a:off x="7058" y="925"/>
                <a:ext cx="250" cy="69"/>
              </a:xfrm>
              <a:custGeom>
                <a:avLst/>
                <a:gdLst>
                  <a:gd name="T0" fmla="*/ 0 w 346"/>
                  <a:gd name="T1" fmla="*/ 95 h 95"/>
                  <a:gd name="T2" fmla="*/ 173 w 346"/>
                  <a:gd name="T3" fmla="*/ 0 h 95"/>
                  <a:gd name="T4" fmla="*/ 346 w 346"/>
                  <a:gd name="T5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95">
                    <a:moveTo>
                      <a:pt x="0" y="95"/>
                    </a:moveTo>
                    <a:cubicBezTo>
                      <a:pt x="0" y="95"/>
                      <a:pt x="63" y="0"/>
                      <a:pt x="173" y="0"/>
                    </a:cubicBezTo>
                    <a:cubicBezTo>
                      <a:pt x="283" y="0"/>
                      <a:pt x="346" y="95"/>
                      <a:pt x="346" y="9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9" name="Freeform 162"/>
              <p:cNvSpPr>
                <a:spLocks/>
              </p:cNvSpPr>
              <p:nvPr/>
            </p:nvSpPr>
            <p:spPr bwMode="auto">
              <a:xfrm>
                <a:off x="7059" y="988"/>
                <a:ext cx="250" cy="70"/>
              </a:xfrm>
              <a:custGeom>
                <a:avLst/>
                <a:gdLst>
                  <a:gd name="T0" fmla="*/ 0 w 346"/>
                  <a:gd name="T1" fmla="*/ 0 h 95"/>
                  <a:gd name="T2" fmla="*/ 173 w 346"/>
                  <a:gd name="T3" fmla="*/ 95 h 95"/>
                  <a:gd name="T4" fmla="*/ 346 w 346"/>
                  <a:gd name="T5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95">
                    <a:moveTo>
                      <a:pt x="0" y="0"/>
                    </a:moveTo>
                    <a:cubicBezTo>
                      <a:pt x="0" y="0"/>
                      <a:pt x="63" y="95"/>
                      <a:pt x="173" y="95"/>
                    </a:cubicBezTo>
                    <a:cubicBezTo>
                      <a:pt x="283" y="95"/>
                      <a:pt x="346" y="0"/>
                      <a:pt x="346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0" name="Oval 163"/>
              <p:cNvSpPr>
                <a:spLocks noChangeArrowheads="1"/>
              </p:cNvSpPr>
              <p:nvPr/>
            </p:nvSpPr>
            <p:spPr bwMode="auto">
              <a:xfrm>
                <a:off x="7121" y="931"/>
                <a:ext cx="124" cy="11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1" name="Oval 164"/>
              <p:cNvSpPr>
                <a:spLocks noChangeArrowheads="1"/>
              </p:cNvSpPr>
              <p:nvPr/>
            </p:nvSpPr>
            <p:spPr bwMode="auto">
              <a:xfrm>
                <a:off x="7170" y="977"/>
                <a:ext cx="27" cy="2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8" name="Group 167"/>
            <p:cNvGrpSpPr>
              <a:grpSpLocks noChangeAspect="1"/>
            </p:cNvGrpSpPr>
            <p:nvPr/>
          </p:nvGrpSpPr>
          <p:grpSpPr bwMode="auto">
            <a:xfrm>
              <a:off x="2925280" y="3006199"/>
              <a:ext cx="346070" cy="301555"/>
              <a:chOff x="6385" y="1100"/>
              <a:chExt cx="241" cy="210"/>
            </a:xfrm>
          </p:grpSpPr>
          <p:sp>
            <p:nvSpPr>
              <p:cNvPr id="926" name="Freeform 168"/>
              <p:cNvSpPr>
                <a:spLocks/>
              </p:cNvSpPr>
              <p:nvPr/>
            </p:nvSpPr>
            <p:spPr bwMode="auto">
              <a:xfrm>
                <a:off x="6385" y="1100"/>
                <a:ext cx="241" cy="210"/>
              </a:xfrm>
              <a:custGeom>
                <a:avLst/>
                <a:gdLst>
                  <a:gd name="T0" fmla="*/ 241 w 241"/>
                  <a:gd name="T1" fmla="*/ 210 h 210"/>
                  <a:gd name="T2" fmla="*/ 0 w 241"/>
                  <a:gd name="T3" fmla="*/ 210 h 210"/>
                  <a:gd name="T4" fmla="*/ 0 w 241"/>
                  <a:gd name="T5" fmla="*/ 0 h 210"/>
                  <a:gd name="T6" fmla="*/ 97 w 241"/>
                  <a:gd name="T7" fmla="*/ 0 h 210"/>
                  <a:gd name="T8" fmla="*/ 115 w 241"/>
                  <a:gd name="T9" fmla="*/ 18 h 210"/>
                  <a:gd name="T10" fmla="*/ 241 w 241"/>
                  <a:gd name="T11" fmla="*/ 18 h 210"/>
                  <a:gd name="T12" fmla="*/ 241 w 241"/>
                  <a:gd name="T1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10">
                    <a:moveTo>
                      <a:pt x="241" y="210"/>
                    </a:moveTo>
                    <a:lnTo>
                      <a:pt x="0" y="210"/>
                    </a:lnTo>
                    <a:lnTo>
                      <a:pt x="0" y="0"/>
                    </a:lnTo>
                    <a:lnTo>
                      <a:pt x="97" y="0"/>
                    </a:lnTo>
                    <a:lnTo>
                      <a:pt x="115" y="18"/>
                    </a:lnTo>
                    <a:lnTo>
                      <a:pt x="241" y="18"/>
                    </a:lnTo>
                    <a:lnTo>
                      <a:pt x="241" y="21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7" name="Line 169"/>
              <p:cNvSpPr>
                <a:spLocks noChangeShapeType="1"/>
              </p:cNvSpPr>
              <p:nvPr/>
            </p:nvSpPr>
            <p:spPr bwMode="auto">
              <a:xfrm>
                <a:off x="6385" y="1140"/>
                <a:ext cx="24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9" name="Group 180"/>
            <p:cNvGrpSpPr>
              <a:grpSpLocks noChangeAspect="1"/>
            </p:cNvGrpSpPr>
            <p:nvPr/>
          </p:nvGrpSpPr>
          <p:grpSpPr bwMode="auto">
            <a:xfrm>
              <a:off x="2926059" y="3535170"/>
              <a:ext cx="344512" cy="277016"/>
              <a:chOff x="3795" y="2105"/>
              <a:chExt cx="245" cy="197"/>
            </a:xfrm>
          </p:grpSpPr>
          <p:sp>
            <p:nvSpPr>
              <p:cNvPr id="913" name="Rectangle 181"/>
              <p:cNvSpPr>
                <a:spLocks noChangeArrowheads="1"/>
              </p:cNvSpPr>
              <p:nvPr/>
            </p:nvSpPr>
            <p:spPr bwMode="auto">
              <a:xfrm>
                <a:off x="3795" y="2105"/>
                <a:ext cx="245" cy="19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4" name="Line 182"/>
              <p:cNvSpPr>
                <a:spLocks noChangeShapeType="1"/>
              </p:cNvSpPr>
              <p:nvPr/>
            </p:nvSpPr>
            <p:spPr bwMode="auto">
              <a:xfrm>
                <a:off x="3828" y="2141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5" name="Line 183"/>
              <p:cNvSpPr>
                <a:spLocks noChangeShapeType="1"/>
              </p:cNvSpPr>
              <p:nvPr/>
            </p:nvSpPr>
            <p:spPr bwMode="auto">
              <a:xfrm>
                <a:off x="3828" y="2105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6" name="Line 184"/>
              <p:cNvSpPr>
                <a:spLocks noChangeShapeType="1"/>
              </p:cNvSpPr>
              <p:nvPr/>
            </p:nvSpPr>
            <p:spPr bwMode="auto">
              <a:xfrm>
                <a:off x="3828" y="2177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7" name="Line 185"/>
              <p:cNvSpPr>
                <a:spLocks noChangeShapeType="1"/>
              </p:cNvSpPr>
              <p:nvPr/>
            </p:nvSpPr>
            <p:spPr bwMode="auto">
              <a:xfrm>
                <a:off x="3828" y="2213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8" name="Line 186"/>
              <p:cNvSpPr>
                <a:spLocks noChangeShapeType="1"/>
              </p:cNvSpPr>
              <p:nvPr/>
            </p:nvSpPr>
            <p:spPr bwMode="auto">
              <a:xfrm>
                <a:off x="3828" y="2248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9" name="Line 187"/>
              <p:cNvSpPr>
                <a:spLocks noChangeShapeType="1"/>
              </p:cNvSpPr>
              <p:nvPr/>
            </p:nvSpPr>
            <p:spPr bwMode="auto">
              <a:xfrm>
                <a:off x="3828" y="2284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0" name="Line 188"/>
              <p:cNvSpPr>
                <a:spLocks noChangeShapeType="1"/>
              </p:cNvSpPr>
              <p:nvPr/>
            </p:nvSpPr>
            <p:spPr bwMode="auto">
              <a:xfrm>
                <a:off x="4008" y="2141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1" name="Line 189"/>
              <p:cNvSpPr>
                <a:spLocks noChangeShapeType="1"/>
              </p:cNvSpPr>
              <p:nvPr/>
            </p:nvSpPr>
            <p:spPr bwMode="auto">
              <a:xfrm>
                <a:off x="4008" y="2105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2" name="Line 190"/>
              <p:cNvSpPr>
                <a:spLocks noChangeShapeType="1"/>
              </p:cNvSpPr>
              <p:nvPr/>
            </p:nvSpPr>
            <p:spPr bwMode="auto">
              <a:xfrm>
                <a:off x="4008" y="2177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3" name="Line 191"/>
              <p:cNvSpPr>
                <a:spLocks noChangeShapeType="1"/>
              </p:cNvSpPr>
              <p:nvPr/>
            </p:nvSpPr>
            <p:spPr bwMode="auto">
              <a:xfrm>
                <a:off x="4008" y="2213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4" name="Line 192"/>
              <p:cNvSpPr>
                <a:spLocks noChangeShapeType="1"/>
              </p:cNvSpPr>
              <p:nvPr/>
            </p:nvSpPr>
            <p:spPr bwMode="auto">
              <a:xfrm>
                <a:off x="4008" y="2248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5" name="Line 193"/>
              <p:cNvSpPr>
                <a:spLocks noChangeShapeType="1"/>
              </p:cNvSpPr>
              <p:nvPr/>
            </p:nvSpPr>
            <p:spPr bwMode="auto">
              <a:xfrm>
                <a:off x="4008" y="2284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0" name="Group 51"/>
            <p:cNvGrpSpPr>
              <a:grpSpLocks noChangeAspect="1"/>
            </p:cNvGrpSpPr>
            <p:nvPr/>
          </p:nvGrpSpPr>
          <p:grpSpPr bwMode="auto">
            <a:xfrm>
              <a:off x="2952265" y="1422178"/>
              <a:ext cx="292100" cy="293298"/>
              <a:chOff x="1774" y="867"/>
              <a:chExt cx="244" cy="245"/>
            </a:xfrm>
          </p:grpSpPr>
          <p:sp>
            <p:nvSpPr>
              <p:cNvPr id="908" name="Freeform 52"/>
              <p:cNvSpPr>
                <a:spLocks/>
              </p:cNvSpPr>
              <p:nvPr/>
            </p:nvSpPr>
            <p:spPr bwMode="auto">
              <a:xfrm>
                <a:off x="1782" y="1019"/>
                <a:ext cx="83" cy="42"/>
              </a:xfrm>
              <a:custGeom>
                <a:avLst/>
                <a:gdLst>
                  <a:gd name="T0" fmla="*/ 83 w 83"/>
                  <a:gd name="T1" fmla="*/ 0 h 42"/>
                  <a:gd name="T2" fmla="*/ 42 w 83"/>
                  <a:gd name="T3" fmla="*/ 42 h 42"/>
                  <a:gd name="T4" fmla="*/ 0 w 83"/>
                  <a:gd name="T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" h="42">
                    <a:moveTo>
                      <a:pt x="83" y="0"/>
                    </a:moveTo>
                    <a:lnTo>
                      <a:pt x="42" y="42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9" name="Freeform 53"/>
              <p:cNvSpPr>
                <a:spLocks/>
              </p:cNvSpPr>
              <p:nvPr/>
            </p:nvSpPr>
            <p:spPr bwMode="auto">
              <a:xfrm>
                <a:off x="1927" y="875"/>
                <a:ext cx="41" cy="83"/>
              </a:xfrm>
              <a:custGeom>
                <a:avLst/>
                <a:gdLst>
                  <a:gd name="T0" fmla="*/ 0 w 41"/>
                  <a:gd name="T1" fmla="*/ 0 h 83"/>
                  <a:gd name="T2" fmla="*/ 41 w 41"/>
                  <a:gd name="T3" fmla="*/ 42 h 83"/>
                  <a:gd name="T4" fmla="*/ 0 w 41"/>
                  <a:gd name="T5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83">
                    <a:moveTo>
                      <a:pt x="0" y="0"/>
                    </a:moveTo>
                    <a:lnTo>
                      <a:pt x="41" y="42"/>
                    </a:lnTo>
                    <a:lnTo>
                      <a:pt x="0" y="8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0" name="Freeform 54"/>
              <p:cNvSpPr>
                <a:spLocks/>
              </p:cNvSpPr>
              <p:nvPr/>
            </p:nvSpPr>
            <p:spPr bwMode="auto">
              <a:xfrm>
                <a:off x="1809" y="900"/>
                <a:ext cx="159" cy="161"/>
              </a:xfrm>
              <a:custGeom>
                <a:avLst/>
                <a:gdLst>
                  <a:gd name="T0" fmla="*/ 220 w 220"/>
                  <a:gd name="T1" fmla="*/ 23 h 222"/>
                  <a:gd name="T2" fmla="*/ 54 w 220"/>
                  <a:gd name="T3" fmla="*/ 51 h 222"/>
                  <a:gd name="T4" fmla="*/ 21 w 220"/>
                  <a:gd name="T5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2">
                    <a:moveTo>
                      <a:pt x="220" y="23"/>
                    </a:moveTo>
                    <a:cubicBezTo>
                      <a:pt x="220" y="23"/>
                      <a:pt x="104" y="0"/>
                      <a:pt x="54" y="51"/>
                    </a:cubicBezTo>
                    <a:cubicBezTo>
                      <a:pt x="0" y="105"/>
                      <a:pt x="21" y="222"/>
                      <a:pt x="21" y="22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1" name="Freeform 55"/>
              <p:cNvSpPr>
                <a:spLocks/>
              </p:cNvSpPr>
              <p:nvPr/>
            </p:nvSpPr>
            <p:spPr bwMode="auto">
              <a:xfrm>
                <a:off x="1957" y="1050"/>
                <a:ext cx="61" cy="62"/>
              </a:xfrm>
              <a:custGeom>
                <a:avLst/>
                <a:gdLst>
                  <a:gd name="T0" fmla="*/ 0 w 61"/>
                  <a:gd name="T1" fmla="*/ 62 h 62"/>
                  <a:gd name="T2" fmla="*/ 0 w 61"/>
                  <a:gd name="T3" fmla="*/ 0 h 62"/>
                  <a:gd name="T4" fmla="*/ 61 w 61"/>
                  <a:gd name="T5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1" h="62">
                    <a:moveTo>
                      <a:pt x="0" y="62"/>
                    </a:moveTo>
                    <a:lnTo>
                      <a:pt x="0" y="0"/>
                    </a:lnTo>
                    <a:lnTo>
                      <a:pt x="61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2" name="Freeform 56"/>
              <p:cNvSpPr>
                <a:spLocks/>
              </p:cNvSpPr>
              <p:nvPr/>
            </p:nvSpPr>
            <p:spPr bwMode="auto">
              <a:xfrm>
                <a:off x="1774" y="867"/>
                <a:ext cx="244" cy="245"/>
              </a:xfrm>
              <a:custGeom>
                <a:avLst/>
                <a:gdLst>
                  <a:gd name="T0" fmla="*/ 244 w 244"/>
                  <a:gd name="T1" fmla="*/ 0 h 245"/>
                  <a:gd name="T2" fmla="*/ 244 w 244"/>
                  <a:gd name="T3" fmla="*/ 245 h 245"/>
                  <a:gd name="T4" fmla="*/ 0 w 244"/>
                  <a:gd name="T5" fmla="*/ 245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4" h="245">
                    <a:moveTo>
                      <a:pt x="244" y="0"/>
                    </a:moveTo>
                    <a:lnTo>
                      <a:pt x="244" y="245"/>
                    </a:lnTo>
                    <a:lnTo>
                      <a:pt x="0" y="24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1" name="Group 144"/>
            <p:cNvGrpSpPr>
              <a:grpSpLocks noChangeAspect="1"/>
            </p:cNvGrpSpPr>
            <p:nvPr/>
          </p:nvGrpSpPr>
          <p:grpSpPr bwMode="auto">
            <a:xfrm>
              <a:off x="2896703" y="233920"/>
              <a:ext cx="403225" cy="401638"/>
              <a:chOff x="1734" y="136"/>
              <a:chExt cx="254" cy="253"/>
            </a:xfrm>
          </p:grpSpPr>
          <p:sp>
            <p:nvSpPr>
              <p:cNvPr id="902" name="Freeform 145"/>
              <p:cNvSpPr>
                <a:spLocks/>
              </p:cNvSpPr>
              <p:nvPr/>
            </p:nvSpPr>
            <p:spPr bwMode="auto">
              <a:xfrm>
                <a:off x="1788" y="136"/>
                <a:ext cx="200" cy="199"/>
              </a:xfrm>
              <a:custGeom>
                <a:avLst/>
                <a:gdLst>
                  <a:gd name="T0" fmla="*/ 0 w 275"/>
                  <a:gd name="T1" fmla="*/ 123 h 275"/>
                  <a:gd name="T2" fmla="*/ 137 w 275"/>
                  <a:gd name="T3" fmla="*/ 0 h 275"/>
                  <a:gd name="T4" fmla="*/ 275 w 275"/>
                  <a:gd name="T5" fmla="*/ 138 h 275"/>
                  <a:gd name="T6" fmla="*/ 147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0" y="123"/>
                    </a:moveTo>
                    <a:cubicBezTo>
                      <a:pt x="7" y="54"/>
                      <a:pt x="66" y="0"/>
                      <a:pt x="137" y="0"/>
                    </a:cubicBezTo>
                    <a:cubicBezTo>
                      <a:pt x="213" y="0"/>
                      <a:pt x="275" y="62"/>
                      <a:pt x="275" y="138"/>
                    </a:cubicBezTo>
                    <a:cubicBezTo>
                      <a:pt x="275" y="210"/>
                      <a:pt x="219" y="270"/>
                      <a:pt x="147" y="27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3" name="Freeform 146"/>
              <p:cNvSpPr>
                <a:spLocks/>
              </p:cNvSpPr>
              <p:nvPr/>
            </p:nvSpPr>
            <p:spPr bwMode="auto">
              <a:xfrm>
                <a:off x="1734" y="220"/>
                <a:ext cx="169" cy="169"/>
              </a:xfrm>
              <a:custGeom>
                <a:avLst/>
                <a:gdLst>
                  <a:gd name="T0" fmla="*/ 170 w 232"/>
                  <a:gd name="T1" fmla="*/ 65 h 234"/>
                  <a:gd name="T2" fmla="*/ 211 w 232"/>
                  <a:gd name="T3" fmla="*/ 215 h 234"/>
                  <a:gd name="T4" fmla="*/ 62 w 232"/>
                  <a:gd name="T5" fmla="*/ 174 h 234"/>
                  <a:gd name="T6" fmla="*/ 21 w 232"/>
                  <a:gd name="T7" fmla="*/ 24 h 234"/>
                  <a:gd name="T8" fmla="*/ 170 w 232"/>
                  <a:gd name="T9" fmla="*/ 6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234">
                    <a:moveTo>
                      <a:pt x="170" y="65"/>
                    </a:moveTo>
                    <a:cubicBezTo>
                      <a:pt x="223" y="118"/>
                      <a:pt x="232" y="194"/>
                      <a:pt x="211" y="215"/>
                    </a:cubicBezTo>
                    <a:cubicBezTo>
                      <a:pt x="192" y="234"/>
                      <a:pt x="114" y="226"/>
                      <a:pt x="62" y="174"/>
                    </a:cubicBezTo>
                    <a:cubicBezTo>
                      <a:pt x="9" y="121"/>
                      <a:pt x="0" y="45"/>
                      <a:pt x="21" y="24"/>
                    </a:cubicBezTo>
                    <a:cubicBezTo>
                      <a:pt x="45" y="0"/>
                      <a:pt x="118" y="13"/>
                      <a:pt x="170" y="65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4" name="Line 147"/>
              <p:cNvSpPr>
                <a:spLocks noChangeShapeType="1"/>
              </p:cNvSpPr>
              <p:nvPr/>
            </p:nvSpPr>
            <p:spPr bwMode="auto">
              <a:xfrm>
                <a:off x="1801" y="289"/>
                <a:ext cx="33" cy="3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5" name="Line 148"/>
              <p:cNvSpPr>
                <a:spLocks noChangeShapeType="1"/>
              </p:cNvSpPr>
              <p:nvPr/>
            </p:nvSpPr>
            <p:spPr bwMode="auto">
              <a:xfrm>
                <a:off x="1818" y="165"/>
                <a:ext cx="142" cy="14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6" name="Line 149"/>
              <p:cNvSpPr>
                <a:spLocks noChangeShapeType="1"/>
              </p:cNvSpPr>
              <p:nvPr/>
            </p:nvSpPr>
            <p:spPr bwMode="auto">
              <a:xfrm flipH="1">
                <a:off x="1856" y="165"/>
                <a:ext cx="101" cy="10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7" name="Freeform 150"/>
              <p:cNvSpPr>
                <a:spLocks/>
              </p:cNvSpPr>
              <p:nvPr/>
            </p:nvSpPr>
            <p:spPr bwMode="auto">
              <a:xfrm>
                <a:off x="1893" y="136"/>
                <a:ext cx="95" cy="97"/>
              </a:xfrm>
              <a:custGeom>
                <a:avLst/>
                <a:gdLst>
                  <a:gd name="T0" fmla="*/ 131 w 131"/>
                  <a:gd name="T1" fmla="*/ 119 h 133"/>
                  <a:gd name="T2" fmla="*/ 85 w 131"/>
                  <a:gd name="T3" fmla="*/ 133 h 133"/>
                  <a:gd name="T4" fmla="*/ 0 w 131"/>
                  <a:gd name="T5" fmla="*/ 48 h 133"/>
                  <a:gd name="T6" fmla="*/ 15 w 131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133">
                    <a:moveTo>
                      <a:pt x="131" y="119"/>
                    </a:moveTo>
                    <a:cubicBezTo>
                      <a:pt x="118" y="128"/>
                      <a:pt x="102" y="133"/>
                      <a:pt x="85" y="133"/>
                    </a:cubicBezTo>
                    <a:cubicBezTo>
                      <a:pt x="38" y="133"/>
                      <a:pt x="0" y="95"/>
                      <a:pt x="0" y="48"/>
                    </a:cubicBezTo>
                    <a:cubicBezTo>
                      <a:pt x="0" y="30"/>
                      <a:pt x="6" y="14"/>
                      <a:pt x="1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2" name="Group 12"/>
            <p:cNvGrpSpPr>
              <a:grpSpLocks noChangeAspect="1"/>
            </p:cNvGrpSpPr>
            <p:nvPr/>
          </p:nvGrpSpPr>
          <p:grpSpPr bwMode="auto">
            <a:xfrm>
              <a:off x="2905434" y="862974"/>
              <a:ext cx="385763" cy="331788"/>
              <a:chOff x="1811" y="516"/>
              <a:chExt cx="243" cy="209"/>
            </a:xfrm>
          </p:grpSpPr>
          <p:sp>
            <p:nvSpPr>
              <p:cNvPr id="893" name="Freeform 13"/>
              <p:cNvSpPr>
                <a:spLocks/>
              </p:cNvSpPr>
              <p:nvPr/>
            </p:nvSpPr>
            <p:spPr bwMode="auto">
              <a:xfrm>
                <a:off x="1811" y="516"/>
                <a:ext cx="243" cy="62"/>
              </a:xfrm>
              <a:custGeom>
                <a:avLst/>
                <a:gdLst>
                  <a:gd name="T0" fmla="*/ 122 w 243"/>
                  <a:gd name="T1" fmla="*/ 0 h 62"/>
                  <a:gd name="T2" fmla="*/ 0 w 243"/>
                  <a:gd name="T3" fmla="*/ 62 h 62"/>
                  <a:gd name="T4" fmla="*/ 243 w 243"/>
                  <a:gd name="T5" fmla="*/ 62 h 62"/>
                  <a:gd name="T6" fmla="*/ 122 w 243"/>
                  <a:gd name="T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3" h="62">
                    <a:moveTo>
                      <a:pt x="122" y="0"/>
                    </a:moveTo>
                    <a:lnTo>
                      <a:pt x="0" y="62"/>
                    </a:lnTo>
                    <a:lnTo>
                      <a:pt x="243" y="62"/>
                    </a:lnTo>
                    <a:lnTo>
                      <a:pt x="122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4" name="Freeform 14"/>
              <p:cNvSpPr>
                <a:spLocks/>
              </p:cNvSpPr>
              <p:nvPr/>
            </p:nvSpPr>
            <p:spPr bwMode="auto">
              <a:xfrm>
                <a:off x="1823" y="687"/>
                <a:ext cx="219" cy="38"/>
              </a:xfrm>
              <a:custGeom>
                <a:avLst/>
                <a:gdLst>
                  <a:gd name="T0" fmla="*/ 15 w 219"/>
                  <a:gd name="T1" fmla="*/ 0 h 38"/>
                  <a:gd name="T2" fmla="*/ 204 w 219"/>
                  <a:gd name="T3" fmla="*/ 0 h 38"/>
                  <a:gd name="T4" fmla="*/ 219 w 219"/>
                  <a:gd name="T5" fmla="*/ 38 h 38"/>
                  <a:gd name="T6" fmla="*/ 0 w 219"/>
                  <a:gd name="T7" fmla="*/ 38 h 38"/>
                  <a:gd name="T8" fmla="*/ 15 w 219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38">
                    <a:moveTo>
                      <a:pt x="15" y="0"/>
                    </a:moveTo>
                    <a:lnTo>
                      <a:pt x="204" y="0"/>
                    </a:lnTo>
                    <a:lnTo>
                      <a:pt x="219" y="38"/>
                    </a:lnTo>
                    <a:lnTo>
                      <a:pt x="0" y="38"/>
                    </a:lnTo>
                    <a:lnTo>
                      <a:pt x="15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5" name="Line 15"/>
              <p:cNvSpPr>
                <a:spLocks noChangeShapeType="1"/>
              </p:cNvSpPr>
              <p:nvPr/>
            </p:nvSpPr>
            <p:spPr bwMode="auto">
              <a:xfrm flipV="1">
                <a:off x="1838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6" name="Line 16"/>
              <p:cNvSpPr>
                <a:spLocks noChangeShapeType="1"/>
              </p:cNvSpPr>
              <p:nvPr/>
            </p:nvSpPr>
            <p:spPr bwMode="auto">
              <a:xfrm flipV="1">
                <a:off x="2027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7" name="Line 17"/>
              <p:cNvSpPr>
                <a:spLocks noChangeShapeType="1"/>
              </p:cNvSpPr>
              <p:nvPr/>
            </p:nvSpPr>
            <p:spPr bwMode="auto">
              <a:xfrm flipV="1">
                <a:off x="1996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8" name="Line 18"/>
              <p:cNvSpPr>
                <a:spLocks noChangeShapeType="1"/>
              </p:cNvSpPr>
              <p:nvPr/>
            </p:nvSpPr>
            <p:spPr bwMode="auto">
              <a:xfrm flipV="1">
                <a:off x="1965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9" name="Line 19"/>
              <p:cNvSpPr>
                <a:spLocks noChangeShapeType="1"/>
              </p:cNvSpPr>
              <p:nvPr/>
            </p:nvSpPr>
            <p:spPr bwMode="auto">
              <a:xfrm flipV="1">
                <a:off x="1933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0" name="Line 20"/>
              <p:cNvSpPr>
                <a:spLocks noChangeShapeType="1"/>
              </p:cNvSpPr>
              <p:nvPr/>
            </p:nvSpPr>
            <p:spPr bwMode="auto">
              <a:xfrm flipV="1">
                <a:off x="1901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1" name="Line 21"/>
              <p:cNvSpPr>
                <a:spLocks noChangeShapeType="1"/>
              </p:cNvSpPr>
              <p:nvPr/>
            </p:nvSpPr>
            <p:spPr bwMode="auto">
              <a:xfrm flipV="1">
                <a:off x="1870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944" name="Group 943"/>
          <p:cNvGrpSpPr/>
          <p:nvPr/>
        </p:nvGrpSpPr>
        <p:grpSpPr>
          <a:xfrm>
            <a:off x="-7324505" y="241482"/>
            <a:ext cx="375067" cy="4085298"/>
            <a:chOff x="3952448" y="245827"/>
            <a:chExt cx="382588" cy="4167217"/>
          </a:xfrm>
        </p:grpSpPr>
        <p:grpSp>
          <p:nvGrpSpPr>
            <p:cNvPr id="945" name="Group 260"/>
            <p:cNvGrpSpPr>
              <a:grpSpLocks noChangeAspect="1"/>
            </p:cNvGrpSpPr>
            <p:nvPr/>
          </p:nvGrpSpPr>
          <p:grpSpPr bwMode="auto">
            <a:xfrm>
              <a:off x="3985700" y="1322349"/>
              <a:ext cx="316085" cy="317115"/>
              <a:chOff x="6525" y="1171"/>
              <a:chExt cx="244" cy="197"/>
            </a:xfrm>
          </p:grpSpPr>
          <p:sp>
            <p:nvSpPr>
              <p:cNvPr id="988" name="Rectangle 261"/>
              <p:cNvSpPr>
                <a:spLocks noChangeArrowheads="1"/>
              </p:cNvSpPr>
              <p:nvPr/>
            </p:nvSpPr>
            <p:spPr bwMode="auto">
              <a:xfrm>
                <a:off x="6525" y="1330"/>
                <a:ext cx="35" cy="3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9" name="Rectangle 262"/>
              <p:cNvSpPr>
                <a:spLocks noChangeArrowheads="1"/>
              </p:cNvSpPr>
              <p:nvPr/>
            </p:nvSpPr>
            <p:spPr bwMode="auto">
              <a:xfrm>
                <a:off x="6594" y="1279"/>
                <a:ext cx="36" cy="8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90" name="Rectangle 263"/>
              <p:cNvSpPr>
                <a:spLocks noChangeArrowheads="1"/>
              </p:cNvSpPr>
              <p:nvPr/>
            </p:nvSpPr>
            <p:spPr bwMode="auto">
              <a:xfrm>
                <a:off x="6664" y="1225"/>
                <a:ext cx="35" cy="14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91" name="Rectangle 264"/>
              <p:cNvSpPr>
                <a:spLocks noChangeArrowheads="1"/>
              </p:cNvSpPr>
              <p:nvPr/>
            </p:nvSpPr>
            <p:spPr bwMode="auto">
              <a:xfrm>
                <a:off x="6734" y="1171"/>
                <a:ext cx="35" cy="19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6" name="Group 267"/>
            <p:cNvGrpSpPr>
              <a:grpSpLocks noChangeAspect="1"/>
            </p:cNvGrpSpPr>
            <p:nvPr/>
          </p:nvGrpSpPr>
          <p:grpSpPr bwMode="auto">
            <a:xfrm>
              <a:off x="3977388" y="4080335"/>
              <a:ext cx="332709" cy="332709"/>
              <a:chOff x="3792" y="2076"/>
              <a:chExt cx="249" cy="249"/>
            </a:xfrm>
          </p:grpSpPr>
          <p:sp>
            <p:nvSpPr>
              <p:cNvPr id="985" name="Freeform 268"/>
              <p:cNvSpPr>
                <a:spLocks/>
              </p:cNvSpPr>
              <p:nvPr/>
            </p:nvSpPr>
            <p:spPr bwMode="auto">
              <a:xfrm>
                <a:off x="3792" y="2076"/>
                <a:ext cx="249" cy="249"/>
              </a:xfrm>
              <a:custGeom>
                <a:avLst/>
                <a:gdLst>
                  <a:gd name="T0" fmla="*/ 249 w 249"/>
                  <a:gd name="T1" fmla="*/ 249 h 249"/>
                  <a:gd name="T2" fmla="*/ 0 w 249"/>
                  <a:gd name="T3" fmla="*/ 249 h 249"/>
                  <a:gd name="T4" fmla="*/ 0 w 249"/>
                  <a:gd name="T5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9" h="249">
                    <a:moveTo>
                      <a:pt x="249" y="249"/>
                    </a:moveTo>
                    <a:lnTo>
                      <a:pt x="0" y="249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6" name="Freeform 269"/>
              <p:cNvSpPr>
                <a:spLocks/>
              </p:cNvSpPr>
              <p:nvPr/>
            </p:nvSpPr>
            <p:spPr bwMode="auto">
              <a:xfrm>
                <a:off x="3977" y="2136"/>
                <a:ext cx="64" cy="65"/>
              </a:xfrm>
              <a:custGeom>
                <a:avLst/>
                <a:gdLst>
                  <a:gd name="T0" fmla="*/ 0 w 64"/>
                  <a:gd name="T1" fmla="*/ 0 h 65"/>
                  <a:gd name="T2" fmla="*/ 64 w 64"/>
                  <a:gd name="T3" fmla="*/ 0 h 65"/>
                  <a:gd name="T4" fmla="*/ 64 w 64"/>
                  <a:gd name="T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4" h="65">
                    <a:moveTo>
                      <a:pt x="0" y="0"/>
                    </a:moveTo>
                    <a:lnTo>
                      <a:pt x="64" y="0"/>
                    </a:lnTo>
                    <a:lnTo>
                      <a:pt x="64" y="6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7" name="Freeform 270"/>
              <p:cNvSpPr>
                <a:spLocks/>
              </p:cNvSpPr>
              <p:nvPr/>
            </p:nvSpPr>
            <p:spPr bwMode="auto">
              <a:xfrm>
                <a:off x="3832" y="2136"/>
                <a:ext cx="209" cy="142"/>
              </a:xfrm>
              <a:custGeom>
                <a:avLst/>
                <a:gdLst>
                  <a:gd name="T0" fmla="*/ 209 w 209"/>
                  <a:gd name="T1" fmla="*/ 0 h 142"/>
                  <a:gd name="T2" fmla="*/ 106 w 209"/>
                  <a:gd name="T3" fmla="*/ 94 h 142"/>
                  <a:gd name="T4" fmla="*/ 82 w 209"/>
                  <a:gd name="T5" fmla="*/ 65 h 142"/>
                  <a:gd name="T6" fmla="*/ 0 w 209"/>
                  <a:gd name="T7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" h="142">
                    <a:moveTo>
                      <a:pt x="209" y="0"/>
                    </a:moveTo>
                    <a:lnTo>
                      <a:pt x="106" y="94"/>
                    </a:lnTo>
                    <a:lnTo>
                      <a:pt x="82" y="65"/>
                    </a:lnTo>
                    <a:lnTo>
                      <a:pt x="0" y="142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7" name="Group 286"/>
            <p:cNvGrpSpPr>
              <a:grpSpLocks noChangeAspect="1"/>
            </p:cNvGrpSpPr>
            <p:nvPr/>
          </p:nvGrpSpPr>
          <p:grpSpPr bwMode="auto">
            <a:xfrm>
              <a:off x="3971502" y="3578427"/>
              <a:ext cx="344481" cy="343058"/>
              <a:chOff x="6524" y="2236"/>
              <a:chExt cx="242" cy="241"/>
            </a:xfrm>
          </p:grpSpPr>
          <p:sp>
            <p:nvSpPr>
              <p:cNvPr id="980" name="Freeform 287"/>
              <p:cNvSpPr>
                <a:spLocks/>
              </p:cNvSpPr>
              <p:nvPr/>
            </p:nvSpPr>
            <p:spPr bwMode="auto">
              <a:xfrm>
                <a:off x="6524" y="2236"/>
                <a:ext cx="242" cy="165"/>
              </a:xfrm>
              <a:custGeom>
                <a:avLst/>
                <a:gdLst>
                  <a:gd name="T0" fmla="*/ 0 w 333"/>
                  <a:gd name="T1" fmla="*/ 216 h 227"/>
                  <a:gd name="T2" fmla="*/ 0 w 333"/>
                  <a:gd name="T3" fmla="*/ 167 h 227"/>
                  <a:gd name="T4" fmla="*/ 167 w 333"/>
                  <a:gd name="T5" fmla="*/ 0 h 227"/>
                  <a:gd name="T6" fmla="*/ 333 w 333"/>
                  <a:gd name="T7" fmla="*/ 167 h 227"/>
                  <a:gd name="T8" fmla="*/ 333 w 333"/>
                  <a:gd name="T9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3" h="227">
                    <a:moveTo>
                      <a:pt x="0" y="216"/>
                    </a:moveTo>
                    <a:cubicBezTo>
                      <a:pt x="0" y="167"/>
                      <a:pt x="0" y="167"/>
                      <a:pt x="0" y="167"/>
                    </a:cubicBezTo>
                    <a:cubicBezTo>
                      <a:pt x="0" y="75"/>
                      <a:pt x="75" y="0"/>
                      <a:pt x="167" y="0"/>
                    </a:cubicBezTo>
                    <a:cubicBezTo>
                      <a:pt x="258" y="0"/>
                      <a:pt x="333" y="75"/>
                      <a:pt x="333" y="167"/>
                    </a:cubicBezTo>
                    <a:cubicBezTo>
                      <a:pt x="333" y="227"/>
                      <a:pt x="333" y="227"/>
                      <a:pt x="333" y="2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1" name="Freeform 288"/>
              <p:cNvSpPr>
                <a:spLocks/>
              </p:cNvSpPr>
              <p:nvPr/>
            </p:nvSpPr>
            <p:spPr bwMode="auto">
              <a:xfrm>
                <a:off x="6524" y="2374"/>
                <a:ext cx="39" cy="91"/>
              </a:xfrm>
              <a:custGeom>
                <a:avLst/>
                <a:gdLst>
                  <a:gd name="T0" fmla="*/ 53 w 53"/>
                  <a:gd name="T1" fmla="*/ 125 h 125"/>
                  <a:gd name="T2" fmla="*/ 30 w 53"/>
                  <a:gd name="T3" fmla="*/ 125 h 125"/>
                  <a:gd name="T4" fmla="*/ 0 w 53"/>
                  <a:gd name="T5" fmla="*/ 95 h 125"/>
                  <a:gd name="T6" fmla="*/ 0 w 53"/>
                  <a:gd name="T7" fmla="*/ 30 h 125"/>
                  <a:gd name="T8" fmla="*/ 30 w 53"/>
                  <a:gd name="T9" fmla="*/ 0 h 125"/>
                  <a:gd name="T10" fmla="*/ 53 w 53"/>
                  <a:gd name="T11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25">
                    <a:moveTo>
                      <a:pt x="53" y="125"/>
                    </a:moveTo>
                    <a:cubicBezTo>
                      <a:pt x="30" y="125"/>
                      <a:pt x="30" y="125"/>
                      <a:pt x="30" y="125"/>
                    </a:cubicBezTo>
                    <a:cubicBezTo>
                      <a:pt x="13" y="125"/>
                      <a:pt x="0" y="112"/>
                      <a:pt x="0" y="95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13"/>
                      <a:pt x="13" y="0"/>
                      <a:pt x="30" y="0"/>
                    </a:cubicBezTo>
                    <a:cubicBezTo>
                      <a:pt x="53" y="0"/>
                      <a:pt x="53" y="0"/>
                      <a:pt x="5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2" name="Rectangle 289"/>
              <p:cNvSpPr>
                <a:spLocks noChangeArrowheads="1"/>
              </p:cNvSpPr>
              <p:nvPr/>
            </p:nvSpPr>
            <p:spPr bwMode="auto">
              <a:xfrm>
                <a:off x="6563" y="2362"/>
                <a:ext cx="43" cy="11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3" name="Freeform 290"/>
              <p:cNvSpPr>
                <a:spLocks/>
              </p:cNvSpPr>
              <p:nvPr/>
            </p:nvSpPr>
            <p:spPr bwMode="auto">
              <a:xfrm>
                <a:off x="6727" y="2374"/>
                <a:ext cx="39" cy="91"/>
              </a:xfrm>
              <a:custGeom>
                <a:avLst/>
                <a:gdLst>
                  <a:gd name="T0" fmla="*/ 0 w 53"/>
                  <a:gd name="T1" fmla="*/ 125 h 125"/>
                  <a:gd name="T2" fmla="*/ 23 w 53"/>
                  <a:gd name="T3" fmla="*/ 125 h 125"/>
                  <a:gd name="T4" fmla="*/ 53 w 53"/>
                  <a:gd name="T5" fmla="*/ 95 h 125"/>
                  <a:gd name="T6" fmla="*/ 53 w 53"/>
                  <a:gd name="T7" fmla="*/ 30 h 125"/>
                  <a:gd name="T8" fmla="*/ 23 w 53"/>
                  <a:gd name="T9" fmla="*/ 0 h 125"/>
                  <a:gd name="T10" fmla="*/ 0 w 53"/>
                  <a:gd name="T11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25">
                    <a:moveTo>
                      <a:pt x="0" y="125"/>
                    </a:moveTo>
                    <a:cubicBezTo>
                      <a:pt x="23" y="125"/>
                      <a:pt x="23" y="125"/>
                      <a:pt x="23" y="125"/>
                    </a:cubicBezTo>
                    <a:cubicBezTo>
                      <a:pt x="40" y="125"/>
                      <a:pt x="53" y="112"/>
                      <a:pt x="53" y="95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3" y="13"/>
                      <a:pt x="40" y="0"/>
                      <a:pt x="23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4" name="Rectangle 291"/>
              <p:cNvSpPr>
                <a:spLocks noChangeArrowheads="1"/>
              </p:cNvSpPr>
              <p:nvPr/>
            </p:nvSpPr>
            <p:spPr bwMode="auto">
              <a:xfrm>
                <a:off x="6684" y="2362"/>
                <a:ext cx="43" cy="11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8" name="Group 331"/>
            <p:cNvGrpSpPr>
              <a:grpSpLocks noChangeAspect="1"/>
            </p:cNvGrpSpPr>
            <p:nvPr/>
          </p:nvGrpSpPr>
          <p:grpSpPr bwMode="auto">
            <a:xfrm>
              <a:off x="3973648" y="2750448"/>
              <a:ext cx="340189" cy="259702"/>
              <a:chOff x="6538" y="1680"/>
              <a:chExt cx="245" cy="212"/>
            </a:xfrm>
          </p:grpSpPr>
          <p:sp>
            <p:nvSpPr>
              <p:cNvPr id="977" name="Freeform 332"/>
              <p:cNvSpPr>
                <a:spLocks/>
              </p:cNvSpPr>
              <p:nvPr/>
            </p:nvSpPr>
            <p:spPr bwMode="auto">
              <a:xfrm>
                <a:off x="6538" y="1680"/>
                <a:ext cx="245" cy="121"/>
              </a:xfrm>
              <a:custGeom>
                <a:avLst/>
                <a:gdLst>
                  <a:gd name="T0" fmla="*/ 0 w 245"/>
                  <a:gd name="T1" fmla="*/ 61 h 121"/>
                  <a:gd name="T2" fmla="*/ 123 w 245"/>
                  <a:gd name="T3" fmla="*/ 0 h 121"/>
                  <a:gd name="T4" fmla="*/ 245 w 245"/>
                  <a:gd name="T5" fmla="*/ 61 h 121"/>
                  <a:gd name="T6" fmla="*/ 123 w 245"/>
                  <a:gd name="T7" fmla="*/ 121 h 121"/>
                  <a:gd name="T8" fmla="*/ 0 w 245"/>
                  <a:gd name="T9" fmla="*/ 6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121">
                    <a:moveTo>
                      <a:pt x="0" y="61"/>
                    </a:moveTo>
                    <a:lnTo>
                      <a:pt x="123" y="0"/>
                    </a:lnTo>
                    <a:lnTo>
                      <a:pt x="245" y="61"/>
                    </a:lnTo>
                    <a:lnTo>
                      <a:pt x="123" y="121"/>
                    </a:lnTo>
                    <a:lnTo>
                      <a:pt x="0" y="6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8" name="Freeform 333"/>
              <p:cNvSpPr>
                <a:spLocks/>
              </p:cNvSpPr>
              <p:nvPr/>
            </p:nvSpPr>
            <p:spPr bwMode="auto">
              <a:xfrm>
                <a:off x="6538" y="1763"/>
                <a:ext cx="245" cy="84"/>
              </a:xfrm>
              <a:custGeom>
                <a:avLst/>
                <a:gdLst>
                  <a:gd name="T0" fmla="*/ 47 w 245"/>
                  <a:gd name="T1" fmla="*/ 1 h 84"/>
                  <a:gd name="T2" fmla="*/ 0 w 245"/>
                  <a:gd name="T3" fmla="*/ 23 h 84"/>
                  <a:gd name="T4" fmla="*/ 123 w 245"/>
                  <a:gd name="T5" fmla="*/ 84 h 84"/>
                  <a:gd name="T6" fmla="*/ 245 w 245"/>
                  <a:gd name="T7" fmla="*/ 23 h 84"/>
                  <a:gd name="T8" fmla="*/ 200 w 245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84">
                    <a:moveTo>
                      <a:pt x="47" y="1"/>
                    </a:moveTo>
                    <a:lnTo>
                      <a:pt x="0" y="23"/>
                    </a:lnTo>
                    <a:lnTo>
                      <a:pt x="123" y="84"/>
                    </a:lnTo>
                    <a:lnTo>
                      <a:pt x="245" y="23"/>
                    </a:lnTo>
                    <a:lnTo>
                      <a:pt x="20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9" name="Freeform 334"/>
              <p:cNvSpPr>
                <a:spLocks/>
              </p:cNvSpPr>
              <p:nvPr/>
            </p:nvSpPr>
            <p:spPr bwMode="auto">
              <a:xfrm>
                <a:off x="6538" y="1809"/>
                <a:ext cx="245" cy="83"/>
              </a:xfrm>
              <a:custGeom>
                <a:avLst/>
                <a:gdLst>
                  <a:gd name="T0" fmla="*/ 47 w 245"/>
                  <a:gd name="T1" fmla="*/ 0 h 83"/>
                  <a:gd name="T2" fmla="*/ 0 w 245"/>
                  <a:gd name="T3" fmla="*/ 23 h 83"/>
                  <a:gd name="T4" fmla="*/ 123 w 245"/>
                  <a:gd name="T5" fmla="*/ 83 h 83"/>
                  <a:gd name="T6" fmla="*/ 245 w 245"/>
                  <a:gd name="T7" fmla="*/ 23 h 83"/>
                  <a:gd name="T8" fmla="*/ 200 w 245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83">
                    <a:moveTo>
                      <a:pt x="47" y="0"/>
                    </a:moveTo>
                    <a:lnTo>
                      <a:pt x="0" y="23"/>
                    </a:lnTo>
                    <a:lnTo>
                      <a:pt x="123" y="83"/>
                    </a:lnTo>
                    <a:lnTo>
                      <a:pt x="245" y="23"/>
                    </a:lnTo>
                    <a:lnTo>
                      <a:pt x="20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9" name="Group 294"/>
            <p:cNvGrpSpPr>
              <a:grpSpLocks noChangeAspect="1"/>
            </p:cNvGrpSpPr>
            <p:nvPr/>
          </p:nvGrpSpPr>
          <p:grpSpPr bwMode="auto">
            <a:xfrm>
              <a:off x="3964539" y="2264819"/>
              <a:ext cx="358406" cy="326781"/>
              <a:chOff x="6535" y="1471"/>
              <a:chExt cx="238" cy="217"/>
            </a:xfrm>
          </p:grpSpPr>
          <p:sp>
            <p:nvSpPr>
              <p:cNvPr id="975" name="Freeform 295"/>
              <p:cNvSpPr>
                <a:spLocks/>
              </p:cNvSpPr>
              <p:nvPr/>
            </p:nvSpPr>
            <p:spPr bwMode="auto">
              <a:xfrm>
                <a:off x="6535" y="1471"/>
                <a:ext cx="238" cy="217"/>
              </a:xfrm>
              <a:custGeom>
                <a:avLst/>
                <a:gdLst>
                  <a:gd name="T0" fmla="*/ 306 w 329"/>
                  <a:gd name="T1" fmla="*/ 153 h 299"/>
                  <a:gd name="T2" fmla="*/ 329 w 329"/>
                  <a:gd name="T3" fmla="*/ 93 h 299"/>
                  <a:gd name="T4" fmla="*/ 236 w 329"/>
                  <a:gd name="T5" fmla="*/ 0 h 299"/>
                  <a:gd name="T6" fmla="*/ 164 w 329"/>
                  <a:gd name="T7" fmla="*/ 34 h 299"/>
                  <a:gd name="T8" fmla="*/ 93 w 329"/>
                  <a:gd name="T9" fmla="*/ 0 h 299"/>
                  <a:gd name="T10" fmla="*/ 0 w 329"/>
                  <a:gd name="T11" fmla="*/ 93 h 299"/>
                  <a:gd name="T12" fmla="*/ 23 w 329"/>
                  <a:gd name="T13" fmla="*/ 154 h 299"/>
                  <a:gd name="T14" fmla="*/ 23 w 329"/>
                  <a:gd name="T15" fmla="*/ 154 h 299"/>
                  <a:gd name="T16" fmla="*/ 23 w 329"/>
                  <a:gd name="T17" fmla="*/ 154 h 299"/>
                  <a:gd name="T18" fmla="*/ 30 w 329"/>
                  <a:gd name="T19" fmla="*/ 162 h 299"/>
                  <a:gd name="T20" fmla="*/ 164 w 329"/>
                  <a:gd name="T21" fmla="*/ 299 h 299"/>
                  <a:gd name="T22" fmla="*/ 298 w 329"/>
                  <a:gd name="T23" fmla="*/ 162 h 299"/>
                  <a:gd name="T24" fmla="*/ 306 w 329"/>
                  <a:gd name="T25" fmla="*/ 154 h 299"/>
                  <a:gd name="T26" fmla="*/ 306 w 329"/>
                  <a:gd name="T27" fmla="*/ 154 h 299"/>
                  <a:gd name="T28" fmla="*/ 306 w 329"/>
                  <a:gd name="T29" fmla="*/ 153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9" h="299">
                    <a:moveTo>
                      <a:pt x="306" y="153"/>
                    </a:moveTo>
                    <a:cubicBezTo>
                      <a:pt x="320" y="137"/>
                      <a:pt x="329" y="116"/>
                      <a:pt x="329" y="93"/>
                    </a:cubicBezTo>
                    <a:cubicBezTo>
                      <a:pt x="329" y="42"/>
                      <a:pt x="287" y="0"/>
                      <a:pt x="236" y="0"/>
                    </a:cubicBezTo>
                    <a:cubicBezTo>
                      <a:pt x="207" y="0"/>
                      <a:pt x="181" y="14"/>
                      <a:pt x="164" y="34"/>
                    </a:cubicBezTo>
                    <a:cubicBezTo>
                      <a:pt x="147" y="14"/>
                      <a:pt x="122" y="0"/>
                      <a:pt x="93" y="0"/>
                    </a:cubicBezTo>
                    <a:cubicBezTo>
                      <a:pt x="41" y="0"/>
                      <a:pt x="0" y="42"/>
                      <a:pt x="0" y="93"/>
                    </a:cubicBezTo>
                    <a:cubicBezTo>
                      <a:pt x="0" y="116"/>
                      <a:pt x="8" y="137"/>
                      <a:pt x="23" y="154"/>
                    </a:cubicBezTo>
                    <a:cubicBezTo>
                      <a:pt x="23" y="154"/>
                      <a:pt x="23" y="154"/>
                      <a:pt x="23" y="154"/>
                    </a:cubicBezTo>
                    <a:cubicBezTo>
                      <a:pt x="23" y="154"/>
                      <a:pt x="23" y="154"/>
                      <a:pt x="23" y="154"/>
                    </a:cubicBezTo>
                    <a:cubicBezTo>
                      <a:pt x="25" y="156"/>
                      <a:pt x="28" y="159"/>
                      <a:pt x="30" y="162"/>
                    </a:cubicBezTo>
                    <a:cubicBezTo>
                      <a:pt x="164" y="299"/>
                      <a:pt x="164" y="299"/>
                      <a:pt x="164" y="299"/>
                    </a:cubicBezTo>
                    <a:cubicBezTo>
                      <a:pt x="298" y="162"/>
                      <a:pt x="298" y="162"/>
                      <a:pt x="298" y="162"/>
                    </a:cubicBezTo>
                    <a:cubicBezTo>
                      <a:pt x="301" y="159"/>
                      <a:pt x="304" y="157"/>
                      <a:pt x="306" y="154"/>
                    </a:cubicBezTo>
                    <a:cubicBezTo>
                      <a:pt x="306" y="154"/>
                      <a:pt x="306" y="154"/>
                      <a:pt x="306" y="154"/>
                    </a:cubicBezTo>
                    <a:lnTo>
                      <a:pt x="306" y="153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6" name="Freeform 296"/>
              <p:cNvSpPr>
                <a:spLocks/>
              </p:cNvSpPr>
              <p:nvPr/>
            </p:nvSpPr>
            <p:spPr bwMode="auto">
              <a:xfrm>
                <a:off x="6557" y="1526"/>
                <a:ext cx="199" cy="93"/>
              </a:xfrm>
              <a:custGeom>
                <a:avLst/>
                <a:gdLst>
                  <a:gd name="T0" fmla="*/ 0 w 199"/>
                  <a:gd name="T1" fmla="*/ 62 h 93"/>
                  <a:gd name="T2" fmla="*/ 25 w 199"/>
                  <a:gd name="T3" fmla="*/ 62 h 93"/>
                  <a:gd name="T4" fmla="*/ 51 w 199"/>
                  <a:gd name="T5" fmla="*/ 20 h 93"/>
                  <a:gd name="T6" fmla="*/ 91 w 199"/>
                  <a:gd name="T7" fmla="*/ 93 h 93"/>
                  <a:gd name="T8" fmla="*/ 131 w 199"/>
                  <a:gd name="T9" fmla="*/ 0 h 93"/>
                  <a:gd name="T10" fmla="*/ 160 w 199"/>
                  <a:gd name="T11" fmla="*/ 57 h 93"/>
                  <a:gd name="T12" fmla="*/ 199 w 199"/>
                  <a:gd name="T13" fmla="*/ 5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93">
                    <a:moveTo>
                      <a:pt x="0" y="62"/>
                    </a:moveTo>
                    <a:lnTo>
                      <a:pt x="25" y="62"/>
                    </a:lnTo>
                    <a:lnTo>
                      <a:pt x="51" y="20"/>
                    </a:lnTo>
                    <a:lnTo>
                      <a:pt x="91" y="93"/>
                    </a:lnTo>
                    <a:lnTo>
                      <a:pt x="131" y="0"/>
                    </a:lnTo>
                    <a:lnTo>
                      <a:pt x="160" y="57"/>
                    </a:lnTo>
                    <a:lnTo>
                      <a:pt x="199" y="57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0" name="Group 304"/>
            <p:cNvGrpSpPr>
              <a:grpSpLocks noChangeAspect="1"/>
            </p:cNvGrpSpPr>
            <p:nvPr/>
          </p:nvGrpSpPr>
          <p:grpSpPr bwMode="auto">
            <a:xfrm>
              <a:off x="3966187" y="3168998"/>
              <a:ext cx="355110" cy="250581"/>
              <a:chOff x="6500" y="1977"/>
              <a:chExt cx="248" cy="175"/>
            </a:xfrm>
          </p:grpSpPr>
          <p:sp>
            <p:nvSpPr>
              <p:cNvPr id="969" name="Oval 305"/>
              <p:cNvSpPr>
                <a:spLocks noChangeArrowheads="1"/>
              </p:cNvSpPr>
              <p:nvPr/>
            </p:nvSpPr>
            <p:spPr bwMode="auto">
              <a:xfrm>
                <a:off x="6533" y="2006"/>
                <a:ext cx="71" cy="71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0" name="Freeform 306"/>
              <p:cNvSpPr>
                <a:spLocks/>
              </p:cNvSpPr>
              <p:nvPr/>
            </p:nvSpPr>
            <p:spPr bwMode="auto">
              <a:xfrm>
                <a:off x="6522" y="2077"/>
                <a:ext cx="93" cy="46"/>
              </a:xfrm>
              <a:custGeom>
                <a:avLst/>
                <a:gdLst>
                  <a:gd name="T0" fmla="*/ 0 w 128"/>
                  <a:gd name="T1" fmla="*/ 64 h 64"/>
                  <a:gd name="T2" fmla="*/ 64 w 128"/>
                  <a:gd name="T3" fmla="*/ 0 h 64"/>
                  <a:gd name="T4" fmla="*/ 128 w 128"/>
                  <a:gd name="T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8" h="64">
                    <a:moveTo>
                      <a:pt x="0" y="64"/>
                    </a:moveTo>
                    <a:cubicBezTo>
                      <a:pt x="0" y="29"/>
                      <a:pt x="28" y="0"/>
                      <a:pt x="64" y="0"/>
                    </a:cubicBezTo>
                    <a:cubicBezTo>
                      <a:pt x="99" y="0"/>
                      <a:pt x="128" y="29"/>
                      <a:pt x="128" y="6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1" name="Line 307"/>
              <p:cNvSpPr>
                <a:spLocks noChangeShapeType="1"/>
              </p:cNvSpPr>
              <p:nvPr/>
            </p:nvSpPr>
            <p:spPr bwMode="auto">
              <a:xfrm>
                <a:off x="6636" y="2007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2" name="Line 308"/>
              <p:cNvSpPr>
                <a:spLocks noChangeShapeType="1"/>
              </p:cNvSpPr>
              <p:nvPr/>
            </p:nvSpPr>
            <p:spPr bwMode="auto">
              <a:xfrm>
                <a:off x="6636" y="2062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3" name="Line 309"/>
              <p:cNvSpPr>
                <a:spLocks noChangeShapeType="1"/>
              </p:cNvSpPr>
              <p:nvPr/>
            </p:nvSpPr>
            <p:spPr bwMode="auto">
              <a:xfrm>
                <a:off x="6636" y="2117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4" name="Rectangle 310"/>
              <p:cNvSpPr>
                <a:spLocks noChangeArrowheads="1"/>
              </p:cNvSpPr>
              <p:nvPr/>
            </p:nvSpPr>
            <p:spPr bwMode="auto">
              <a:xfrm>
                <a:off x="6500" y="1977"/>
                <a:ext cx="248" cy="17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1" name="Group 35"/>
            <p:cNvGrpSpPr>
              <a:grpSpLocks noChangeAspect="1"/>
            </p:cNvGrpSpPr>
            <p:nvPr/>
          </p:nvGrpSpPr>
          <p:grpSpPr bwMode="auto">
            <a:xfrm>
              <a:off x="3952448" y="782500"/>
              <a:ext cx="382588" cy="381000"/>
              <a:chOff x="1409" y="1200"/>
              <a:chExt cx="241" cy="240"/>
            </a:xfrm>
          </p:grpSpPr>
          <p:sp>
            <p:nvSpPr>
              <p:cNvPr id="965" name="Freeform 36"/>
              <p:cNvSpPr>
                <a:spLocks/>
              </p:cNvSpPr>
              <p:nvPr/>
            </p:nvSpPr>
            <p:spPr bwMode="auto">
              <a:xfrm>
                <a:off x="1409" y="1293"/>
                <a:ext cx="241" cy="114"/>
              </a:xfrm>
              <a:custGeom>
                <a:avLst/>
                <a:gdLst>
                  <a:gd name="T0" fmla="*/ 88 w 333"/>
                  <a:gd name="T1" fmla="*/ 157 h 157"/>
                  <a:gd name="T2" fmla="*/ 0 w 333"/>
                  <a:gd name="T3" fmla="*/ 157 h 157"/>
                  <a:gd name="T4" fmla="*/ 0 w 333"/>
                  <a:gd name="T5" fmla="*/ 18 h 157"/>
                  <a:gd name="T6" fmla="*/ 18 w 333"/>
                  <a:gd name="T7" fmla="*/ 0 h 157"/>
                  <a:gd name="T8" fmla="*/ 315 w 333"/>
                  <a:gd name="T9" fmla="*/ 0 h 157"/>
                  <a:gd name="T10" fmla="*/ 333 w 333"/>
                  <a:gd name="T11" fmla="*/ 18 h 157"/>
                  <a:gd name="T12" fmla="*/ 333 w 333"/>
                  <a:gd name="T13" fmla="*/ 157 h 157"/>
                  <a:gd name="T14" fmla="*/ 243 w 333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3" h="157">
                    <a:moveTo>
                      <a:pt x="88" y="157"/>
                    </a:moveTo>
                    <a:cubicBezTo>
                      <a:pt x="0" y="157"/>
                      <a:pt x="0" y="157"/>
                      <a:pt x="0" y="15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325" y="0"/>
                      <a:pt x="333" y="8"/>
                      <a:pt x="333" y="18"/>
                    </a:cubicBezTo>
                    <a:cubicBezTo>
                      <a:pt x="333" y="157"/>
                      <a:pt x="333" y="157"/>
                      <a:pt x="333" y="157"/>
                    </a:cubicBezTo>
                    <a:cubicBezTo>
                      <a:pt x="243" y="157"/>
                      <a:pt x="243" y="157"/>
                      <a:pt x="243" y="15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6" name="Freeform 37"/>
              <p:cNvSpPr>
                <a:spLocks/>
              </p:cNvSpPr>
              <p:nvPr/>
            </p:nvSpPr>
            <p:spPr bwMode="auto">
              <a:xfrm>
                <a:off x="1472" y="1200"/>
                <a:ext cx="113" cy="93"/>
              </a:xfrm>
              <a:custGeom>
                <a:avLst/>
                <a:gdLst>
                  <a:gd name="T0" fmla="*/ 0 w 113"/>
                  <a:gd name="T1" fmla="*/ 93 h 93"/>
                  <a:gd name="T2" fmla="*/ 0 w 113"/>
                  <a:gd name="T3" fmla="*/ 0 h 93"/>
                  <a:gd name="T4" fmla="*/ 113 w 113"/>
                  <a:gd name="T5" fmla="*/ 0 h 93"/>
                  <a:gd name="T6" fmla="*/ 113 w 113"/>
                  <a:gd name="T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93">
                    <a:moveTo>
                      <a:pt x="0" y="93"/>
                    </a:moveTo>
                    <a:lnTo>
                      <a:pt x="0" y="0"/>
                    </a:lnTo>
                    <a:lnTo>
                      <a:pt x="113" y="0"/>
                    </a:lnTo>
                    <a:lnTo>
                      <a:pt x="113" y="9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7" name="Rectangle 38"/>
              <p:cNvSpPr>
                <a:spLocks noChangeArrowheads="1"/>
              </p:cNvSpPr>
              <p:nvPr/>
            </p:nvSpPr>
            <p:spPr bwMode="auto">
              <a:xfrm>
                <a:off x="1472" y="1361"/>
                <a:ext cx="113" cy="7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8" name="Oval 39"/>
              <p:cNvSpPr>
                <a:spLocks noChangeArrowheads="1"/>
              </p:cNvSpPr>
              <p:nvPr/>
            </p:nvSpPr>
            <p:spPr bwMode="auto">
              <a:xfrm>
                <a:off x="1435" y="1322"/>
                <a:ext cx="10" cy="1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2" name="Group 85"/>
            <p:cNvGrpSpPr>
              <a:grpSpLocks noChangeAspect="1"/>
            </p:cNvGrpSpPr>
            <p:nvPr/>
          </p:nvGrpSpPr>
          <p:grpSpPr bwMode="auto">
            <a:xfrm>
              <a:off x="4025473" y="245827"/>
              <a:ext cx="236538" cy="377825"/>
              <a:chOff x="2495" y="148"/>
              <a:chExt cx="149" cy="238"/>
            </a:xfrm>
          </p:grpSpPr>
          <p:sp>
            <p:nvSpPr>
              <p:cNvPr id="961" name="Rectangle 86"/>
              <p:cNvSpPr>
                <a:spLocks noChangeArrowheads="1"/>
              </p:cNvSpPr>
              <p:nvPr/>
            </p:nvSpPr>
            <p:spPr bwMode="auto">
              <a:xfrm>
                <a:off x="2495" y="148"/>
                <a:ext cx="149" cy="23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2" name="Line 87"/>
              <p:cNvSpPr>
                <a:spLocks noChangeShapeType="1"/>
              </p:cNvSpPr>
              <p:nvPr/>
            </p:nvSpPr>
            <p:spPr bwMode="auto">
              <a:xfrm>
                <a:off x="2495" y="177"/>
                <a:ext cx="14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3" name="Line 88"/>
              <p:cNvSpPr>
                <a:spLocks noChangeShapeType="1"/>
              </p:cNvSpPr>
              <p:nvPr/>
            </p:nvSpPr>
            <p:spPr bwMode="auto">
              <a:xfrm>
                <a:off x="2495" y="320"/>
                <a:ext cx="14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4" name="Line 89"/>
              <p:cNvSpPr>
                <a:spLocks noChangeShapeType="1"/>
              </p:cNvSpPr>
              <p:nvPr/>
            </p:nvSpPr>
            <p:spPr bwMode="auto">
              <a:xfrm>
                <a:off x="2561" y="353"/>
                <a:ext cx="1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3" name="Group 24"/>
            <p:cNvGrpSpPr>
              <a:grpSpLocks noChangeAspect="1"/>
            </p:cNvGrpSpPr>
            <p:nvPr/>
          </p:nvGrpSpPr>
          <p:grpSpPr bwMode="auto">
            <a:xfrm>
              <a:off x="3961114" y="1798313"/>
              <a:ext cx="365256" cy="307658"/>
              <a:chOff x="2474" y="1101"/>
              <a:chExt cx="260" cy="219"/>
            </a:xfrm>
          </p:grpSpPr>
          <p:sp>
            <p:nvSpPr>
              <p:cNvPr id="954" name="Freeform 25"/>
              <p:cNvSpPr>
                <a:spLocks/>
              </p:cNvSpPr>
              <p:nvPr/>
            </p:nvSpPr>
            <p:spPr bwMode="auto">
              <a:xfrm>
                <a:off x="2474" y="1180"/>
                <a:ext cx="260" cy="140"/>
              </a:xfrm>
              <a:custGeom>
                <a:avLst/>
                <a:gdLst>
                  <a:gd name="T0" fmla="*/ 60 w 260"/>
                  <a:gd name="T1" fmla="*/ 0 h 140"/>
                  <a:gd name="T2" fmla="*/ 199 w 260"/>
                  <a:gd name="T3" fmla="*/ 0 h 140"/>
                  <a:gd name="T4" fmla="*/ 260 w 260"/>
                  <a:gd name="T5" fmla="*/ 140 h 140"/>
                  <a:gd name="T6" fmla="*/ 0 w 260"/>
                  <a:gd name="T7" fmla="*/ 140 h 140"/>
                  <a:gd name="T8" fmla="*/ 60 w 260"/>
                  <a:gd name="T9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140">
                    <a:moveTo>
                      <a:pt x="60" y="0"/>
                    </a:moveTo>
                    <a:lnTo>
                      <a:pt x="199" y="0"/>
                    </a:lnTo>
                    <a:lnTo>
                      <a:pt x="260" y="140"/>
                    </a:lnTo>
                    <a:lnTo>
                      <a:pt x="0" y="140"/>
                    </a:lnTo>
                    <a:lnTo>
                      <a:pt x="6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5" name="Oval 26"/>
              <p:cNvSpPr>
                <a:spLocks noChangeArrowheads="1"/>
              </p:cNvSpPr>
              <p:nvPr/>
            </p:nvSpPr>
            <p:spPr bwMode="auto">
              <a:xfrm>
                <a:off x="2578" y="1101"/>
                <a:ext cx="52" cy="5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6" name="Line 27"/>
              <p:cNvSpPr>
                <a:spLocks noChangeShapeType="1"/>
              </p:cNvSpPr>
              <p:nvPr/>
            </p:nvSpPr>
            <p:spPr bwMode="auto">
              <a:xfrm>
                <a:off x="2604" y="1153"/>
                <a:ext cx="0" cy="10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7" name="Line 28"/>
              <p:cNvSpPr>
                <a:spLocks noChangeShapeType="1"/>
              </p:cNvSpPr>
              <p:nvPr/>
            </p:nvSpPr>
            <p:spPr bwMode="auto">
              <a:xfrm>
                <a:off x="2503" y="1259"/>
                <a:ext cx="20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8" name="Line 29"/>
              <p:cNvSpPr>
                <a:spLocks noChangeShapeType="1"/>
              </p:cNvSpPr>
              <p:nvPr/>
            </p:nvSpPr>
            <p:spPr bwMode="auto">
              <a:xfrm flipH="1">
                <a:off x="2542" y="1259"/>
                <a:ext cx="12" cy="6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9" name="Line 30"/>
              <p:cNvSpPr>
                <a:spLocks noChangeShapeType="1"/>
              </p:cNvSpPr>
              <p:nvPr/>
            </p:nvSpPr>
            <p:spPr bwMode="auto">
              <a:xfrm>
                <a:off x="2634" y="1180"/>
                <a:ext cx="33" cy="14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0" name="Line 31"/>
              <p:cNvSpPr>
                <a:spLocks noChangeShapeType="1"/>
              </p:cNvSpPr>
              <p:nvPr/>
            </p:nvSpPr>
            <p:spPr bwMode="auto">
              <a:xfrm>
                <a:off x="2644" y="1224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992" name="Group 991"/>
          <p:cNvGrpSpPr/>
          <p:nvPr/>
        </p:nvGrpSpPr>
        <p:grpSpPr>
          <a:xfrm>
            <a:off x="-6195494" y="265604"/>
            <a:ext cx="375066" cy="4061176"/>
            <a:chOff x="5020135" y="270433"/>
            <a:chExt cx="382587" cy="4142611"/>
          </a:xfrm>
        </p:grpSpPr>
        <p:grpSp>
          <p:nvGrpSpPr>
            <p:cNvPr id="993" name="Group 196"/>
            <p:cNvGrpSpPr>
              <a:grpSpLocks noChangeAspect="1"/>
            </p:cNvGrpSpPr>
            <p:nvPr/>
          </p:nvGrpSpPr>
          <p:grpSpPr bwMode="auto">
            <a:xfrm>
              <a:off x="5109211" y="1171774"/>
              <a:ext cx="204434" cy="389553"/>
              <a:chOff x="7261" y="805"/>
              <a:chExt cx="127" cy="242"/>
            </a:xfrm>
          </p:grpSpPr>
          <p:sp>
            <p:nvSpPr>
              <p:cNvPr id="1032" name="Freeform 197"/>
              <p:cNvSpPr>
                <a:spLocks/>
              </p:cNvSpPr>
              <p:nvPr/>
            </p:nvSpPr>
            <p:spPr bwMode="auto">
              <a:xfrm>
                <a:off x="7323" y="805"/>
                <a:ext cx="65" cy="194"/>
              </a:xfrm>
              <a:custGeom>
                <a:avLst/>
                <a:gdLst>
                  <a:gd name="T0" fmla="*/ 90 w 90"/>
                  <a:gd name="T1" fmla="*/ 166 h 268"/>
                  <a:gd name="T2" fmla="*/ 90 w 90"/>
                  <a:gd name="T3" fmla="*/ 46 h 268"/>
                  <a:gd name="T4" fmla="*/ 45 w 90"/>
                  <a:gd name="T5" fmla="*/ 0 h 268"/>
                  <a:gd name="T6" fmla="*/ 0 w 90"/>
                  <a:gd name="T7" fmla="*/ 46 h 268"/>
                  <a:gd name="T8" fmla="*/ 0 w 90"/>
                  <a:gd name="T9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268">
                    <a:moveTo>
                      <a:pt x="90" y="166"/>
                    </a:move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20"/>
                      <a:pt x="70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3" name="Freeform 198"/>
              <p:cNvSpPr>
                <a:spLocks/>
              </p:cNvSpPr>
              <p:nvPr/>
            </p:nvSpPr>
            <p:spPr bwMode="auto">
              <a:xfrm>
                <a:off x="7261" y="805"/>
                <a:ext cx="95" cy="194"/>
              </a:xfrm>
              <a:custGeom>
                <a:avLst/>
                <a:gdLst>
                  <a:gd name="T0" fmla="*/ 131 w 131"/>
                  <a:gd name="T1" fmla="*/ 0 h 268"/>
                  <a:gd name="T2" fmla="*/ 45 w 131"/>
                  <a:gd name="T3" fmla="*/ 0 h 268"/>
                  <a:gd name="T4" fmla="*/ 0 w 131"/>
                  <a:gd name="T5" fmla="*/ 46 h 268"/>
                  <a:gd name="T6" fmla="*/ 0 w 131"/>
                  <a:gd name="T7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68">
                    <a:moveTo>
                      <a:pt x="131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4" name="Freeform 199"/>
              <p:cNvSpPr>
                <a:spLocks/>
              </p:cNvSpPr>
              <p:nvPr/>
            </p:nvSpPr>
            <p:spPr bwMode="auto">
              <a:xfrm>
                <a:off x="7322" y="992"/>
                <a:ext cx="66" cy="55"/>
              </a:xfrm>
              <a:custGeom>
                <a:avLst/>
                <a:gdLst>
                  <a:gd name="T0" fmla="*/ 91 w 91"/>
                  <a:gd name="T1" fmla="*/ 0 h 77"/>
                  <a:gd name="T2" fmla="*/ 91 w 91"/>
                  <a:gd name="T3" fmla="*/ 32 h 77"/>
                  <a:gd name="T4" fmla="*/ 46 w 91"/>
                  <a:gd name="T5" fmla="*/ 77 h 77"/>
                  <a:gd name="T6" fmla="*/ 0 w 91"/>
                  <a:gd name="T7" fmla="*/ 32 h 77"/>
                  <a:gd name="T8" fmla="*/ 0 w 91"/>
                  <a:gd name="T9" fmla="*/ 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7">
                    <a:moveTo>
                      <a:pt x="91" y="0"/>
                    </a:moveTo>
                    <a:cubicBezTo>
                      <a:pt x="91" y="32"/>
                      <a:pt x="91" y="32"/>
                      <a:pt x="91" y="32"/>
                    </a:cubicBezTo>
                    <a:cubicBezTo>
                      <a:pt x="91" y="57"/>
                      <a:pt x="71" y="77"/>
                      <a:pt x="46" y="77"/>
                    </a:cubicBezTo>
                    <a:cubicBezTo>
                      <a:pt x="21" y="77"/>
                      <a:pt x="0" y="57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5" name="Freeform 200"/>
              <p:cNvSpPr>
                <a:spLocks/>
              </p:cNvSpPr>
              <p:nvPr/>
            </p:nvSpPr>
            <p:spPr bwMode="auto">
              <a:xfrm>
                <a:off x="7261" y="996"/>
                <a:ext cx="95" cy="51"/>
              </a:xfrm>
              <a:custGeom>
                <a:avLst/>
                <a:gdLst>
                  <a:gd name="T0" fmla="*/ 131 w 131"/>
                  <a:gd name="T1" fmla="*/ 71 h 71"/>
                  <a:gd name="T2" fmla="*/ 45 w 131"/>
                  <a:gd name="T3" fmla="*/ 71 h 71"/>
                  <a:gd name="T4" fmla="*/ 0 w 131"/>
                  <a:gd name="T5" fmla="*/ 26 h 71"/>
                  <a:gd name="T6" fmla="*/ 0 w 13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71">
                    <a:moveTo>
                      <a:pt x="131" y="71"/>
                    </a:moveTo>
                    <a:cubicBezTo>
                      <a:pt x="45" y="71"/>
                      <a:pt x="45" y="71"/>
                      <a:pt x="45" y="71"/>
                    </a:cubicBezTo>
                    <a:cubicBezTo>
                      <a:pt x="20" y="71"/>
                      <a:pt x="0" y="51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6" name="Oval 201"/>
              <p:cNvSpPr>
                <a:spLocks noChangeArrowheads="1"/>
              </p:cNvSpPr>
              <p:nvPr/>
            </p:nvSpPr>
            <p:spPr bwMode="auto">
              <a:xfrm>
                <a:off x="7287" y="878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7" name="Oval 202"/>
              <p:cNvSpPr>
                <a:spLocks noChangeArrowheads="1"/>
              </p:cNvSpPr>
              <p:nvPr/>
            </p:nvSpPr>
            <p:spPr bwMode="auto">
              <a:xfrm>
                <a:off x="7287" y="923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8" name="Oval 203"/>
              <p:cNvSpPr>
                <a:spLocks noChangeArrowheads="1"/>
              </p:cNvSpPr>
              <p:nvPr/>
            </p:nvSpPr>
            <p:spPr bwMode="auto">
              <a:xfrm>
                <a:off x="7287" y="967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4" name="Group 273"/>
            <p:cNvGrpSpPr>
              <a:grpSpLocks noChangeAspect="1"/>
            </p:cNvGrpSpPr>
            <p:nvPr/>
          </p:nvGrpSpPr>
          <p:grpSpPr bwMode="auto">
            <a:xfrm>
              <a:off x="5069773" y="1710372"/>
              <a:ext cx="283311" cy="387943"/>
              <a:chOff x="7194" y="1126"/>
              <a:chExt cx="176" cy="241"/>
            </a:xfrm>
          </p:grpSpPr>
          <p:sp>
            <p:nvSpPr>
              <p:cNvPr id="1028" name="Freeform 274"/>
              <p:cNvSpPr>
                <a:spLocks/>
              </p:cNvSpPr>
              <p:nvPr/>
            </p:nvSpPr>
            <p:spPr bwMode="auto">
              <a:xfrm>
                <a:off x="7275" y="1206"/>
                <a:ext cx="31" cy="56"/>
              </a:xfrm>
              <a:custGeom>
                <a:avLst/>
                <a:gdLst>
                  <a:gd name="T0" fmla="*/ 0 w 42"/>
                  <a:gd name="T1" fmla="*/ 21 h 77"/>
                  <a:gd name="T2" fmla="*/ 21 w 42"/>
                  <a:gd name="T3" fmla="*/ 0 h 77"/>
                  <a:gd name="T4" fmla="*/ 42 w 42"/>
                  <a:gd name="T5" fmla="*/ 21 h 77"/>
                  <a:gd name="T6" fmla="*/ 42 w 42"/>
                  <a:gd name="T7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77">
                    <a:moveTo>
                      <a:pt x="0" y="21"/>
                    </a:moveTo>
                    <a:cubicBezTo>
                      <a:pt x="0" y="10"/>
                      <a:pt x="9" y="0"/>
                      <a:pt x="21" y="0"/>
                    </a:cubicBezTo>
                    <a:cubicBezTo>
                      <a:pt x="33" y="0"/>
                      <a:pt x="42" y="10"/>
                      <a:pt x="42" y="21"/>
                    </a:cubicBezTo>
                    <a:cubicBezTo>
                      <a:pt x="42" y="77"/>
                      <a:pt x="42" y="77"/>
                      <a:pt x="42" y="7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9" name="Freeform 275"/>
              <p:cNvSpPr>
                <a:spLocks/>
              </p:cNvSpPr>
              <p:nvPr/>
            </p:nvSpPr>
            <p:spPr bwMode="auto">
              <a:xfrm>
                <a:off x="7306" y="1204"/>
                <a:ext cx="31" cy="58"/>
              </a:xfrm>
              <a:custGeom>
                <a:avLst/>
                <a:gdLst>
                  <a:gd name="T0" fmla="*/ 0 w 43"/>
                  <a:gd name="T1" fmla="*/ 22 h 80"/>
                  <a:gd name="T2" fmla="*/ 22 w 43"/>
                  <a:gd name="T3" fmla="*/ 0 h 80"/>
                  <a:gd name="T4" fmla="*/ 43 w 43"/>
                  <a:gd name="T5" fmla="*/ 22 h 80"/>
                  <a:gd name="T6" fmla="*/ 43 w 43"/>
                  <a:gd name="T7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80">
                    <a:moveTo>
                      <a:pt x="0" y="22"/>
                    </a:moveTo>
                    <a:cubicBezTo>
                      <a:pt x="0" y="10"/>
                      <a:pt x="10" y="0"/>
                      <a:pt x="22" y="0"/>
                    </a:cubicBezTo>
                    <a:cubicBezTo>
                      <a:pt x="33" y="0"/>
                      <a:pt x="43" y="10"/>
                      <a:pt x="43" y="22"/>
                    </a:cubicBezTo>
                    <a:cubicBezTo>
                      <a:pt x="43" y="80"/>
                      <a:pt x="43" y="80"/>
                      <a:pt x="43" y="8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0" name="Freeform 276"/>
              <p:cNvSpPr>
                <a:spLocks/>
              </p:cNvSpPr>
              <p:nvPr/>
            </p:nvSpPr>
            <p:spPr bwMode="auto">
              <a:xfrm>
                <a:off x="7194" y="1156"/>
                <a:ext cx="176" cy="211"/>
              </a:xfrm>
              <a:custGeom>
                <a:avLst/>
                <a:gdLst>
                  <a:gd name="T0" fmla="*/ 197 w 242"/>
                  <a:gd name="T1" fmla="*/ 110 h 291"/>
                  <a:gd name="T2" fmla="*/ 218 w 242"/>
                  <a:gd name="T3" fmla="*/ 89 h 291"/>
                  <a:gd name="T4" fmla="*/ 240 w 242"/>
                  <a:gd name="T5" fmla="*/ 110 h 291"/>
                  <a:gd name="T6" fmla="*/ 240 w 242"/>
                  <a:gd name="T7" fmla="*/ 169 h 291"/>
                  <a:gd name="T8" fmla="*/ 237 w 242"/>
                  <a:gd name="T9" fmla="*/ 235 h 291"/>
                  <a:gd name="T10" fmla="*/ 162 w 242"/>
                  <a:gd name="T11" fmla="*/ 291 h 291"/>
                  <a:gd name="T12" fmla="*/ 86 w 242"/>
                  <a:gd name="T13" fmla="*/ 267 h 291"/>
                  <a:gd name="T14" fmla="*/ 8 w 242"/>
                  <a:gd name="T15" fmla="*/ 183 h 291"/>
                  <a:gd name="T16" fmla="*/ 6 w 242"/>
                  <a:gd name="T17" fmla="*/ 165 h 291"/>
                  <a:gd name="T18" fmla="*/ 22 w 242"/>
                  <a:gd name="T19" fmla="*/ 159 h 291"/>
                  <a:gd name="T20" fmla="*/ 69 w 242"/>
                  <a:gd name="T21" fmla="*/ 174 h 291"/>
                  <a:gd name="T22" fmla="*/ 69 w 242"/>
                  <a:gd name="T23" fmla="*/ 21 h 291"/>
                  <a:gd name="T24" fmla="*/ 90 w 242"/>
                  <a:gd name="T25" fmla="*/ 0 h 291"/>
                  <a:gd name="T26" fmla="*/ 112 w 242"/>
                  <a:gd name="T27" fmla="*/ 21 h 291"/>
                  <a:gd name="T28" fmla="*/ 112 w 242"/>
                  <a:gd name="T29" fmla="*/ 145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2" h="291">
                    <a:moveTo>
                      <a:pt x="197" y="110"/>
                    </a:moveTo>
                    <a:cubicBezTo>
                      <a:pt x="197" y="98"/>
                      <a:pt x="206" y="89"/>
                      <a:pt x="218" y="89"/>
                    </a:cubicBezTo>
                    <a:cubicBezTo>
                      <a:pt x="230" y="89"/>
                      <a:pt x="240" y="98"/>
                      <a:pt x="240" y="110"/>
                    </a:cubicBezTo>
                    <a:cubicBezTo>
                      <a:pt x="240" y="169"/>
                      <a:pt x="240" y="169"/>
                      <a:pt x="240" y="169"/>
                    </a:cubicBezTo>
                    <a:cubicBezTo>
                      <a:pt x="240" y="169"/>
                      <a:pt x="242" y="220"/>
                      <a:pt x="237" y="235"/>
                    </a:cubicBezTo>
                    <a:cubicBezTo>
                      <a:pt x="237" y="235"/>
                      <a:pt x="216" y="291"/>
                      <a:pt x="162" y="291"/>
                    </a:cubicBezTo>
                    <a:cubicBezTo>
                      <a:pt x="104" y="291"/>
                      <a:pt x="94" y="274"/>
                      <a:pt x="86" y="267"/>
                    </a:cubicBezTo>
                    <a:cubicBezTo>
                      <a:pt x="79" y="261"/>
                      <a:pt x="11" y="186"/>
                      <a:pt x="8" y="183"/>
                    </a:cubicBezTo>
                    <a:cubicBezTo>
                      <a:pt x="5" y="180"/>
                      <a:pt x="0" y="171"/>
                      <a:pt x="6" y="165"/>
                    </a:cubicBezTo>
                    <a:cubicBezTo>
                      <a:pt x="12" y="159"/>
                      <a:pt x="13" y="159"/>
                      <a:pt x="22" y="159"/>
                    </a:cubicBezTo>
                    <a:cubicBezTo>
                      <a:pt x="31" y="159"/>
                      <a:pt x="69" y="174"/>
                      <a:pt x="69" y="174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9"/>
                      <a:pt x="79" y="0"/>
                      <a:pt x="90" y="0"/>
                    </a:cubicBezTo>
                    <a:cubicBezTo>
                      <a:pt x="102" y="0"/>
                      <a:pt x="112" y="9"/>
                      <a:pt x="112" y="21"/>
                    </a:cubicBezTo>
                    <a:cubicBezTo>
                      <a:pt x="112" y="145"/>
                      <a:pt x="112" y="145"/>
                      <a:pt x="112" y="1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1" name="Freeform 277"/>
              <p:cNvSpPr>
                <a:spLocks/>
              </p:cNvSpPr>
              <p:nvPr/>
            </p:nvSpPr>
            <p:spPr bwMode="auto">
              <a:xfrm>
                <a:off x="7210" y="1126"/>
                <a:ext cx="99" cy="96"/>
              </a:xfrm>
              <a:custGeom>
                <a:avLst/>
                <a:gdLst>
                  <a:gd name="T0" fmla="*/ 45 w 137"/>
                  <a:gd name="T1" fmla="*/ 133 h 133"/>
                  <a:gd name="T2" fmla="*/ 0 w 137"/>
                  <a:gd name="T3" fmla="*/ 68 h 133"/>
                  <a:gd name="T4" fmla="*/ 68 w 137"/>
                  <a:gd name="T5" fmla="*/ 0 h 133"/>
                  <a:gd name="T6" fmla="*/ 137 w 137"/>
                  <a:gd name="T7" fmla="*/ 68 h 133"/>
                  <a:gd name="T8" fmla="*/ 123 w 137"/>
                  <a:gd name="T9" fmla="*/ 11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133">
                    <a:moveTo>
                      <a:pt x="45" y="133"/>
                    </a:moveTo>
                    <a:cubicBezTo>
                      <a:pt x="19" y="123"/>
                      <a:pt x="0" y="98"/>
                      <a:pt x="0" y="68"/>
                    </a:cubicBezTo>
                    <a:cubicBezTo>
                      <a:pt x="0" y="31"/>
                      <a:pt x="31" y="0"/>
                      <a:pt x="68" y="0"/>
                    </a:cubicBezTo>
                    <a:cubicBezTo>
                      <a:pt x="106" y="0"/>
                      <a:pt x="137" y="31"/>
                      <a:pt x="137" y="68"/>
                    </a:cubicBezTo>
                    <a:cubicBezTo>
                      <a:pt x="137" y="84"/>
                      <a:pt x="131" y="98"/>
                      <a:pt x="123" y="11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5" name="Group 321"/>
            <p:cNvGrpSpPr>
              <a:grpSpLocks noChangeAspect="1"/>
            </p:cNvGrpSpPr>
            <p:nvPr/>
          </p:nvGrpSpPr>
          <p:grpSpPr bwMode="auto">
            <a:xfrm>
              <a:off x="5027684" y="2247360"/>
              <a:ext cx="367488" cy="365944"/>
              <a:chOff x="7177" y="1377"/>
              <a:chExt cx="238" cy="237"/>
            </a:xfrm>
          </p:grpSpPr>
          <p:sp>
            <p:nvSpPr>
              <p:cNvPr id="1026" name="Freeform 322"/>
              <p:cNvSpPr>
                <a:spLocks/>
              </p:cNvSpPr>
              <p:nvPr/>
            </p:nvSpPr>
            <p:spPr bwMode="auto">
              <a:xfrm>
                <a:off x="7177" y="1377"/>
                <a:ext cx="238" cy="237"/>
              </a:xfrm>
              <a:custGeom>
                <a:avLst/>
                <a:gdLst>
                  <a:gd name="T0" fmla="*/ 175 w 330"/>
                  <a:gd name="T1" fmla="*/ 198 h 328"/>
                  <a:gd name="T2" fmla="*/ 109 w 330"/>
                  <a:gd name="T3" fmla="*/ 220 h 328"/>
                  <a:gd name="T4" fmla="*/ 0 w 330"/>
                  <a:gd name="T5" fmla="*/ 110 h 328"/>
                  <a:gd name="T6" fmla="*/ 109 w 330"/>
                  <a:gd name="T7" fmla="*/ 0 h 328"/>
                  <a:gd name="T8" fmla="*/ 219 w 330"/>
                  <a:gd name="T9" fmla="*/ 110 h 328"/>
                  <a:gd name="T10" fmla="*/ 214 w 330"/>
                  <a:gd name="T11" fmla="*/ 143 h 328"/>
                  <a:gd name="T12" fmla="*/ 330 w 330"/>
                  <a:gd name="T13" fmla="*/ 258 h 328"/>
                  <a:gd name="T14" fmla="*/ 330 w 330"/>
                  <a:gd name="T15" fmla="*/ 328 h 328"/>
                  <a:gd name="T16" fmla="*/ 264 w 330"/>
                  <a:gd name="T17" fmla="*/ 328 h 328"/>
                  <a:gd name="T18" fmla="*/ 264 w 330"/>
                  <a:gd name="T19" fmla="*/ 283 h 328"/>
                  <a:gd name="T20" fmla="*/ 221 w 330"/>
                  <a:gd name="T21" fmla="*/ 283 h 328"/>
                  <a:gd name="T22" fmla="*/ 221 w 330"/>
                  <a:gd name="T23" fmla="*/ 239 h 328"/>
                  <a:gd name="T24" fmla="*/ 175 w 330"/>
                  <a:gd name="T25" fmla="*/ 239 h 328"/>
                  <a:gd name="T26" fmla="*/ 175 w 330"/>
                  <a:gd name="T27" fmla="*/ 19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0" h="328">
                    <a:moveTo>
                      <a:pt x="175" y="198"/>
                    </a:moveTo>
                    <a:cubicBezTo>
                      <a:pt x="157" y="212"/>
                      <a:pt x="134" y="220"/>
                      <a:pt x="109" y="220"/>
                    </a:cubicBezTo>
                    <a:cubicBezTo>
                      <a:pt x="49" y="220"/>
                      <a:pt x="0" y="171"/>
                      <a:pt x="0" y="110"/>
                    </a:cubicBezTo>
                    <a:cubicBezTo>
                      <a:pt x="0" y="49"/>
                      <a:pt x="49" y="0"/>
                      <a:pt x="109" y="0"/>
                    </a:cubicBezTo>
                    <a:cubicBezTo>
                      <a:pt x="170" y="0"/>
                      <a:pt x="219" y="49"/>
                      <a:pt x="219" y="110"/>
                    </a:cubicBezTo>
                    <a:cubicBezTo>
                      <a:pt x="219" y="122"/>
                      <a:pt x="217" y="133"/>
                      <a:pt x="214" y="143"/>
                    </a:cubicBezTo>
                    <a:cubicBezTo>
                      <a:pt x="330" y="258"/>
                      <a:pt x="330" y="258"/>
                      <a:pt x="330" y="258"/>
                    </a:cubicBezTo>
                    <a:cubicBezTo>
                      <a:pt x="330" y="328"/>
                      <a:pt x="330" y="328"/>
                      <a:pt x="330" y="328"/>
                    </a:cubicBezTo>
                    <a:cubicBezTo>
                      <a:pt x="264" y="328"/>
                      <a:pt x="264" y="328"/>
                      <a:pt x="264" y="328"/>
                    </a:cubicBezTo>
                    <a:cubicBezTo>
                      <a:pt x="264" y="283"/>
                      <a:pt x="264" y="283"/>
                      <a:pt x="264" y="283"/>
                    </a:cubicBezTo>
                    <a:cubicBezTo>
                      <a:pt x="221" y="283"/>
                      <a:pt x="221" y="283"/>
                      <a:pt x="221" y="283"/>
                    </a:cubicBezTo>
                    <a:cubicBezTo>
                      <a:pt x="221" y="239"/>
                      <a:pt x="221" y="239"/>
                      <a:pt x="221" y="239"/>
                    </a:cubicBezTo>
                    <a:cubicBezTo>
                      <a:pt x="175" y="239"/>
                      <a:pt x="175" y="239"/>
                      <a:pt x="175" y="239"/>
                    </a:cubicBezTo>
                    <a:lnTo>
                      <a:pt x="175" y="19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7" name="Oval 323"/>
              <p:cNvSpPr>
                <a:spLocks noChangeArrowheads="1"/>
              </p:cNvSpPr>
              <p:nvPr/>
            </p:nvSpPr>
            <p:spPr bwMode="auto">
              <a:xfrm>
                <a:off x="7220" y="1420"/>
                <a:ext cx="23" cy="2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6" name="Group 343"/>
            <p:cNvGrpSpPr>
              <a:grpSpLocks noChangeAspect="1"/>
            </p:cNvGrpSpPr>
            <p:nvPr/>
          </p:nvGrpSpPr>
          <p:grpSpPr bwMode="auto">
            <a:xfrm>
              <a:off x="5032749" y="2762349"/>
              <a:ext cx="357358" cy="222142"/>
              <a:chOff x="7176" y="1766"/>
              <a:chExt cx="254" cy="138"/>
            </a:xfrm>
          </p:grpSpPr>
          <p:sp>
            <p:nvSpPr>
              <p:cNvPr id="1020" name="Line 344"/>
              <p:cNvSpPr>
                <a:spLocks noChangeShapeType="1"/>
              </p:cNvSpPr>
              <p:nvPr/>
            </p:nvSpPr>
            <p:spPr bwMode="auto">
              <a:xfrm>
                <a:off x="7220" y="1769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1" name="Line 345"/>
              <p:cNvSpPr>
                <a:spLocks noChangeShapeType="1"/>
              </p:cNvSpPr>
              <p:nvPr/>
            </p:nvSpPr>
            <p:spPr bwMode="auto">
              <a:xfrm>
                <a:off x="7220" y="1835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2" name="Line 346"/>
              <p:cNvSpPr>
                <a:spLocks noChangeShapeType="1"/>
              </p:cNvSpPr>
              <p:nvPr/>
            </p:nvSpPr>
            <p:spPr bwMode="auto">
              <a:xfrm>
                <a:off x="7220" y="1901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3" name="Rectangle 347"/>
              <p:cNvSpPr>
                <a:spLocks noChangeArrowheads="1"/>
              </p:cNvSpPr>
              <p:nvPr/>
            </p:nvSpPr>
            <p:spPr bwMode="auto">
              <a:xfrm>
                <a:off x="7176" y="1766"/>
                <a:ext cx="5" cy="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4" name="Rectangle 348"/>
              <p:cNvSpPr>
                <a:spLocks noChangeArrowheads="1"/>
              </p:cNvSpPr>
              <p:nvPr/>
            </p:nvSpPr>
            <p:spPr bwMode="auto">
              <a:xfrm>
                <a:off x="7176" y="1832"/>
                <a:ext cx="5" cy="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5" name="Rectangle 349"/>
              <p:cNvSpPr>
                <a:spLocks noChangeArrowheads="1"/>
              </p:cNvSpPr>
              <p:nvPr/>
            </p:nvSpPr>
            <p:spPr bwMode="auto">
              <a:xfrm>
                <a:off x="7176" y="1899"/>
                <a:ext cx="5" cy="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7" name="Group 368"/>
            <p:cNvGrpSpPr>
              <a:grpSpLocks noChangeAspect="1"/>
            </p:cNvGrpSpPr>
            <p:nvPr/>
          </p:nvGrpSpPr>
          <p:grpSpPr bwMode="auto">
            <a:xfrm>
              <a:off x="5035003" y="3133536"/>
              <a:ext cx="352851" cy="350004"/>
              <a:chOff x="7184" y="2016"/>
              <a:chExt cx="248" cy="246"/>
            </a:xfrm>
          </p:grpSpPr>
          <p:sp>
            <p:nvSpPr>
              <p:cNvPr id="1018" name="Oval 369"/>
              <p:cNvSpPr>
                <a:spLocks noChangeArrowheads="1"/>
              </p:cNvSpPr>
              <p:nvPr/>
            </p:nvSpPr>
            <p:spPr bwMode="auto">
              <a:xfrm>
                <a:off x="7271" y="2016"/>
                <a:ext cx="161" cy="16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9" name="Line 370"/>
              <p:cNvSpPr>
                <a:spLocks noChangeShapeType="1"/>
              </p:cNvSpPr>
              <p:nvPr/>
            </p:nvSpPr>
            <p:spPr bwMode="auto">
              <a:xfrm flipH="1">
                <a:off x="7184" y="2154"/>
                <a:ext cx="110" cy="10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8" name="Group 379"/>
            <p:cNvGrpSpPr>
              <a:grpSpLocks noChangeAspect="1"/>
            </p:cNvGrpSpPr>
            <p:nvPr/>
          </p:nvGrpSpPr>
          <p:grpSpPr bwMode="auto">
            <a:xfrm>
              <a:off x="5062046" y="3632585"/>
              <a:ext cx="298764" cy="312689"/>
              <a:chOff x="7178" y="2272"/>
              <a:chExt cx="236" cy="247"/>
            </a:xfrm>
          </p:grpSpPr>
          <p:sp>
            <p:nvSpPr>
              <p:cNvPr id="1015" name="Oval 380"/>
              <p:cNvSpPr>
                <a:spLocks noChangeArrowheads="1"/>
              </p:cNvSpPr>
              <p:nvPr/>
            </p:nvSpPr>
            <p:spPr bwMode="auto">
              <a:xfrm>
                <a:off x="7178" y="2453"/>
                <a:ext cx="79" cy="66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6" name="Oval 381"/>
              <p:cNvSpPr>
                <a:spLocks noChangeArrowheads="1"/>
              </p:cNvSpPr>
              <p:nvPr/>
            </p:nvSpPr>
            <p:spPr bwMode="auto">
              <a:xfrm>
                <a:off x="7334" y="2427"/>
                <a:ext cx="80" cy="6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7" name="Freeform 382"/>
              <p:cNvSpPr>
                <a:spLocks/>
              </p:cNvSpPr>
              <p:nvPr/>
            </p:nvSpPr>
            <p:spPr bwMode="auto">
              <a:xfrm>
                <a:off x="7257" y="2272"/>
                <a:ext cx="157" cy="214"/>
              </a:xfrm>
              <a:custGeom>
                <a:avLst/>
                <a:gdLst>
                  <a:gd name="T0" fmla="*/ 0 w 157"/>
                  <a:gd name="T1" fmla="*/ 214 h 214"/>
                  <a:gd name="T2" fmla="*/ 0 w 157"/>
                  <a:gd name="T3" fmla="*/ 41 h 214"/>
                  <a:gd name="T4" fmla="*/ 157 w 157"/>
                  <a:gd name="T5" fmla="*/ 0 h 214"/>
                  <a:gd name="T6" fmla="*/ 157 w 157"/>
                  <a:gd name="T7" fmla="*/ 188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7" h="214">
                    <a:moveTo>
                      <a:pt x="0" y="214"/>
                    </a:moveTo>
                    <a:lnTo>
                      <a:pt x="0" y="41"/>
                    </a:lnTo>
                    <a:lnTo>
                      <a:pt x="157" y="0"/>
                    </a:lnTo>
                    <a:lnTo>
                      <a:pt x="157" y="18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9" name="Group 385"/>
            <p:cNvGrpSpPr>
              <a:grpSpLocks noChangeAspect="1"/>
            </p:cNvGrpSpPr>
            <p:nvPr/>
          </p:nvGrpSpPr>
          <p:grpSpPr bwMode="auto">
            <a:xfrm>
              <a:off x="5052871" y="4094319"/>
              <a:ext cx="317115" cy="318725"/>
              <a:chOff x="7230" y="2568"/>
              <a:chExt cx="197" cy="198"/>
            </a:xfrm>
          </p:grpSpPr>
          <p:sp>
            <p:nvSpPr>
              <p:cNvPr id="1010" name="Rectangle 386"/>
              <p:cNvSpPr>
                <a:spLocks noChangeArrowheads="1"/>
              </p:cNvSpPr>
              <p:nvPr/>
            </p:nvSpPr>
            <p:spPr bwMode="auto">
              <a:xfrm>
                <a:off x="7230" y="2568"/>
                <a:ext cx="197" cy="19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1" name="Freeform 387"/>
              <p:cNvSpPr>
                <a:spLocks/>
              </p:cNvSpPr>
              <p:nvPr/>
            </p:nvSpPr>
            <p:spPr bwMode="auto">
              <a:xfrm>
                <a:off x="7230" y="2626"/>
                <a:ext cx="197" cy="63"/>
              </a:xfrm>
              <a:custGeom>
                <a:avLst/>
                <a:gdLst>
                  <a:gd name="T0" fmla="*/ 0 w 197"/>
                  <a:gd name="T1" fmla="*/ 49 h 63"/>
                  <a:gd name="T2" fmla="*/ 42 w 197"/>
                  <a:gd name="T3" fmla="*/ 0 h 63"/>
                  <a:gd name="T4" fmla="*/ 88 w 197"/>
                  <a:gd name="T5" fmla="*/ 55 h 63"/>
                  <a:gd name="T6" fmla="*/ 113 w 197"/>
                  <a:gd name="T7" fmla="*/ 16 h 63"/>
                  <a:gd name="T8" fmla="*/ 141 w 197"/>
                  <a:gd name="T9" fmla="*/ 63 h 63"/>
                  <a:gd name="T10" fmla="*/ 197 w 197"/>
                  <a:gd name="T11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63">
                    <a:moveTo>
                      <a:pt x="0" y="49"/>
                    </a:moveTo>
                    <a:lnTo>
                      <a:pt x="42" y="0"/>
                    </a:lnTo>
                    <a:lnTo>
                      <a:pt x="88" y="55"/>
                    </a:lnTo>
                    <a:lnTo>
                      <a:pt x="113" y="16"/>
                    </a:lnTo>
                    <a:lnTo>
                      <a:pt x="141" y="63"/>
                    </a:lnTo>
                    <a:lnTo>
                      <a:pt x="197" y="6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2" name="Line 388"/>
              <p:cNvSpPr>
                <a:spLocks noChangeShapeType="1"/>
              </p:cNvSpPr>
              <p:nvPr/>
            </p:nvSpPr>
            <p:spPr bwMode="auto">
              <a:xfrm>
                <a:off x="7316" y="2715"/>
                <a:ext cx="11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3" name="Freeform 389"/>
              <p:cNvSpPr>
                <a:spLocks/>
              </p:cNvSpPr>
              <p:nvPr/>
            </p:nvSpPr>
            <p:spPr bwMode="auto">
              <a:xfrm>
                <a:off x="7274" y="2715"/>
                <a:ext cx="25" cy="10"/>
              </a:xfrm>
              <a:custGeom>
                <a:avLst/>
                <a:gdLst>
                  <a:gd name="T0" fmla="*/ 25 w 25"/>
                  <a:gd name="T1" fmla="*/ 0 h 10"/>
                  <a:gd name="T2" fmla="*/ 9 w 25"/>
                  <a:gd name="T3" fmla="*/ 0 h 10"/>
                  <a:gd name="T4" fmla="*/ 0 w 25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" h="10">
                    <a:moveTo>
                      <a:pt x="25" y="0"/>
                    </a:moveTo>
                    <a:lnTo>
                      <a:pt x="9" y="0"/>
                    </a:lnTo>
                    <a:lnTo>
                      <a:pt x="0" y="1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4" name="Oval 391"/>
              <p:cNvSpPr>
                <a:spLocks noChangeArrowheads="1"/>
              </p:cNvSpPr>
              <p:nvPr/>
            </p:nvSpPr>
            <p:spPr bwMode="auto">
              <a:xfrm>
                <a:off x="7368" y="2595"/>
                <a:ext cx="34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00" name="Group 4"/>
            <p:cNvGrpSpPr>
              <a:grpSpLocks noChangeAspect="1"/>
            </p:cNvGrpSpPr>
            <p:nvPr/>
          </p:nvGrpSpPr>
          <p:grpSpPr bwMode="auto">
            <a:xfrm>
              <a:off x="5020928" y="270433"/>
              <a:ext cx="381000" cy="328613"/>
              <a:chOff x="129" y="2196"/>
              <a:chExt cx="240" cy="207"/>
            </a:xfrm>
          </p:grpSpPr>
          <p:sp>
            <p:nvSpPr>
              <p:cNvPr id="1008" name="Freeform 5"/>
              <p:cNvSpPr>
                <a:spLocks/>
              </p:cNvSpPr>
              <p:nvPr/>
            </p:nvSpPr>
            <p:spPr bwMode="auto">
              <a:xfrm>
                <a:off x="129" y="2196"/>
                <a:ext cx="240" cy="207"/>
              </a:xfrm>
              <a:custGeom>
                <a:avLst/>
                <a:gdLst>
                  <a:gd name="T0" fmla="*/ 240 w 240"/>
                  <a:gd name="T1" fmla="*/ 207 h 207"/>
                  <a:gd name="T2" fmla="*/ 0 w 240"/>
                  <a:gd name="T3" fmla="*/ 207 h 207"/>
                  <a:gd name="T4" fmla="*/ 0 w 240"/>
                  <a:gd name="T5" fmla="*/ 92 h 207"/>
                  <a:gd name="T6" fmla="*/ 0 w 240"/>
                  <a:gd name="T7" fmla="*/ 0 h 207"/>
                  <a:gd name="T8" fmla="*/ 240 w 240"/>
                  <a:gd name="T9" fmla="*/ 0 h 207"/>
                  <a:gd name="T10" fmla="*/ 240 w 240"/>
                  <a:gd name="T11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07">
                    <a:moveTo>
                      <a:pt x="240" y="207"/>
                    </a:moveTo>
                    <a:lnTo>
                      <a:pt x="0" y="207"/>
                    </a:lnTo>
                    <a:lnTo>
                      <a:pt x="0" y="92"/>
                    </a:lnTo>
                    <a:lnTo>
                      <a:pt x="0" y="0"/>
                    </a:lnTo>
                    <a:lnTo>
                      <a:pt x="240" y="0"/>
                    </a:lnTo>
                    <a:lnTo>
                      <a:pt x="240" y="207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9" name="Freeform 6"/>
              <p:cNvSpPr>
                <a:spLocks/>
              </p:cNvSpPr>
              <p:nvPr/>
            </p:nvSpPr>
            <p:spPr bwMode="auto">
              <a:xfrm>
                <a:off x="133" y="2264"/>
                <a:ext cx="236" cy="75"/>
              </a:xfrm>
              <a:custGeom>
                <a:avLst/>
                <a:gdLst>
                  <a:gd name="T0" fmla="*/ 0 w 236"/>
                  <a:gd name="T1" fmla="*/ 26 h 75"/>
                  <a:gd name="T2" fmla="*/ 25 w 236"/>
                  <a:gd name="T3" fmla="*/ 26 h 75"/>
                  <a:gd name="T4" fmla="*/ 42 w 236"/>
                  <a:gd name="T5" fmla="*/ 7 h 75"/>
                  <a:gd name="T6" fmla="*/ 108 w 236"/>
                  <a:gd name="T7" fmla="*/ 75 h 75"/>
                  <a:gd name="T8" fmla="*/ 182 w 236"/>
                  <a:gd name="T9" fmla="*/ 0 h 75"/>
                  <a:gd name="T10" fmla="*/ 210 w 236"/>
                  <a:gd name="T11" fmla="*/ 29 h 75"/>
                  <a:gd name="T12" fmla="*/ 236 w 236"/>
                  <a:gd name="T13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75">
                    <a:moveTo>
                      <a:pt x="0" y="26"/>
                    </a:moveTo>
                    <a:lnTo>
                      <a:pt x="25" y="26"/>
                    </a:lnTo>
                    <a:lnTo>
                      <a:pt x="42" y="7"/>
                    </a:lnTo>
                    <a:lnTo>
                      <a:pt x="108" y="75"/>
                    </a:lnTo>
                    <a:lnTo>
                      <a:pt x="182" y="0"/>
                    </a:lnTo>
                    <a:lnTo>
                      <a:pt x="210" y="29"/>
                    </a:lnTo>
                    <a:lnTo>
                      <a:pt x="236" y="2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01" name="Group 34"/>
            <p:cNvGrpSpPr>
              <a:grpSpLocks noChangeAspect="1"/>
            </p:cNvGrpSpPr>
            <p:nvPr/>
          </p:nvGrpSpPr>
          <p:grpSpPr bwMode="auto">
            <a:xfrm>
              <a:off x="5020135" y="748091"/>
              <a:ext cx="382587" cy="274638"/>
              <a:chOff x="3173" y="494"/>
              <a:chExt cx="241" cy="173"/>
            </a:xfrm>
          </p:grpSpPr>
          <p:sp>
            <p:nvSpPr>
              <p:cNvPr id="1002" name="Freeform 35"/>
              <p:cNvSpPr>
                <a:spLocks/>
              </p:cNvSpPr>
              <p:nvPr/>
            </p:nvSpPr>
            <p:spPr bwMode="auto">
              <a:xfrm>
                <a:off x="3173" y="494"/>
                <a:ext cx="241" cy="173"/>
              </a:xfrm>
              <a:custGeom>
                <a:avLst/>
                <a:gdLst>
                  <a:gd name="T0" fmla="*/ 31 w 334"/>
                  <a:gd name="T1" fmla="*/ 238 h 238"/>
                  <a:gd name="T2" fmla="*/ 303 w 334"/>
                  <a:gd name="T3" fmla="*/ 238 h 238"/>
                  <a:gd name="T4" fmla="*/ 334 w 334"/>
                  <a:gd name="T5" fmla="*/ 207 h 238"/>
                  <a:gd name="T6" fmla="*/ 334 w 334"/>
                  <a:gd name="T7" fmla="*/ 40 h 238"/>
                  <a:gd name="T8" fmla="*/ 62 w 334"/>
                  <a:gd name="T9" fmla="*/ 40 h 238"/>
                  <a:gd name="T10" fmla="*/ 62 w 334"/>
                  <a:gd name="T11" fmla="*/ 207 h 238"/>
                  <a:gd name="T12" fmla="*/ 31 w 334"/>
                  <a:gd name="T13" fmla="*/ 238 h 238"/>
                  <a:gd name="T14" fmla="*/ 0 w 334"/>
                  <a:gd name="T15" fmla="*/ 207 h 238"/>
                  <a:gd name="T16" fmla="*/ 0 w 334"/>
                  <a:gd name="T17" fmla="*/ 0 h 238"/>
                  <a:gd name="T18" fmla="*/ 294 w 334"/>
                  <a:gd name="T19" fmla="*/ 0 h 238"/>
                  <a:gd name="T20" fmla="*/ 294 w 334"/>
                  <a:gd name="T21" fmla="*/ 41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4" h="238">
                    <a:moveTo>
                      <a:pt x="31" y="238"/>
                    </a:moveTo>
                    <a:cubicBezTo>
                      <a:pt x="303" y="238"/>
                      <a:pt x="303" y="238"/>
                      <a:pt x="303" y="238"/>
                    </a:cubicBezTo>
                    <a:cubicBezTo>
                      <a:pt x="320" y="238"/>
                      <a:pt x="334" y="224"/>
                      <a:pt x="334" y="207"/>
                    </a:cubicBezTo>
                    <a:cubicBezTo>
                      <a:pt x="334" y="40"/>
                      <a:pt x="334" y="40"/>
                      <a:pt x="334" y="40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62" y="207"/>
                      <a:pt x="62" y="207"/>
                      <a:pt x="62" y="207"/>
                    </a:cubicBezTo>
                    <a:cubicBezTo>
                      <a:pt x="62" y="224"/>
                      <a:pt x="48" y="238"/>
                      <a:pt x="31" y="238"/>
                    </a:cubicBezTo>
                    <a:cubicBezTo>
                      <a:pt x="14" y="238"/>
                      <a:pt x="0" y="224"/>
                      <a:pt x="0" y="20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4" y="0"/>
                      <a:pt x="294" y="0"/>
                      <a:pt x="294" y="0"/>
                    </a:cubicBezTo>
                    <a:cubicBezTo>
                      <a:pt x="294" y="41"/>
                      <a:pt x="294" y="41"/>
                      <a:pt x="294" y="4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3" name="Line 36"/>
              <p:cNvSpPr>
                <a:spLocks noChangeShapeType="1"/>
              </p:cNvSpPr>
              <p:nvPr/>
            </p:nvSpPr>
            <p:spPr bwMode="auto">
              <a:xfrm>
                <a:off x="3307" y="580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4" name="Line 37"/>
              <p:cNvSpPr>
                <a:spLocks noChangeShapeType="1"/>
              </p:cNvSpPr>
              <p:nvPr/>
            </p:nvSpPr>
            <p:spPr bwMode="auto">
              <a:xfrm>
                <a:off x="3307" y="602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5" name="Line 38"/>
              <p:cNvSpPr>
                <a:spLocks noChangeShapeType="1"/>
              </p:cNvSpPr>
              <p:nvPr/>
            </p:nvSpPr>
            <p:spPr bwMode="auto">
              <a:xfrm>
                <a:off x="3307" y="624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6" name="Rectangle 39"/>
              <p:cNvSpPr>
                <a:spLocks noChangeArrowheads="1"/>
              </p:cNvSpPr>
              <p:nvPr/>
            </p:nvSpPr>
            <p:spPr bwMode="auto">
              <a:xfrm>
                <a:off x="3243" y="545"/>
                <a:ext cx="44" cy="82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7" name="Rectangle 40"/>
              <p:cNvSpPr>
                <a:spLocks noChangeArrowheads="1"/>
              </p:cNvSpPr>
              <p:nvPr/>
            </p:nvSpPr>
            <p:spPr bwMode="auto">
              <a:xfrm>
                <a:off x="3311" y="545"/>
                <a:ext cx="80" cy="1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039" name="Group 1038"/>
          <p:cNvGrpSpPr/>
          <p:nvPr/>
        </p:nvGrpSpPr>
        <p:grpSpPr>
          <a:xfrm>
            <a:off x="-5697259" y="302012"/>
            <a:ext cx="404636" cy="4024768"/>
            <a:chOff x="5591668" y="307571"/>
            <a:chExt cx="412750" cy="4105473"/>
          </a:xfrm>
        </p:grpSpPr>
        <p:sp>
          <p:nvSpPr>
            <p:cNvPr id="1040" name="Freeform 71"/>
            <p:cNvSpPr>
              <a:spLocks/>
            </p:cNvSpPr>
            <p:nvPr/>
          </p:nvSpPr>
          <p:spPr bwMode="auto">
            <a:xfrm>
              <a:off x="5598438" y="307571"/>
              <a:ext cx="399211" cy="254336"/>
            </a:xfrm>
            <a:custGeom>
              <a:avLst/>
              <a:gdLst>
                <a:gd name="T0" fmla="*/ 344 w 344"/>
                <a:gd name="T1" fmla="*/ 151 h 217"/>
                <a:gd name="T2" fmla="*/ 278 w 344"/>
                <a:gd name="T3" fmla="*/ 85 h 217"/>
                <a:gd name="T4" fmla="*/ 278 w 344"/>
                <a:gd name="T5" fmla="*/ 85 h 217"/>
                <a:gd name="T6" fmla="*/ 184 w 344"/>
                <a:gd name="T7" fmla="*/ 0 h 217"/>
                <a:gd name="T8" fmla="*/ 104 w 344"/>
                <a:gd name="T9" fmla="*/ 45 h 217"/>
                <a:gd name="T10" fmla="*/ 86 w 344"/>
                <a:gd name="T11" fmla="*/ 44 h 217"/>
                <a:gd name="T12" fmla="*/ 0 w 344"/>
                <a:gd name="T13" fmla="*/ 130 h 217"/>
                <a:gd name="T14" fmla="*/ 86 w 344"/>
                <a:gd name="T15" fmla="*/ 217 h 217"/>
                <a:gd name="T16" fmla="*/ 88 w 344"/>
                <a:gd name="T17" fmla="*/ 217 h 217"/>
                <a:gd name="T18" fmla="*/ 88 w 344"/>
                <a:gd name="T19" fmla="*/ 217 h 217"/>
                <a:gd name="T20" fmla="*/ 281 w 344"/>
                <a:gd name="T21" fmla="*/ 217 h 217"/>
                <a:gd name="T22" fmla="*/ 281 w 344"/>
                <a:gd name="T23" fmla="*/ 216 h 217"/>
                <a:gd name="T24" fmla="*/ 344 w 344"/>
                <a:gd name="T25" fmla="*/ 15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4" h="217">
                  <a:moveTo>
                    <a:pt x="344" y="151"/>
                  </a:moveTo>
                  <a:cubicBezTo>
                    <a:pt x="344" y="114"/>
                    <a:pt x="315" y="85"/>
                    <a:pt x="278" y="85"/>
                  </a:cubicBezTo>
                  <a:cubicBezTo>
                    <a:pt x="278" y="85"/>
                    <a:pt x="278" y="85"/>
                    <a:pt x="278" y="85"/>
                  </a:cubicBezTo>
                  <a:cubicBezTo>
                    <a:pt x="273" y="37"/>
                    <a:pt x="233" y="0"/>
                    <a:pt x="184" y="0"/>
                  </a:cubicBezTo>
                  <a:cubicBezTo>
                    <a:pt x="150" y="0"/>
                    <a:pt x="121" y="18"/>
                    <a:pt x="104" y="45"/>
                  </a:cubicBezTo>
                  <a:cubicBezTo>
                    <a:pt x="98" y="44"/>
                    <a:pt x="92" y="44"/>
                    <a:pt x="86" y="44"/>
                  </a:cubicBezTo>
                  <a:cubicBezTo>
                    <a:pt x="39" y="44"/>
                    <a:pt x="0" y="82"/>
                    <a:pt x="0" y="130"/>
                  </a:cubicBezTo>
                  <a:cubicBezTo>
                    <a:pt x="0" y="178"/>
                    <a:pt x="39" y="217"/>
                    <a:pt x="86" y="217"/>
                  </a:cubicBezTo>
                  <a:cubicBezTo>
                    <a:pt x="87" y="217"/>
                    <a:pt x="87" y="217"/>
                    <a:pt x="88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281" y="217"/>
                    <a:pt x="281" y="217"/>
                    <a:pt x="281" y="217"/>
                  </a:cubicBezTo>
                  <a:cubicBezTo>
                    <a:pt x="281" y="216"/>
                    <a:pt x="281" y="216"/>
                    <a:pt x="281" y="216"/>
                  </a:cubicBezTo>
                  <a:cubicBezTo>
                    <a:pt x="316" y="215"/>
                    <a:pt x="344" y="186"/>
                    <a:pt x="344" y="151"/>
                  </a:cubicBezTo>
                  <a:close/>
                </a:path>
              </a:pathLst>
            </a:custGeom>
            <a:noFill/>
            <a:ln w="15875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grpSp>
          <p:nvGrpSpPr>
            <p:cNvPr id="1041" name="Group 172"/>
            <p:cNvGrpSpPr>
              <a:grpSpLocks noChangeAspect="1"/>
            </p:cNvGrpSpPr>
            <p:nvPr/>
          </p:nvGrpSpPr>
          <p:grpSpPr bwMode="auto">
            <a:xfrm>
              <a:off x="5632108" y="1189154"/>
              <a:ext cx="331870" cy="389309"/>
              <a:chOff x="3813" y="2081"/>
              <a:chExt cx="208" cy="244"/>
            </a:xfrm>
          </p:grpSpPr>
          <p:sp>
            <p:nvSpPr>
              <p:cNvPr id="1074" name="Rectangle 173"/>
              <p:cNvSpPr>
                <a:spLocks noChangeArrowheads="1"/>
              </p:cNvSpPr>
              <p:nvPr/>
            </p:nvSpPr>
            <p:spPr bwMode="auto">
              <a:xfrm>
                <a:off x="3813" y="2081"/>
                <a:ext cx="171" cy="24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5" name="Freeform 174"/>
              <p:cNvSpPr>
                <a:spLocks/>
              </p:cNvSpPr>
              <p:nvPr/>
            </p:nvSpPr>
            <p:spPr bwMode="auto">
              <a:xfrm>
                <a:off x="3984" y="2081"/>
                <a:ext cx="37" cy="244"/>
              </a:xfrm>
              <a:custGeom>
                <a:avLst/>
                <a:gdLst>
                  <a:gd name="T0" fmla="*/ 0 w 37"/>
                  <a:gd name="T1" fmla="*/ 0 h 244"/>
                  <a:gd name="T2" fmla="*/ 37 w 37"/>
                  <a:gd name="T3" fmla="*/ 27 h 244"/>
                  <a:gd name="T4" fmla="*/ 37 w 37"/>
                  <a:gd name="T5" fmla="*/ 218 h 244"/>
                  <a:gd name="T6" fmla="*/ 0 w 37"/>
                  <a:gd name="T7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44">
                    <a:moveTo>
                      <a:pt x="0" y="0"/>
                    </a:moveTo>
                    <a:lnTo>
                      <a:pt x="37" y="27"/>
                    </a:lnTo>
                    <a:lnTo>
                      <a:pt x="37" y="218"/>
                    </a:lnTo>
                    <a:lnTo>
                      <a:pt x="0" y="24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6" name="Line 175"/>
              <p:cNvSpPr>
                <a:spLocks noChangeShapeType="1"/>
              </p:cNvSpPr>
              <p:nvPr/>
            </p:nvSpPr>
            <p:spPr bwMode="auto">
              <a:xfrm>
                <a:off x="3813" y="2202"/>
                <a:ext cx="17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7" name="Line 176"/>
              <p:cNvSpPr>
                <a:spLocks noChangeShapeType="1"/>
              </p:cNvSpPr>
              <p:nvPr/>
            </p:nvSpPr>
            <p:spPr bwMode="auto">
              <a:xfrm>
                <a:off x="3860" y="2240"/>
                <a:ext cx="7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8" name="Line 177"/>
              <p:cNvSpPr>
                <a:spLocks noChangeShapeType="1"/>
              </p:cNvSpPr>
              <p:nvPr/>
            </p:nvSpPr>
            <p:spPr bwMode="auto">
              <a:xfrm>
                <a:off x="3860" y="2120"/>
                <a:ext cx="7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2" name="Group 313"/>
            <p:cNvGrpSpPr>
              <a:grpSpLocks noChangeAspect="1"/>
            </p:cNvGrpSpPr>
            <p:nvPr/>
          </p:nvGrpSpPr>
          <p:grpSpPr bwMode="auto">
            <a:xfrm>
              <a:off x="5662042" y="3039332"/>
              <a:ext cx="272003" cy="325556"/>
              <a:chOff x="7515" y="1788"/>
              <a:chExt cx="193" cy="231"/>
            </a:xfrm>
          </p:grpSpPr>
          <p:sp>
            <p:nvSpPr>
              <p:cNvPr id="1069" name="Freeform 314"/>
              <p:cNvSpPr>
                <a:spLocks/>
              </p:cNvSpPr>
              <p:nvPr/>
            </p:nvSpPr>
            <p:spPr bwMode="auto">
              <a:xfrm>
                <a:off x="7515" y="1855"/>
                <a:ext cx="171" cy="164"/>
              </a:xfrm>
              <a:custGeom>
                <a:avLst/>
                <a:gdLst>
                  <a:gd name="T0" fmla="*/ 0 w 235"/>
                  <a:gd name="T1" fmla="*/ 105 h 227"/>
                  <a:gd name="T2" fmla="*/ 39 w 235"/>
                  <a:gd name="T3" fmla="*/ 84 h 227"/>
                  <a:gd name="T4" fmla="*/ 64 w 235"/>
                  <a:gd name="T5" fmla="*/ 39 h 227"/>
                  <a:gd name="T6" fmla="*/ 139 w 235"/>
                  <a:gd name="T7" fmla="*/ 0 h 227"/>
                  <a:gd name="T8" fmla="*/ 232 w 235"/>
                  <a:gd name="T9" fmla="*/ 98 h 227"/>
                  <a:gd name="T10" fmla="*/ 169 w 235"/>
                  <a:gd name="T11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227">
                    <a:moveTo>
                      <a:pt x="0" y="105"/>
                    </a:moveTo>
                    <a:cubicBezTo>
                      <a:pt x="8" y="101"/>
                      <a:pt x="23" y="99"/>
                      <a:pt x="39" y="84"/>
                    </a:cubicBezTo>
                    <a:cubicBezTo>
                      <a:pt x="50" y="72"/>
                      <a:pt x="64" y="39"/>
                      <a:pt x="64" y="39"/>
                    </a:cubicBezTo>
                    <a:cubicBezTo>
                      <a:pt x="82" y="7"/>
                      <a:pt x="108" y="0"/>
                      <a:pt x="139" y="0"/>
                    </a:cubicBezTo>
                    <a:cubicBezTo>
                      <a:pt x="191" y="0"/>
                      <a:pt x="235" y="46"/>
                      <a:pt x="232" y="98"/>
                    </a:cubicBezTo>
                    <a:cubicBezTo>
                      <a:pt x="232" y="110"/>
                      <a:pt x="220" y="188"/>
                      <a:pt x="169" y="2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0" name="Freeform 315"/>
              <p:cNvSpPr>
                <a:spLocks/>
              </p:cNvSpPr>
              <p:nvPr/>
            </p:nvSpPr>
            <p:spPr bwMode="auto">
              <a:xfrm>
                <a:off x="7531" y="1889"/>
                <a:ext cx="119" cy="129"/>
              </a:xfrm>
              <a:custGeom>
                <a:avLst/>
                <a:gdLst>
                  <a:gd name="T0" fmla="*/ 77 w 164"/>
                  <a:gd name="T1" fmla="*/ 178 h 178"/>
                  <a:gd name="T2" fmla="*/ 162 w 164"/>
                  <a:gd name="T3" fmla="*/ 51 h 178"/>
                  <a:gd name="T4" fmla="*/ 111 w 164"/>
                  <a:gd name="T5" fmla="*/ 0 h 178"/>
                  <a:gd name="T6" fmla="*/ 62 w 164"/>
                  <a:gd name="T7" fmla="*/ 36 h 178"/>
                  <a:gd name="T8" fmla="*/ 38 w 164"/>
                  <a:gd name="T9" fmla="*/ 81 h 178"/>
                  <a:gd name="T10" fmla="*/ 0 w 164"/>
                  <a:gd name="T11" fmla="*/ 10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178">
                    <a:moveTo>
                      <a:pt x="77" y="178"/>
                    </a:moveTo>
                    <a:cubicBezTo>
                      <a:pt x="137" y="140"/>
                      <a:pt x="164" y="78"/>
                      <a:pt x="162" y="51"/>
                    </a:cubicBezTo>
                    <a:cubicBezTo>
                      <a:pt x="159" y="18"/>
                      <a:pt x="139" y="0"/>
                      <a:pt x="111" y="0"/>
                    </a:cubicBezTo>
                    <a:cubicBezTo>
                      <a:pt x="88" y="0"/>
                      <a:pt x="70" y="14"/>
                      <a:pt x="62" y="36"/>
                    </a:cubicBezTo>
                    <a:cubicBezTo>
                      <a:pt x="58" y="50"/>
                      <a:pt x="49" y="69"/>
                      <a:pt x="38" y="81"/>
                    </a:cubicBezTo>
                    <a:cubicBezTo>
                      <a:pt x="25" y="94"/>
                      <a:pt x="3" y="104"/>
                      <a:pt x="0" y="10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1" name="Freeform 316"/>
              <p:cNvSpPr>
                <a:spLocks/>
              </p:cNvSpPr>
              <p:nvPr/>
            </p:nvSpPr>
            <p:spPr bwMode="auto">
              <a:xfrm>
                <a:off x="7536" y="1822"/>
                <a:ext cx="172" cy="59"/>
              </a:xfrm>
              <a:custGeom>
                <a:avLst/>
                <a:gdLst>
                  <a:gd name="T0" fmla="*/ 0 w 236"/>
                  <a:gd name="T1" fmla="*/ 56 h 81"/>
                  <a:gd name="T2" fmla="*/ 111 w 236"/>
                  <a:gd name="T3" fmla="*/ 0 h 81"/>
                  <a:gd name="T4" fmla="*/ 236 w 236"/>
                  <a:gd name="T5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6" h="81">
                    <a:moveTo>
                      <a:pt x="0" y="56"/>
                    </a:moveTo>
                    <a:cubicBezTo>
                      <a:pt x="25" y="22"/>
                      <a:pt x="65" y="0"/>
                      <a:pt x="111" y="0"/>
                    </a:cubicBezTo>
                    <a:cubicBezTo>
                      <a:pt x="166" y="0"/>
                      <a:pt x="214" y="33"/>
                      <a:pt x="236" y="8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2" name="Freeform 317"/>
              <p:cNvSpPr>
                <a:spLocks/>
              </p:cNvSpPr>
              <p:nvPr/>
            </p:nvSpPr>
            <p:spPr bwMode="auto">
              <a:xfrm>
                <a:off x="7551" y="1788"/>
                <a:ext cx="141" cy="21"/>
              </a:xfrm>
              <a:custGeom>
                <a:avLst/>
                <a:gdLst>
                  <a:gd name="T0" fmla="*/ 0 w 195"/>
                  <a:gd name="T1" fmla="*/ 25 h 29"/>
                  <a:gd name="T2" fmla="*/ 94 w 195"/>
                  <a:gd name="T3" fmla="*/ 0 h 29"/>
                  <a:gd name="T4" fmla="*/ 195 w 195"/>
                  <a:gd name="T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5" h="29">
                    <a:moveTo>
                      <a:pt x="0" y="25"/>
                    </a:moveTo>
                    <a:cubicBezTo>
                      <a:pt x="28" y="9"/>
                      <a:pt x="60" y="0"/>
                      <a:pt x="94" y="0"/>
                    </a:cubicBezTo>
                    <a:cubicBezTo>
                      <a:pt x="132" y="0"/>
                      <a:pt x="166" y="10"/>
                      <a:pt x="195" y="29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3" name="Freeform 318"/>
              <p:cNvSpPr>
                <a:spLocks/>
              </p:cNvSpPr>
              <p:nvPr/>
            </p:nvSpPr>
            <p:spPr bwMode="auto">
              <a:xfrm>
                <a:off x="7542" y="1918"/>
                <a:ext cx="71" cy="84"/>
              </a:xfrm>
              <a:custGeom>
                <a:avLst/>
                <a:gdLst>
                  <a:gd name="T0" fmla="*/ 96 w 97"/>
                  <a:gd name="T1" fmla="*/ 0 h 116"/>
                  <a:gd name="T2" fmla="*/ 62 w 97"/>
                  <a:gd name="T3" fmla="*/ 72 h 116"/>
                  <a:gd name="T4" fmla="*/ 0 w 97"/>
                  <a:gd name="T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116">
                    <a:moveTo>
                      <a:pt x="96" y="0"/>
                    </a:moveTo>
                    <a:cubicBezTo>
                      <a:pt x="96" y="0"/>
                      <a:pt x="97" y="35"/>
                      <a:pt x="62" y="72"/>
                    </a:cubicBezTo>
                    <a:cubicBezTo>
                      <a:pt x="28" y="109"/>
                      <a:pt x="0" y="116"/>
                      <a:pt x="0" y="11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3" name="Group 358"/>
            <p:cNvGrpSpPr>
              <a:grpSpLocks noChangeAspect="1"/>
            </p:cNvGrpSpPr>
            <p:nvPr/>
          </p:nvGrpSpPr>
          <p:grpSpPr bwMode="auto">
            <a:xfrm>
              <a:off x="5631437" y="4012223"/>
              <a:ext cx="333213" cy="400821"/>
              <a:chOff x="7498" y="2505"/>
              <a:chExt cx="207" cy="249"/>
            </a:xfrm>
          </p:grpSpPr>
          <p:sp>
            <p:nvSpPr>
              <p:cNvPr id="1067" name="Oval 359"/>
              <p:cNvSpPr>
                <a:spLocks noChangeArrowheads="1"/>
              </p:cNvSpPr>
              <p:nvPr/>
            </p:nvSpPr>
            <p:spPr bwMode="auto">
              <a:xfrm>
                <a:off x="7541" y="2549"/>
                <a:ext cx="120" cy="12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8" name="Freeform 360"/>
              <p:cNvSpPr>
                <a:spLocks/>
              </p:cNvSpPr>
              <p:nvPr/>
            </p:nvSpPr>
            <p:spPr bwMode="auto">
              <a:xfrm>
                <a:off x="7498" y="2505"/>
                <a:ext cx="207" cy="249"/>
              </a:xfrm>
              <a:custGeom>
                <a:avLst/>
                <a:gdLst>
                  <a:gd name="T0" fmla="*/ 285 w 285"/>
                  <a:gd name="T1" fmla="*/ 143 h 343"/>
                  <a:gd name="T2" fmla="*/ 142 w 285"/>
                  <a:gd name="T3" fmla="*/ 0 h 343"/>
                  <a:gd name="T4" fmla="*/ 0 w 285"/>
                  <a:gd name="T5" fmla="*/ 143 h 343"/>
                  <a:gd name="T6" fmla="*/ 35 w 285"/>
                  <a:gd name="T7" fmla="*/ 237 h 343"/>
                  <a:gd name="T8" fmla="*/ 49 w 285"/>
                  <a:gd name="T9" fmla="*/ 251 h 343"/>
                  <a:gd name="T10" fmla="*/ 141 w 285"/>
                  <a:gd name="T11" fmla="*/ 343 h 343"/>
                  <a:gd name="T12" fmla="*/ 233 w 285"/>
                  <a:gd name="T13" fmla="*/ 252 h 343"/>
                  <a:gd name="T14" fmla="*/ 285 w 285"/>
                  <a:gd name="T15" fmla="*/ 143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5" h="343">
                    <a:moveTo>
                      <a:pt x="285" y="143"/>
                    </a:moveTo>
                    <a:cubicBezTo>
                      <a:pt x="285" y="64"/>
                      <a:pt x="221" y="0"/>
                      <a:pt x="142" y="0"/>
                    </a:cubicBezTo>
                    <a:cubicBezTo>
                      <a:pt x="64" y="0"/>
                      <a:pt x="0" y="64"/>
                      <a:pt x="0" y="143"/>
                    </a:cubicBezTo>
                    <a:cubicBezTo>
                      <a:pt x="0" y="179"/>
                      <a:pt x="13" y="212"/>
                      <a:pt x="35" y="237"/>
                    </a:cubicBezTo>
                    <a:cubicBezTo>
                      <a:pt x="40" y="242"/>
                      <a:pt x="44" y="246"/>
                      <a:pt x="49" y="251"/>
                    </a:cubicBezTo>
                    <a:cubicBezTo>
                      <a:pt x="141" y="343"/>
                      <a:pt x="141" y="343"/>
                      <a:pt x="141" y="343"/>
                    </a:cubicBezTo>
                    <a:cubicBezTo>
                      <a:pt x="233" y="252"/>
                      <a:pt x="233" y="252"/>
                      <a:pt x="233" y="252"/>
                    </a:cubicBezTo>
                    <a:cubicBezTo>
                      <a:pt x="265" y="226"/>
                      <a:pt x="285" y="187"/>
                      <a:pt x="285" y="143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4" name="Group 373"/>
            <p:cNvGrpSpPr>
              <a:grpSpLocks noChangeAspect="1"/>
            </p:cNvGrpSpPr>
            <p:nvPr/>
          </p:nvGrpSpPr>
          <p:grpSpPr bwMode="auto">
            <a:xfrm>
              <a:off x="5627723" y="3536430"/>
              <a:ext cx="340640" cy="304248"/>
              <a:chOff x="7473" y="2118"/>
              <a:chExt cx="234" cy="209"/>
            </a:xfrm>
          </p:grpSpPr>
          <p:sp>
            <p:nvSpPr>
              <p:cNvPr id="1064" name="Freeform 374"/>
              <p:cNvSpPr>
                <a:spLocks/>
              </p:cNvSpPr>
              <p:nvPr/>
            </p:nvSpPr>
            <p:spPr bwMode="auto">
              <a:xfrm>
                <a:off x="7473" y="2196"/>
                <a:ext cx="234" cy="131"/>
              </a:xfrm>
              <a:custGeom>
                <a:avLst/>
                <a:gdLst>
                  <a:gd name="T0" fmla="*/ 0 w 234"/>
                  <a:gd name="T1" fmla="*/ 0 h 131"/>
                  <a:gd name="T2" fmla="*/ 0 w 234"/>
                  <a:gd name="T3" fmla="*/ 131 h 131"/>
                  <a:gd name="T4" fmla="*/ 234 w 234"/>
                  <a:gd name="T5" fmla="*/ 131 h 131"/>
                  <a:gd name="T6" fmla="*/ 234 w 234"/>
                  <a:gd name="T7" fmla="*/ 0 h 131"/>
                  <a:gd name="T8" fmla="*/ 116 w 234"/>
                  <a:gd name="T9" fmla="*/ 57 h 131"/>
                  <a:gd name="T10" fmla="*/ 0 w 234"/>
                  <a:gd name="T11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131">
                    <a:moveTo>
                      <a:pt x="0" y="0"/>
                    </a:moveTo>
                    <a:lnTo>
                      <a:pt x="0" y="131"/>
                    </a:lnTo>
                    <a:lnTo>
                      <a:pt x="234" y="131"/>
                    </a:lnTo>
                    <a:lnTo>
                      <a:pt x="234" y="0"/>
                    </a:lnTo>
                    <a:lnTo>
                      <a:pt x="116" y="5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5" name="Freeform 375"/>
              <p:cNvSpPr>
                <a:spLocks/>
              </p:cNvSpPr>
              <p:nvPr/>
            </p:nvSpPr>
            <p:spPr bwMode="auto">
              <a:xfrm>
                <a:off x="7489" y="2118"/>
                <a:ext cx="203" cy="86"/>
              </a:xfrm>
              <a:custGeom>
                <a:avLst/>
                <a:gdLst>
                  <a:gd name="T0" fmla="*/ 0 w 203"/>
                  <a:gd name="T1" fmla="*/ 86 h 86"/>
                  <a:gd name="T2" fmla="*/ 0 w 203"/>
                  <a:gd name="T3" fmla="*/ 0 h 86"/>
                  <a:gd name="T4" fmla="*/ 155 w 203"/>
                  <a:gd name="T5" fmla="*/ 0 h 86"/>
                  <a:gd name="T6" fmla="*/ 203 w 203"/>
                  <a:gd name="T7" fmla="*/ 48 h 86"/>
                  <a:gd name="T8" fmla="*/ 203 w 203"/>
                  <a:gd name="T9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" h="86">
                    <a:moveTo>
                      <a:pt x="0" y="86"/>
                    </a:moveTo>
                    <a:lnTo>
                      <a:pt x="0" y="0"/>
                    </a:lnTo>
                    <a:lnTo>
                      <a:pt x="155" y="0"/>
                    </a:lnTo>
                    <a:lnTo>
                      <a:pt x="203" y="48"/>
                    </a:lnTo>
                    <a:lnTo>
                      <a:pt x="203" y="8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6" name="Freeform 376"/>
              <p:cNvSpPr>
                <a:spLocks/>
              </p:cNvSpPr>
              <p:nvPr/>
            </p:nvSpPr>
            <p:spPr bwMode="auto">
              <a:xfrm>
                <a:off x="7638" y="2118"/>
                <a:ext cx="54" cy="48"/>
              </a:xfrm>
              <a:custGeom>
                <a:avLst/>
                <a:gdLst>
                  <a:gd name="T0" fmla="*/ 54 w 54"/>
                  <a:gd name="T1" fmla="*/ 48 h 48"/>
                  <a:gd name="T2" fmla="*/ 0 w 54"/>
                  <a:gd name="T3" fmla="*/ 48 h 48"/>
                  <a:gd name="T4" fmla="*/ 0 w 54"/>
                  <a:gd name="T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" h="48">
                    <a:moveTo>
                      <a:pt x="54" y="48"/>
                    </a:moveTo>
                    <a:lnTo>
                      <a:pt x="0" y="48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5" name="Group 172"/>
            <p:cNvGrpSpPr>
              <a:grpSpLocks noChangeAspect="1"/>
            </p:cNvGrpSpPr>
            <p:nvPr/>
          </p:nvGrpSpPr>
          <p:grpSpPr bwMode="auto">
            <a:xfrm>
              <a:off x="5605162" y="733449"/>
              <a:ext cx="385763" cy="284163"/>
              <a:chOff x="3795" y="2113"/>
              <a:chExt cx="243" cy="179"/>
            </a:xfrm>
          </p:grpSpPr>
          <p:sp>
            <p:nvSpPr>
              <p:cNvPr id="1062" name="Rectangle 173"/>
              <p:cNvSpPr>
                <a:spLocks noChangeArrowheads="1"/>
              </p:cNvSpPr>
              <p:nvPr/>
            </p:nvSpPr>
            <p:spPr bwMode="auto">
              <a:xfrm>
                <a:off x="3795" y="2113"/>
                <a:ext cx="243" cy="17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3" name="Line 174"/>
              <p:cNvSpPr>
                <a:spLocks noChangeShapeType="1"/>
              </p:cNvSpPr>
              <p:nvPr/>
            </p:nvSpPr>
            <p:spPr bwMode="auto">
              <a:xfrm>
                <a:off x="3908" y="2261"/>
                <a:ext cx="1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6" name="Group 281"/>
            <p:cNvGrpSpPr>
              <a:grpSpLocks noChangeAspect="1"/>
            </p:cNvGrpSpPr>
            <p:nvPr/>
          </p:nvGrpSpPr>
          <p:grpSpPr bwMode="auto">
            <a:xfrm>
              <a:off x="5601193" y="2624902"/>
              <a:ext cx="393700" cy="242888"/>
              <a:chOff x="170" y="552"/>
              <a:chExt cx="248" cy="153"/>
            </a:xfrm>
          </p:grpSpPr>
          <p:sp>
            <p:nvSpPr>
              <p:cNvPr id="1058" name="Freeform 282"/>
              <p:cNvSpPr>
                <a:spLocks/>
              </p:cNvSpPr>
              <p:nvPr/>
            </p:nvSpPr>
            <p:spPr bwMode="auto">
              <a:xfrm>
                <a:off x="170" y="552"/>
                <a:ext cx="248" cy="153"/>
              </a:xfrm>
              <a:custGeom>
                <a:avLst/>
                <a:gdLst>
                  <a:gd name="T0" fmla="*/ 307 w 343"/>
                  <a:gd name="T1" fmla="*/ 0 h 210"/>
                  <a:gd name="T2" fmla="*/ 343 w 343"/>
                  <a:gd name="T3" fmla="*/ 36 h 210"/>
                  <a:gd name="T4" fmla="*/ 343 w 343"/>
                  <a:gd name="T5" fmla="*/ 174 h 210"/>
                  <a:gd name="T6" fmla="*/ 307 w 343"/>
                  <a:gd name="T7" fmla="*/ 210 h 210"/>
                  <a:gd name="T8" fmla="*/ 36 w 343"/>
                  <a:gd name="T9" fmla="*/ 210 h 210"/>
                  <a:gd name="T10" fmla="*/ 0 w 343"/>
                  <a:gd name="T11" fmla="*/ 174 h 210"/>
                  <a:gd name="T12" fmla="*/ 0 w 343"/>
                  <a:gd name="T13" fmla="*/ 36 h 210"/>
                  <a:gd name="T14" fmla="*/ 36 w 343"/>
                  <a:gd name="T15" fmla="*/ 0 h 210"/>
                  <a:gd name="T16" fmla="*/ 307 w 343"/>
                  <a:gd name="T17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210">
                    <a:moveTo>
                      <a:pt x="307" y="0"/>
                    </a:moveTo>
                    <a:cubicBezTo>
                      <a:pt x="327" y="0"/>
                      <a:pt x="343" y="16"/>
                      <a:pt x="343" y="36"/>
                    </a:cubicBezTo>
                    <a:cubicBezTo>
                      <a:pt x="343" y="174"/>
                      <a:pt x="343" y="174"/>
                      <a:pt x="343" y="174"/>
                    </a:cubicBezTo>
                    <a:cubicBezTo>
                      <a:pt x="343" y="194"/>
                      <a:pt x="327" y="210"/>
                      <a:pt x="307" y="210"/>
                    </a:cubicBezTo>
                    <a:cubicBezTo>
                      <a:pt x="36" y="210"/>
                      <a:pt x="36" y="210"/>
                      <a:pt x="36" y="210"/>
                    </a:cubicBezTo>
                    <a:cubicBezTo>
                      <a:pt x="16" y="210"/>
                      <a:pt x="0" y="194"/>
                      <a:pt x="0" y="174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lnTo>
                      <a:pt x="307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9" name="Line 283"/>
              <p:cNvSpPr>
                <a:spLocks noChangeShapeType="1"/>
              </p:cNvSpPr>
              <p:nvPr/>
            </p:nvSpPr>
            <p:spPr bwMode="auto">
              <a:xfrm>
                <a:off x="251" y="648"/>
                <a:ext cx="8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0" name="Oval 284"/>
              <p:cNvSpPr>
                <a:spLocks noChangeArrowheads="1"/>
              </p:cNvSpPr>
              <p:nvPr/>
            </p:nvSpPr>
            <p:spPr bwMode="auto">
              <a:xfrm>
                <a:off x="225" y="600"/>
                <a:ext cx="16" cy="1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1" name="Oval 285"/>
              <p:cNvSpPr>
                <a:spLocks noChangeArrowheads="1"/>
              </p:cNvSpPr>
              <p:nvPr/>
            </p:nvSpPr>
            <p:spPr bwMode="auto">
              <a:xfrm>
                <a:off x="346" y="600"/>
                <a:ext cx="17" cy="1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7" name="Group 4"/>
            <p:cNvGrpSpPr>
              <a:grpSpLocks noChangeAspect="1"/>
            </p:cNvGrpSpPr>
            <p:nvPr/>
          </p:nvGrpSpPr>
          <p:grpSpPr bwMode="auto">
            <a:xfrm>
              <a:off x="5602781" y="1750005"/>
              <a:ext cx="390525" cy="288925"/>
              <a:chOff x="3530" y="524"/>
              <a:chExt cx="246" cy="182"/>
            </a:xfrm>
          </p:grpSpPr>
          <p:sp>
            <p:nvSpPr>
              <p:cNvPr id="1053" name="Rectangle 5"/>
              <p:cNvSpPr>
                <a:spLocks noChangeArrowheads="1"/>
              </p:cNvSpPr>
              <p:nvPr/>
            </p:nvSpPr>
            <p:spPr bwMode="auto">
              <a:xfrm>
                <a:off x="3530" y="524"/>
                <a:ext cx="246" cy="182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4" name="Rectangle 6"/>
              <p:cNvSpPr>
                <a:spLocks noChangeArrowheads="1"/>
              </p:cNvSpPr>
              <p:nvPr/>
            </p:nvSpPr>
            <p:spPr bwMode="auto">
              <a:xfrm>
                <a:off x="3563" y="557"/>
                <a:ext cx="181" cy="3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5" name="Rectangle 7"/>
              <p:cNvSpPr>
                <a:spLocks noChangeArrowheads="1"/>
              </p:cNvSpPr>
              <p:nvPr/>
            </p:nvSpPr>
            <p:spPr bwMode="auto">
              <a:xfrm>
                <a:off x="3694" y="623"/>
                <a:ext cx="50" cy="50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6" name="Line 8"/>
              <p:cNvSpPr>
                <a:spLocks noChangeShapeType="1"/>
              </p:cNvSpPr>
              <p:nvPr/>
            </p:nvSpPr>
            <p:spPr bwMode="auto">
              <a:xfrm>
                <a:off x="3563" y="623"/>
                <a:ext cx="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7" name="Line 9"/>
              <p:cNvSpPr>
                <a:spLocks noChangeShapeType="1"/>
              </p:cNvSpPr>
              <p:nvPr/>
            </p:nvSpPr>
            <p:spPr bwMode="auto">
              <a:xfrm>
                <a:off x="3563" y="673"/>
                <a:ext cx="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8" name="Group 43"/>
            <p:cNvGrpSpPr>
              <a:grpSpLocks noChangeAspect="1"/>
            </p:cNvGrpSpPr>
            <p:nvPr/>
          </p:nvGrpSpPr>
          <p:grpSpPr bwMode="auto">
            <a:xfrm>
              <a:off x="5591668" y="2210472"/>
              <a:ext cx="412750" cy="242888"/>
              <a:chOff x="3534" y="1307"/>
              <a:chExt cx="260" cy="153"/>
            </a:xfrm>
          </p:grpSpPr>
          <p:sp>
            <p:nvSpPr>
              <p:cNvPr id="1049" name="Freeform 44"/>
              <p:cNvSpPr>
                <a:spLocks/>
              </p:cNvSpPr>
              <p:nvPr/>
            </p:nvSpPr>
            <p:spPr bwMode="auto">
              <a:xfrm>
                <a:off x="3534" y="1307"/>
                <a:ext cx="90" cy="53"/>
              </a:xfrm>
              <a:custGeom>
                <a:avLst/>
                <a:gdLst>
                  <a:gd name="T0" fmla="*/ 0 w 90"/>
                  <a:gd name="T1" fmla="*/ 0 h 53"/>
                  <a:gd name="T2" fmla="*/ 90 w 90"/>
                  <a:gd name="T3" fmla="*/ 0 h 53"/>
                  <a:gd name="T4" fmla="*/ 90 w 90"/>
                  <a:gd name="T5" fmla="*/ 53 h 53"/>
                  <a:gd name="T6" fmla="*/ 0 w 90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53">
                    <a:moveTo>
                      <a:pt x="0" y="0"/>
                    </a:moveTo>
                    <a:lnTo>
                      <a:pt x="90" y="0"/>
                    </a:lnTo>
                    <a:lnTo>
                      <a:pt x="90" y="53"/>
                    </a:lnTo>
                    <a:lnTo>
                      <a:pt x="0" y="5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0" name="Freeform 45"/>
              <p:cNvSpPr>
                <a:spLocks/>
              </p:cNvSpPr>
              <p:nvPr/>
            </p:nvSpPr>
            <p:spPr bwMode="auto">
              <a:xfrm>
                <a:off x="3534" y="1407"/>
                <a:ext cx="90" cy="53"/>
              </a:xfrm>
              <a:custGeom>
                <a:avLst/>
                <a:gdLst>
                  <a:gd name="T0" fmla="*/ 0 w 90"/>
                  <a:gd name="T1" fmla="*/ 0 h 53"/>
                  <a:gd name="T2" fmla="*/ 90 w 90"/>
                  <a:gd name="T3" fmla="*/ 0 h 53"/>
                  <a:gd name="T4" fmla="*/ 90 w 90"/>
                  <a:gd name="T5" fmla="*/ 53 h 53"/>
                  <a:gd name="T6" fmla="*/ 0 w 90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53">
                    <a:moveTo>
                      <a:pt x="0" y="0"/>
                    </a:moveTo>
                    <a:lnTo>
                      <a:pt x="90" y="0"/>
                    </a:lnTo>
                    <a:lnTo>
                      <a:pt x="90" y="53"/>
                    </a:lnTo>
                    <a:lnTo>
                      <a:pt x="0" y="5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1" name="Freeform 46"/>
              <p:cNvSpPr>
                <a:spLocks/>
              </p:cNvSpPr>
              <p:nvPr/>
            </p:nvSpPr>
            <p:spPr bwMode="auto">
              <a:xfrm>
                <a:off x="3624" y="1333"/>
                <a:ext cx="82" cy="100"/>
              </a:xfrm>
              <a:custGeom>
                <a:avLst/>
                <a:gdLst>
                  <a:gd name="T0" fmla="*/ 0 w 82"/>
                  <a:gd name="T1" fmla="*/ 0 h 100"/>
                  <a:gd name="T2" fmla="*/ 82 w 82"/>
                  <a:gd name="T3" fmla="*/ 0 h 100"/>
                  <a:gd name="T4" fmla="*/ 82 w 82"/>
                  <a:gd name="T5" fmla="*/ 100 h 100"/>
                  <a:gd name="T6" fmla="*/ 0 w 82"/>
                  <a:gd name="T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100">
                    <a:moveTo>
                      <a:pt x="0" y="0"/>
                    </a:moveTo>
                    <a:lnTo>
                      <a:pt x="82" y="0"/>
                    </a:lnTo>
                    <a:lnTo>
                      <a:pt x="82" y="100"/>
                    </a:lnTo>
                    <a:lnTo>
                      <a:pt x="0" y="10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2" name="Line 47"/>
              <p:cNvSpPr>
                <a:spLocks noChangeShapeType="1"/>
              </p:cNvSpPr>
              <p:nvPr/>
            </p:nvSpPr>
            <p:spPr bwMode="auto">
              <a:xfrm>
                <a:off x="3706" y="1384"/>
                <a:ext cx="8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sp>
        <p:nvSpPr>
          <p:cNvPr id="559" name="Title 16">
            <a:extLst>
              <a:ext uri="{FF2B5EF4-FFF2-40B4-BE49-F238E27FC236}">
                <a16:creationId xmlns:a16="http://schemas.microsoft.com/office/drawing/2014/main" id="{2A8A47E7-7FBA-C743-87C4-925FA7F81EAD}"/>
              </a:ext>
            </a:extLst>
          </p:cNvPr>
          <p:cNvSpPr txBox="1">
            <a:spLocks/>
          </p:cNvSpPr>
          <p:nvPr/>
        </p:nvSpPr>
        <p:spPr>
          <a:xfrm>
            <a:off x="586740" y="767083"/>
            <a:ext cx="11018520" cy="36933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What can I do with this?</a:t>
            </a:r>
          </a:p>
        </p:txBody>
      </p:sp>
      <p:sp>
        <p:nvSpPr>
          <p:cNvPr id="560" name="Title 1">
            <a:extLst>
              <a:ext uri="{FF2B5EF4-FFF2-40B4-BE49-F238E27FC236}">
                <a16:creationId xmlns:a16="http://schemas.microsoft.com/office/drawing/2014/main" id="{988804FF-C2BF-7140-AE5A-15568F97678C}"/>
              </a:ext>
            </a:extLst>
          </p:cNvPr>
          <p:cNvSpPr txBox="1">
            <a:spLocks/>
          </p:cNvSpPr>
          <p:nvPr/>
        </p:nvSpPr>
        <p:spPr>
          <a:xfrm>
            <a:off x="583956" y="153637"/>
            <a:ext cx="11332816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ML.NET &amp; Blazor .NET 5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2D756B-966C-394F-B4F7-021B7EB93A72}"/>
              </a:ext>
            </a:extLst>
          </p:cNvPr>
          <p:cNvSpPr/>
          <p:nvPr/>
        </p:nvSpPr>
        <p:spPr>
          <a:xfrm>
            <a:off x="583956" y="1442684"/>
            <a:ext cx="1039941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General Guidance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This is not just a Blazor &amp; Machine Intelligence niche; othe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 vendors are doing similar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Tensorflow JS: https://www.tensorflow.org/js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Anytime there is an Excel-like or Power BI-like subset of functionality that requires it to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be made into an “analytics app”, Blazor may be a great fit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Blazor WASM and Static Applications can be super effective for interactive blogs,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code examples (GitHub Pages), interactive information apps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(New York Times, FiveThirtyEight, Live Sports)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0" name="Picture 2" descr="It's Way Too Soon To Count Trump Out | FiveThirtyEight">
            <a:extLst>
              <a:ext uri="{FF2B5EF4-FFF2-40B4-BE49-F238E27FC236}">
                <a16:creationId xmlns:a16="http://schemas.microsoft.com/office/drawing/2014/main" id="{E915CF7B-1F6E-5546-BE57-61B99C870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69786" y="3580830"/>
            <a:ext cx="3757576" cy="310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Media Has A Probability Problem | FiveThirtyEight">
            <a:extLst>
              <a:ext uri="{FF2B5EF4-FFF2-40B4-BE49-F238E27FC236}">
                <a16:creationId xmlns:a16="http://schemas.microsoft.com/office/drawing/2014/main" id="{EF35C7B5-14EC-2F4A-A39B-90194D2CF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29586" y="1871464"/>
            <a:ext cx="2292720" cy="493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487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6740" y="767083"/>
            <a:ext cx="11018520" cy="369332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Sequence diagram and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43C13-1A6E-1940-ADF0-F30F7BF3B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425137" y="-21586"/>
            <a:ext cx="3757576" cy="242147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607CA8-5A43-E14F-A162-BCD08737110E}"/>
              </a:ext>
            </a:extLst>
          </p:cNvPr>
          <p:cNvSpPr txBox="1">
            <a:spLocks/>
          </p:cNvSpPr>
          <p:nvPr/>
        </p:nvSpPr>
        <p:spPr>
          <a:xfrm>
            <a:off x="583956" y="153637"/>
            <a:ext cx="11332816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ML Predictions with Blazor WASM Scenario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F42206-E699-E046-A79F-E8D5F5DCD175}"/>
              </a:ext>
            </a:extLst>
          </p:cNvPr>
          <p:cNvSpPr/>
          <p:nvPr/>
        </p:nvSpPr>
        <p:spPr>
          <a:xfrm>
            <a:off x="4024416" y="1452359"/>
            <a:ext cx="6814071" cy="5110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335A97-B8C3-2E4C-A3B3-0C086FEA8B0D}"/>
              </a:ext>
            </a:extLst>
          </p:cNvPr>
          <p:cNvCxnSpPr>
            <a:cxnSpLocks/>
          </p:cNvCxnSpPr>
          <p:nvPr/>
        </p:nvCxnSpPr>
        <p:spPr>
          <a:xfrm flipV="1">
            <a:off x="1504436" y="3563311"/>
            <a:ext cx="2426056" cy="1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B5B562-DC18-CE42-901E-DB0AD4F7531A}"/>
              </a:ext>
            </a:extLst>
          </p:cNvPr>
          <p:cNvSpPr txBox="1"/>
          <p:nvPr/>
        </p:nvSpPr>
        <p:spPr>
          <a:xfrm>
            <a:off x="1780289" y="3870361"/>
            <a:ext cx="2055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Network or local communication with Web Browser User Interface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54BF33-E94A-3B48-ABB7-64DAEBD42AD2}"/>
              </a:ext>
            </a:extLst>
          </p:cNvPr>
          <p:cNvGrpSpPr/>
          <p:nvPr/>
        </p:nvGrpSpPr>
        <p:grpSpPr>
          <a:xfrm>
            <a:off x="4415238" y="3469735"/>
            <a:ext cx="3312256" cy="2978878"/>
            <a:chOff x="8595429" y="2084704"/>
            <a:chExt cx="3312256" cy="386059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04B65B8-D232-194D-94E6-B1A5C5964C5E}"/>
                </a:ext>
              </a:extLst>
            </p:cNvPr>
            <p:cNvSpPr/>
            <p:nvPr/>
          </p:nvSpPr>
          <p:spPr>
            <a:xfrm>
              <a:off x="8599934" y="2084704"/>
              <a:ext cx="3279621" cy="3819893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4CF03D-A6CD-6647-A7A3-42EB09BC7648}"/>
                </a:ext>
              </a:extLst>
            </p:cNvPr>
            <p:cNvSpPr txBox="1"/>
            <p:nvPr/>
          </p:nvSpPr>
          <p:spPr>
            <a:xfrm>
              <a:off x="9182213" y="2168184"/>
              <a:ext cx="2124986" cy="358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ML Predictions (.NET 5) App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A2E547A-82B2-FF4E-9000-6500DC27CCD0}"/>
                </a:ext>
              </a:extLst>
            </p:cNvPr>
            <p:cNvSpPr/>
            <p:nvPr/>
          </p:nvSpPr>
          <p:spPr>
            <a:xfrm>
              <a:off x="9246426" y="2835654"/>
              <a:ext cx="1988900" cy="1480283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ASP.NET Core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631FDD6-57C2-7449-B0D4-5C2A755F221B}"/>
                </a:ext>
              </a:extLst>
            </p:cNvPr>
            <p:cNvSpPr/>
            <p:nvPr/>
          </p:nvSpPr>
          <p:spPr>
            <a:xfrm>
              <a:off x="9435104" y="3097895"/>
              <a:ext cx="1665514" cy="477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Blazor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74ACFE-4962-234E-9F08-AB61290F6467}"/>
                </a:ext>
              </a:extLst>
            </p:cNvPr>
            <p:cNvSpPr/>
            <p:nvPr/>
          </p:nvSpPr>
          <p:spPr>
            <a:xfrm>
              <a:off x="9435104" y="3701952"/>
              <a:ext cx="1665514" cy="477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ML.NET</a:t>
              </a:r>
            </a:p>
          </p:txBody>
        </p:sp>
        <p:pic>
          <p:nvPicPr>
            <p:cNvPr id="23" name="Picture 4" descr="Image result for machine learning model svg">
              <a:extLst>
                <a:ext uri="{FF2B5EF4-FFF2-40B4-BE49-F238E27FC236}">
                  <a16:creationId xmlns:a16="http://schemas.microsoft.com/office/drawing/2014/main" id="{D728A523-6E47-6C4C-93D6-628DD4601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3956" y="4646996"/>
              <a:ext cx="598449" cy="651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38B2427D-9158-B545-B09F-FA4DF8CF2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24409" y="4612641"/>
              <a:ext cx="598448" cy="70993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6EF611-06BF-F646-BD9B-42CECE4BE09F}"/>
                </a:ext>
              </a:extLst>
            </p:cNvPr>
            <p:cNvSpPr txBox="1"/>
            <p:nvPr/>
          </p:nvSpPr>
          <p:spPr>
            <a:xfrm>
              <a:off x="8595429" y="5346989"/>
              <a:ext cx="1321660" cy="59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Prediction</a:t>
              </a:r>
            </a:p>
            <a:p>
              <a:r>
                <a:rPr lang="en-US" sz="1200" b="1" dirty="0"/>
                <a:t>Analysis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328F50-5F09-7A44-A76D-004CD6D34D5F}"/>
                </a:ext>
              </a:extLst>
            </p:cNvPr>
            <p:cNvSpPr txBox="1"/>
            <p:nvPr/>
          </p:nvSpPr>
          <p:spPr>
            <a:xfrm>
              <a:off x="10472399" y="5306295"/>
              <a:ext cx="1435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/>
                <a:t>Machine Learning Models</a:t>
              </a:r>
            </a:p>
          </p:txBody>
        </p:sp>
        <p:pic>
          <p:nvPicPr>
            <p:cNvPr id="27" name="Picture 6" descr="Image result for blazor svg icon">
              <a:extLst>
                <a:ext uri="{FF2B5EF4-FFF2-40B4-BE49-F238E27FC236}">
                  <a16:creationId xmlns:a16="http://schemas.microsoft.com/office/drawing/2014/main" id="{43DD11B7-5888-1040-8B37-F5FF97456C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0934" y="3094948"/>
              <a:ext cx="413358" cy="464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8" descr="Image result for ml.net icon svg">
              <a:extLst>
                <a:ext uri="{FF2B5EF4-FFF2-40B4-BE49-F238E27FC236}">
                  <a16:creationId xmlns:a16="http://schemas.microsoft.com/office/drawing/2014/main" id="{B79E73A4-B8CC-6248-9631-CDD73330BA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2751" y="3757327"/>
              <a:ext cx="381541" cy="381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Graphic 28">
            <a:extLst>
              <a:ext uri="{FF2B5EF4-FFF2-40B4-BE49-F238E27FC236}">
                <a16:creationId xmlns:a16="http://schemas.microsoft.com/office/drawing/2014/main" id="{F1A682D9-14A0-0C4C-B09E-5A8A7EEC45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1902" y="2577497"/>
            <a:ext cx="908326" cy="908326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713C1158-5152-BC45-B5D1-D3FD3CDDAED1}"/>
              </a:ext>
            </a:extLst>
          </p:cNvPr>
          <p:cNvSpPr/>
          <p:nvPr/>
        </p:nvSpPr>
        <p:spPr>
          <a:xfrm>
            <a:off x="2607944" y="3394187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E26AA59-19B8-6840-99AC-3E2D454E344B}"/>
              </a:ext>
            </a:extLst>
          </p:cNvPr>
          <p:cNvCxnSpPr>
            <a:cxnSpLocks/>
          </p:cNvCxnSpPr>
          <p:nvPr/>
        </p:nvCxnSpPr>
        <p:spPr>
          <a:xfrm>
            <a:off x="4734113" y="3703273"/>
            <a:ext cx="822" cy="1622983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09E882-0E29-ED4B-85AE-D7506C3F7EA6}"/>
              </a:ext>
            </a:extLst>
          </p:cNvPr>
          <p:cNvCxnSpPr>
            <a:cxnSpLocks/>
          </p:cNvCxnSpPr>
          <p:nvPr/>
        </p:nvCxnSpPr>
        <p:spPr>
          <a:xfrm>
            <a:off x="5066235" y="5698030"/>
            <a:ext cx="1854192" cy="0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7FE7CB-AA94-7C46-A0DC-457EE51101C8}"/>
              </a:ext>
            </a:extLst>
          </p:cNvPr>
          <p:cNvSpPr/>
          <p:nvPr/>
        </p:nvSpPr>
        <p:spPr>
          <a:xfrm>
            <a:off x="5890511" y="5500988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89802C-2F9F-0E4A-9B43-EDE9AF5ED3D5}"/>
              </a:ext>
            </a:extLst>
          </p:cNvPr>
          <p:cNvCxnSpPr>
            <a:cxnSpLocks/>
          </p:cNvCxnSpPr>
          <p:nvPr/>
        </p:nvCxnSpPr>
        <p:spPr>
          <a:xfrm flipH="1" flipV="1">
            <a:off x="7369632" y="3651604"/>
            <a:ext cx="1266" cy="1612975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DAD48BE-0B28-334E-870D-2701DA440EB9}"/>
              </a:ext>
            </a:extLst>
          </p:cNvPr>
          <p:cNvSpPr/>
          <p:nvPr/>
        </p:nvSpPr>
        <p:spPr>
          <a:xfrm>
            <a:off x="7173559" y="4463331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5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DDE1E09-E080-ED49-AFC0-3CEBAC0CFB56}"/>
              </a:ext>
            </a:extLst>
          </p:cNvPr>
          <p:cNvGrpSpPr/>
          <p:nvPr/>
        </p:nvGrpSpPr>
        <p:grpSpPr>
          <a:xfrm>
            <a:off x="-223364" y="3359193"/>
            <a:ext cx="2057400" cy="2057400"/>
            <a:chOff x="1063470" y="908546"/>
            <a:chExt cx="2057400" cy="2057400"/>
          </a:xfrm>
        </p:grpSpPr>
        <p:pic>
          <p:nvPicPr>
            <p:cNvPr id="48" name="Picture 10" descr="Image result for web browser svg">
              <a:extLst>
                <a:ext uri="{FF2B5EF4-FFF2-40B4-BE49-F238E27FC236}">
                  <a16:creationId xmlns:a16="http://schemas.microsoft.com/office/drawing/2014/main" id="{8CA3C953-870E-A94F-8FD5-675952C318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0153" y="1102268"/>
              <a:ext cx="1224893" cy="1224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33755CA-499F-EF4C-91FC-5107E4C1CC73}"/>
                </a:ext>
              </a:extLst>
            </p:cNvPr>
            <p:cNvSpPr/>
            <p:nvPr/>
          </p:nvSpPr>
          <p:spPr>
            <a:xfrm>
              <a:off x="1566390" y="1557060"/>
              <a:ext cx="1051560" cy="509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88BA580-4DFB-7247-856A-57476836319F}"/>
                </a:ext>
              </a:extLst>
            </p:cNvPr>
            <p:cNvSpPr/>
            <p:nvPr/>
          </p:nvSpPr>
          <p:spPr>
            <a:xfrm>
              <a:off x="1805853" y="1609727"/>
              <a:ext cx="597035" cy="23353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781587B2-3815-944A-8AD3-663E28571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63470" y="908546"/>
              <a:ext cx="2057400" cy="2057400"/>
            </a:xfrm>
            <a:prstGeom prst="rect">
              <a:avLst/>
            </a:prstGeom>
          </p:spPr>
        </p:pic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DC13DF48-9A3D-C047-9FDF-231CD06D6722}"/>
              </a:ext>
            </a:extLst>
          </p:cNvPr>
          <p:cNvSpPr/>
          <p:nvPr/>
        </p:nvSpPr>
        <p:spPr>
          <a:xfrm>
            <a:off x="8469843" y="4031758"/>
            <a:ext cx="1955595" cy="11596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910436A-75B4-0344-8FB7-8ED3211A6BDD}"/>
              </a:ext>
            </a:extLst>
          </p:cNvPr>
          <p:cNvSpPr/>
          <p:nvPr/>
        </p:nvSpPr>
        <p:spPr>
          <a:xfrm>
            <a:off x="8633327" y="4245758"/>
            <a:ext cx="1665514" cy="368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D3.JS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DC4C6C6-7911-0642-B1A4-3FC38FB8937B}"/>
              </a:ext>
            </a:extLst>
          </p:cNvPr>
          <p:cNvSpPr/>
          <p:nvPr/>
        </p:nvSpPr>
        <p:spPr>
          <a:xfrm>
            <a:off x="8633327" y="4700202"/>
            <a:ext cx="1665514" cy="368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SVG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7196F8-F88B-AC45-8C79-B0D9C2B78DFF}"/>
              </a:ext>
            </a:extLst>
          </p:cNvPr>
          <p:cNvSpPr txBox="1"/>
          <p:nvPr/>
        </p:nvSpPr>
        <p:spPr>
          <a:xfrm>
            <a:off x="4024415" y="1549302"/>
            <a:ext cx="681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Local Web Browser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DCC66AE-9387-0541-B83A-F69507A03595}"/>
              </a:ext>
            </a:extLst>
          </p:cNvPr>
          <p:cNvSpPr/>
          <p:nvPr/>
        </p:nvSpPr>
        <p:spPr>
          <a:xfrm>
            <a:off x="4415238" y="2000268"/>
            <a:ext cx="3279620" cy="45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tx1"/>
                </a:solidFill>
              </a:rPr>
              <a:t>WebAssembly Virtual Machine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D3BDFBF-D7BE-2A40-B436-366049A43123}"/>
              </a:ext>
            </a:extLst>
          </p:cNvPr>
          <p:cNvCxnSpPr>
            <a:cxnSpLocks/>
          </p:cNvCxnSpPr>
          <p:nvPr/>
        </p:nvCxnSpPr>
        <p:spPr>
          <a:xfrm flipH="1">
            <a:off x="4730628" y="2539854"/>
            <a:ext cx="3485" cy="824957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B4D5DC4-50A2-FB4E-A160-B0C7323F31B7}"/>
              </a:ext>
            </a:extLst>
          </p:cNvPr>
          <p:cNvSpPr/>
          <p:nvPr/>
        </p:nvSpPr>
        <p:spPr>
          <a:xfrm>
            <a:off x="4546916" y="2717459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83A4ACC-CDCF-1945-8BFE-BFB721B57F35}"/>
              </a:ext>
            </a:extLst>
          </p:cNvPr>
          <p:cNvSpPr/>
          <p:nvPr/>
        </p:nvSpPr>
        <p:spPr>
          <a:xfrm>
            <a:off x="4534301" y="4505540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3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481F66B-8333-4648-A42D-0DE73D1C4B80}"/>
              </a:ext>
            </a:extLst>
          </p:cNvPr>
          <p:cNvCxnSpPr>
            <a:cxnSpLocks/>
          </p:cNvCxnSpPr>
          <p:nvPr/>
        </p:nvCxnSpPr>
        <p:spPr>
          <a:xfrm flipH="1" flipV="1">
            <a:off x="7372603" y="2540063"/>
            <a:ext cx="9557" cy="783822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D652279E-F6FA-1447-B0B4-0F8C4942247F}"/>
              </a:ext>
            </a:extLst>
          </p:cNvPr>
          <p:cNvSpPr/>
          <p:nvPr/>
        </p:nvSpPr>
        <p:spPr>
          <a:xfrm>
            <a:off x="7181308" y="2765128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69408E1-97ED-8242-A162-CC9F44573B6A}"/>
              </a:ext>
            </a:extLst>
          </p:cNvPr>
          <p:cNvSpPr/>
          <p:nvPr/>
        </p:nvSpPr>
        <p:spPr>
          <a:xfrm>
            <a:off x="8154365" y="4422336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C6921BF-E77E-6445-8894-9F7A60391EEC}"/>
              </a:ext>
            </a:extLst>
          </p:cNvPr>
          <p:cNvSpPr txBox="1"/>
          <p:nvPr/>
        </p:nvSpPr>
        <p:spPr>
          <a:xfrm>
            <a:off x="8420118" y="5277207"/>
            <a:ext cx="2055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Render of SVG Charts with JS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9ADBB02-6A35-9B4C-A157-8C17B715A6A5}"/>
              </a:ext>
            </a:extLst>
          </p:cNvPr>
          <p:cNvCxnSpPr>
            <a:cxnSpLocks/>
          </p:cNvCxnSpPr>
          <p:nvPr/>
        </p:nvCxnSpPr>
        <p:spPr>
          <a:xfrm>
            <a:off x="7579668" y="4744238"/>
            <a:ext cx="574697" cy="0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6F84232-14EA-AC4F-83A4-94FCC36425F7}"/>
              </a:ext>
            </a:extLst>
          </p:cNvPr>
          <p:cNvCxnSpPr>
            <a:cxnSpLocks/>
          </p:cNvCxnSpPr>
          <p:nvPr/>
        </p:nvCxnSpPr>
        <p:spPr>
          <a:xfrm flipH="1">
            <a:off x="7550699" y="4520553"/>
            <a:ext cx="555097" cy="0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898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Picture 547">
            <a:extLst>
              <a:ext uri="{FF2B5EF4-FFF2-40B4-BE49-F238E27FC236}">
                <a16:creationId xmlns:a16="http://schemas.microsoft.com/office/drawing/2014/main" id="{50908BAE-89A2-E940-AF3B-59E8D616A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425137" y="-21586"/>
            <a:ext cx="3757576" cy="2421478"/>
          </a:xfrm>
          <a:prstGeom prst="rect">
            <a:avLst/>
          </a:prstGeom>
        </p:spPr>
      </p:pic>
      <p:cxnSp>
        <p:nvCxnSpPr>
          <p:cNvPr id="566" name="Straight Connector 565"/>
          <p:cNvCxnSpPr/>
          <p:nvPr/>
        </p:nvCxnSpPr>
        <p:spPr>
          <a:xfrm>
            <a:off x="-5057119" y="487"/>
            <a:ext cx="0" cy="4597316"/>
          </a:xfrm>
          <a:prstGeom prst="line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7" name="Group 566"/>
          <p:cNvGrpSpPr/>
          <p:nvPr/>
        </p:nvGrpSpPr>
        <p:grpSpPr>
          <a:xfrm>
            <a:off x="-6826268" y="271051"/>
            <a:ext cx="507602" cy="4055729"/>
            <a:chOff x="4381662" y="275989"/>
            <a:chExt cx="517780" cy="4137055"/>
          </a:xfrm>
        </p:grpSpPr>
        <p:grpSp>
          <p:nvGrpSpPr>
            <p:cNvPr id="568" name="Group 244"/>
            <p:cNvGrpSpPr>
              <a:grpSpLocks noChangeAspect="1"/>
            </p:cNvGrpSpPr>
            <p:nvPr/>
          </p:nvGrpSpPr>
          <p:grpSpPr bwMode="auto">
            <a:xfrm>
              <a:off x="4432898" y="1128989"/>
              <a:ext cx="415308" cy="267214"/>
              <a:chOff x="6715" y="806"/>
              <a:chExt cx="258" cy="166"/>
            </a:xfrm>
          </p:grpSpPr>
          <p:sp>
            <p:nvSpPr>
              <p:cNvPr id="602" name="Freeform 245"/>
              <p:cNvSpPr>
                <a:spLocks/>
              </p:cNvSpPr>
              <p:nvPr/>
            </p:nvSpPr>
            <p:spPr bwMode="auto">
              <a:xfrm>
                <a:off x="6752" y="826"/>
                <a:ext cx="54" cy="60"/>
              </a:xfrm>
              <a:custGeom>
                <a:avLst/>
                <a:gdLst>
                  <a:gd name="T0" fmla="*/ 0 w 76"/>
                  <a:gd name="T1" fmla="*/ 83 h 83"/>
                  <a:gd name="T2" fmla="*/ 56 w 76"/>
                  <a:gd name="T3" fmla="*/ 83 h 83"/>
                  <a:gd name="T4" fmla="*/ 76 w 76"/>
                  <a:gd name="T5" fmla="*/ 63 h 83"/>
                  <a:gd name="T6" fmla="*/ 56 w 76"/>
                  <a:gd name="T7" fmla="*/ 42 h 83"/>
                  <a:gd name="T8" fmla="*/ 21 w 76"/>
                  <a:gd name="T9" fmla="*/ 41 h 83"/>
                  <a:gd name="T10" fmla="*/ 0 w 76"/>
                  <a:gd name="T11" fmla="*/ 21 h 83"/>
                  <a:gd name="T12" fmla="*/ 21 w 76"/>
                  <a:gd name="T13" fmla="*/ 0 h 83"/>
                  <a:gd name="T14" fmla="*/ 75 w 76"/>
                  <a:gd name="T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83">
                    <a:moveTo>
                      <a:pt x="0" y="83"/>
                    </a:moveTo>
                    <a:cubicBezTo>
                      <a:pt x="56" y="83"/>
                      <a:pt x="56" y="83"/>
                      <a:pt x="56" y="83"/>
                    </a:cubicBezTo>
                    <a:cubicBezTo>
                      <a:pt x="67" y="83"/>
                      <a:pt x="76" y="74"/>
                      <a:pt x="76" y="63"/>
                    </a:cubicBezTo>
                    <a:cubicBezTo>
                      <a:pt x="76" y="51"/>
                      <a:pt x="67" y="42"/>
                      <a:pt x="56" y="42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10" y="41"/>
                      <a:pt x="0" y="32"/>
                      <a:pt x="0" y="21"/>
                    </a:cubicBezTo>
                    <a:cubicBezTo>
                      <a:pt x="0" y="10"/>
                      <a:pt x="10" y="0"/>
                      <a:pt x="21" y="0"/>
                    </a:cubicBezTo>
                    <a:cubicBezTo>
                      <a:pt x="75" y="0"/>
                      <a:pt x="75" y="0"/>
                      <a:pt x="7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3" name="Line 246"/>
              <p:cNvSpPr>
                <a:spLocks noChangeShapeType="1"/>
              </p:cNvSpPr>
              <p:nvPr/>
            </p:nvSpPr>
            <p:spPr bwMode="auto">
              <a:xfrm>
                <a:off x="6779" y="806"/>
                <a:ext cx="0" cy="10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4" name="Line 247"/>
              <p:cNvSpPr>
                <a:spLocks noChangeShapeType="1"/>
              </p:cNvSpPr>
              <p:nvPr/>
            </p:nvSpPr>
            <p:spPr bwMode="auto">
              <a:xfrm>
                <a:off x="6715" y="940"/>
                <a:ext cx="3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5" name="Line 248"/>
              <p:cNvSpPr>
                <a:spLocks noChangeShapeType="1"/>
              </p:cNvSpPr>
              <p:nvPr/>
            </p:nvSpPr>
            <p:spPr bwMode="auto">
              <a:xfrm>
                <a:off x="6763" y="940"/>
                <a:ext cx="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6" name="Freeform 249"/>
              <p:cNvSpPr>
                <a:spLocks/>
              </p:cNvSpPr>
              <p:nvPr/>
            </p:nvSpPr>
            <p:spPr bwMode="auto">
              <a:xfrm>
                <a:off x="6812" y="826"/>
                <a:ext cx="155" cy="114"/>
              </a:xfrm>
              <a:custGeom>
                <a:avLst/>
                <a:gdLst>
                  <a:gd name="T0" fmla="*/ 155 w 155"/>
                  <a:gd name="T1" fmla="*/ 0 h 114"/>
                  <a:gd name="T2" fmla="*/ 41 w 155"/>
                  <a:gd name="T3" fmla="*/ 114 h 114"/>
                  <a:gd name="T4" fmla="*/ 0 w 155"/>
                  <a:gd name="T5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5" h="114">
                    <a:moveTo>
                      <a:pt x="155" y="0"/>
                    </a:moveTo>
                    <a:lnTo>
                      <a:pt x="41" y="114"/>
                    </a:lnTo>
                    <a:lnTo>
                      <a:pt x="0" y="11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7" name="Line 250"/>
              <p:cNvSpPr>
                <a:spLocks noChangeShapeType="1"/>
              </p:cNvSpPr>
              <p:nvPr/>
            </p:nvSpPr>
            <p:spPr bwMode="auto">
              <a:xfrm>
                <a:off x="6916" y="826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8" name="Freeform 251"/>
              <p:cNvSpPr>
                <a:spLocks/>
              </p:cNvSpPr>
              <p:nvPr/>
            </p:nvSpPr>
            <p:spPr bwMode="auto">
              <a:xfrm>
                <a:off x="6919" y="827"/>
                <a:ext cx="48" cy="48"/>
              </a:xfrm>
              <a:custGeom>
                <a:avLst/>
                <a:gdLst>
                  <a:gd name="T0" fmla="*/ 0 w 48"/>
                  <a:gd name="T1" fmla="*/ 0 h 48"/>
                  <a:gd name="T2" fmla="*/ 48 w 48"/>
                  <a:gd name="T3" fmla="*/ 0 h 48"/>
                  <a:gd name="T4" fmla="*/ 48 w 48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lnTo>
                      <a:pt x="48" y="0"/>
                    </a:lnTo>
                    <a:lnTo>
                      <a:pt x="48" y="4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9" name="Line 252"/>
              <p:cNvSpPr>
                <a:spLocks noChangeShapeType="1"/>
              </p:cNvSpPr>
              <p:nvPr/>
            </p:nvSpPr>
            <p:spPr bwMode="auto">
              <a:xfrm>
                <a:off x="6715" y="972"/>
                <a:ext cx="25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69" name="Group 299"/>
            <p:cNvGrpSpPr>
              <a:grpSpLocks noChangeAspect="1"/>
            </p:cNvGrpSpPr>
            <p:nvPr/>
          </p:nvGrpSpPr>
          <p:grpSpPr bwMode="auto">
            <a:xfrm>
              <a:off x="4461336" y="2114184"/>
              <a:ext cx="358432" cy="317963"/>
              <a:chOff x="6842" y="1278"/>
              <a:chExt cx="248" cy="220"/>
            </a:xfrm>
          </p:grpSpPr>
          <p:sp>
            <p:nvSpPr>
              <p:cNvPr id="600" name="Freeform 300"/>
              <p:cNvSpPr>
                <a:spLocks/>
              </p:cNvSpPr>
              <p:nvPr/>
            </p:nvSpPr>
            <p:spPr bwMode="auto">
              <a:xfrm>
                <a:off x="6842" y="1278"/>
                <a:ext cx="248" cy="123"/>
              </a:xfrm>
              <a:custGeom>
                <a:avLst/>
                <a:gdLst>
                  <a:gd name="T0" fmla="*/ 0 w 248"/>
                  <a:gd name="T1" fmla="*/ 123 h 123"/>
                  <a:gd name="T2" fmla="*/ 124 w 248"/>
                  <a:gd name="T3" fmla="*/ 0 h 123"/>
                  <a:gd name="T4" fmla="*/ 248 w 248"/>
                  <a:gd name="T5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8" h="123">
                    <a:moveTo>
                      <a:pt x="0" y="123"/>
                    </a:moveTo>
                    <a:lnTo>
                      <a:pt x="124" y="0"/>
                    </a:lnTo>
                    <a:lnTo>
                      <a:pt x="248" y="12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1" name="Freeform 301"/>
              <p:cNvSpPr>
                <a:spLocks/>
              </p:cNvSpPr>
              <p:nvPr/>
            </p:nvSpPr>
            <p:spPr bwMode="auto">
              <a:xfrm>
                <a:off x="6869" y="1375"/>
                <a:ext cx="195" cy="123"/>
              </a:xfrm>
              <a:custGeom>
                <a:avLst/>
                <a:gdLst>
                  <a:gd name="T0" fmla="*/ 0 w 195"/>
                  <a:gd name="T1" fmla="*/ 0 h 123"/>
                  <a:gd name="T2" fmla="*/ 0 w 195"/>
                  <a:gd name="T3" fmla="*/ 123 h 123"/>
                  <a:gd name="T4" fmla="*/ 71 w 195"/>
                  <a:gd name="T5" fmla="*/ 123 h 123"/>
                  <a:gd name="T6" fmla="*/ 71 w 195"/>
                  <a:gd name="T7" fmla="*/ 34 h 123"/>
                  <a:gd name="T8" fmla="*/ 125 w 195"/>
                  <a:gd name="T9" fmla="*/ 34 h 123"/>
                  <a:gd name="T10" fmla="*/ 125 w 195"/>
                  <a:gd name="T11" fmla="*/ 123 h 123"/>
                  <a:gd name="T12" fmla="*/ 195 w 195"/>
                  <a:gd name="T13" fmla="*/ 123 h 123"/>
                  <a:gd name="T14" fmla="*/ 195 w 195"/>
                  <a:gd name="T1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23">
                    <a:moveTo>
                      <a:pt x="0" y="0"/>
                    </a:moveTo>
                    <a:lnTo>
                      <a:pt x="0" y="123"/>
                    </a:lnTo>
                    <a:lnTo>
                      <a:pt x="71" y="123"/>
                    </a:lnTo>
                    <a:lnTo>
                      <a:pt x="71" y="34"/>
                    </a:lnTo>
                    <a:lnTo>
                      <a:pt x="125" y="34"/>
                    </a:lnTo>
                    <a:lnTo>
                      <a:pt x="125" y="123"/>
                    </a:lnTo>
                    <a:lnTo>
                      <a:pt x="195" y="123"/>
                    </a:lnTo>
                    <a:lnTo>
                      <a:pt x="195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0" name="Group 326"/>
            <p:cNvGrpSpPr>
              <a:grpSpLocks noChangeAspect="1"/>
            </p:cNvGrpSpPr>
            <p:nvPr/>
          </p:nvGrpSpPr>
          <p:grpSpPr bwMode="auto">
            <a:xfrm>
              <a:off x="4381662" y="4104794"/>
              <a:ext cx="517780" cy="308250"/>
              <a:chOff x="6817" y="2557"/>
              <a:chExt cx="257" cy="153"/>
            </a:xfrm>
          </p:grpSpPr>
          <p:sp>
            <p:nvSpPr>
              <p:cNvPr id="598" name="Rectangle 327"/>
              <p:cNvSpPr>
                <a:spLocks noChangeArrowheads="1"/>
              </p:cNvSpPr>
              <p:nvPr/>
            </p:nvSpPr>
            <p:spPr bwMode="auto">
              <a:xfrm>
                <a:off x="6860" y="2557"/>
                <a:ext cx="169" cy="10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9" name="Freeform 328"/>
              <p:cNvSpPr>
                <a:spLocks/>
              </p:cNvSpPr>
              <p:nvPr/>
            </p:nvSpPr>
            <p:spPr bwMode="auto">
              <a:xfrm>
                <a:off x="6817" y="2664"/>
                <a:ext cx="257" cy="46"/>
              </a:xfrm>
              <a:custGeom>
                <a:avLst/>
                <a:gdLst>
                  <a:gd name="T0" fmla="*/ 212 w 257"/>
                  <a:gd name="T1" fmla="*/ 1 h 46"/>
                  <a:gd name="T2" fmla="*/ 257 w 257"/>
                  <a:gd name="T3" fmla="*/ 46 h 46"/>
                  <a:gd name="T4" fmla="*/ 0 w 257"/>
                  <a:gd name="T5" fmla="*/ 46 h 46"/>
                  <a:gd name="T6" fmla="*/ 47 w 257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7" h="46">
                    <a:moveTo>
                      <a:pt x="212" y="1"/>
                    </a:moveTo>
                    <a:lnTo>
                      <a:pt x="257" y="46"/>
                    </a:lnTo>
                    <a:lnTo>
                      <a:pt x="0" y="46"/>
                    </a:lnTo>
                    <a:lnTo>
                      <a:pt x="47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1" name="Group 352"/>
            <p:cNvGrpSpPr>
              <a:grpSpLocks noChangeAspect="1"/>
            </p:cNvGrpSpPr>
            <p:nvPr/>
          </p:nvGrpSpPr>
          <p:grpSpPr bwMode="auto">
            <a:xfrm>
              <a:off x="4467766" y="3125299"/>
              <a:ext cx="345572" cy="289748"/>
              <a:chOff x="6864" y="1902"/>
              <a:chExt cx="260" cy="218"/>
            </a:xfrm>
          </p:grpSpPr>
          <p:sp>
            <p:nvSpPr>
              <p:cNvPr id="595" name="Freeform 353"/>
              <p:cNvSpPr>
                <a:spLocks/>
              </p:cNvSpPr>
              <p:nvPr/>
            </p:nvSpPr>
            <p:spPr bwMode="auto">
              <a:xfrm>
                <a:off x="6864" y="1981"/>
                <a:ext cx="260" cy="139"/>
              </a:xfrm>
              <a:custGeom>
                <a:avLst/>
                <a:gdLst>
                  <a:gd name="T0" fmla="*/ 60 w 260"/>
                  <a:gd name="T1" fmla="*/ 0 h 139"/>
                  <a:gd name="T2" fmla="*/ 199 w 260"/>
                  <a:gd name="T3" fmla="*/ 0 h 139"/>
                  <a:gd name="T4" fmla="*/ 260 w 260"/>
                  <a:gd name="T5" fmla="*/ 139 h 139"/>
                  <a:gd name="T6" fmla="*/ 0 w 260"/>
                  <a:gd name="T7" fmla="*/ 139 h 139"/>
                  <a:gd name="T8" fmla="*/ 60 w 260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139">
                    <a:moveTo>
                      <a:pt x="60" y="0"/>
                    </a:moveTo>
                    <a:lnTo>
                      <a:pt x="199" y="0"/>
                    </a:lnTo>
                    <a:lnTo>
                      <a:pt x="260" y="139"/>
                    </a:lnTo>
                    <a:lnTo>
                      <a:pt x="0" y="139"/>
                    </a:lnTo>
                    <a:lnTo>
                      <a:pt x="6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6" name="Oval 354"/>
              <p:cNvSpPr>
                <a:spLocks noChangeArrowheads="1"/>
              </p:cNvSpPr>
              <p:nvPr/>
            </p:nvSpPr>
            <p:spPr bwMode="auto">
              <a:xfrm>
                <a:off x="6968" y="1902"/>
                <a:ext cx="52" cy="5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7" name="Line 355"/>
              <p:cNvSpPr>
                <a:spLocks noChangeShapeType="1"/>
              </p:cNvSpPr>
              <p:nvPr/>
            </p:nvSpPr>
            <p:spPr bwMode="auto">
              <a:xfrm>
                <a:off x="6994" y="195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2" name="Group 237"/>
            <p:cNvGrpSpPr>
              <a:grpSpLocks noChangeAspect="1"/>
            </p:cNvGrpSpPr>
            <p:nvPr/>
          </p:nvGrpSpPr>
          <p:grpSpPr bwMode="auto">
            <a:xfrm>
              <a:off x="4450886" y="1565528"/>
              <a:ext cx="379333" cy="379331"/>
              <a:chOff x="6422" y="1029"/>
              <a:chExt cx="243" cy="243"/>
            </a:xfrm>
          </p:grpSpPr>
          <p:sp>
            <p:nvSpPr>
              <p:cNvPr id="591" name="Oval 238"/>
              <p:cNvSpPr>
                <a:spLocks noChangeArrowheads="1"/>
              </p:cNvSpPr>
              <p:nvPr/>
            </p:nvSpPr>
            <p:spPr bwMode="auto">
              <a:xfrm>
                <a:off x="6422" y="1029"/>
                <a:ext cx="243" cy="2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2" name="Oval 239"/>
              <p:cNvSpPr>
                <a:spLocks noChangeArrowheads="1"/>
              </p:cNvSpPr>
              <p:nvPr/>
            </p:nvSpPr>
            <p:spPr bwMode="auto">
              <a:xfrm>
                <a:off x="6482" y="1029"/>
                <a:ext cx="124" cy="2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3" name="Line 240"/>
              <p:cNvSpPr>
                <a:spLocks noChangeShapeType="1"/>
              </p:cNvSpPr>
              <p:nvPr/>
            </p:nvSpPr>
            <p:spPr bwMode="auto">
              <a:xfrm>
                <a:off x="6430" y="1113"/>
                <a:ext cx="22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4" name="Line 241"/>
              <p:cNvSpPr>
                <a:spLocks noChangeShapeType="1"/>
              </p:cNvSpPr>
              <p:nvPr/>
            </p:nvSpPr>
            <p:spPr bwMode="auto">
              <a:xfrm>
                <a:off x="6430" y="1189"/>
                <a:ext cx="22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3" name="Group 337"/>
            <p:cNvGrpSpPr>
              <a:grpSpLocks noChangeAspect="1"/>
            </p:cNvGrpSpPr>
            <p:nvPr/>
          </p:nvGrpSpPr>
          <p:grpSpPr bwMode="auto">
            <a:xfrm>
              <a:off x="4521164" y="2601472"/>
              <a:ext cx="238776" cy="354502"/>
              <a:chOff x="6878" y="1578"/>
              <a:chExt cx="163" cy="242"/>
            </a:xfrm>
          </p:grpSpPr>
          <p:sp>
            <p:nvSpPr>
              <p:cNvPr id="588" name="Freeform 338"/>
              <p:cNvSpPr>
                <a:spLocks/>
              </p:cNvSpPr>
              <p:nvPr/>
            </p:nvSpPr>
            <p:spPr bwMode="auto">
              <a:xfrm>
                <a:off x="6878" y="1578"/>
                <a:ext cx="163" cy="242"/>
              </a:xfrm>
              <a:custGeom>
                <a:avLst/>
                <a:gdLst>
                  <a:gd name="T0" fmla="*/ 197 w 224"/>
                  <a:gd name="T1" fmla="*/ 185 h 334"/>
                  <a:gd name="T2" fmla="*/ 224 w 224"/>
                  <a:gd name="T3" fmla="*/ 112 h 334"/>
                  <a:gd name="T4" fmla="*/ 112 w 224"/>
                  <a:gd name="T5" fmla="*/ 0 h 334"/>
                  <a:gd name="T6" fmla="*/ 0 w 224"/>
                  <a:gd name="T7" fmla="*/ 112 h 334"/>
                  <a:gd name="T8" fmla="*/ 27 w 224"/>
                  <a:gd name="T9" fmla="*/ 185 h 334"/>
                  <a:gd name="T10" fmla="*/ 37 w 224"/>
                  <a:gd name="T11" fmla="*/ 195 h 334"/>
                  <a:gd name="T12" fmla="*/ 67 w 224"/>
                  <a:gd name="T13" fmla="*/ 261 h 334"/>
                  <a:gd name="T14" fmla="*/ 67 w 224"/>
                  <a:gd name="T15" fmla="*/ 312 h 334"/>
                  <a:gd name="T16" fmla="*/ 89 w 224"/>
                  <a:gd name="T17" fmla="*/ 334 h 334"/>
                  <a:gd name="T18" fmla="*/ 134 w 224"/>
                  <a:gd name="T19" fmla="*/ 334 h 334"/>
                  <a:gd name="T20" fmla="*/ 156 w 224"/>
                  <a:gd name="T21" fmla="*/ 312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334">
                    <a:moveTo>
                      <a:pt x="197" y="185"/>
                    </a:moveTo>
                    <a:cubicBezTo>
                      <a:pt x="214" y="166"/>
                      <a:pt x="224" y="140"/>
                      <a:pt x="224" y="112"/>
                    </a:cubicBezTo>
                    <a:cubicBezTo>
                      <a:pt x="224" y="50"/>
                      <a:pt x="174" y="0"/>
                      <a:pt x="112" y="0"/>
                    </a:cubicBezTo>
                    <a:cubicBezTo>
                      <a:pt x="50" y="0"/>
                      <a:pt x="0" y="50"/>
                      <a:pt x="0" y="112"/>
                    </a:cubicBezTo>
                    <a:cubicBezTo>
                      <a:pt x="0" y="140"/>
                      <a:pt x="10" y="166"/>
                      <a:pt x="27" y="185"/>
                    </a:cubicBezTo>
                    <a:cubicBezTo>
                      <a:pt x="37" y="195"/>
                      <a:pt x="37" y="195"/>
                      <a:pt x="37" y="195"/>
                    </a:cubicBezTo>
                    <a:cubicBezTo>
                      <a:pt x="37" y="195"/>
                      <a:pt x="67" y="221"/>
                      <a:pt x="67" y="261"/>
                    </a:cubicBezTo>
                    <a:cubicBezTo>
                      <a:pt x="67" y="300"/>
                      <a:pt x="67" y="312"/>
                      <a:pt x="67" y="312"/>
                    </a:cubicBezTo>
                    <a:cubicBezTo>
                      <a:pt x="67" y="324"/>
                      <a:pt x="76" y="334"/>
                      <a:pt x="89" y="334"/>
                    </a:cubicBezTo>
                    <a:cubicBezTo>
                      <a:pt x="134" y="334"/>
                      <a:pt x="134" y="334"/>
                      <a:pt x="134" y="334"/>
                    </a:cubicBezTo>
                    <a:cubicBezTo>
                      <a:pt x="146" y="334"/>
                      <a:pt x="156" y="324"/>
                      <a:pt x="156" y="31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9" name="Freeform 339"/>
              <p:cNvSpPr>
                <a:spLocks/>
              </p:cNvSpPr>
              <p:nvPr/>
            </p:nvSpPr>
            <p:spPr bwMode="auto">
              <a:xfrm>
                <a:off x="6992" y="1709"/>
                <a:ext cx="32" cy="95"/>
              </a:xfrm>
              <a:custGeom>
                <a:avLst/>
                <a:gdLst>
                  <a:gd name="T0" fmla="*/ 0 w 44"/>
                  <a:gd name="T1" fmla="*/ 131 h 131"/>
                  <a:gd name="T2" fmla="*/ 0 w 44"/>
                  <a:gd name="T3" fmla="*/ 131 h 131"/>
                  <a:gd name="T4" fmla="*/ 0 w 44"/>
                  <a:gd name="T5" fmla="*/ 84 h 131"/>
                  <a:gd name="T6" fmla="*/ 41 w 44"/>
                  <a:gd name="T7" fmla="*/ 4 h 131"/>
                  <a:gd name="T8" fmla="*/ 44 w 44"/>
                  <a:gd name="T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31">
                    <a:moveTo>
                      <a:pt x="0" y="131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1"/>
                      <a:pt x="0" y="131"/>
                      <a:pt x="0" y="84"/>
                    </a:cubicBezTo>
                    <a:cubicBezTo>
                      <a:pt x="0" y="36"/>
                      <a:pt x="41" y="4"/>
                      <a:pt x="41" y="4"/>
                    </a:cubicBezTo>
                    <a:cubicBezTo>
                      <a:pt x="44" y="0"/>
                      <a:pt x="44" y="0"/>
                      <a:pt x="4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0" name="Line 340"/>
              <p:cNvSpPr>
                <a:spLocks noChangeShapeType="1"/>
              </p:cNvSpPr>
              <p:nvPr/>
            </p:nvSpPr>
            <p:spPr bwMode="auto">
              <a:xfrm>
                <a:off x="6927" y="1773"/>
                <a:ext cx="6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4" name="Group 363"/>
            <p:cNvGrpSpPr>
              <a:grpSpLocks noChangeAspect="1"/>
            </p:cNvGrpSpPr>
            <p:nvPr/>
          </p:nvGrpSpPr>
          <p:grpSpPr bwMode="auto">
            <a:xfrm>
              <a:off x="4514331" y="3584372"/>
              <a:ext cx="252443" cy="351097"/>
              <a:chOff x="6897" y="2226"/>
              <a:chExt cx="174" cy="242"/>
            </a:xfrm>
          </p:grpSpPr>
          <p:sp>
            <p:nvSpPr>
              <p:cNvPr id="586" name="Rectangle 364"/>
              <p:cNvSpPr>
                <a:spLocks noChangeArrowheads="1"/>
              </p:cNvSpPr>
              <p:nvPr/>
            </p:nvSpPr>
            <p:spPr bwMode="auto">
              <a:xfrm>
                <a:off x="6897" y="2339"/>
                <a:ext cx="174" cy="12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7" name="Freeform 365"/>
              <p:cNvSpPr>
                <a:spLocks/>
              </p:cNvSpPr>
              <p:nvPr/>
            </p:nvSpPr>
            <p:spPr bwMode="auto">
              <a:xfrm>
                <a:off x="6930" y="2226"/>
                <a:ext cx="109" cy="113"/>
              </a:xfrm>
              <a:custGeom>
                <a:avLst/>
                <a:gdLst>
                  <a:gd name="T0" fmla="*/ 0 w 150"/>
                  <a:gd name="T1" fmla="*/ 157 h 157"/>
                  <a:gd name="T2" fmla="*/ 0 w 150"/>
                  <a:gd name="T3" fmla="*/ 75 h 157"/>
                  <a:gd name="T4" fmla="*/ 75 w 150"/>
                  <a:gd name="T5" fmla="*/ 0 h 157"/>
                  <a:gd name="T6" fmla="*/ 150 w 150"/>
                  <a:gd name="T7" fmla="*/ 75 h 157"/>
                  <a:gd name="T8" fmla="*/ 150 w 150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57">
                    <a:moveTo>
                      <a:pt x="0" y="157"/>
                    </a:moveTo>
                    <a:cubicBezTo>
                      <a:pt x="0" y="75"/>
                      <a:pt x="0" y="75"/>
                      <a:pt x="0" y="75"/>
                    </a:cubicBezTo>
                    <a:cubicBezTo>
                      <a:pt x="0" y="34"/>
                      <a:pt x="33" y="0"/>
                      <a:pt x="75" y="0"/>
                    </a:cubicBezTo>
                    <a:cubicBezTo>
                      <a:pt x="117" y="0"/>
                      <a:pt x="150" y="34"/>
                      <a:pt x="150" y="75"/>
                    </a:cubicBezTo>
                    <a:cubicBezTo>
                      <a:pt x="150" y="157"/>
                      <a:pt x="150" y="157"/>
                      <a:pt x="150" y="15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5" name="Group 9"/>
            <p:cNvGrpSpPr>
              <a:grpSpLocks noChangeAspect="1"/>
            </p:cNvGrpSpPr>
            <p:nvPr/>
          </p:nvGrpSpPr>
          <p:grpSpPr bwMode="auto">
            <a:xfrm>
              <a:off x="4444471" y="762814"/>
              <a:ext cx="392162" cy="196850"/>
              <a:chOff x="2722" y="463"/>
              <a:chExt cx="255" cy="128"/>
            </a:xfrm>
          </p:grpSpPr>
          <p:sp>
            <p:nvSpPr>
              <p:cNvPr id="584" name="Freeform 10"/>
              <p:cNvSpPr>
                <a:spLocks/>
              </p:cNvSpPr>
              <p:nvPr/>
            </p:nvSpPr>
            <p:spPr bwMode="auto">
              <a:xfrm>
                <a:off x="2828" y="463"/>
                <a:ext cx="149" cy="128"/>
              </a:xfrm>
              <a:custGeom>
                <a:avLst/>
                <a:gdLst>
                  <a:gd name="T0" fmla="*/ 164 w 206"/>
                  <a:gd name="T1" fmla="*/ 44 h 174"/>
                  <a:gd name="T2" fmla="*/ 66 w 206"/>
                  <a:gd name="T3" fmla="*/ 44 h 174"/>
                  <a:gd name="T4" fmla="*/ 0 w 206"/>
                  <a:gd name="T5" fmla="*/ 0 h 174"/>
                  <a:gd name="T6" fmla="*/ 0 w 206"/>
                  <a:gd name="T7" fmla="*/ 86 h 174"/>
                  <a:gd name="T8" fmla="*/ 0 w 206"/>
                  <a:gd name="T9" fmla="*/ 88 h 174"/>
                  <a:gd name="T10" fmla="*/ 0 w 206"/>
                  <a:gd name="T11" fmla="*/ 174 h 174"/>
                  <a:gd name="T12" fmla="*/ 66 w 206"/>
                  <a:gd name="T13" fmla="*/ 130 h 174"/>
                  <a:gd name="T14" fmla="*/ 164 w 206"/>
                  <a:gd name="T15" fmla="*/ 130 h 174"/>
                  <a:gd name="T16" fmla="*/ 206 w 206"/>
                  <a:gd name="T17" fmla="*/ 156 h 174"/>
                  <a:gd name="T18" fmla="*/ 206 w 206"/>
                  <a:gd name="T19" fmla="*/ 88 h 174"/>
                  <a:gd name="T20" fmla="*/ 206 w 206"/>
                  <a:gd name="T21" fmla="*/ 86 h 174"/>
                  <a:gd name="T22" fmla="*/ 206 w 206"/>
                  <a:gd name="T23" fmla="*/ 18 h 174"/>
                  <a:gd name="T24" fmla="*/ 164 w 206"/>
                  <a:gd name="T25" fmla="*/ 4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6" h="174">
                    <a:moveTo>
                      <a:pt x="164" y="44"/>
                    </a:moveTo>
                    <a:cubicBezTo>
                      <a:pt x="66" y="44"/>
                      <a:pt x="66" y="44"/>
                      <a:pt x="66" y="44"/>
                    </a:cubicBezTo>
                    <a:cubicBezTo>
                      <a:pt x="58" y="6"/>
                      <a:pt x="0" y="0"/>
                      <a:pt x="0" y="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174"/>
                      <a:pt x="58" y="168"/>
                      <a:pt x="66" y="130"/>
                    </a:cubicBez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64" y="130"/>
                      <a:pt x="179" y="154"/>
                      <a:pt x="206" y="156"/>
                    </a:cubicBezTo>
                    <a:cubicBezTo>
                      <a:pt x="206" y="88"/>
                      <a:pt x="206" y="88"/>
                      <a:pt x="206" y="88"/>
                    </a:cubicBezTo>
                    <a:cubicBezTo>
                      <a:pt x="206" y="86"/>
                      <a:pt x="206" y="86"/>
                      <a:pt x="206" y="86"/>
                    </a:cubicBezTo>
                    <a:cubicBezTo>
                      <a:pt x="206" y="18"/>
                      <a:pt x="206" y="18"/>
                      <a:pt x="206" y="18"/>
                    </a:cubicBezTo>
                    <a:cubicBezTo>
                      <a:pt x="179" y="20"/>
                      <a:pt x="164" y="44"/>
                      <a:pt x="164" y="44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5" name="Line 11"/>
              <p:cNvSpPr>
                <a:spLocks noChangeShapeType="1"/>
              </p:cNvSpPr>
              <p:nvPr/>
            </p:nvSpPr>
            <p:spPr bwMode="auto">
              <a:xfrm flipH="1">
                <a:off x="2722" y="526"/>
                <a:ext cx="10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6" name="Group 14"/>
            <p:cNvGrpSpPr>
              <a:grpSpLocks noChangeAspect="1"/>
            </p:cNvGrpSpPr>
            <p:nvPr/>
          </p:nvGrpSpPr>
          <p:grpSpPr bwMode="auto">
            <a:xfrm>
              <a:off x="4509922" y="275989"/>
              <a:ext cx="315018" cy="317500"/>
              <a:chOff x="2781" y="92"/>
              <a:chExt cx="254" cy="256"/>
            </a:xfrm>
          </p:grpSpPr>
          <p:sp>
            <p:nvSpPr>
              <p:cNvPr id="577" name="Line 15"/>
              <p:cNvSpPr>
                <a:spLocks noChangeShapeType="1"/>
              </p:cNvSpPr>
              <p:nvPr/>
            </p:nvSpPr>
            <p:spPr bwMode="auto">
              <a:xfrm>
                <a:off x="2781" y="92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78" name="Line 16"/>
              <p:cNvSpPr>
                <a:spLocks noChangeShapeType="1"/>
              </p:cNvSpPr>
              <p:nvPr/>
            </p:nvSpPr>
            <p:spPr bwMode="auto">
              <a:xfrm flipH="1">
                <a:off x="2781" y="92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79" name="Line 17"/>
              <p:cNvSpPr>
                <a:spLocks noChangeShapeType="1"/>
              </p:cNvSpPr>
              <p:nvPr/>
            </p:nvSpPr>
            <p:spPr bwMode="auto">
              <a:xfrm>
                <a:off x="2951" y="263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0" name="Line 18"/>
              <p:cNvSpPr>
                <a:spLocks noChangeShapeType="1"/>
              </p:cNvSpPr>
              <p:nvPr/>
            </p:nvSpPr>
            <p:spPr bwMode="auto">
              <a:xfrm flipH="1">
                <a:off x="2951" y="263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1" name="Oval 19"/>
              <p:cNvSpPr>
                <a:spLocks noChangeArrowheads="1"/>
              </p:cNvSpPr>
              <p:nvPr/>
            </p:nvSpPr>
            <p:spPr bwMode="auto">
              <a:xfrm>
                <a:off x="2782" y="250"/>
                <a:ext cx="93" cy="9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2" name="Line 20"/>
              <p:cNvSpPr>
                <a:spLocks noChangeShapeType="1"/>
              </p:cNvSpPr>
              <p:nvPr/>
            </p:nvSpPr>
            <p:spPr bwMode="auto">
              <a:xfrm flipV="1">
                <a:off x="2865" y="98"/>
                <a:ext cx="165" cy="16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3" name="Freeform 21"/>
              <p:cNvSpPr>
                <a:spLocks/>
              </p:cNvSpPr>
              <p:nvPr/>
            </p:nvSpPr>
            <p:spPr bwMode="auto">
              <a:xfrm>
                <a:off x="2975" y="97"/>
                <a:ext cx="54" cy="54"/>
              </a:xfrm>
              <a:custGeom>
                <a:avLst/>
                <a:gdLst>
                  <a:gd name="T0" fmla="*/ 0 w 54"/>
                  <a:gd name="T1" fmla="*/ 0 h 54"/>
                  <a:gd name="T2" fmla="*/ 54 w 54"/>
                  <a:gd name="T3" fmla="*/ 0 h 54"/>
                  <a:gd name="T4" fmla="*/ 54 w 54"/>
                  <a:gd name="T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" h="54">
                    <a:moveTo>
                      <a:pt x="0" y="0"/>
                    </a:moveTo>
                    <a:lnTo>
                      <a:pt x="54" y="0"/>
                    </a:lnTo>
                    <a:lnTo>
                      <a:pt x="54" y="5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10" name="Group 609"/>
          <p:cNvGrpSpPr/>
          <p:nvPr/>
        </p:nvGrpSpPr>
        <p:grpSpPr>
          <a:xfrm>
            <a:off x="-7834306" y="279610"/>
            <a:ext cx="386629" cy="4047170"/>
            <a:chOff x="3466408" y="284720"/>
            <a:chExt cx="394382" cy="4128324"/>
          </a:xfrm>
        </p:grpSpPr>
        <p:grpSp>
          <p:nvGrpSpPr>
            <p:cNvPr id="611" name="Group 126"/>
            <p:cNvGrpSpPr>
              <a:grpSpLocks noChangeAspect="1"/>
            </p:cNvGrpSpPr>
            <p:nvPr/>
          </p:nvGrpSpPr>
          <p:grpSpPr bwMode="auto">
            <a:xfrm>
              <a:off x="3519529" y="1735665"/>
              <a:ext cx="288141" cy="395992"/>
              <a:chOff x="3827" y="2080"/>
              <a:chExt cx="179" cy="246"/>
            </a:xfrm>
          </p:grpSpPr>
          <p:sp>
            <p:nvSpPr>
              <p:cNvPr id="647" name="Freeform 127"/>
              <p:cNvSpPr>
                <a:spLocks/>
              </p:cNvSpPr>
              <p:nvPr/>
            </p:nvSpPr>
            <p:spPr bwMode="auto">
              <a:xfrm>
                <a:off x="3859" y="2080"/>
                <a:ext cx="147" cy="212"/>
              </a:xfrm>
              <a:custGeom>
                <a:avLst/>
                <a:gdLst>
                  <a:gd name="T0" fmla="*/ 147 w 147"/>
                  <a:gd name="T1" fmla="*/ 48 h 212"/>
                  <a:gd name="T2" fmla="*/ 147 w 147"/>
                  <a:gd name="T3" fmla="*/ 212 h 212"/>
                  <a:gd name="T4" fmla="*/ 0 w 147"/>
                  <a:gd name="T5" fmla="*/ 212 h 212"/>
                  <a:gd name="T6" fmla="*/ 0 w 147"/>
                  <a:gd name="T7" fmla="*/ 0 h 212"/>
                  <a:gd name="T8" fmla="*/ 99 w 147"/>
                  <a:gd name="T9" fmla="*/ 0 h 212"/>
                  <a:gd name="T10" fmla="*/ 147 w 147"/>
                  <a:gd name="T11" fmla="*/ 4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212">
                    <a:moveTo>
                      <a:pt x="147" y="48"/>
                    </a:moveTo>
                    <a:lnTo>
                      <a:pt x="147" y="212"/>
                    </a:lnTo>
                    <a:lnTo>
                      <a:pt x="0" y="212"/>
                    </a:lnTo>
                    <a:lnTo>
                      <a:pt x="0" y="0"/>
                    </a:lnTo>
                    <a:lnTo>
                      <a:pt x="99" y="0"/>
                    </a:lnTo>
                    <a:lnTo>
                      <a:pt x="147" y="4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8" name="Freeform 128"/>
              <p:cNvSpPr>
                <a:spLocks/>
              </p:cNvSpPr>
              <p:nvPr/>
            </p:nvSpPr>
            <p:spPr bwMode="auto">
              <a:xfrm>
                <a:off x="3958" y="2080"/>
                <a:ext cx="48" cy="52"/>
              </a:xfrm>
              <a:custGeom>
                <a:avLst/>
                <a:gdLst>
                  <a:gd name="T0" fmla="*/ 0 w 48"/>
                  <a:gd name="T1" fmla="*/ 0 h 52"/>
                  <a:gd name="T2" fmla="*/ 0 w 48"/>
                  <a:gd name="T3" fmla="*/ 52 h 52"/>
                  <a:gd name="T4" fmla="*/ 48 w 48"/>
                  <a:gd name="T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52">
                    <a:moveTo>
                      <a:pt x="0" y="0"/>
                    </a:moveTo>
                    <a:lnTo>
                      <a:pt x="0" y="52"/>
                    </a:lnTo>
                    <a:lnTo>
                      <a:pt x="48" y="52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9" name="Freeform 129"/>
              <p:cNvSpPr>
                <a:spLocks/>
              </p:cNvSpPr>
              <p:nvPr/>
            </p:nvSpPr>
            <p:spPr bwMode="auto">
              <a:xfrm>
                <a:off x="3827" y="2116"/>
                <a:ext cx="148" cy="210"/>
              </a:xfrm>
              <a:custGeom>
                <a:avLst/>
                <a:gdLst>
                  <a:gd name="T0" fmla="*/ 148 w 148"/>
                  <a:gd name="T1" fmla="*/ 176 h 210"/>
                  <a:gd name="T2" fmla="*/ 148 w 148"/>
                  <a:gd name="T3" fmla="*/ 210 h 210"/>
                  <a:gd name="T4" fmla="*/ 0 w 148"/>
                  <a:gd name="T5" fmla="*/ 210 h 210"/>
                  <a:gd name="T6" fmla="*/ 0 w 148"/>
                  <a:gd name="T7" fmla="*/ 0 h 210"/>
                  <a:gd name="T8" fmla="*/ 32 w 148"/>
                  <a:gd name="T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10">
                    <a:moveTo>
                      <a:pt x="148" y="176"/>
                    </a:moveTo>
                    <a:lnTo>
                      <a:pt x="148" y="210"/>
                    </a:lnTo>
                    <a:lnTo>
                      <a:pt x="0" y="210"/>
                    </a:lnTo>
                    <a:lnTo>
                      <a:pt x="0" y="0"/>
                    </a:lnTo>
                    <a:lnTo>
                      <a:pt x="32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2" name="Group 213"/>
            <p:cNvGrpSpPr>
              <a:grpSpLocks noChangeAspect="1"/>
            </p:cNvGrpSpPr>
            <p:nvPr/>
          </p:nvGrpSpPr>
          <p:grpSpPr bwMode="auto">
            <a:xfrm>
              <a:off x="3466408" y="2753266"/>
              <a:ext cx="394382" cy="222142"/>
              <a:chOff x="6355" y="1081"/>
              <a:chExt cx="245" cy="138"/>
            </a:xfrm>
          </p:grpSpPr>
          <p:sp>
            <p:nvSpPr>
              <p:cNvPr id="643" name="Rectangle 214"/>
              <p:cNvSpPr>
                <a:spLocks noChangeArrowheads="1"/>
              </p:cNvSpPr>
              <p:nvPr/>
            </p:nvSpPr>
            <p:spPr bwMode="auto">
              <a:xfrm>
                <a:off x="6355" y="1113"/>
                <a:ext cx="163" cy="7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4" name="Freeform 215"/>
              <p:cNvSpPr>
                <a:spLocks/>
              </p:cNvSpPr>
              <p:nvPr/>
            </p:nvSpPr>
            <p:spPr bwMode="auto">
              <a:xfrm>
                <a:off x="6518" y="1081"/>
                <a:ext cx="82" cy="138"/>
              </a:xfrm>
              <a:custGeom>
                <a:avLst/>
                <a:gdLst>
                  <a:gd name="T0" fmla="*/ 0 w 82"/>
                  <a:gd name="T1" fmla="*/ 32 h 138"/>
                  <a:gd name="T2" fmla="*/ 31 w 82"/>
                  <a:gd name="T3" fmla="*/ 0 h 138"/>
                  <a:gd name="T4" fmla="*/ 82 w 82"/>
                  <a:gd name="T5" fmla="*/ 0 h 138"/>
                  <a:gd name="T6" fmla="*/ 82 w 82"/>
                  <a:gd name="T7" fmla="*/ 138 h 138"/>
                  <a:gd name="T8" fmla="*/ 31 w 82"/>
                  <a:gd name="T9" fmla="*/ 138 h 138"/>
                  <a:gd name="T10" fmla="*/ 0 w 82"/>
                  <a:gd name="T11" fmla="*/ 103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" h="138">
                    <a:moveTo>
                      <a:pt x="0" y="32"/>
                    </a:moveTo>
                    <a:lnTo>
                      <a:pt x="31" y="0"/>
                    </a:lnTo>
                    <a:lnTo>
                      <a:pt x="82" y="0"/>
                    </a:lnTo>
                    <a:lnTo>
                      <a:pt x="82" y="138"/>
                    </a:lnTo>
                    <a:lnTo>
                      <a:pt x="31" y="138"/>
                    </a:lnTo>
                    <a:lnTo>
                      <a:pt x="0" y="10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5" name="Line 216"/>
              <p:cNvSpPr>
                <a:spLocks noChangeShapeType="1"/>
              </p:cNvSpPr>
              <p:nvPr/>
            </p:nvSpPr>
            <p:spPr bwMode="auto">
              <a:xfrm>
                <a:off x="6566" y="1081"/>
                <a:ext cx="0" cy="13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6" name="Oval 217"/>
              <p:cNvSpPr>
                <a:spLocks noChangeArrowheads="1"/>
              </p:cNvSpPr>
              <p:nvPr/>
            </p:nvSpPr>
            <p:spPr bwMode="auto">
              <a:xfrm>
                <a:off x="6481" y="1145"/>
                <a:ext cx="6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3" name="Group 227"/>
            <p:cNvGrpSpPr>
              <a:grpSpLocks noChangeAspect="1"/>
            </p:cNvGrpSpPr>
            <p:nvPr/>
          </p:nvGrpSpPr>
          <p:grpSpPr bwMode="auto">
            <a:xfrm>
              <a:off x="3508811" y="3159849"/>
              <a:ext cx="309576" cy="310880"/>
              <a:chOff x="6140" y="2399"/>
              <a:chExt cx="237" cy="238"/>
            </a:xfrm>
          </p:grpSpPr>
          <p:sp>
            <p:nvSpPr>
              <p:cNvPr id="641" name="Oval 228"/>
              <p:cNvSpPr>
                <a:spLocks noChangeArrowheads="1"/>
              </p:cNvSpPr>
              <p:nvPr/>
            </p:nvSpPr>
            <p:spPr bwMode="auto">
              <a:xfrm>
                <a:off x="6199" y="2457"/>
                <a:ext cx="118" cy="11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2" name="Freeform 229"/>
              <p:cNvSpPr>
                <a:spLocks/>
              </p:cNvSpPr>
              <p:nvPr/>
            </p:nvSpPr>
            <p:spPr bwMode="auto">
              <a:xfrm>
                <a:off x="6140" y="2399"/>
                <a:ext cx="237" cy="238"/>
              </a:xfrm>
              <a:custGeom>
                <a:avLst/>
                <a:gdLst>
                  <a:gd name="T0" fmla="*/ 298 w 327"/>
                  <a:gd name="T1" fmla="*/ 162 h 327"/>
                  <a:gd name="T2" fmla="*/ 295 w 327"/>
                  <a:gd name="T3" fmla="*/ 135 h 327"/>
                  <a:gd name="T4" fmla="*/ 327 w 327"/>
                  <a:gd name="T5" fmla="*/ 117 h 327"/>
                  <a:gd name="T6" fmla="*/ 286 w 327"/>
                  <a:gd name="T7" fmla="*/ 46 h 327"/>
                  <a:gd name="T8" fmla="*/ 256 w 327"/>
                  <a:gd name="T9" fmla="*/ 64 h 327"/>
                  <a:gd name="T10" fmla="*/ 205 w 327"/>
                  <a:gd name="T11" fmla="*/ 33 h 327"/>
                  <a:gd name="T12" fmla="*/ 205 w 327"/>
                  <a:gd name="T13" fmla="*/ 0 h 327"/>
                  <a:gd name="T14" fmla="*/ 124 w 327"/>
                  <a:gd name="T15" fmla="*/ 0 h 327"/>
                  <a:gd name="T16" fmla="*/ 124 w 327"/>
                  <a:gd name="T17" fmla="*/ 31 h 327"/>
                  <a:gd name="T18" fmla="*/ 68 w 327"/>
                  <a:gd name="T19" fmla="*/ 64 h 327"/>
                  <a:gd name="T20" fmla="*/ 41 w 327"/>
                  <a:gd name="T21" fmla="*/ 48 h 327"/>
                  <a:gd name="T22" fmla="*/ 0 w 327"/>
                  <a:gd name="T23" fmla="*/ 119 h 327"/>
                  <a:gd name="T24" fmla="*/ 29 w 327"/>
                  <a:gd name="T25" fmla="*/ 135 h 327"/>
                  <a:gd name="T26" fmla="*/ 26 w 327"/>
                  <a:gd name="T27" fmla="*/ 162 h 327"/>
                  <a:gd name="T28" fmla="*/ 30 w 327"/>
                  <a:gd name="T29" fmla="*/ 194 h 327"/>
                  <a:gd name="T30" fmla="*/ 3 w 327"/>
                  <a:gd name="T31" fmla="*/ 210 h 327"/>
                  <a:gd name="T32" fmla="*/ 43 w 327"/>
                  <a:gd name="T33" fmla="*/ 280 h 327"/>
                  <a:gd name="T34" fmla="*/ 72 w 327"/>
                  <a:gd name="T35" fmla="*/ 264 h 327"/>
                  <a:gd name="T36" fmla="*/ 124 w 327"/>
                  <a:gd name="T37" fmla="*/ 292 h 327"/>
                  <a:gd name="T38" fmla="*/ 124 w 327"/>
                  <a:gd name="T39" fmla="*/ 327 h 327"/>
                  <a:gd name="T40" fmla="*/ 205 w 327"/>
                  <a:gd name="T41" fmla="*/ 327 h 327"/>
                  <a:gd name="T42" fmla="*/ 205 w 327"/>
                  <a:gd name="T43" fmla="*/ 291 h 327"/>
                  <a:gd name="T44" fmla="*/ 252 w 327"/>
                  <a:gd name="T45" fmla="*/ 264 h 327"/>
                  <a:gd name="T46" fmla="*/ 283 w 327"/>
                  <a:gd name="T47" fmla="*/ 282 h 327"/>
                  <a:gd name="T48" fmla="*/ 324 w 327"/>
                  <a:gd name="T49" fmla="*/ 212 h 327"/>
                  <a:gd name="T50" fmla="*/ 294 w 327"/>
                  <a:gd name="T51" fmla="*/ 194 h 327"/>
                  <a:gd name="T52" fmla="*/ 298 w 327"/>
                  <a:gd name="T5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7" h="327"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4" name="Group 232"/>
            <p:cNvGrpSpPr>
              <a:grpSpLocks noChangeAspect="1"/>
            </p:cNvGrpSpPr>
            <p:nvPr/>
          </p:nvGrpSpPr>
          <p:grpSpPr bwMode="auto">
            <a:xfrm>
              <a:off x="3467213" y="3655170"/>
              <a:ext cx="392772" cy="238239"/>
              <a:chOff x="3795" y="2130"/>
              <a:chExt cx="244" cy="148"/>
            </a:xfrm>
          </p:grpSpPr>
          <p:sp>
            <p:nvSpPr>
              <p:cNvPr id="639" name="Freeform 233"/>
              <p:cNvSpPr>
                <a:spLocks/>
              </p:cNvSpPr>
              <p:nvPr/>
            </p:nvSpPr>
            <p:spPr bwMode="auto">
              <a:xfrm>
                <a:off x="3795" y="2130"/>
                <a:ext cx="244" cy="74"/>
              </a:xfrm>
              <a:custGeom>
                <a:avLst/>
                <a:gdLst>
                  <a:gd name="T0" fmla="*/ 80 w 244"/>
                  <a:gd name="T1" fmla="*/ 17 h 74"/>
                  <a:gd name="T2" fmla="*/ 64 w 244"/>
                  <a:gd name="T3" fmla="*/ 0 h 74"/>
                  <a:gd name="T4" fmla="*/ 0 w 244"/>
                  <a:gd name="T5" fmla="*/ 64 h 74"/>
                  <a:gd name="T6" fmla="*/ 0 w 244"/>
                  <a:gd name="T7" fmla="*/ 74 h 74"/>
                  <a:gd name="T8" fmla="*/ 244 w 244"/>
                  <a:gd name="T9" fmla="*/ 74 h 74"/>
                  <a:gd name="T10" fmla="*/ 244 w 244"/>
                  <a:gd name="T11" fmla="*/ 64 h 74"/>
                  <a:gd name="T12" fmla="*/ 178 w 244"/>
                  <a:gd name="T13" fmla="*/ 0 h 74"/>
                  <a:gd name="T14" fmla="*/ 161 w 244"/>
                  <a:gd name="T15" fmla="*/ 1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4" h="74">
                    <a:moveTo>
                      <a:pt x="80" y="17"/>
                    </a:moveTo>
                    <a:lnTo>
                      <a:pt x="64" y="0"/>
                    </a:lnTo>
                    <a:lnTo>
                      <a:pt x="0" y="64"/>
                    </a:lnTo>
                    <a:lnTo>
                      <a:pt x="0" y="74"/>
                    </a:lnTo>
                    <a:lnTo>
                      <a:pt x="244" y="74"/>
                    </a:lnTo>
                    <a:lnTo>
                      <a:pt x="244" y="64"/>
                    </a:lnTo>
                    <a:lnTo>
                      <a:pt x="178" y="0"/>
                    </a:lnTo>
                    <a:lnTo>
                      <a:pt x="161" y="1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0" name="Freeform 234"/>
              <p:cNvSpPr>
                <a:spLocks/>
              </p:cNvSpPr>
              <p:nvPr/>
            </p:nvSpPr>
            <p:spPr bwMode="auto">
              <a:xfrm>
                <a:off x="3809" y="2204"/>
                <a:ext cx="213" cy="74"/>
              </a:xfrm>
              <a:custGeom>
                <a:avLst/>
                <a:gdLst>
                  <a:gd name="T0" fmla="*/ 0 w 294"/>
                  <a:gd name="T1" fmla="*/ 0 h 101"/>
                  <a:gd name="T2" fmla="*/ 0 w 294"/>
                  <a:gd name="T3" fmla="*/ 42 h 101"/>
                  <a:gd name="T4" fmla="*/ 58 w 294"/>
                  <a:gd name="T5" fmla="*/ 101 h 101"/>
                  <a:gd name="T6" fmla="*/ 116 w 294"/>
                  <a:gd name="T7" fmla="*/ 42 h 101"/>
                  <a:gd name="T8" fmla="*/ 116 w 294"/>
                  <a:gd name="T9" fmla="*/ 32 h 101"/>
                  <a:gd name="T10" fmla="*/ 147 w 294"/>
                  <a:gd name="T11" fmla="*/ 1 h 101"/>
                  <a:gd name="T12" fmla="*/ 178 w 294"/>
                  <a:gd name="T13" fmla="*/ 32 h 101"/>
                  <a:gd name="T14" fmla="*/ 178 w 294"/>
                  <a:gd name="T15" fmla="*/ 42 h 101"/>
                  <a:gd name="T16" fmla="*/ 236 w 294"/>
                  <a:gd name="T17" fmla="*/ 101 h 101"/>
                  <a:gd name="T18" fmla="*/ 294 w 294"/>
                  <a:gd name="T19" fmla="*/ 42 h 101"/>
                  <a:gd name="T20" fmla="*/ 294 w 294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4" h="101">
                    <a:moveTo>
                      <a:pt x="0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75"/>
                      <a:pt x="26" y="101"/>
                      <a:pt x="58" y="101"/>
                    </a:cubicBezTo>
                    <a:cubicBezTo>
                      <a:pt x="90" y="101"/>
                      <a:pt x="116" y="75"/>
                      <a:pt x="116" y="42"/>
                    </a:cubicBezTo>
                    <a:cubicBezTo>
                      <a:pt x="116" y="32"/>
                      <a:pt x="116" y="32"/>
                      <a:pt x="116" y="32"/>
                    </a:cubicBezTo>
                    <a:cubicBezTo>
                      <a:pt x="116" y="15"/>
                      <a:pt x="130" y="1"/>
                      <a:pt x="147" y="1"/>
                    </a:cubicBezTo>
                    <a:cubicBezTo>
                      <a:pt x="164" y="1"/>
                      <a:pt x="178" y="15"/>
                      <a:pt x="178" y="32"/>
                    </a:cubicBezTo>
                    <a:cubicBezTo>
                      <a:pt x="178" y="42"/>
                      <a:pt x="178" y="42"/>
                      <a:pt x="178" y="42"/>
                    </a:cubicBezTo>
                    <a:cubicBezTo>
                      <a:pt x="178" y="75"/>
                      <a:pt x="204" y="101"/>
                      <a:pt x="236" y="101"/>
                    </a:cubicBezTo>
                    <a:cubicBezTo>
                      <a:pt x="268" y="101"/>
                      <a:pt x="294" y="75"/>
                      <a:pt x="294" y="42"/>
                    </a:cubicBezTo>
                    <a:cubicBezTo>
                      <a:pt x="294" y="0"/>
                      <a:pt x="294" y="0"/>
                      <a:pt x="29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5" name="Group 206"/>
            <p:cNvGrpSpPr>
              <a:grpSpLocks noChangeAspect="1"/>
            </p:cNvGrpSpPr>
            <p:nvPr/>
          </p:nvGrpSpPr>
          <p:grpSpPr bwMode="auto">
            <a:xfrm>
              <a:off x="3471237" y="2316098"/>
              <a:ext cx="384724" cy="252727"/>
              <a:chOff x="3798" y="2126"/>
              <a:chExt cx="239" cy="157"/>
            </a:xfrm>
          </p:grpSpPr>
          <p:sp>
            <p:nvSpPr>
              <p:cNvPr id="635" name="Freeform 207"/>
              <p:cNvSpPr>
                <a:spLocks/>
              </p:cNvSpPr>
              <p:nvPr/>
            </p:nvSpPr>
            <p:spPr bwMode="auto">
              <a:xfrm>
                <a:off x="3946" y="2126"/>
                <a:ext cx="91" cy="92"/>
              </a:xfrm>
              <a:custGeom>
                <a:avLst/>
                <a:gdLst>
                  <a:gd name="T0" fmla="*/ 54 w 91"/>
                  <a:gd name="T1" fmla="*/ 92 h 92"/>
                  <a:gd name="T2" fmla="*/ 0 w 91"/>
                  <a:gd name="T3" fmla="*/ 37 h 92"/>
                  <a:gd name="T4" fmla="*/ 37 w 91"/>
                  <a:gd name="T5" fmla="*/ 0 h 92"/>
                  <a:gd name="T6" fmla="*/ 91 w 91"/>
                  <a:gd name="T7" fmla="*/ 55 h 92"/>
                  <a:gd name="T8" fmla="*/ 54 w 91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2">
                    <a:moveTo>
                      <a:pt x="54" y="92"/>
                    </a:moveTo>
                    <a:lnTo>
                      <a:pt x="0" y="37"/>
                    </a:lnTo>
                    <a:lnTo>
                      <a:pt x="37" y="0"/>
                    </a:lnTo>
                    <a:lnTo>
                      <a:pt x="91" y="55"/>
                    </a:lnTo>
                    <a:lnTo>
                      <a:pt x="54" y="9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6" name="Line 208"/>
              <p:cNvSpPr>
                <a:spLocks noChangeShapeType="1"/>
              </p:cNvSpPr>
              <p:nvPr/>
            </p:nvSpPr>
            <p:spPr bwMode="auto">
              <a:xfrm flipH="1">
                <a:off x="3826" y="2163"/>
                <a:ext cx="120" cy="1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7" name="Freeform 209"/>
              <p:cNvSpPr>
                <a:spLocks/>
              </p:cNvSpPr>
              <p:nvPr/>
            </p:nvSpPr>
            <p:spPr bwMode="auto">
              <a:xfrm>
                <a:off x="3798" y="2126"/>
                <a:ext cx="91" cy="92"/>
              </a:xfrm>
              <a:custGeom>
                <a:avLst/>
                <a:gdLst>
                  <a:gd name="T0" fmla="*/ 37 w 91"/>
                  <a:gd name="T1" fmla="*/ 92 h 92"/>
                  <a:gd name="T2" fmla="*/ 91 w 91"/>
                  <a:gd name="T3" fmla="*/ 37 h 92"/>
                  <a:gd name="T4" fmla="*/ 54 w 91"/>
                  <a:gd name="T5" fmla="*/ 0 h 92"/>
                  <a:gd name="T6" fmla="*/ 0 w 91"/>
                  <a:gd name="T7" fmla="*/ 55 h 92"/>
                  <a:gd name="T8" fmla="*/ 37 w 91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2">
                    <a:moveTo>
                      <a:pt x="37" y="92"/>
                    </a:moveTo>
                    <a:lnTo>
                      <a:pt x="91" y="37"/>
                    </a:lnTo>
                    <a:lnTo>
                      <a:pt x="54" y="0"/>
                    </a:lnTo>
                    <a:lnTo>
                      <a:pt x="0" y="55"/>
                    </a:lnTo>
                    <a:lnTo>
                      <a:pt x="37" y="9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8" name="Line 210"/>
              <p:cNvSpPr>
                <a:spLocks noChangeShapeType="1"/>
              </p:cNvSpPr>
              <p:nvPr/>
            </p:nvSpPr>
            <p:spPr bwMode="auto">
              <a:xfrm>
                <a:off x="3889" y="2163"/>
                <a:ext cx="120" cy="1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6" name="Group 220"/>
            <p:cNvGrpSpPr>
              <a:grpSpLocks noChangeAspect="1"/>
            </p:cNvGrpSpPr>
            <p:nvPr/>
          </p:nvGrpSpPr>
          <p:grpSpPr bwMode="auto">
            <a:xfrm>
              <a:off x="3494616" y="4077848"/>
              <a:ext cx="337966" cy="335196"/>
              <a:chOff x="3795" y="2082"/>
              <a:chExt cx="244" cy="242"/>
            </a:xfrm>
          </p:grpSpPr>
          <p:sp>
            <p:nvSpPr>
              <p:cNvPr id="631" name="Freeform 221"/>
              <p:cNvSpPr>
                <a:spLocks/>
              </p:cNvSpPr>
              <p:nvPr/>
            </p:nvSpPr>
            <p:spPr bwMode="auto">
              <a:xfrm>
                <a:off x="3795" y="2082"/>
                <a:ext cx="244" cy="242"/>
              </a:xfrm>
              <a:custGeom>
                <a:avLst/>
                <a:gdLst>
                  <a:gd name="T0" fmla="*/ 0 w 337"/>
                  <a:gd name="T1" fmla="*/ 18 h 334"/>
                  <a:gd name="T2" fmla="*/ 19 w 337"/>
                  <a:gd name="T3" fmla="*/ 0 h 334"/>
                  <a:gd name="T4" fmla="*/ 318 w 337"/>
                  <a:gd name="T5" fmla="*/ 0 h 334"/>
                  <a:gd name="T6" fmla="*/ 337 w 337"/>
                  <a:gd name="T7" fmla="*/ 18 h 334"/>
                  <a:gd name="T8" fmla="*/ 337 w 337"/>
                  <a:gd name="T9" fmla="*/ 334 h 334"/>
                  <a:gd name="T10" fmla="*/ 37 w 337"/>
                  <a:gd name="T11" fmla="*/ 334 h 334"/>
                  <a:gd name="T12" fmla="*/ 0 w 337"/>
                  <a:gd name="T13" fmla="*/ 297 h 334"/>
                  <a:gd name="T14" fmla="*/ 0 w 337"/>
                  <a:gd name="T15" fmla="*/ 18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7" h="334">
                    <a:moveTo>
                      <a:pt x="0" y="18"/>
                    </a:moveTo>
                    <a:cubicBezTo>
                      <a:pt x="0" y="8"/>
                      <a:pt x="9" y="0"/>
                      <a:pt x="19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29" y="0"/>
                      <a:pt x="337" y="8"/>
                      <a:pt x="337" y="18"/>
                    </a:cubicBezTo>
                    <a:cubicBezTo>
                      <a:pt x="337" y="334"/>
                      <a:pt x="337" y="334"/>
                      <a:pt x="337" y="334"/>
                    </a:cubicBezTo>
                    <a:cubicBezTo>
                      <a:pt x="37" y="334"/>
                      <a:pt x="37" y="334"/>
                      <a:pt x="37" y="334"/>
                    </a:cubicBezTo>
                    <a:cubicBezTo>
                      <a:pt x="0" y="297"/>
                      <a:pt x="0" y="297"/>
                      <a:pt x="0" y="297"/>
                    </a:cubicBezTo>
                    <a:lnTo>
                      <a:pt x="0" y="1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2" name="Freeform 222"/>
              <p:cNvSpPr>
                <a:spLocks/>
              </p:cNvSpPr>
              <p:nvPr/>
            </p:nvSpPr>
            <p:spPr bwMode="auto">
              <a:xfrm>
                <a:off x="3834" y="2082"/>
                <a:ext cx="166" cy="109"/>
              </a:xfrm>
              <a:custGeom>
                <a:avLst/>
                <a:gdLst>
                  <a:gd name="T0" fmla="*/ 0 w 166"/>
                  <a:gd name="T1" fmla="*/ 0 h 109"/>
                  <a:gd name="T2" fmla="*/ 0 w 166"/>
                  <a:gd name="T3" fmla="*/ 109 h 109"/>
                  <a:gd name="T4" fmla="*/ 166 w 166"/>
                  <a:gd name="T5" fmla="*/ 109 h 109"/>
                  <a:gd name="T6" fmla="*/ 166 w 166"/>
                  <a:gd name="T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6" h="109">
                    <a:moveTo>
                      <a:pt x="0" y="0"/>
                    </a:moveTo>
                    <a:lnTo>
                      <a:pt x="0" y="109"/>
                    </a:lnTo>
                    <a:lnTo>
                      <a:pt x="166" y="109"/>
                    </a:lnTo>
                    <a:lnTo>
                      <a:pt x="166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3" name="Freeform 223"/>
              <p:cNvSpPr>
                <a:spLocks/>
              </p:cNvSpPr>
              <p:nvPr/>
            </p:nvSpPr>
            <p:spPr bwMode="auto">
              <a:xfrm>
                <a:off x="3861" y="2248"/>
                <a:ext cx="112" cy="76"/>
              </a:xfrm>
              <a:custGeom>
                <a:avLst/>
                <a:gdLst>
                  <a:gd name="T0" fmla="*/ 0 w 112"/>
                  <a:gd name="T1" fmla="*/ 76 h 76"/>
                  <a:gd name="T2" fmla="*/ 0 w 112"/>
                  <a:gd name="T3" fmla="*/ 0 h 76"/>
                  <a:gd name="T4" fmla="*/ 112 w 112"/>
                  <a:gd name="T5" fmla="*/ 0 h 76"/>
                  <a:gd name="T6" fmla="*/ 112 w 112"/>
                  <a:gd name="T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76">
                    <a:moveTo>
                      <a:pt x="0" y="76"/>
                    </a:moveTo>
                    <a:lnTo>
                      <a:pt x="0" y="0"/>
                    </a:lnTo>
                    <a:lnTo>
                      <a:pt x="112" y="0"/>
                    </a:lnTo>
                    <a:lnTo>
                      <a:pt x="112" y="7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4" name="Line 224"/>
              <p:cNvSpPr>
                <a:spLocks noChangeShapeType="1"/>
              </p:cNvSpPr>
              <p:nvPr/>
            </p:nvSpPr>
            <p:spPr bwMode="auto">
              <a:xfrm>
                <a:off x="3892" y="2281"/>
                <a:ext cx="0" cy="4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7" name="Group 28"/>
            <p:cNvGrpSpPr>
              <a:grpSpLocks noChangeAspect="1"/>
            </p:cNvGrpSpPr>
            <p:nvPr/>
          </p:nvGrpSpPr>
          <p:grpSpPr bwMode="auto">
            <a:xfrm>
              <a:off x="3493736" y="1226690"/>
              <a:ext cx="339726" cy="324534"/>
              <a:chOff x="2110" y="763"/>
              <a:chExt cx="246" cy="235"/>
            </a:xfrm>
          </p:grpSpPr>
          <p:sp>
            <p:nvSpPr>
              <p:cNvPr id="627" name="Freeform 29"/>
              <p:cNvSpPr>
                <a:spLocks/>
              </p:cNvSpPr>
              <p:nvPr/>
            </p:nvSpPr>
            <p:spPr bwMode="auto">
              <a:xfrm>
                <a:off x="2110" y="825"/>
                <a:ext cx="246" cy="173"/>
              </a:xfrm>
              <a:custGeom>
                <a:avLst/>
                <a:gdLst>
                  <a:gd name="T0" fmla="*/ 246 w 246"/>
                  <a:gd name="T1" fmla="*/ 173 h 173"/>
                  <a:gd name="T2" fmla="*/ 0 w 246"/>
                  <a:gd name="T3" fmla="*/ 173 h 173"/>
                  <a:gd name="T4" fmla="*/ 0 w 246"/>
                  <a:gd name="T5" fmla="*/ 0 h 173"/>
                  <a:gd name="T6" fmla="*/ 122 w 246"/>
                  <a:gd name="T7" fmla="*/ 0 h 173"/>
                  <a:gd name="T8" fmla="*/ 246 w 246"/>
                  <a:gd name="T9" fmla="*/ 0 h 173"/>
                  <a:gd name="T10" fmla="*/ 246 w 246"/>
                  <a:gd name="T11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173">
                    <a:moveTo>
                      <a:pt x="246" y="173"/>
                    </a:moveTo>
                    <a:lnTo>
                      <a:pt x="0" y="173"/>
                    </a:lnTo>
                    <a:lnTo>
                      <a:pt x="0" y="0"/>
                    </a:lnTo>
                    <a:lnTo>
                      <a:pt x="122" y="0"/>
                    </a:lnTo>
                    <a:lnTo>
                      <a:pt x="246" y="0"/>
                    </a:lnTo>
                    <a:lnTo>
                      <a:pt x="246" y="173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8" name="Line 30"/>
              <p:cNvSpPr>
                <a:spLocks noChangeShapeType="1"/>
              </p:cNvSpPr>
              <p:nvPr/>
            </p:nvSpPr>
            <p:spPr bwMode="auto">
              <a:xfrm flipH="1">
                <a:off x="2110" y="911"/>
                <a:ext cx="24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9" name="Freeform 31"/>
              <p:cNvSpPr>
                <a:spLocks/>
              </p:cNvSpPr>
              <p:nvPr/>
            </p:nvSpPr>
            <p:spPr bwMode="auto">
              <a:xfrm>
                <a:off x="2233" y="763"/>
                <a:ext cx="72" cy="235"/>
              </a:xfrm>
              <a:custGeom>
                <a:avLst/>
                <a:gdLst>
                  <a:gd name="T0" fmla="*/ 60 w 100"/>
                  <a:gd name="T1" fmla="*/ 85 h 325"/>
                  <a:gd name="T2" fmla="*/ 100 w 100"/>
                  <a:gd name="T3" fmla="*/ 45 h 325"/>
                  <a:gd name="T4" fmla="*/ 60 w 100"/>
                  <a:gd name="T5" fmla="*/ 6 h 325"/>
                  <a:gd name="T6" fmla="*/ 1 w 100"/>
                  <a:gd name="T7" fmla="*/ 85 h 325"/>
                  <a:gd name="T8" fmla="*/ 1 w 100"/>
                  <a:gd name="T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5">
                    <a:moveTo>
                      <a:pt x="60" y="85"/>
                    </a:moveTo>
                    <a:cubicBezTo>
                      <a:pt x="82" y="85"/>
                      <a:pt x="100" y="67"/>
                      <a:pt x="100" y="45"/>
                    </a:cubicBezTo>
                    <a:cubicBezTo>
                      <a:pt x="100" y="23"/>
                      <a:pt x="82" y="6"/>
                      <a:pt x="60" y="6"/>
                    </a:cubicBezTo>
                    <a:cubicBezTo>
                      <a:pt x="60" y="6"/>
                      <a:pt x="0" y="0"/>
                      <a:pt x="1" y="85"/>
                    </a:cubicBezTo>
                    <a:cubicBezTo>
                      <a:pt x="1" y="325"/>
                      <a:pt x="1" y="325"/>
                      <a:pt x="1" y="32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0" name="Freeform 32"/>
              <p:cNvSpPr>
                <a:spLocks/>
              </p:cNvSpPr>
              <p:nvPr/>
            </p:nvSpPr>
            <p:spPr bwMode="auto">
              <a:xfrm>
                <a:off x="2162" y="763"/>
                <a:ext cx="72" cy="62"/>
              </a:xfrm>
              <a:custGeom>
                <a:avLst/>
                <a:gdLst>
                  <a:gd name="T0" fmla="*/ 40 w 100"/>
                  <a:gd name="T1" fmla="*/ 85 h 85"/>
                  <a:gd name="T2" fmla="*/ 0 w 100"/>
                  <a:gd name="T3" fmla="*/ 45 h 85"/>
                  <a:gd name="T4" fmla="*/ 40 w 100"/>
                  <a:gd name="T5" fmla="*/ 6 h 85"/>
                  <a:gd name="T6" fmla="*/ 99 w 100"/>
                  <a:gd name="T7" fmla="*/ 85 h 85"/>
                  <a:gd name="T8" fmla="*/ 99 w 100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85">
                    <a:moveTo>
                      <a:pt x="40" y="85"/>
                    </a:moveTo>
                    <a:cubicBezTo>
                      <a:pt x="18" y="85"/>
                      <a:pt x="0" y="67"/>
                      <a:pt x="0" y="45"/>
                    </a:cubicBezTo>
                    <a:cubicBezTo>
                      <a:pt x="0" y="23"/>
                      <a:pt x="18" y="6"/>
                      <a:pt x="40" y="6"/>
                    </a:cubicBezTo>
                    <a:cubicBezTo>
                      <a:pt x="40" y="6"/>
                      <a:pt x="100" y="0"/>
                      <a:pt x="99" y="85"/>
                    </a:cubicBezTo>
                    <a:cubicBezTo>
                      <a:pt x="99" y="85"/>
                      <a:pt x="99" y="85"/>
                      <a:pt x="99" y="8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8" name="Group 116"/>
            <p:cNvGrpSpPr>
              <a:grpSpLocks noChangeAspect="1"/>
            </p:cNvGrpSpPr>
            <p:nvPr/>
          </p:nvGrpSpPr>
          <p:grpSpPr bwMode="auto">
            <a:xfrm>
              <a:off x="3524693" y="769199"/>
              <a:ext cx="277812" cy="273050"/>
              <a:chOff x="2104" y="476"/>
              <a:chExt cx="175" cy="172"/>
            </a:xfrm>
          </p:grpSpPr>
          <p:sp>
            <p:nvSpPr>
              <p:cNvPr id="622" name="Freeform 117"/>
              <p:cNvSpPr>
                <a:spLocks/>
              </p:cNvSpPr>
              <p:nvPr/>
            </p:nvSpPr>
            <p:spPr bwMode="auto">
              <a:xfrm>
                <a:off x="2247" y="619"/>
                <a:ext cx="32" cy="28"/>
              </a:xfrm>
              <a:custGeom>
                <a:avLst/>
                <a:gdLst>
                  <a:gd name="T0" fmla="*/ 0 w 44"/>
                  <a:gd name="T1" fmla="*/ 39 h 39"/>
                  <a:gd name="T2" fmla="*/ 13 w 44"/>
                  <a:gd name="T3" fmla="*/ 12 h 39"/>
                  <a:gd name="T4" fmla="*/ 44 w 44"/>
                  <a:gd name="T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9">
                    <a:moveTo>
                      <a:pt x="0" y="39"/>
                    </a:moveTo>
                    <a:cubicBezTo>
                      <a:pt x="1" y="29"/>
                      <a:pt x="5" y="20"/>
                      <a:pt x="13" y="12"/>
                    </a:cubicBezTo>
                    <a:cubicBezTo>
                      <a:pt x="21" y="4"/>
                      <a:pt x="33" y="0"/>
                      <a:pt x="4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3" name="Freeform 118"/>
              <p:cNvSpPr>
                <a:spLocks/>
              </p:cNvSpPr>
              <p:nvPr/>
            </p:nvSpPr>
            <p:spPr bwMode="auto">
              <a:xfrm>
                <a:off x="2212" y="584"/>
                <a:ext cx="67" cy="63"/>
              </a:xfrm>
              <a:custGeom>
                <a:avLst/>
                <a:gdLst>
                  <a:gd name="T0" fmla="*/ 0 w 92"/>
                  <a:gd name="T1" fmla="*/ 87 h 87"/>
                  <a:gd name="T2" fmla="*/ 27 w 92"/>
                  <a:gd name="T3" fmla="*/ 27 h 87"/>
                  <a:gd name="T4" fmla="*/ 92 w 92"/>
                  <a:gd name="T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2" h="87">
                    <a:moveTo>
                      <a:pt x="0" y="87"/>
                    </a:moveTo>
                    <a:cubicBezTo>
                      <a:pt x="1" y="65"/>
                      <a:pt x="10" y="43"/>
                      <a:pt x="27" y="27"/>
                    </a:cubicBezTo>
                    <a:cubicBezTo>
                      <a:pt x="45" y="9"/>
                      <a:pt x="68" y="0"/>
                      <a:pt x="92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4" name="Freeform 119"/>
              <p:cNvSpPr>
                <a:spLocks/>
              </p:cNvSpPr>
              <p:nvPr/>
            </p:nvSpPr>
            <p:spPr bwMode="auto">
              <a:xfrm>
                <a:off x="2177" y="549"/>
                <a:ext cx="102" cy="98"/>
              </a:xfrm>
              <a:custGeom>
                <a:avLst/>
                <a:gdLst>
                  <a:gd name="T0" fmla="*/ 0 w 140"/>
                  <a:gd name="T1" fmla="*/ 135 h 135"/>
                  <a:gd name="T2" fmla="*/ 41 w 140"/>
                  <a:gd name="T3" fmla="*/ 41 h 135"/>
                  <a:gd name="T4" fmla="*/ 140 w 140"/>
                  <a:gd name="T5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0" h="135">
                    <a:moveTo>
                      <a:pt x="0" y="135"/>
                    </a:moveTo>
                    <a:cubicBezTo>
                      <a:pt x="1" y="101"/>
                      <a:pt x="15" y="67"/>
                      <a:pt x="41" y="41"/>
                    </a:cubicBezTo>
                    <a:cubicBezTo>
                      <a:pt x="68" y="13"/>
                      <a:pt x="104" y="0"/>
                      <a:pt x="14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5" name="Freeform 120"/>
              <p:cNvSpPr>
                <a:spLocks/>
              </p:cNvSpPr>
              <p:nvPr/>
            </p:nvSpPr>
            <p:spPr bwMode="auto">
              <a:xfrm>
                <a:off x="2141" y="512"/>
                <a:ext cx="138" cy="136"/>
              </a:xfrm>
              <a:custGeom>
                <a:avLst/>
                <a:gdLst>
                  <a:gd name="T0" fmla="*/ 0 w 189"/>
                  <a:gd name="T1" fmla="*/ 186 h 186"/>
                  <a:gd name="T2" fmla="*/ 55 w 189"/>
                  <a:gd name="T3" fmla="*/ 56 h 186"/>
                  <a:gd name="T4" fmla="*/ 189 w 189"/>
                  <a:gd name="T5" fmla="*/ 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9" h="186">
                    <a:moveTo>
                      <a:pt x="0" y="186"/>
                    </a:moveTo>
                    <a:cubicBezTo>
                      <a:pt x="0" y="139"/>
                      <a:pt x="19" y="92"/>
                      <a:pt x="55" y="56"/>
                    </a:cubicBezTo>
                    <a:cubicBezTo>
                      <a:pt x="92" y="19"/>
                      <a:pt x="140" y="0"/>
                      <a:pt x="189" y="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6" name="Freeform 121"/>
              <p:cNvSpPr>
                <a:spLocks/>
              </p:cNvSpPr>
              <p:nvPr/>
            </p:nvSpPr>
            <p:spPr bwMode="auto">
              <a:xfrm>
                <a:off x="2104" y="476"/>
                <a:ext cx="175" cy="171"/>
              </a:xfrm>
              <a:custGeom>
                <a:avLst/>
                <a:gdLst>
                  <a:gd name="T0" fmla="*/ 0 w 240"/>
                  <a:gd name="T1" fmla="*/ 235 h 235"/>
                  <a:gd name="T2" fmla="*/ 70 w 240"/>
                  <a:gd name="T3" fmla="*/ 70 h 235"/>
                  <a:gd name="T4" fmla="*/ 240 w 240"/>
                  <a:gd name="T5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235">
                    <a:moveTo>
                      <a:pt x="0" y="235"/>
                    </a:moveTo>
                    <a:cubicBezTo>
                      <a:pt x="1" y="175"/>
                      <a:pt x="24" y="116"/>
                      <a:pt x="70" y="70"/>
                    </a:cubicBezTo>
                    <a:cubicBezTo>
                      <a:pt x="117" y="23"/>
                      <a:pt x="178" y="0"/>
                      <a:pt x="24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9" name="Group 139"/>
            <p:cNvGrpSpPr>
              <a:grpSpLocks noChangeAspect="1"/>
            </p:cNvGrpSpPr>
            <p:nvPr/>
          </p:nvGrpSpPr>
          <p:grpSpPr bwMode="auto">
            <a:xfrm>
              <a:off x="3470718" y="284720"/>
              <a:ext cx="385763" cy="300038"/>
              <a:chOff x="2116" y="172"/>
              <a:chExt cx="243" cy="189"/>
            </a:xfrm>
          </p:grpSpPr>
          <p:sp>
            <p:nvSpPr>
              <p:cNvPr id="620" name="Freeform 140"/>
              <p:cNvSpPr>
                <a:spLocks/>
              </p:cNvSpPr>
              <p:nvPr/>
            </p:nvSpPr>
            <p:spPr bwMode="auto">
              <a:xfrm>
                <a:off x="2116" y="172"/>
                <a:ext cx="167" cy="154"/>
              </a:xfrm>
              <a:custGeom>
                <a:avLst/>
                <a:gdLst>
                  <a:gd name="T0" fmla="*/ 21 w 167"/>
                  <a:gd name="T1" fmla="*/ 114 h 154"/>
                  <a:gd name="T2" fmla="*/ 0 w 167"/>
                  <a:gd name="T3" fmla="*/ 114 h 154"/>
                  <a:gd name="T4" fmla="*/ 0 w 167"/>
                  <a:gd name="T5" fmla="*/ 0 h 154"/>
                  <a:gd name="T6" fmla="*/ 167 w 167"/>
                  <a:gd name="T7" fmla="*/ 0 h 154"/>
                  <a:gd name="T8" fmla="*/ 167 w 167"/>
                  <a:gd name="T9" fmla="*/ 114 h 154"/>
                  <a:gd name="T10" fmla="*/ 60 w 167"/>
                  <a:gd name="T11" fmla="*/ 114 h 154"/>
                  <a:gd name="T12" fmla="*/ 21 w 167"/>
                  <a:gd name="T13" fmla="*/ 154 h 154"/>
                  <a:gd name="T14" fmla="*/ 21 w 167"/>
                  <a:gd name="T15" fmla="*/ 11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7" h="154">
                    <a:moveTo>
                      <a:pt x="21" y="114"/>
                    </a:moveTo>
                    <a:lnTo>
                      <a:pt x="0" y="114"/>
                    </a:lnTo>
                    <a:lnTo>
                      <a:pt x="0" y="0"/>
                    </a:lnTo>
                    <a:lnTo>
                      <a:pt x="167" y="0"/>
                    </a:lnTo>
                    <a:lnTo>
                      <a:pt x="167" y="114"/>
                    </a:lnTo>
                    <a:lnTo>
                      <a:pt x="60" y="114"/>
                    </a:lnTo>
                    <a:lnTo>
                      <a:pt x="21" y="154"/>
                    </a:lnTo>
                    <a:lnTo>
                      <a:pt x="21" y="114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1" name="Freeform 141"/>
              <p:cNvSpPr>
                <a:spLocks/>
              </p:cNvSpPr>
              <p:nvPr/>
            </p:nvSpPr>
            <p:spPr bwMode="auto">
              <a:xfrm>
                <a:off x="2193" y="208"/>
                <a:ext cx="166" cy="153"/>
              </a:xfrm>
              <a:custGeom>
                <a:avLst/>
                <a:gdLst>
                  <a:gd name="T0" fmla="*/ 0 w 166"/>
                  <a:gd name="T1" fmla="*/ 79 h 153"/>
                  <a:gd name="T2" fmla="*/ 0 w 166"/>
                  <a:gd name="T3" fmla="*/ 113 h 153"/>
                  <a:gd name="T4" fmla="*/ 106 w 166"/>
                  <a:gd name="T5" fmla="*/ 113 h 153"/>
                  <a:gd name="T6" fmla="*/ 145 w 166"/>
                  <a:gd name="T7" fmla="*/ 153 h 153"/>
                  <a:gd name="T8" fmla="*/ 145 w 166"/>
                  <a:gd name="T9" fmla="*/ 113 h 153"/>
                  <a:gd name="T10" fmla="*/ 166 w 166"/>
                  <a:gd name="T11" fmla="*/ 113 h 153"/>
                  <a:gd name="T12" fmla="*/ 166 w 166"/>
                  <a:gd name="T13" fmla="*/ 0 h 153"/>
                  <a:gd name="T14" fmla="*/ 91 w 166"/>
                  <a:gd name="T15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6" h="153">
                    <a:moveTo>
                      <a:pt x="0" y="79"/>
                    </a:moveTo>
                    <a:lnTo>
                      <a:pt x="0" y="113"/>
                    </a:lnTo>
                    <a:lnTo>
                      <a:pt x="106" y="113"/>
                    </a:lnTo>
                    <a:lnTo>
                      <a:pt x="145" y="153"/>
                    </a:lnTo>
                    <a:lnTo>
                      <a:pt x="145" y="113"/>
                    </a:lnTo>
                    <a:lnTo>
                      <a:pt x="166" y="113"/>
                    </a:lnTo>
                    <a:lnTo>
                      <a:pt x="166" y="0"/>
                    </a:lnTo>
                    <a:lnTo>
                      <a:pt x="91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50" name="Group 649"/>
          <p:cNvGrpSpPr/>
          <p:nvPr/>
        </p:nvGrpSpPr>
        <p:grpSpPr>
          <a:xfrm>
            <a:off x="-8928077" y="243037"/>
            <a:ext cx="451330" cy="4083742"/>
            <a:chOff x="2299905" y="247414"/>
            <a:chExt cx="460380" cy="4165630"/>
          </a:xfrm>
        </p:grpSpPr>
        <p:grpSp>
          <p:nvGrpSpPr>
            <p:cNvPr id="651" name="Group 650"/>
            <p:cNvGrpSpPr>
              <a:grpSpLocks noChangeAspect="1"/>
            </p:cNvGrpSpPr>
            <p:nvPr/>
          </p:nvGrpSpPr>
          <p:grpSpPr bwMode="auto">
            <a:xfrm>
              <a:off x="2335319" y="3468593"/>
              <a:ext cx="389553" cy="360578"/>
              <a:chOff x="4315" y="2503"/>
              <a:chExt cx="242" cy="224"/>
            </a:xfrm>
          </p:grpSpPr>
          <p:sp>
            <p:nvSpPr>
              <p:cNvPr id="685" name="Freeform 12"/>
              <p:cNvSpPr>
                <a:spLocks/>
              </p:cNvSpPr>
              <p:nvPr/>
            </p:nvSpPr>
            <p:spPr bwMode="auto">
              <a:xfrm>
                <a:off x="4445" y="2503"/>
                <a:ext cx="68" cy="59"/>
              </a:xfrm>
              <a:custGeom>
                <a:avLst/>
                <a:gdLst>
                  <a:gd name="T0" fmla="*/ 79 w 94"/>
                  <a:gd name="T1" fmla="*/ 81 h 81"/>
                  <a:gd name="T2" fmla="*/ 94 w 94"/>
                  <a:gd name="T3" fmla="*/ 47 h 81"/>
                  <a:gd name="T4" fmla="*/ 47 w 94"/>
                  <a:gd name="T5" fmla="*/ 0 h 81"/>
                  <a:gd name="T6" fmla="*/ 0 w 94"/>
                  <a:gd name="T7" fmla="*/ 47 h 81"/>
                  <a:gd name="T8" fmla="*/ 1 w 94"/>
                  <a:gd name="T9" fmla="*/ 59 h 81"/>
                  <a:gd name="T10" fmla="*/ 79 w 94"/>
                  <a:gd name="T11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81">
                    <a:moveTo>
                      <a:pt x="79" y="81"/>
                    </a:moveTo>
                    <a:cubicBezTo>
                      <a:pt x="88" y="73"/>
                      <a:pt x="94" y="60"/>
                      <a:pt x="94" y="47"/>
                    </a:cubicBezTo>
                    <a:cubicBezTo>
                      <a:pt x="94" y="21"/>
                      <a:pt x="73" y="0"/>
                      <a:pt x="47" y="0"/>
                    </a:cubicBezTo>
                    <a:cubicBezTo>
                      <a:pt x="21" y="0"/>
                      <a:pt x="0" y="21"/>
                      <a:pt x="0" y="47"/>
                    </a:cubicBezTo>
                    <a:cubicBezTo>
                      <a:pt x="0" y="51"/>
                      <a:pt x="0" y="55"/>
                      <a:pt x="1" y="59"/>
                    </a:cubicBezTo>
                    <a:lnTo>
                      <a:pt x="79" y="8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6" name="Freeform 13"/>
              <p:cNvSpPr>
                <a:spLocks/>
              </p:cNvSpPr>
              <p:nvPr/>
            </p:nvSpPr>
            <p:spPr bwMode="auto">
              <a:xfrm>
                <a:off x="4315" y="2511"/>
                <a:ext cx="242" cy="216"/>
              </a:xfrm>
              <a:custGeom>
                <a:avLst/>
                <a:gdLst>
                  <a:gd name="T0" fmla="*/ 180 w 335"/>
                  <a:gd name="T1" fmla="*/ 34 h 298"/>
                  <a:gd name="T2" fmla="*/ 145 w 335"/>
                  <a:gd name="T3" fmla="*/ 33 h 298"/>
                  <a:gd name="T4" fmla="*/ 92 w 335"/>
                  <a:gd name="T5" fmla="*/ 0 h 298"/>
                  <a:gd name="T6" fmla="*/ 92 w 335"/>
                  <a:gd name="T7" fmla="*/ 51 h 298"/>
                  <a:gd name="T8" fmla="*/ 89 w 335"/>
                  <a:gd name="T9" fmla="*/ 55 h 298"/>
                  <a:gd name="T10" fmla="*/ 56 w 335"/>
                  <a:gd name="T11" fmla="*/ 81 h 298"/>
                  <a:gd name="T12" fmla="*/ 19 w 335"/>
                  <a:gd name="T13" fmla="*/ 123 h 298"/>
                  <a:gd name="T14" fmla="*/ 0 w 335"/>
                  <a:gd name="T15" fmla="*/ 143 h 298"/>
                  <a:gd name="T16" fmla="*/ 0 w 335"/>
                  <a:gd name="T17" fmla="*/ 167 h 298"/>
                  <a:gd name="T18" fmla="*/ 19 w 335"/>
                  <a:gd name="T19" fmla="*/ 187 h 298"/>
                  <a:gd name="T20" fmla="*/ 28 w 335"/>
                  <a:gd name="T21" fmla="*/ 187 h 298"/>
                  <a:gd name="T22" fmla="*/ 89 w 335"/>
                  <a:gd name="T23" fmla="*/ 253 h 298"/>
                  <a:gd name="T24" fmla="*/ 89 w 335"/>
                  <a:gd name="T25" fmla="*/ 278 h 298"/>
                  <a:gd name="T26" fmla="*/ 108 w 335"/>
                  <a:gd name="T27" fmla="*/ 298 h 298"/>
                  <a:gd name="T28" fmla="*/ 133 w 335"/>
                  <a:gd name="T29" fmla="*/ 298 h 298"/>
                  <a:gd name="T30" fmla="*/ 152 w 335"/>
                  <a:gd name="T31" fmla="*/ 278 h 298"/>
                  <a:gd name="T32" fmla="*/ 226 w 335"/>
                  <a:gd name="T33" fmla="*/ 278 h 298"/>
                  <a:gd name="T34" fmla="*/ 245 w 335"/>
                  <a:gd name="T35" fmla="*/ 298 h 298"/>
                  <a:gd name="T36" fmla="*/ 270 w 335"/>
                  <a:gd name="T37" fmla="*/ 298 h 298"/>
                  <a:gd name="T38" fmla="*/ 289 w 335"/>
                  <a:gd name="T39" fmla="*/ 278 h 298"/>
                  <a:gd name="T40" fmla="*/ 289 w 335"/>
                  <a:gd name="T41" fmla="*/ 240 h 298"/>
                  <a:gd name="T42" fmla="*/ 335 w 335"/>
                  <a:gd name="T43" fmla="*/ 156 h 298"/>
                  <a:gd name="T44" fmla="*/ 270 w 335"/>
                  <a:gd name="T45" fmla="*/ 61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5" h="298">
                    <a:moveTo>
                      <a:pt x="180" y="34"/>
                    </a:moveTo>
                    <a:cubicBezTo>
                      <a:pt x="145" y="33"/>
                      <a:pt x="145" y="33"/>
                      <a:pt x="145" y="33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51"/>
                      <a:pt x="92" y="51"/>
                      <a:pt x="92" y="51"/>
                    </a:cubicBezTo>
                    <a:cubicBezTo>
                      <a:pt x="92" y="53"/>
                      <a:pt x="91" y="55"/>
                      <a:pt x="89" y="55"/>
                    </a:cubicBezTo>
                    <a:cubicBezTo>
                      <a:pt x="85" y="57"/>
                      <a:pt x="76" y="63"/>
                      <a:pt x="56" y="81"/>
                    </a:cubicBezTo>
                    <a:cubicBezTo>
                      <a:pt x="24" y="109"/>
                      <a:pt x="19" y="123"/>
                      <a:pt x="19" y="123"/>
                    </a:cubicBezTo>
                    <a:cubicBezTo>
                      <a:pt x="8" y="123"/>
                      <a:pt x="0" y="132"/>
                      <a:pt x="0" y="143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178"/>
                      <a:pt x="8" y="187"/>
                      <a:pt x="19" y="187"/>
                    </a:cubicBezTo>
                    <a:cubicBezTo>
                      <a:pt x="28" y="187"/>
                      <a:pt x="28" y="187"/>
                      <a:pt x="28" y="187"/>
                    </a:cubicBezTo>
                    <a:cubicBezTo>
                      <a:pt x="28" y="226"/>
                      <a:pt x="62" y="253"/>
                      <a:pt x="89" y="253"/>
                    </a:cubicBezTo>
                    <a:cubicBezTo>
                      <a:pt x="89" y="278"/>
                      <a:pt x="89" y="278"/>
                      <a:pt x="89" y="278"/>
                    </a:cubicBezTo>
                    <a:cubicBezTo>
                      <a:pt x="89" y="289"/>
                      <a:pt x="98" y="298"/>
                      <a:pt x="108" y="298"/>
                    </a:cubicBezTo>
                    <a:cubicBezTo>
                      <a:pt x="133" y="298"/>
                      <a:pt x="133" y="298"/>
                      <a:pt x="133" y="298"/>
                    </a:cubicBezTo>
                    <a:cubicBezTo>
                      <a:pt x="144" y="298"/>
                      <a:pt x="152" y="289"/>
                      <a:pt x="152" y="278"/>
                    </a:cubicBezTo>
                    <a:cubicBezTo>
                      <a:pt x="226" y="278"/>
                      <a:pt x="226" y="278"/>
                      <a:pt x="226" y="278"/>
                    </a:cubicBezTo>
                    <a:cubicBezTo>
                      <a:pt x="226" y="289"/>
                      <a:pt x="235" y="298"/>
                      <a:pt x="245" y="298"/>
                    </a:cubicBezTo>
                    <a:cubicBezTo>
                      <a:pt x="270" y="298"/>
                      <a:pt x="270" y="298"/>
                      <a:pt x="270" y="298"/>
                    </a:cubicBezTo>
                    <a:cubicBezTo>
                      <a:pt x="281" y="298"/>
                      <a:pt x="289" y="289"/>
                      <a:pt x="289" y="278"/>
                    </a:cubicBezTo>
                    <a:cubicBezTo>
                      <a:pt x="289" y="240"/>
                      <a:pt x="289" y="240"/>
                      <a:pt x="289" y="240"/>
                    </a:cubicBezTo>
                    <a:cubicBezTo>
                      <a:pt x="317" y="222"/>
                      <a:pt x="335" y="191"/>
                      <a:pt x="335" y="156"/>
                    </a:cubicBezTo>
                    <a:cubicBezTo>
                      <a:pt x="335" y="112"/>
                      <a:pt x="308" y="76"/>
                      <a:pt x="270" y="6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7" name="Oval 14"/>
              <p:cNvSpPr>
                <a:spLocks noChangeArrowheads="1"/>
              </p:cNvSpPr>
              <p:nvPr/>
            </p:nvSpPr>
            <p:spPr bwMode="auto">
              <a:xfrm>
                <a:off x="4375" y="2595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2" name="Group 74"/>
            <p:cNvGrpSpPr>
              <a:grpSpLocks noChangeAspect="1"/>
            </p:cNvGrpSpPr>
            <p:nvPr/>
          </p:nvGrpSpPr>
          <p:grpSpPr bwMode="auto">
            <a:xfrm>
              <a:off x="2299905" y="2466381"/>
              <a:ext cx="460380" cy="292969"/>
              <a:chOff x="3781" y="2110"/>
              <a:chExt cx="286" cy="182"/>
            </a:xfrm>
          </p:grpSpPr>
          <p:sp>
            <p:nvSpPr>
              <p:cNvPr id="681" name="Line 75"/>
              <p:cNvSpPr>
                <a:spLocks noChangeShapeType="1"/>
              </p:cNvSpPr>
              <p:nvPr/>
            </p:nvSpPr>
            <p:spPr bwMode="auto">
              <a:xfrm>
                <a:off x="3788" y="2265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2" name="Line 76"/>
              <p:cNvSpPr>
                <a:spLocks noChangeShapeType="1"/>
              </p:cNvSpPr>
              <p:nvPr/>
            </p:nvSpPr>
            <p:spPr bwMode="auto">
              <a:xfrm>
                <a:off x="3974" y="2110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3" name="Freeform 77"/>
              <p:cNvSpPr>
                <a:spLocks/>
              </p:cNvSpPr>
              <p:nvPr/>
            </p:nvSpPr>
            <p:spPr bwMode="auto">
              <a:xfrm>
                <a:off x="3781" y="2125"/>
                <a:ext cx="286" cy="167"/>
              </a:xfrm>
              <a:custGeom>
                <a:avLst/>
                <a:gdLst>
                  <a:gd name="T0" fmla="*/ 308 w 395"/>
                  <a:gd name="T1" fmla="*/ 36 h 230"/>
                  <a:gd name="T2" fmla="*/ 270 w 395"/>
                  <a:gd name="T3" fmla="*/ 5 h 230"/>
                  <a:gd name="T4" fmla="*/ 234 w 395"/>
                  <a:gd name="T5" fmla="*/ 20 h 230"/>
                  <a:gd name="T6" fmla="*/ 200 w 395"/>
                  <a:gd name="T7" fmla="*/ 20 h 230"/>
                  <a:gd name="T8" fmla="*/ 196 w 395"/>
                  <a:gd name="T9" fmla="*/ 20 h 230"/>
                  <a:gd name="T10" fmla="*/ 161 w 395"/>
                  <a:gd name="T11" fmla="*/ 20 h 230"/>
                  <a:gd name="T12" fmla="*/ 126 w 395"/>
                  <a:gd name="T13" fmla="*/ 5 h 230"/>
                  <a:gd name="T14" fmla="*/ 87 w 395"/>
                  <a:gd name="T15" fmla="*/ 36 h 230"/>
                  <a:gd name="T16" fmla="*/ 48 w 395"/>
                  <a:gd name="T17" fmla="*/ 216 h 230"/>
                  <a:gd name="T18" fmla="*/ 75 w 395"/>
                  <a:gd name="T19" fmla="*/ 230 h 230"/>
                  <a:gd name="T20" fmla="*/ 113 w 395"/>
                  <a:gd name="T21" fmla="*/ 189 h 230"/>
                  <a:gd name="T22" fmla="*/ 162 w 395"/>
                  <a:gd name="T23" fmla="*/ 169 h 230"/>
                  <a:gd name="T24" fmla="*/ 233 w 395"/>
                  <a:gd name="T25" fmla="*/ 169 h 230"/>
                  <a:gd name="T26" fmla="*/ 283 w 395"/>
                  <a:gd name="T27" fmla="*/ 189 h 230"/>
                  <a:gd name="T28" fmla="*/ 320 w 395"/>
                  <a:gd name="T29" fmla="*/ 230 h 230"/>
                  <a:gd name="T30" fmla="*/ 347 w 395"/>
                  <a:gd name="T31" fmla="*/ 216 h 230"/>
                  <a:gd name="T32" fmla="*/ 308 w 395"/>
                  <a:gd name="T33" fmla="*/ 3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5" h="230">
                    <a:moveTo>
                      <a:pt x="308" y="36"/>
                    </a:moveTo>
                    <a:cubicBezTo>
                      <a:pt x="312" y="17"/>
                      <a:pt x="299" y="11"/>
                      <a:pt x="270" y="5"/>
                    </a:cubicBezTo>
                    <a:cubicBezTo>
                      <a:pt x="240" y="0"/>
                      <a:pt x="234" y="20"/>
                      <a:pt x="234" y="20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196" y="20"/>
                      <a:pt x="196" y="20"/>
                      <a:pt x="196" y="20"/>
                    </a:cubicBezTo>
                    <a:cubicBezTo>
                      <a:pt x="161" y="20"/>
                      <a:pt x="161" y="20"/>
                      <a:pt x="161" y="20"/>
                    </a:cubicBezTo>
                    <a:cubicBezTo>
                      <a:pt x="161" y="20"/>
                      <a:pt x="156" y="0"/>
                      <a:pt x="126" y="5"/>
                    </a:cubicBezTo>
                    <a:cubicBezTo>
                      <a:pt x="96" y="11"/>
                      <a:pt x="84" y="17"/>
                      <a:pt x="87" y="36"/>
                    </a:cubicBezTo>
                    <a:cubicBezTo>
                      <a:pt x="87" y="36"/>
                      <a:pt x="0" y="165"/>
                      <a:pt x="48" y="216"/>
                    </a:cubicBezTo>
                    <a:cubicBezTo>
                      <a:pt x="64" y="230"/>
                      <a:pt x="68" y="230"/>
                      <a:pt x="75" y="230"/>
                    </a:cubicBezTo>
                    <a:cubicBezTo>
                      <a:pt x="82" y="230"/>
                      <a:pt x="95" y="203"/>
                      <a:pt x="113" y="189"/>
                    </a:cubicBezTo>
                    <a:cubicBezTo>
                      <a:pt x="131" y="174"/>
                      <a:pt x="148" y="170"/>
                      <a:pt x="162" y="169"/>
                    </a:cubicBezTo>
                    <a:cubicBezTo>
                      <a:pt x="173" y="169"/>
                      <a:pt x="223" y="169"/>
                      <a:pt x="233" y="169"/>
                    </a:cubicBezTo>
                    <a:cubicBezTo>
                      <a:pt x="248" y="170"/>
                      <a:pt x="265" y="174"/>
                      <a:pt x="283" y="189"/>
                    </a:cubicBezTo>
                    <a:cubicBezTo>
                      <a:pt x="301" y="203"/>
                      <a:pt x="313" y="230"/>
                      <a:pt x="320" y="230"/>
                    </a:cubicBezTo>
                    <a:cubicBezTo>
                      <a:pt x="327" y="230"/>
                      <a:pt x="332" y="230"/>
                      <a:pt x="347" y="216"/>
                    </a:cubicBezTo>
                    <a:cubicBezTo>
                      <a:pt x="395" y="165"/>
                      <a:pt x="308" y="36"/>
                      <a:pt x="308" y="36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4" name="Freeform 78"/>
              <p:cNvSpPr>
                <a:spLocks/>
              </p:cNvSpPr>
              <p:nvPr/>
            </p:nvSpPr>
            <p:spPr bwMode="auto">
              <a:xfrm>
                <a:off x="3917" y="2166"/>
                <a:ext cx="14" cy="15"/>
              </a:xfrm>
              <a:custGeom>
                <a:avLst/>
                <a:gdLst>
                  <a:gd name="T0" fmla="*/ 9 w 20"/>
                  <a:gd name="T1" fmla="*/ 20 h 20"/>
                  <a:gd name="T2" fmla="*/ 0 w 20"/>
                  <a:gd name="T3" fmla="*/ 10 h 20"/>
                  <a:gd name="T4" fmla="*/ 10 w 20"/>
                  <a:gd name="T5" fmla="*/ 0 h 20"/>
                  <a:gd name="T6" fmla="*/ 20 w 20"/>
                  <a:gd name="T7" fmla="*/ 11 h 20"/>
                  <a:gd name="T8" fmla="*/ 9 w 20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9" y="20"/>
                    </a:move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0" y="5"/>
                      <a:pt x="20" y="11"/>
                    </a:cubicBezTo>
                    <a:cubicBezTo>
                      <a:pt x="19" y="16"/>
                      <a:pt x="15" y="20"/>
                      <a:pt x="9" y="2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3" name="Group 110"/>
            <p:cNvGrpSpPr>
              <a:grpSpLocks noChangeAspect="1"/>
            </p:cNvGrpSpPr>
            <p:nvPr/>
          </p:nvGrpSpPr>
          <p:grpSpPr bwMode="auto">
            <a:xfrm>
              <a:off x="2371062" y="4046968"/>
              <a:ext cx="318066" cy="366076"/>
              <a:chOff x="3811" y="2081"/>
              <a:chExt cx="212" cy="244"/>
            </a:xfrm>
          </p:grpSpPr>
          <p:sp>
            <p:nvSpPr>
              <p:cNvPr id="676" name="Freeform 111"/>
              <p:cNvSpPr>
                <a:spLocks/>
              </p:cNvSpPr>
              <p:nvPr/>
            </p:nvSpPr>
            <p:spPr bwMode="auto">
              <a:xfrm>
                <a:off x="3811" y="2081"/>
                <a:ext cx="197" cy="244"/>
              </a:xfrm>
              <a:custGeom>
                <a:avLst/>
                <a:gdLst>
                  <a:gd name="T0" fmla="*/ 0 w 272"/>
                  <a:gd name="T1" fmla="*/ 34 h 336"/>
                  <a:gd name="T2" fmla="*/ 33 w 272"/>
                  <a:gd name="T3" fmla="*/ 0 h 336"/>
                  <a:gd name="T4" fmla="*/ 272 w 272"/>
                  <a:gd name="T5" fmla="*/ 0 h 336"/>
                  <a:gd name="T6" fmla="*/ 272 w 272"/>
                  <a:gd name="T7" fmla="*/ 336 h 336"/>
                  <a:gd name="T8" fmla="*/ 33 w 272"/>
                  <a:gd name="T9" fmla="*/ 336 h 336"/>
                  <a:gd name="T10" fmla="*/ 0 w 272"/>
                  <a:gd name="T11" fmla="*/ 302 h 336"/>
                  <a:gd name="T12" fmla="*/ 33 w 272"/>
                  <a:gd name="T13" fmla="*/ 269 h 336"/>
                  <a:gd name="T14" fmla="*/ 272 w 272"/>
                  <a:gd name="T15" fmla="*/ 27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2" h="336">
                    <a:moveTo>
                      <a:pt x="0" y="34"/>
                    </a:moveTo>
                    <a:cubicBezTo>
                      <a:pt x="0" y="15"/>
                      <a:pt x="15" y="0"/>
                      <a:pt x="33" y="0"/>
                    </a:cubicBezTo>
                    <a:cubicBezTo>
                      <a:pt x="272" y="0"/>
                      <a:pt x="272" y="0"/>
                      <a:pt x="272" y="0"/>
                    </a:cubicBezTo>
                    <a:cubicBezTo>
                      <a:pt x="272" y="336"/>
                      <a:pt x="272" y="336"/>
                      <a:pt x="272" y="336"/>
                    </a:cubicBezTo>
                    <a:cubicBezTo>
                      <a:pt x="33" y="336"/>
                      <a:pt x="33" y="336"/>
                      <a:pt x="33" y="336"/>
                    </a:cubicBezTo>
                    <a:cubicBezTo>
                      <a:pt x="15" y="336"/>
                      <a:pt x="0" y="321"/>
                      <a:pt x="0" y="302"/>
                    </a:cubicBezTo>
                    <a:cubicBezTo>
                      <a:pt x="0" y="284"/>
                      <a:pt x="15" y="269"/>
                      <a:pt x="33" y="269"/>
                    </a:cubicBezTo>
                    <a:cubicBezTo>
                      <a:pt x="272" y="270"/>
                      <a:pt x="272" y="270"/>
                      <a:pt x="272" y="27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7" name="Line 112"/>
              <p:cNvSpPr>
                <a:spLocks noChangeShapeType="1"/>
              </p:cNvSpPr>
              <p:nvPr/>
            </p:nvSpPr>
            <p:spPr bwMode="auto">
              <a:xfrm>
                <a:off x="3811" y="2104"/>
                <a:ext cx="0" cy="19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8" name="Freeform 113"/>
              <p:cNvSpPr>
                <a:spLocks/>
              </p:cNvSpPr>
              <p:nvPr/>
            </p:nvSpPr>
            <p:spPr bwMode="auto">
              <a:xfrm>
                <a:off x="4010" y="2223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9" name="Freeform 114"/>
              <p:cNvSpPr>
                <a:spLocks/>
              </p:cNvSpPr>
              <p:nvPr/>
            </p:nvSpPr>
            <p:spPr bwMode="auto">
              <a:xfrm>
                <a:off x="4010" y="2158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0" name="Freeform 115"/>
              <p:cNvSpPr>
                <a:spLocks/>
              </p:cNvSpPr>
              <p:nvPr/>
            </p:nvSpPr>
            <p:spPr bwMode="auto">
              <a:xfrm>
                <a:off x="4010" y="2093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4" name="Group 89"/>
            <p:cNvGrpSpPr>
              <a:grpSpLocks noChangeAspect="1"/>
            </p:cNvGrpSpPr>
            <p:nvPr/>
          </p:nvGrpSpPr>
          <p:grpSpPr bwMode="auto">
            <a:xfrm>
              <a:off x="2334514" y="2977145"/>
              <a:ext cx="391163" cy="273653"/>
              <a:chOff x="3796" y="2118"/>
              <a:chExt cx="243" cy="170"/>
            </a:xfrm>
          </p:grpSpPr>
          <p:sp>
            <p:nvSpPr>
              <p:cNvPr id="673" name="Freeform 90"/>
              <p:cNvSpPr>
                <a:spLocks/>
              </p:cNvSpPr>
              <p:nvPr/>
            </p:nvSpPr>
            <p:spPr bwMode="auto">
              <a:xfrm>
                <a:off x="3796" y="2118"/>
                <a:ext cx="243" cy="170"/>
              </a:xfrm>
              <a:custGeom>
                <a:avLst/>
                <a:gdLst>
                  <a:gd name="T0" fmla="*/ 0 w 335"/>
                  <a:gd name="T1" fmla="*/ 28 h 234"/>
                  <a:gd name="T2" fmla="*/ 28 w 335"/>
                  <a:gd name="T3" fmla="*/ 0 h 234"/>
                  <a:gd name="T4" fmla="*/ 306 w 335"/>
                  <a:gd name="T5" fmla="*/ 0 h 234"/>
                  <a:gd name="T6" fmla="*/ 335 w 335"/>
                  <a:gd name="T7" fmla="*/ 28 h 234"/>
                  <a:gd name="T8" fmla="*/ 335 w 335"/>
                  <a:gd name="T9" fmla="*/ 206 h 234"/>
                  <a:gd name="T10" fmla="*/ 306 w 335"/>
                  <a:gd name="T11" fmla="*/ 234 h 234"/>
                  <a:gd name="T12" fmla="*/ 28 w 335"/>
                  <a:gd name="T13" fmla="*/ 234 h 234"/>
                  <a:gd name="T14" fmla="*/ 0 w 335"/>
                  <a:gd name="T15" fmla="*/ 206 h 234"/>
                  <a:gd name="T16" fmla="*/ 0 w 335"/>
                  <a:gd name="T17" fmla="*/ 28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5" h="234">
                    <a:moveTo>
                      <a:pt x="0" y="28"/>
                    </a:moveTo>
                    <a:cubicBezTo>
                      <a:pt x="0" y="13"/>
                      <a:pt x="12" y="0"/>
                      <a:pt x="28" y="0"/>
                    </a:cubicBezTo>
                    <a:cubicBezTo>
                      <a:pt x="306" y="0"/>
                      <a:pt x="306" y="0"/>
                      <a:pt x="306" y="0"/>
                    </a:cubicBezTo>
                    <a:cubicBezTo>
                      <a:pt x="322" y="0"/>
                      <a:pt x="335" y="13"/>
                      <a:pt x="335" y="28"/>
                    </a:cubicBezTo>
                    <a:cubicBezTo>
                      <a:pt x="335" y="206"/>
                      <a:pt x="335" y="206"/>
                      <a:pt x="335" y="206"/>
                    </a:cubicBezTo>
                    <a:cubicBezTo>
                      <a:pt x="335" y="222"/>
                      <a:pt x="322" y="234"/>
                      <a:pt x="306" y="234"/>
                    </a:cubicBezTo>
                    <a:cubicBezTo>
                      <a:pt x="28" y="234"/>
                      <a:pt x="28" y="234"/>
                      <a:pt x="28" y="234"/>
                    </a:cubicBezTo>
                    <a:cubicBezTo>
                      <a:pt x="12" y="234"/>
                      <a:pt x="0" y="222"/>
                      <a:pt x="0" y="206"/>
                    </a:cubicBezTo>
                    <a:lnTo>
                      <a:pt x="0" y="2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4" name="Line 91"/>
              <p:cNvSpPr>
                <a:spLocks noChangeShapeType="1"/>
              </p:cNvSpPr>
              <p:nvPr/>
            </p:nvSpPr>
            <p:spPr bwMode="auto">
              <a:xfrm>
                <a:off x="3796" y="2160"/>
                <a:ext cx="24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5" name="Line 92"/>
              <p:cNvSpPr>
                <a:spLocks noChangeShapeType="1"/>
              </p:cNvSpPr>
              <p:nvPr/>
            </p:nvSpPr>
            <p:spPr bwMode="auto">
              <a:xfrm flipH="1">
                <a:off x="3826" y="2194"/>
                <a:ext cx="13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5" name="Group 42"/>
            <p:cNvGrpSpPr>
              <a:grpSpLocks noChangeAspect="1"/>
            </p:cNvGrpSpPr>
            <p:nvPr/>
          </p:nvGrpSpPr>
          <p:grpSpPr bwMode="auto">
            <a:xfrm>
              <a:off x="2351502" y="1872349"/>
              <a:ext cx="357187" cy="376237"/>
              <a:chOff x="1441" y="1165"/>
              <a:chExt cx="225" cy="237"/>
            </a:xfrm>
          </p:grpSpPr>
          <p:sp>
            <p:nvSpPr>
              <p:cNvPr id="667" name="Freeform 43"/>
              <p:cNvSpPr>
                <a:spLocks/>
              </p:cNvSpPr>
              <p:nvPr/>
            </p:nvSpPr>
            <p:spPr bwMode="auto">
              <a:xfrm>
                <a:off x="1441" y="1165"/>
                <a:ext cx="225" cy="237"/>
              </a:xfrm>
              <a:custGeom>
                <a:avLst/>
                <a:gdLst>
                  <a:gd name="T0" fmla="*/ 18 w 311"/>
                  <a:gd name="T1" fmla="*/ 0 h 329"/>
                  <a:gd name="T2" fmla="*/ 0 w 311"/>
                  <a:gd name="T3" fmla="*/ 18 h 329"/>
                  <a:gd name="T4" fmla="*/ 0 w 311"/>
                  <a:gd name="T5" fmla="*/ 81 h 329"/>
                  <a:gd name="T6" fmla="*/ 18 w 311"/>
                  <a:gd name="T7" fmla="*/ 99 h 329"/>
                  <a:gd name="T8" fmla="*/ 18 w 311"/>
                  <a:gd name="T9" fmla="*/ 229 h 329"/>
                  <a:gd name="T10" fmla="*/ 0 w 311"/>
                  <a:gd name="T11" fmla="*/ 247 h 329"/>
                  <a:gd name="T12" fmla="*/ 0 w 311"/>
                  <a:gd name="T13" fmla="*/ 310 h 329"/>
                  <a:gd name="T14" fmla="*/ 18 w 311"/>
                  <a:gd name="T15" fmla="*/ 329 h 329"/>
                  <a:gd name="T16" fmla="*/ 311 w 311"/>
                  <a:gd name="T17" fmla="*/ 329 h 329"/>
                  <a:gd name="T18" fmla="*/ 311 w 311"/>
                  <a:gd name="T19" fmla="*/ 0 h 329"/>
                  <a:gd name="T20" fmla="*/ 18 w 311"/>
                  <a:gd name="T2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1" h="329">
                    <a:moveTo>
                      <a:pt x="18" y="0"/>
                    </a:moveTo>
                    <a:cubicBezTo>
                      <a:pt x="18" y="10"/>
                      <a:pt x="10" y="18"/>
                      <a:pt x="0" y="18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0" y="81"/>
                      <a:pt x="18" y="89"/>
                      <a:pt x="18" y="99"/>
                    </a:cubicBezTo>
                    <a:cubicBezTo>
                      <a:pt x="18" y="229"/>
                      <a:pt x="18" y="229"/>
                      <a:pt x="18" y="229"/>
                    </a:cubicBezTo>
                    <a:cubicBezTo>
                      <a:pt x="18" y="239"/>
                      <a:pt x="10" y="247"/>
                      <a:pt x="0" y="247"/>
                    </a:cubicBezTo>
                    <a:cubicBezTo>
                      <a:pt x="0" y="310"/>
                      <a:pt x="0" y="310"/>
                      <a:pt x="0" y="310"/>
                    </a:cubicBezTo>
                    <a:cubicBezTo>
                      <a:pt x="10" y="310"/>
                      <a:pt x="18" y="319"/>
                      <a:pt x="18" y="329"/>
                    </a:cubicBezTo>
                    <a:cubicBezTo>
                      <a:pt x="311" y="329"/>
                      <a:pt x="311" y="329"/>
                      <a:pt x="311" y="329"/>
                    </a:cubicBezTo>
                    <a:cubicBezTo>
                      <a:pt x="311" y="0"/>
                      <a:pt x="311" y="0"/>
                      <a:pt x="311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8" name="Rectangle 44"/>
              <p:cNvSpPr>
                <a:spLocks noChangeArrowheads="1"/>
              </p:cNvSpPr>
              <p:nvPr/>
            </p:nvSpPr>
            <p:spPr bwMode="auto">
              <a:xfrm>
                <a:off x="1499" y="1207"/>
                <a:ext cx="128" cy="150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9" name="Oval 45"/>
              <p:cNvSpPr>
                <a:spLocks noChangeArrowheads="1"/>
              </p:cNvSpPr>
              <p:nvPr/>
            </p:nvSpPr>
            <p:spPr bwMode="auto">
              <a:xfrm>
                <a:off x="1546" y="1248"/>
                <a:ext cx="38" cy="3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0" name="Oval 46"/>
              <p:cNvSpPr>
                <a:spLocks noChangeArrowheads="1"/>
              </p:cNvSpPr>
              <p:nvPr/>
            </p:nvSpPr>
            <p:spPr bwMode="auto">
              <a:xfrm>
                <a:off x="1583" y="1313"/>
                <a:ext cx="13" cy="1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1" name="Line 47"/>
              <p:cNvSpPr>
                <a:spLocks noChangeShapeType="1"/>
              </p:cNvSpPr>
              <p:nvPr/>
            </p:nvSpPr>
            <p:spPr bwMode="auto">
              <a:xfrm>
                <a:off x="1580" y="1255"/>
                <a:ext cx="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2" name="Line 48"/>
              <p:cNvSpPr>
                <a:spLocks noChangeShapeType="1"/>
              </p:cNvSpPr>
              <p:nvPr/>
            </p:nvSpPr>
            <p:spPr bwMode="auto">
              <a:xfrm>
                <a:off x="1580" y="1277"/>
                <a:ext cx="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6" name="Group 165"/>
            <p:cNvGrpSpPr>
              <a:grpSpLocks noChangeAspect="1"/>
            </p:cNvGrpSpPr>
            <p:nvPr/>
          </p:nvGrpSpPr>
          <p:grpSpPr bwMode="auto">
            <a:xfrm>
              <a:off x="2333245" y="1438654"/>
              <a:ext cx="393700" cy="215900"/>
              <a:chOff x="1477" y="923"/>
              <a:chExt cx="248" cy="136"/>
            </a:xfrm>
          </p:grpSpPr>
          <p:sp>
            <p:nvSpPr>
              <p:cNvPr id="663" name="Freeform 166"/>
              <p:cNvSpPr>
                <a:spLocks/>
              </p:cNvSpPr>
              <p:nvPr/>
            </p:nvSpPr>
            <p:spPr bwMode="auto">
              <a:xfrm>
                <a:off x="1593" y="957"/>
                <a:ext cx="34" cy="69"/>
              </a:xfrm>
              <a:custGeom>
                <a:avLst/>
                <a:gdLst>
                  <a:gd name="T0" fmla="*/ 0 w 34"/>
                  <a:gd name="T1" fmla="*/ 0 h 69"/>
                  <a:gd name="T2" fmla="*/ 34 w 34"/>
                  <a:gd name="T3" fmla="*/ 34 h 69"/>
                  <a:gd name="T4" fmla="*/ 0 w 34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69">
                    <a:moveTo>
                      <a:pt x="0" y="0"/>
                    </a:moveTo>
                    <a:lnTo>
                      <a:pt x="34" y="34"/>
                    </a:lnTo>
                    <a:lnTo>
                      <a:pt x="0" y="6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4" name="Line 167"/>
              <p:cNvSpPr>
                <a:spLocks noChangeShapeType="1"/>
              </p:cNvSpPr>
              <p:nvPr/>
            </p:nvSpPr>
            <p:spPr bwMode="auto">
              <a:xfrm flipH="1">
                <a:off x="1553" y="991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5" name="Rectangle 168"/>
              <p:cNvSpPr>
                <a:spLocks noChangeArrowheads="1"/>
              </p:cNvSpPr>
              <p:nvPr/>
            </p:nvSpPr>
            <p:spPr bwMode="auto">
              <a:xfrm>
                <a:off x="1477" y="923"/>
                <a:ext cx="248" cy="13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6" name="Line 169"/>
              <p:cNvSpPr>
                <a:spLocks noChangeShapeType="1"/>
              </p:cNvSpPr>
              <p:nvPr/>
            </p:nvSpPr>
            <p:spPr bwMode="auto">
              <a:xfrm>
                <a:off x="1658" y="923"/>
                <a:ext cx="0" cy="1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7" name="Group 177"/>
            <p:cNvGrpSpPr>
              <a:grpSpLocks noChangeAspect="1"/>
            </p:cNvGrpSpPr>
            <p:nvPr/>
          </p:nvGrpSpPr>
          <p:grpSpPr bwMode="auto">
            <a:xfrm>
              <a:off x="2341183" y="247414"/>
              <a:ext cx="377825" cy="374650"/>
              <a:chOff x="1483" y="132"/>
              <a:chExt cx="238" cy="236"/>
            </a:xfrm>
          </p:grpSpPr>
          <p:sp>
            <p:nvSpPr>
              <p:cNvPr id="661" name="Freeform 178"/>
              <p:cNvSpPr>
                <a:spLocks/>
              </p:cNvSpPr>
              <p:nvPr/>
            </p:nvSpPr>
            <p:spPr bwMode="auto">
              <a:xfrm>
                <a:off x="1483" y="198"/>
                <a:ext cx="172" cy="170"/>
              </a:xfrm>
              <a:custGeom>
                <a:avLst/>
                <a:gdLst>
                  <a:gd name="T0" fmla="*/ 93 w 172"/>
                  <a:gd name="T1" fmla="*/ 0 h 170"/>
                  <a:gd name="T2" fmla="*/ 172 w 172"/>
                  <a:gd name="T3" fmla="*/ 0 h 170"/>
                  <a:gd name="T4" fmla="*/ 172 w 172"/>
                  <a:gd name="T5" fmla="*/ 74 h 170"/>
                  <a:gd name="T6" fmla="*/ 77 w 172"/>
                  <a:gd name="T7" fmla="*/ 170 h 170"/>
                  <a:gd name="T8" fmla="*/ 0 w 172"/>
                  <a:gd name="T9" fmla="*/ 92 h 170"/>
                  <a:gd name="T10" fmla="*/ 93 w 172"/>
                  <a:gd name="T11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" h="170">
                    <a:moveTo>
                      <a:pt x="93" y="0"/>
                    </a:moveTo>
                    <a:lnTo>
                      <a:pt x="172" y="0"/>
                    </a:lnTo>
                    <a:lnTo>
                      <a:pt x="172" y="74"/>
                    </a:lnTo>
                    <a:lnTo>
                      <a:pt x="77" y="170"/>
                    </a:lnTo>
                    <a:lnTo>
                      <a:pt x="0" y="92"/>
                    </a:lnTo>
                    <a:lnTo>
                      <a:pt x="93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2" name="Freeform 179"/>
              <p:cNvSpPr>
                <a:spLocks/>
              </p:cNvSpPr>
              <p:nvPr/>
            </p:nvSpPr>
            <p:spPr bwMode="auto">
              <a:xfrm>
                <a:off x="1608" y="132"/>
                <a:ext cx="113" cy="113"/>
              </a:xfrm>
              <a:custGeom>
                <a:avLst/>
                <a:gdLst>
                  <a:gd name="T0" fmla="*/ 22 w 155"/>
                  <a:gd name="T1" fmla="*/ 132 h 156"/>
                  <a:gd name="T2" fmla="*/ 0 w 155"/>
                  <a:gd name="T3" fmla="*/ 78 h 156"/>
                  <a:gd name="T4" fmla="*/ 78 w 155"/>
                  <a:gd name="T5" fmla="*/ 0 h 156"/>
                  <a:gd name="T6" fmla="*/ 155 w 155"/>
                  <a:gd name="T7" fmla="*/ 78 h 156"/>
                  <a:gd name="T8" fmla="*/ 78 w 155"/>
                  <a:gd name="T9" fmla="*/ 156 h 156"/>
                  <a:gd name="T10" fmla="*/ 68 w 155"/>
                  <a:gd name="T11" fmla="*/ 15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156">
                    <a:moveTo>
                      <a:pt x="22" y="132"/>
                    </a:moveTo>
                    <a:cubicBezTo>
                      <a:pt x="8" y="118"/>
                      <a:pt x="0" y="99"/>
                      <a:pt x="0" y="78"/>
                    </a:cubicBezTo>
                    <a:cubicBezTo>
                      <a:pt x="0" y="35"/>
                      <a:pt x="35" y="0"/>
                      <a:pt x="78" y="0"/>
                    </a:cubicBezTo>
                    <a:cubicBezTo>
                      <a:pt x="121" y="0"/>
                      <a:pt x="155" y="35"/>
                      <a:pt x="155" y="78"/>
                    </a:cubicBezTo>
                    <a:cubicBezTo>
                      <a:pt x="155" y="121"/>
                      <a:pt x="121" y="156"/>
                      <a:pt x="78" y="156"/>
                    </a:cubicBezTo>
                    <a:cubicBezTo>
                      <a:pt x="74" y="156"/>
                      <a:pt x="71" y="155"/>
                      <a:pt x="68" y="15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8" name="Group 199"/>
            <p:cNvGrpSpPr>
              <a:grpSpLocks noChangeAspect="1"/>
            </p:cNvGrpSpPr>
            <p:nvPr/>
          </p:nvGrpSpPr>
          <p:grpSpPr bwMode="auto">
            <a:xfrm>
              <a:off x="2335627" y="839859"/>
              <a:ext cx="388937" cy="381000"/>
              <a:chOff x="1501" y="576"/>
              <a:chExt cx="245" cy="240"/>
            </a:xfrm>
          </p:grpSpPr>
          <p:sp>
            <p:nvSpPr>
              <p:cNvPr id="659" name="Freeform 200"/>
              <p:cNvSpPr>
                <a:spLocks/>
              </p:cNvSpPr>
              <p:nvPr/>
            </p:nvSpPr>
            <p:spPr bwMode="auto">
              <a:xfrm>
                <a:off x="1619" y="576"/>
                <a:ext cx="127" cy="126"/>
              </a:xfrm>
              <a:custGeom>
                <a:avLst/>
                <a:gdLst>
                  <a:gd name="T0" fmla="*/ 3 w 175"/>
                  <a:gd name="T1" fmla="*/ 112 h 174"/>
                  <a:gd name="T2" fmla="*/ 0 w 175"/>
                  <a:gd name="T3" fmla="*/ 87 h 174"/>
                  <a:gd name="T4" fmla="*/ 87 w 175"/>
                  <a:gd name="T5" fmla="*/ 0 h 174"/>
                  <a:gd name="T6" fmla="*/ 135 w 175"/>
                  <a:gd name="T7" fmla="*/ 14 h 174"/>
                  <a:gd name="T8" fmla="*/ 68 w 175"/>
                  <a:gd name="T9" fmla="*/ 80 h 174"/>
                  <a:gd name="T10" fmla="*/ 91 w 175"/>
                  <a:gd name="T11" fmla="*/ 102 h 174"/>
                  <a:gd name="T12" fmla="*/ 158 w 175"/>
                  <a:gd name="T13" fmla="*/ 36 h 174"/>
                  <a:gd name="T14" fmla="*/ 175 w 175"/>
                  <a:gd name="T15" fmla="*/ 87 h 174"/>
                  <a:gd name="T16" fmla="*/ 87 w 175"/>
                  <a:gd name="T17" fmla="*/ 174 h 174"/>
                  <a:gd name="T18" fmla="*/ 65 w 175"/>
                  <a:gd name="T19" fmla="*/ 17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5" h="174">
                    <a:moveTo>
                      <a:pt x="3" y="112"/>
                    </a:moveTo>
                    <a:cubicBezTo>
                      <a:pt x="1" y="104"/>
                      <a:pt x="0" y="96"/>
                      <a:pt x="0" y="87"/>
                    </a:cubicBezTo>
                    <a:cubicBezTo>
                      <a:pt x="0" y="39"/>
                      <a:pt x="39" y="0"/>
                      <a:pt x="87" y="0"/>
                    </a:cubicBezTo>
                    <a:cubicBezTo>
                      <a:pt x="105" y="0"/>
                      <a:pt x="122" y="5"/>
                      <a:pt x="135" y="14"/>
                    </a:cubicBezTo>
                    <a:cubicBezTo>
                      <a:pt x="68" y="80"/>
                      <a:pt x="68" y="80"/>
                      <a:pt x="68" y="80"/>
                    </a:cubicBezTo>
                    <a:cubicBezTo>
                      <a:pt x="91" y="102"/>
                      <a:pt x="91" y="102"/>
                      <a:pt x="91" y="102"/>
                    </a:cubicBezTo>
                    <a:cubicBezTo>
                      <a:pt x="158" y="36"/>
                      <a:pt x="158" y="36"/>
                      <a:pt x="158" y="36"/>
                    </a:cubicBezTo>
                    <a:cubicBezTo>
                      <a:pt x="168" y="50"/>
                      <a:pt x="175" y="68"/>
                      <a:pt x="175" y="87"/>
                    </a:cubicBezTo>
                    <a:cubicBezTo>
                      <a:pt x="175" y="135"/>
                      <a:pt x="135" y="174"/>
                      <a:pt x="87" y="174"/>
                    </a:cubicBezTo>
                    <a:cubicBezTo>
                      <a:pt x="79" y="174"/>
                      <a:pt x="72" y="173"/>
                      <a:pt x="65" y="17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0" name="Freeform 201"/>
              <p:cNvSpPr>
                <a:spLocks/>
              </p:cNvSpPr>
              <p:nvPr/>
            </p:nvSpPr>
            <p:spPr bwMode="auto">
              <a:xfrm>
                <a:off x="1501" y="653"/>
                <a:ext cx="169" cy="163"/>
              </a:xfrm>
              <a:custGeom>
                <a:avLst/>
                <a:gdLst>
                  <a:gd name="T0" fmla="*/ 168 w 234"/>
                  <a:gd name="T1" fmla="*/ 0 h 226"/>
                  <a:gd name="T2" fmla="*/ 18 w 234"/>
                  <a:gd name="T3" fmla="*/ 144 h 226"/>
                  <a:gd name="T4" fmla="*/ 18 w 234"/>
                  <a:gd name="T5" fmla="*/ 208 h 226"/>
                  <a:gd name="T6" fmla="*/ 82 w 234"/>
                  <a:gd name="T7" fmla="*/ 208 h 226"/>
                  <a:gd name="T8" fmla="*/ 234 w 234"/>
                  <a:gd name="T9" fmla="*/ 6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26">
                    <a:moveTo>
                      <a:pt x="168" y="0"/>
                    </a:moveTo>
                    <a:cubicBezTo>
                      <a:pt x="18" y="144"/>
                      <a:pt x="18" y="144"/>
                      <a:pt x="18" y="144"/>
                    </a:cubicBezTo>
                    <a:cubicBezTo>
                      <a:pt x="0" y="162"/>
                      <a:pt x="0" y="190"/>
                      <a:pt x="18" y="208"/>
                    </a:cubicBezTo>
                    <a:cubicBezTo>
                      <a:pt x="36" y="226"/>
                      <a:pt x="65" y="226"/>
                      <a:pt x="82" y="208"/>
                    </a:cubicBezTo>
                    <a:cubicBezTo>
                      <a:pt x="234" y="65"/>
                      <a:pt x="234" y="65"/>
                      <a:pt x="234" y="6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88" name="Group 687"/>
          <p:cNvGrpSpPr/>
          <p:nvPr/>
        </p:nvGrpSpPr>
        <p:grpSpPr>
          <a:xfrm>
            <a:off x="-9457441" y="236812"/>
            <a:ext cx="406193" cy="4089968"/>
            <a:chOff x="1793507" y="241064"/>
            <a:chExt cx="414338" cy="4171980"/>
          </a:xfrm>
        </p:grpSpPr>
        <p:grpSp>
          <p:nvGrpSpPr>
            <p:cNvPr id="689" name="Group 53"/>
            <p:cNvGrpSpPr>
              <a:grpSpLocks noChangeAspect="1"/>
            </p:cNvGrpSpPr>
            <p:nvPr/>
          </p:nvGrpSpPr>
          <p:grpSpPr bwMode="auto">
            <a:xfrm>
              <a:off x="1802681" y="3046684"/>
              <a:ext cx="395991" cy="239849"/>
              <a:chOff x="3794" y="2128"/>
              <a:chExt cx="246" cy="149"/>
            </a:xfrm>
          </p:grpSpPr>
          <p:sp>
            <p:nvSpPr>
              <p:cNvPr id="741" name="Freeform 54"/>
              <p:cNvSpPr>
                <a:spLocks/>
              </p:cNvSpPr>
              <p:nvPr/>
            </p:nvSpPr>
            <p:spPr bwMode="auto">
              <a:xfrm>
                <a:off x="3794" y="2179"/>
                <a:ext cx="226" cy="82"/>
              </a:xfrm>
              <a:custGeom>
                <a:avLst/>
                <a:gdLst>
                  <a:gd name="T0" fmla="*/ 45 w 312"/>
                  <a:gd name="T1" fmla="*/ 112 h 112"/>
                  <a:gd name="T2" fmla="*/ 22 w 312"/>
                  <a:gd name="T3" fmla="*/ 112 h 112"/>
                  <a:gd name="T4" fmla="*/ 0 w 312"/>
                  <a:gd name="T5" fmla="*/ 90 h 112"/>
                  <a:gd name="T6" fmla="*/ 0 w 312"/>
                  <a:gd name="T7" fmla="*/ 52 h 112"/>
                  <a:gd name="T8" fmla="*/ 52 w 312"/>
                  <a:gd name="T9" fmla="*/ 0 h 112"/>
                  <a:gd name="T10" fmla="*/ 312 w 312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112">
                    <a:moveTo>
                      <a:pt x="45" y="112"/>
                    </a:moveTo>
                    <a:cubicBezTo>
                      <a:pt x="22" y="112"/>
                      <a:pt x="22" y="112"/>
                      <a:pt x="22" y="112"/>
                    </a:cubicBezTo>
                    <a:cubicBezTo>
                      <a:pt x="10" y="112"/>
                      <a:pt x="0" y="102"/>
                      <a:pt x="0" y="9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24"/>
                      <a:pt x="24" y="0"/>
                      <a:pt x="52" y="0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2" name="Oval 55"/>
              <p:cNvSpPr>
                <a:spLocks noChangeArrowheads="1"/>
              </p:cNvSpPr>
              <p:nvPr/>
            </p:nvSpPr>
            <p:spPr bwMode="auto">
              <a:xfrm>
                <a:off x="3825" y="2224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3" name="Oval 56"/>
              <p:cNvSpPr>
                <a:spLocks noChangeArrowheads="1"/>
              </p:cNvSpPr>
              <p:nvPr/>
            </p:nvSpPr>
            <p:spPr bwMode="auto">
              <a:xfrm>
                <a:off x="3971" y="2224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4" name="Freeform 57"/>
              <p:cNvSpPr>
                <a:spLocks/>
              </p:cNvSpPr>
              <p:nvPr/>
            </p:nvSpPr>
            <p:spPr bwMode="auto">
              <a:xfrm>
                <a:off x="3994" y="2128"/>
                <a:ext cx="46" cy="130"/>
              </a:xfrm>
              <a:custGeom>
                <a:avLst/>
                <a:gdLst>
                  <a:gd name="T0" fmla="*/ 39 w 64"/>
                  <a:gd name="T1" fmla="*/ 178 h 178"/>
                  <a:gd name="T2" fmla="*/ 63 w 64"/>
                  <a:gd name="T3" fmla="*/ 139 h 178"/>
                  <a:gd name="T4" fmla="*/ 54 w 64"/>
                  <a:gd name="T5" fmla="*/ 105 h 178"/>
                  <a:gd name="T6" fmla="*/ 0 w 64"/>
                  <a:gd name="T7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178">
                    <a:moveTo>
                      <a:pt x="39" y="178"/>
                    </a:moveTo>
                    <a:cubicBezTo>
                      <a:pt x="55" y="173"/>
                      <a:pt x="63" y="154"/>
                      <a:pt x="63" y="139"/>
                    </a:cubicBezTo>
                    <a:cubicBezTo>
                      <a:pt x="63" y="139"/>
                      <a:pt x="64" y="127"/>
                      <a:pt x="54" y="105"/>
                    </a:cubicBezTo>
                    <a:cubicBezTo>
                      <a:pt x="43" y="84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5" name="Freeform 58"/>
              <p:cNvSpPr>
                <a:spLocks/>
              </p:cNvSpPr>
              <p:nvPr/>
            </p:nvSpPr>
            <p:spPr bwMode="auto">
              <a:xfrm>
                <a:off x="3843" y="2128"/>
                <a:ext cx="171" cy="51"/>
              </a:xfrm>
              <a:custGeom>
                <a:avLst/>
                <a:gdLst>
                  <a:gd name="T0" fmla="*/ 235 w 235"/>
                  <a:gd name="T1" fmla="*/ 0 h 70"/>
                  <a:gd name="T2" fmla="*/ 78 w 235"/>
                  <a:gd name="T3" fmla="*/ 0 h 70"/>
                  <a:gd name="T4" fmla="*/ 50 w 235"/>
                  <a:gd name="T5" fmla="*/ 15 h 70"/>
                  <a:gd name="T6" fmla="*/ 0 w 235"/>
                  <a:gd name="T7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5" h="70">
                    <a:moveTo>
                      <a:pt x="235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66" y="0"/>
                      <a:pt x="58" y="5"/>
                      <a:pt x="50" y="15"/>
                    </a:cubicBezTo>
                    <a:cubicBezTo>
                      <a:pt x="0" y="70"/>
                      <a:pt x="0" y="70"/>
                      <a:pt x="0" y="7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6" name="Line 59"/>
              <p:cNvSpPr>
                <a:spLocks noChangeShapeType="1"/>
              </p:cNvSpPr>
              <p:nvPr/>
            </p:nvSpPr>
            <p:spPr bwMode="auto">
              <a:xfrm flipH="1">
                <a:off x="3877" y="2261"/>
                <a:ext cx="9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7" name="Line 60"/>
              <p:cNvSpPr>
                <a:spLocks noChangeShapeType="1"/>
              </p:cNvSpPr>
              <p:nvPr/>
            </p:nvSpPr>
            <p:spPr bwMode="auto">
              <a:xfrm>
                <a:off x="3943" y="2128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0" name="Group 63"/>
            <p:cNvGrpSpPr>
              <a:grpSpLocks noChangeAspect="1"/>
            </p:cNvGrpSpPr>
            <p:nvPr/>
          </p:nvGrpSpPr>
          <p:grpSpPr bwMode="auto">
            <a:xfrm>
              <a:off x="1830061" y="3471737"/>
              <a:ext cx="341231" cy="345623"/>
              <a:chOff x="3800" y="2084"/>
              <a:chExt cx="233" cy="236"/>
            </a:xfrm>
          </p:grpSpPr>
          <p:sp>
            <p:nvSpPr>
              <p:cNvPr id="737" name="Freeform 64"/>
              <p:cNvSpPr>
                <a:spLocks/>
              </p:cNvSpPr>
              <p:nvPr/>
            </p:nvSpPr>
            <p:spPr bwMode="auto">
              <a:xfrm>
                <a:off x="3934" y="2085"/>
                <a:ext cx="73" cy="235"/>
              </a:xfrm>
              <a:custGeom>
                <a:avLst/>
                <a:gdLst>
                  <a:gd name="T0" fmla="*/ 101 w 102"/>
                  <a:gd name="T1" fmla="*/ 323 h 323"/>
                  <a:gd name="T2" fmla="*/ 102 w 102"/>
                  <a:gd name="T3" fmla="*/ 310 h 323"/>
                  <a:gd name="T4" fmla="*/ 32 w 102"/>
                  <a:gd name="T5" fmla="*/ 198 h 323"/>
                  <a:gd name="T6" fmla="*/ 19 w 102"/>
                  <a:gd name="T7" fmla="*/ 192 h 323"/>
                  <a:gd name="T8" fmla="*/ 0 w 102"/>
                  <a:gd name="T9" fmla="*/ 163 h 323"/>
                  <a:gd name="T10" fmla="*/ 22 w 102"/>
                  <a:gd name="T11" fmla="*/ 130 h 323"/>
                  <a:gd name="T12" fmla="*/ 33 w 102"/>
                  <a:gd name="T13" fmla="*/ 125 h 323"/>
                  <a:gd name="T14" fmla="*/ 102 w 102"/>
                  <a:gd name="T15" fmla="*/ 13 h 323"/>
                  <a:gd name="T16" fmla="*/ 101 w 102"/>
                  <a:gd name="T17" fmla="*/ 0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323">
                    <a:moveTo>
                      <a:pt x="101" y="323"/>
                    </a:moveTo>
                    <a:cubicBezTo>
                      <a:pt x="102" y="319"/>
                      <a:pt x="102" y="315"/>
                      <a:pt x="102" y="310"/>
                    </a:cubicBezTo>
                    <a:cubicBezTo>
                      <a:pt x="102" y="261"/>
                      <a:pt x="73" y="218"/>
                      <a:pt x="32" y="198"/>
                    </a:cubicBezTo>
                    <a:cubicBezTo>
                      <a:pt x="19" y="192"/>
                      <a:pt x="19" y="192"/>
                      <a:pt x="19" y="192"/>
                    </a:cubicBezTo>
                    <a:cubicBezTo>
                      <a:pt x="8" y="187"/>
                      <a:pt x="0" y="175"/>
                      <a:pt x="0" y="163"/>
                    </a:cubicBezTo>
                    <a:cubicBezTo>
                      <a:pt x="0" y="148"/>
                      <a:pt x="10" y="135"/>
                      <a:pt x="22" y="130"/>
                    </a:cubicBezTo>
                    <a:cubicBezTo>
                      <a:pt x="33" y="125"/>
                      <a:pt x="33" y="125"/>
                      <a:pt x="33" y="125"/>
                    </a:cubicBezTo>
                    <a:cubicBezTo>
                      <a:pt x="74" y="104"/>
                      <a:pt x="102" y="62"/>
                      <a:pt x="102" y="13"/>
                    </a:cubicBezTo>
                    <a:cubicBezTo>
                      <a:pt x="102" y="9"/>
                      <a:pt x="101" y="4"/>
                      <a:pt x="101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8" name="Freeform 65"/>
              <p:cNvSpPr>
                <a:spLocks/>
              </p:cNvSpPr>
              <p:nvPr/>
            </p:nvSpPr>
            <p:spPr bwMode="auto">
              <a:xfrm>
                <a:off x="3827" y="2084"/>
                <a:ext cx="72" cy="236"/>
              </a:xfrm>
              <a:custGeom>
                <a:avLst/>
                <a:gdLst>
                  <a:gd name="T0" fmla="*/ 0 w 100"/>
                  <a:gd name="T1" fmla="*/ 0 h 324"/>
                  <a:gd name="T2" fmla="*/ 0 w 100"/>
                  <a:gd name="T3" fmla="*/ 14 h 324"/>
                  <a:gd name="T4" fmla="*/ 67 w 100"/>
                  <a:gd name="T5" fmla="*/ 126 h 324"/>
                  <a:gd name="T6" fmla="*/ 80 w 100"/>
                  <a:gd name="T7" fmla="*/ 133 h 324"/>
                  <a:gd name="T8" fmla="*/ 100 w 100"/>
                  <a:gd name="T9" fmla="*/ 164 h 324"/>
                  <a:gd name="T10" fmla="*/ 80 w 100"/>
                  <a:gd name="T11" fmla="*/ 194 h 324"/>
                  <a:gd name="T12" fmla="*/ 68 w 100"/>
                  <a:gd name="T13" fmla="*/ 200 h 324"/>
                  <a:gd name="T14" fmla="*/ 0 w 100"/>
                  <a:gd name="T15" fmla="*/ 311 h 324"/>
                  <a:gd name="T16" fmla="*/ 0 w 100"/>
                  <a:gd name="T17" fmla="*/ 32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324">
                    <a:moveTo>
                      <a:pt x="0" y="0"/>
                    </a:moveTo>
                    <a:cubicBezTo>
                      <a:pt x="0" y="5"/>
                      <a:pt x="0" y="10"/>
                      <a:pt x="0" y="14"/>
                    </a:cubicBezTo>
                    <a:cubicBezTo>
                      <a:pt x="0" y="64"/>
                      <a:pt x="26" y="105"/>
                      <a:pt x="67" y="126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92" y="139"/>
                      <a:pt x="100" y="149"/>
                      <a:pt x="100" y="164"/>
                    </a:cubicBezTo>
                    <a:cubicBezTo>
                      <a:pt x="100" y="177"/>
                      <a:pt x="92" y="189"/>
                      <a:pt x="80" y="194"/>
                    </a:cubicBezTo>
                    <a:cubicBezTo>
                      <a:pt x="68" y="200"/>
                      <a:pt x="68" y="200"/>
                      <a:pt x="68" y="200"/>
                    </a:cubicBezTo>
                    <a:cubicBezTo>
                      <a:pt x="27" y="220"/>
                      <a:pt x="0" y="263"/>
                      <a:pt x="0" y="311"/>
                    </a:cubicBezTo>
                    <a:cubicBezTo>
                      <a:pt x="0" y="316"/>
                      <a:pt x="0" y="320"/>
                      <a:pt x="0" y="32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9" name="Line 66"/>
              <p:cNvSpPr>
                <a:spLocks noChangeShapeType="1"/>
              </p:cNvSpPr>
              <p:nvPr/>
            </p:nvSpPr>
            <p:spPr bwMode="auto">
              <a:xfrm>
                <a:off x="3800" y="2086"/>
                <a:ext cx="2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0" name="Line 67"/>
              <p:cNvSpPr>
                <a:spLocks noChangeShapeType="1"/>
              </p:cNvSpPr>
              <p:nvPr/>
            </p:nvSpPr>
            <p:spPr bwMode="auto">
              <a:xfrm>
                <a:off x="3800" y="2320"/>
                <a:ext cx="2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1" name="Group 81"/>
            <p:cNvGrpSpPr>
              <a:grpSpLocks noChangeAspect="1"/>
            </p:cNvGrpSpPr>
            <p:nvPr/>
          </p:nvGrpSpPr>
          <p:grpSpPr bwMode="auto">
            <a:xfrm>
              <a:off x="1820387" y="4002564"/>
              <a:ext cx="360578" cy="410480"/>
              <a:chOff x="3805" y="2075"/>
              <a:chExt cx="224" cy="255"/>
            </a:xfrm>
          </p:grpSpPr>
          <p:sp>
            <p:nvSpPr>
              <p:cNvPr id="732" name="Freeform 82"/>
              <p:cNvSpPr>
                <a:spLocks/>
              </p:cNvSpPr>
              <p:nvPr/>
            </p:nvSpPr>
            <p:spPr bwMode="auto">
              <a:xfrm>
                <a:off x="3805" y="2095"/>
                <a:ext cx="194" cy="50"/>
              </a:xfrm>
              <a:custGeom>
                <a:avLst/>
                <a:gdLst>
                  <a:gd name="T0" fmla="*/ 28 w 194"/>
                  <a:gd name="T1" fmla="*/ 0 h 50"/>
                  <a:gd name="T2" fmla="*/ 0 w 194"/>
                  <a:gd name="T3" fmla="*/ 25 h 50"/>
                  <a:gd name="T4" fmla="*/ 28 w 194"/>
                  <a:gd name="T5" fmla="*/ 50 h 50"/>
                  <a:gd name="T6" fmla="*/ 194 w 194"/>
                  <a:gd name="T7" fmla="*/ 50 h 50"/>
                  <a:gd name="T8" fmla="*/ 194 w 194"/>
                  <a:gd name="T9" fmla="*/ 0 h 50"/>
                  <a:gd name="T10" fmla="*/ 28 w 194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4" h="50">
                    <a:moveTo>
                      <a:pt x="28" y="0"/>
                    </a:moveTo>
                    <a:lnTo>
                      <a:pt x="0" y="25"/>
                    </a:lnTo>
                    <a:lnTo>
                      <a:pt x="28" y="50"/>
                    </a:lnTo>
                    <a:lnTo>
                      <a:pt x="194" y="50"/>
                    </a:lnTo>
                    <a:lnTo>
                      <a:pt x="194" y="0"/>
                    </a:lnTo>
                    <a:lnTo>
                      <a:pt x="28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3" name="Freeform 83"/>
              <p:cNvSpPr>
                <a:spLocks/>
              </p:cNvSpPr>
              <p:nvPr/>
            </p:nvSpPr>
            <p:spPr bwMode="auto">
              <a:xfrm>
                <a:off x="3836" y="2176"/>
                <a:ext cx="193" cy="51"/>
              </a:xfrm>
              <a:custGeom>
                <a:avLst/>
                <a:gdLst>
                  <a:gd name="T0" fmla="*/ 166 w 193"/>
                  <a:gd name="T1" fmla="*/ 0 h 51"/>
                  <a:gd name="T2" fmla="*/ 193 w 193"/>
                  <a:gd name="T3" fmla="*/ 25 h 51"/>
                  <a:gd name="T4" fmla="*/ 166 w 193"/>
                  <a:gd name="T5" fmla="*/ 51 h 51"/>
                  <a:gd name="T6" fmla="*/ 0 w 193"/>
                  <a:gd name="T7" fmla="*/ 51 h 51"/>
                  <a:gd name="T8" fmla="*/ 0 w 193"/>
                  <a:gd name="T9" fmla="*/ 0 h 51"/>
                  <a:gd name="T10" fmla="*/ 166 w 193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" h="51">
                    <a:moveTo>
                      <a:pt x="166" y="0"/>
                    </a:moveTo>
                    <a:lnTo>
                      <a:pt x="193" y="25"/>
                    </a:lnTo>
                    <a:lnTo>
                      <a:pt x="166" y="51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66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4" name="Line 84"/>
              <p:cNvSpPr>
                <a:spLocks noChangeShapeType="1"/>
              </p:cNvSpPr>
              <p:nvPr/>
            </p:nvSpPr>
            <p:spPr bwMode="auto">
              <a:xfrm>
                <a:off x="3917" y="2075"/>
                <a:ext cx="0" cy="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5" name="Line 85"/>
              <p:cNvSpPr>
                <a:spLocks noChangeShapeType="1"/>
              </p:cNvSpPr>
              <p:nvPr/>
            </p:nvSpPr>
            <p:spPr bwMode="auto">
              <a:xfrm>
                <a:off x="3917" y="2145"/>
                <a:ext cx="0" cy="3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6" name="Line 86"/>
              <p:cNvSpPr>
                <a:spLocks noChangeShapeType="1"/>
              </p:cNvSpPr>
              <p:nvPr/>
            </p:nvSpPr>
            <p:spPr bwMode="auto">
              <a:xfrm>
                <a:off x="3917" y="2227"/>
                <a:ext cx="0" cy="10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2" name="Group 66"/>
            <p:cNvGrpSpPr>
              <a:grpSpLocks noChangeAspect="1"/>
            </p:cNvGrpSpPr>
            <p:nvPr/>
          </p:nvGrpSpPr>
          <p:grpSpPr bwMode="auto">
            <a:xfrm>
              <a:off x="1801445" y="2539218"/>
              <a:ext cx="398462" cy="322262"/>
              <a:chOff x="1128" y="1405"/>
              <a:chExt cx="251" cy="203"/>
            </a:xfrm>
          </p:grpSpPr>
          <p:sp>
            <p:nvSpPr>
              <p:cNvPr id="721" name="Line 67"/>
              <p:cNvSpPr>
                <a:spLocks noChangeShapeType="1"/>
              </p:cNvSpPr>
              <p:nvPr/>
            </p:nvSpPr>
            <p:spPr bwMode="auto">
              <a:xfrm>
                <a:off x="1253" y="1405"/>
                <a:ext cx="0" cy="18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2" name="Freeform 68"/>
              <p:cNvSpPr>
                <a:spLocks/>
              </p:cNvSpPr>
              <p:nvPr/>
            </p:nvSpPr>
            <p:spPr bwMode="auto">
              <a:xfrm>
                <a:off x="1195" y="1589"/>
                <a:ext cx="117" cy="19"/>
              </a:xfrm>
              <a:custGeom>
                <a:avLst/>
                <a:gdLst>
                  <a:gd name="T0" fmla="*/ 117 w 117"/>
                  <a:gd name="T1" fmla="*/ 19 h 19"/>
                  <a:gd name="T2" fmla="*/ 0 w 117"/>
                  <a:gd name="T3" fmla="*/ 19 h 19"/>
                  <a:gd name="T4" fmla="*/ 0 w 117"/>
                  <a:gd name="T5" fmla="*/ 14 h 19"/>
                  <a:gd name="T6" fmla="*/ 57 w 117"/>
                  <a:gd name="T7" fmla="*/ 0 h 19"/>
                  <a:gd name="T8" fmla="*/ 117 w 117"/>
                  <a:gd name="T9" fmla="*/ 14 h 19"/>
                  <a:gd name="T10" fmla="*/ 117 w 117"/>
                  <a:gd name="T1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7" h="19">
                    <a:moveTo>
                      <a:pt x="117" y="19"/>
                    </a:moveTo>
                    <a:lnTo>
                      <a:pt x="0" y="19"/>
                    </a:lnTo>
                    <a:lnTo>
                      <a:pt x="0" y="14"/>
                    </a:lnTo>
                    <a:lnTo>
                      <a:pt x="57" y="0"/>
                    </a:lnTo>
                    <a:lnTo>
                      <a:pt x="117" y="14"/>
                    </a:lnTo>
                    <a:lnTo>
                      <a:pt x="117" y="19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3" name="Line 69"/>
              <p:cNvSpPr>
                <a:spLocks noChangeShapeType="1"/>
              </p:cNvSpPr>
              <p:nvPr/>
            </p:nvSpPr>
            <p:spPr bwMode="auto">
              <a:xfrm>
                <a:off x="1244" y="1405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4" name="Line 70"/>
              <p:cNvSpPr>
                <a:spLocks noChangeShapeType="1"/>
              </p:cNvSpPr>
              <p:nvPr/>
            </p:nvSpPr>
            <p:spPr bwMode="auto">
              <a:xfrm>
                <a:off x="1244" y="1582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5" name="Line 71"/>
              <p:cNvSpPr>
                <a:spLocks noChangeShapeType="1"/>
              </p:cNvSpPr>
              <p:nvPr/>
            </p:nvSpPr>
            <p:spPr bwMode="auto">
              <a:xfrm>
                <a:off x="1244" y="1568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6" name="Freeform 72"/>
              <p:cNvSpPr>
                <a:spLocks/>
              </p:cNvSpPr>
              <p:nvPr/>
            </p:nvSpPr>
            <p:spPr bwMode="auto">
              <a:xfrm>
                <a:off x="1128" y="1533"/>
                <a:ext cx="82" cy="22"/>
              </a:xfrm>
              <a:custGeom>
                <a:avLst/>
                <a:gdLst>
                  <a:gd name="T0" fmla="*/ 113 w 113"/>
                  <a:gd name="T1" fmla="*/ 0 h 30"/>
                  <a:gd name="T2" fmla="*/ 56 w 113"/>
                  <a:gd name="T3" fmla="*/ 30 h 30"/>
                  <a:gd name="T4" fmla="*/ 0 w 113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30">
                    <a:moveTo>
                      <a:pt x="113" y="0"/>
                    </a:moveTo>
                    <a:cubicBezTo>
                      <a:pt x="101" y="18"/>
                      <a:pt x="80" y="30"/>
                      <a:pt x="56" y="30"/>
                    </a:cubicBezTo>
                    <a:cubicBezTo>
                      <a:pt x="33" y="30"/>
                      <a:pt x="12" y="18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7" name="Freeform 73"/>
              <p:cNvSpPr>
                <a:spLocks/>
              </p:cNvSpPr>
              <p:nvPr/>
            </p:nvSpPr>
            <p:spPr bwMode="auto">
              <a:xfrm>
                <a:off x="1132" y="1457"/>
                <a:ext cx="74" cy="74"/>
              </a:xfrm>
              <a:custGeom>
                <a:avLst/>
                <a:gdLst>
                  <a:gd name="T0" fmla="*/ 74 w 74"/>
                  <a:gd name="T1" fmla="*/ 74 h 74"/>
                  <a:gd name="T2" fmla="*/ 0 w 74"/>
                  <a:gd name="T3" fmla="*/ 74 h 74"/>
                  <a:gd name="T4" fmla="*/ 34 w 74"/>
                  <a:gd name="T5" fmla="*/ 0 h 74"/>
                  <a:gd name="T6" fmla="*/ 74 w 74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74">
                    <a:moveTo>
                      <a:pt x="74" y="74"/>
                    </a:moveTo>
                    <a:lnTo>
                      <a:pt x="0" y="74"/>
                    </a:lnTo>
                    <a:lnTo>
                      <a:pt x="34" y="0"/>
                    </a:lnTo>
                    <a:lnTo>
                      <a:pt x="74" y="74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8" name="Freeform 74"/>
              <p:cNvSpPr>
                <a:spLocks/>
              </p:cNvSpPr>
              <p:nvPr/>
            </p:nvSpPr>
            <p:spPr bwMode="auto">
              <a:xfrm>
                <a:off x="1144" y="1417"/>
                <a:ext cx="109" cy="35"/>
              </a:xfrm>
              <a:custGeom>
                <a:avLst/>
                <a:gdLst>
                  <a:gd name="T0" fmla="*/ 24 w 150"/>
                  <a:gd name="T1" fmla="*/ 0 h 48"/>
                  <a:gd name="T2" fmla="*/ 0 w 150"/>
                  <a:gd name="T3" fmla="*/ 24 h 48"/>
                  <a:gd name="T4" fmla="*/ 24 w 150"/>
                  <a:gd name="T5" fmla="*/ 48 h 48"/>
                  <a:gd name="T6" fmla="*/ 37 w 150"/>
                  <a:gd name="T7" fmla="*/ 44 h 48"/>
                  <a:gd name="T8" fmla="*/ 109 w 150"/>
                  <a:gd name="T9" fmla="*/ 10 h 48"/>
                  <a:gd name="T10" fmla="*/ 150 w 150"/>
                  <a:gd name="T11" fmla="*/ 2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0" h="48">
                    <a:moveTo>
                      <a:pt x="24" y="0"/>
                    </a:moveTo>
                    <a:cubicBezTo>
                      <a:pt x="11" y="0"/>
                      <a:pt x="0" y="10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29" y="48"/>
                      <a:pt x="33" y="46"/>
                      <a:pt x="37" y="44"/>
                    </a:cubicBezTo>
                    <a:cubicBezTo>
                      <a:pt x="45" y="41"/>
                      <a:pt x="82" y="12"/>
                      <a:pt x="109" y="10"/>
                    </a:cubicBezTo>
                    <a:cubicBezTo>
                      <a:pt x="137" y="9"/>
                      <a:pt x="150" y="20"/>
                      <a:pt x="150" y="2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9" name="Freeform 75"/>
              <p:cNvSpPr>
                <a:spLocks/>
              </p:cNvSpPr>
              <p:nvPr/>
            </p:nvSpPr>
            <p:spPr bwMode="auto">
              <a:xfrm>
                <a:off x="1297" y="1556"/>
                <a:ext cx="82" cy="22"/>
              </a:xfrm>
              <a:custGeom>
                <a:avLst/>
                <a:gdLst>
                  <a:gd name="T0" fmla="*/ 0 w 113"/>
                  <a:gd name="T1" fmla="*/ 0 h 30"/>
                  <a:gd name="T2" fmla="*/ 57 w 113"/>
                  <a:gd name="T3" fmla="*/ 30 h 30"/>
                  <a:gd name="T4" fmla="*/ 113 w 113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30">
                    <a:moveTo>
                      <a:pt x="0" y="0"/>
                    </a:moveTo>
                    <a:cubicBezTo>
                      <a:pt x="12" y="18"/>
                      <a:pt x="33" y="30"/>
                      <a:pt x="57" y="30"/>
                    </a:cubicBezTo>
                    <a:cubicBezTo>
                      <a:pt x="80" y="30"/>
                      <a:pt x="101" y="18"/>
                      <a:pt x="11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0" name="Freeform 76"/>
              <p:cNvSpPr>
                <a:spLocks/>
              </p:cNvSpPr>
              <p:nvPr/>
            </p:nvSpPr>
            <p:spPr bwMode="auto">
              <a:xfrm>
                <a:off x="1301" y="1480"/>
                <a:ext cx="74" cy="75"/>
              </a:xfrm>
              <a:custGeom>
                <a:avLst/>
                <a:gdLst>
                  <a:gd name="T0" fmla="*/ 0 w 74"/>
                  <a:gd name="T1" fmla="*/ 75 h 75"/>
                  <a:gd name="T2" fmla="*/ 74 w 74"/>
                  <a:gd name="T3" fmla="*/ 75 h 75"/>
                  <a:gd name="T4" fmla="*/ 40 w 74"/>
                  <a:gd name="T5" fmla="*/ 0 h 75"/>
                  <a:gd name="T6" fmla="*/ 0 w 74"/>
                  <a:gd name="T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75">
                    <a:moveTo>
                      <a:pt x="0" y="75"/>
                    </a:moveTo>
                    <a:lnTo>
                      <a:pt x="74" y="75"/>
                    </a:lnTo>
                    <a:lnTo>
                      <a:pt x="40" y="0"/>
                    </a:lnTo>
                    <a:lnTo>
                      <a:pt x="0" y="7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1" name="Freeform 77"/>
              <p:cNvSpPr>
                <a:spLocks/>
              </p:cNvSpPr>
              <p:nvPr/>
            </p:nvSpPr>
            <p:spPr bwMode="auto">
              <a:xfrm>
                <a:off x="1255" y="1426"/>
                <a:ext cx="108" cy="50"/>
              </a:xfrm>
              <a:custGeom>
                <a:avLst/>
                <a:gdLst>
                  <a:gd name="T0" fmla="*/ 128 w 149"/>
                  <a:gd name="T1" fmla="*/ 18 h 69"/>
                  <a:gd name="T2" fmla="*/ 145 w 149"/>
                  <a:gd name="T3" fmla="*/ 48 h 69"/>
                  <a:gd name="T4" fmla="*/ 116 w 149"/>
                  <a:gd name="T5" fmla="*/ 65 h 69"/>
                  <a:gd name="T6" fmla="*/ 104 w 149"/>
                  <a:gd name="T7" fmla="*/ 59 h 69"/>
                  <a:gd name="T8" fmla="*/ 42 w 149"/>
                  <a:gd name="T9" fmla="*/ 8 h 69"/>
                  <a:gd name="T10" fmla="*/ 1 w 149"/>
                  <a:gd name="T11" fmla="*/ 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9" h="69">
                    <a:moveTo>
                      <a:pt x="128" y="18"/>
                    </a:moveTo>
                    <a:cubicBezTo>
                      <a:pt x="141" y="21"/>
                      <a:pt x="149" y="34"/>
                      <a:pt x="145" y="48"/>
                    </a:cubicBezTo>
                    <a:cubicBezTo>
                      <a:pt x="142" y="61"/>
                      <a:pt x="129" y="69"/>
                      <a:pt x="116" y="65"/>
                    </a:cubicBezTo>
                    <a:cubicBezTo>
                      <a:pt x="111" y="64"/>
                      <a:pt x="108" y="61"/>
                      <a:pt x="104" y="59"/>
                    </a:cubicBezTo>
                    <a:cubicBezTo>
                      <a:pt x="98" y="53"/>
                      <a:pt x="69" y="16"/>
                      <a:pt x="42" y="8"/>
                    </a:cubicBezTo>
                    <a:cubicBezTo>
                      <a:pt x="16" y="0"/>
                      <a:pt x="0" y="8"/>
                      <a:pt x="1" y="9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3" name="Group 153"/>
            <p:cNvGrpSpPr>
              <a:grpSpLocks noChangeAspect="1"/>
            </p:cNvGrpSpPr>
            <p:nvPr/>
          </p:nvGrpSpPr>
          <p:grpSpPr bwMode="auto">
            <a:xfrm>
              <a:off x="1793507" y="1941264"/>
              <a:ext cx="414338" cy="412750"/>
              <a:chOff x="1133" y="1137"/>
              <a:chExt cx="261" cy="260"/>
            </a:xfrm>
          </p:grpSpPr>
          <p:sp>
            <p:nvSpPr>
              <p:cNvPr id="712" name="Oval 154"/>
              <p:cNvSpPr>
                <a:spLocks noChangeArrowheads="1"/>
              </p:cNvSpPr>
              <p:nvPr/>
            </p:nvSpPr>
            <p:spPr bwMode="auto">
              <a:xfrm>
                <a:off x="1210" y="1215"/>
                <a:ext cx="107" cy="10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3" name="Line 155"/>
              <p:cNvSpPr>
                <a:spLocks noChangeShapeType="1"/>
              </p:cNvSpPr>
              <p:nvPr/>
            </p:nvSpPr>
            <p:spPr bwMode="auto">
              <a:xfrm flipH="1" flipV="1">
                <a:off x="1171" y="1175"/>
                <a:ext cx="37" cy="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4" name="Line 156"/>
              <p:cNvSpPr>
                <a:spLocks noChangeShapeType="1"/>
              </p:cNvSpPr>
              <p:nvPr/>
            </p:nvSpPr>
            <p:spPr bwMode="auto">
              <a:xfrm flipV="1">
                <a:off x="1319" y="1175"/>
                <a:ext cx="38" cy="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5" name="Line 157"/>
              <p:cNvSpPr>
                <a:spLocks noChangeShapeType="1"/>
              </p:cNvSpPr>
              <p:nvPr/>
            </p:nvSpPr>
            <p:spPr bwMode="auto">
              <a:xfrm flipV="1">
                <a:off x="1264" y="1137"/>
                <a:ext cx="0" cy="52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6" name="Line 158"/>
              <p:cNvSpPr>
                <a:spLocks noChangeShapeType="1"/>
              </p:cNvSpPr>
              <p:nvPr/>
            </p:nvSpPr>
            <p:spPr bwMode="auto">
              <a:xfrm>
                <a:off x="1264" y="1345"/>
                <a:ext cx="0" cy="52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7" name="Line 159"/>
              <p:cNvSpPr>
                <a:spLocks noChangeShapeType="1"/>
              </p:cNvSpPr>
              <p:nvPr/>
            </p:nvSpPr>
            <p:spPr bwMode="auto">
              <a:xfrm>
                <a:off x="1319" y="1322"/>
                <a:ext cx="38" cy="3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8" name="Line 160"/>
              <p:cNvSpPr>
                <a:spLocks noChangeShapeType="1"/>
              </p:cNvSpPr>
              <p:nvPr/>
            </p:nvSpPr>
            <p:spPr bwMode="auto">
              <a:xfrm flipH="1">
                <a:off x="1171" y="1322"/>
                <a:ext cx="37" cy="3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9" name="Line 161"/>
              <p:cNvSpPr>
                <a:spLocks noChangeShapeType="1"/>
              </p:cNvSpPr>
              <p:nvPr/>
            </p:nvSpPr>
            <p:spPr bwMode="auto">
              <a:xfrm flipH="1">
                <a:off x="1133" y="1267"/>
                <a:ext cx="5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0" name="Line 162"/>
              <p:cNvSpPr>
                <a:spLocks noChangeShapeType="1"/>
              </p:cNvSpPr>
              <p:nvPr/>
            </p:nvSpPr>
            <p:spPr bwMode="auto">
              <a:xfrm>
                <a:off x="1342" y="1267"/>
                <a:ext cx="5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4" name="Group 191"/>
            <p:cNvGrpSpPr>
              <a:grpSpLocks noChangeAspect="1"/>
            </p:cNvGrpSpPr>
            <p:nvPr/>
          </p:nvGrpSpPr>
          <p:grpSpPr bwMode="auto">
            <a:xfrm>
              <a:off x="1801445" y="1357597"/>
              <a:ext cx="398462" cy="398463"/>
              <a:chOff x="1152" y="805"/>
              <a:chExt cx="251" cy="251"/>
            </a:xfrm>
          </p:grpSpPr>
          <p:sp>
            <p:nvSpPr>
              <p:cNvPr id="707" name="Freeform 192"/>
              <p:cNvSpPr>
                <a:spLocks/>
              </p:cNvSpPr>
              <p:nvPr/>
            </p:nvSpPr>
            <p:spPr bwMode="auto">
              <a:xfrm>
                <a:off x="1152" y="805"/>
                <a:ext cx="251" cy="251"/>
              </a:xfrm>
              <a:custGeom>
                <a:avLst/>
                <a:gdLst>
                  <a:gd name="T0" fmla="*/ 314 w 346"/>
                  <a:gd name="T1" fmla="*/ 73 h 346"/>
                  <a:gd name="T2" fmla="*/ 346 w 346"/>
                  <a:gd name="T3" fmla="*/ 173 h 346"/>
                  <a:gd name="T4" fmla="*/ 173 w 346"/>
                  <a:gd name="T5" fmla="*/ 346 h 346"/>
                  <a:gd name="T6" fmla="*/ 0 w 346"/>
                  <a:gd name="T7" fmla="*/ 173 h 346"/>
                  <a:gd name="T8" fmla="*/ 173 w 346"/>
                  <a:gd name="T9" fmla="*/ 0 h 346"/>
                  <a:gd name="T10" fmla="*/ 269 w 346"/>
                  <a:gd name="T11" fmla="*/ 3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6" h="346">
                    <a:moveTo>
                      <a:pt x="314" y="73"/>
                    </a:moveTo>
                    <a:cubicBezTo>
                      <a:pt x="334" y="101"/>
                      <a:pt x="346" y="136"/>
                      <a:pt x="346" y="173"/>
                    </a:cubicBezTo>
                    <a:cubicBezTo>
                      <a:pt x="346" y="268"/>
                      <a:pt x="268" y="346"/>
                      <a:pt x="173" y="346"/>
                    </a:cubicBezTo>
                    <a:cubicBezTo>
                      <a:pt x="78" y="346"/>
                      <a:pt x="0" y="268"/>
                      <a:pt x="0" y="173"/>
                    </a:cubicBezTo>
                    <a:cubicBezTo>
                      <a:pt x="0" y="78"/>
                      <a:pt x="78" y="0"/>
                      <a:pt x="173" y="0"/>
                    </a:cubicBezTo>
                    <a:cubicBezTo>
                      <a:pt x="209" y="0"/>
                      <a:pt x="242" y="11"/>
                      <a:pt x="269" y="3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8" name="Oval 193"/>
              <p:cNvSpPr>
                <a:spLocks noChangeArrowheads="1"/>
              </p:cNvSpPr>
              <p:nvPr/>
            </p:nvSpPr>
            <p:spPr bwMode="auto">
              <a:xfrm>
                <a:off x="1204" y="857"/>
                <a:ext cx="147" cy="14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9" name="Oval 194"/>
              <p:cNvSpPr>
                <a:spLocks noChangeArrowheads="1"/>
              </p:cNvSpPr>
              <p:nvPr/>
            </p:nvSpPr>
            <p:spPr bwMode="auto">
              <a:xfrm>
                <a:off x="1256" y="909"/>
                <a:ext cx="43" cy="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0" name="Line 195"/>
              <p:cNvSpPr>
                <a:spLocks noChangeShapeType="1"/>
              </p:cNvSpPr>
              <p:nvPr/>
            </p:nvSpPr>
            <p:spPr bwMode="auto">
              <a:xfrm flipV="1">
                <a:off x="1277" y="877"/>
                <a:ext cx="54" cy="5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1" name="Freeform 196"/>
              <p:cNvSpPr>
                <a:spLocks/>
              </p:cNvSpPr>
              <p:nvPr/>
            </p:nvSpPr>
            <p:spPr bwMode="auto">
              <a:xfrm>
                <a:off x="1329" y="816"/>
                <a:ext cx="64" cy="62"/>
              </a:xfrm>
              <a:custGeom>
                <a:avLst/>
                <a:gdLst>
                  <a:gd name="T0" fmla="*/ 64 w 64"/>
                  <a:gd name="T1" fmla="*/ 30 h 62"/>
                  <a:gd name="T2" fmla="*/ 34 w 64"/>
                  <a:gd name="T3" fmla="*/ 30 h 62"/>
                  <a:gd name="T4" fmla="*/ 34 w 64"/>
                  <a:gd name="T5" fmla="*/ 0 h 62"/>
                  <a:gd name="T6" fmla="*/ 0 w 64"/>
                  <a:gd name="T7" fmla="*/ 31 h 62"/>
                  <a:gd name="T8" fmla="*/ 0 w 64"/>
                  <a:gd name="T9" fmla="*/ 62 h 62"/>
                  <a:gd name="T10" fmla="*/ 30 w 64"/>
                  <a:gd name="T11" fmla="*/ 62 h 62"/>
                  <a:gd name="T12" fmla="*/ 64 w 64"/>
                  <a:gd name="T13" fmla="*/ 3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2">
                    <a:moveTo>
                      <a:pt x="64" y="30"/>
                    </a:moveTo>
                    <a:lnTo>
                      <a:pt x="34" y="30"/>
                    </a:lnTo>
                    <a:lnTo>
                      <a:pt x="34" y="0"/>
                    </a:lnTo>
                    <a:lnTo>
                      <a:pt x="0" y="31"/>
                    </a:lnTo>
                    <a:lnTo>
                      <a:pt x="0" y="62"/>
                    </a:lnTo>
                    <a:lnTo>
                      <a:pt x="30" y="62"/>
                    </a:lnTo>
                    <a:lnTo>
                      <a:pt x="64" y="3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5" name="Group 222"/>
            <p:cNvGrpSpPr>
              <a:grpSpLocks noChangeAspect="1"/>
            </p:cNvGrpSpPr>
            <p:nvPr/>
          </p:nvGrpSpPr>
          <p:grpSpPr bwMode="auto">
            <a:xfrm>
              <a:off x="1807001" y="813618"/>
              <a:ext cx="387350" cy="358775"/>
              <a:chOff x="1167" y="497"/>
              <a:chExt cx="244" cy="226"/>
            </a:xfrm>
          </p:grpSpPr>
          <p:sp>
            <p:nvSpPr>
              <p:cNvPr id="703" name="Freeform 223"/>
              <p:cNvSpPr>
                <a:spLocks/>
              </p:cNvSpPr>
              <p:nvPr/>
            </p:nvSpPr>
            <p:spPr bwMode="auto">
              <a:xfrm>
                <a:off x="1189" y="538"/>
                <a:ext cx="112" cy="112"/>
              </a:xfrm>
              <a:custGeom>
                <a:avLst/>
                <a:gdLst>
                  <a:gd name="T0" fmla="*/ 0 w 154"/>
                  <a:gd name="T1" fmla="*/ 154 h 154"/>
                  <a:gd name="T2" fmla="*/ 154 w 154"/>
                  <a:gd name="T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4" h="154">
                    <a:moveTo>
                      <a:pt x="0" y="154"/>
                    </a:moveTo>
                    <a:cubicBezTo>
                      <a:pt x="0" y="69"/>
                      <a:pt x="69" y="0"/>
                      <a:pt x="15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4" name="Freeform 224"/>
              <p:cNvSpPr>
                <a:spLocks/>
              </p:cNvSpPr>
              <p:nvPr/>
            </p:nvSpPr>
            <p:spPr bwMode="auto">
              <a:xfrm>
                <a:off x="1265" y="507"/>
                <a:ext cx="38" cy="69"/>
              </a:xfrm>
              <a:custGeom>
                <a:avLst/>
                <a:gdLst>
                  <a:gd name="T0" fmla="*/ 0 w 38"/>
                  <a:gd name="T1" fmla="*/ 0 h 69"/>
                  <a:gd name="T2" fmla="*/ 38 w 38"/>
                  <a:gd name="T3" fmla="*/ 32 h 69"/>
                  <a:gd name="T4" fmla="*/ 7 w 38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69">
                    <a:moveTo>
                      <a:pt x="0" y="0"/>
                    </a:moveTo>
                    <a:lnTo>
                      <a:pt x="38" y="32"/>
                    </a:lnTo>
                    <a:lnTo>
                      <a:pt x="7" y="6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5" name="Oval 225"/>
              <p:cNvSpPr>
                <a:spLocks noChangeArrowheads="1"/>
              </p:cNvSpPr>
              <p:nvPr/>
            </p:nvSpPr>
            <p:spPr bwMode="auto">
              <a:xfrm>
                <a:off x="1167" y="670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6" name="Rectangle 226"/>
              <p:cNvSpPr>
                <a:spLocks noChangeArrowheads="1"/>
              </p:cNvSpPr>
              <p:nvPr/>
            </p:nvSpPr>
            <p:spPr bwMode="auto">
              <a:xfrm>
                <a:off x="1325" y="497"/>
                <a:ext cx="86" cy="8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6" name="Group 229"/>
            <p:cNvGrpSpPr>
              <a:grpSpLocks noChangeAspect="1"/>
            </p:cNvGrpSpPr>
            <p:nvPr/>
          </p:nvGrpSpPr>
          <p:grpSpPr bwMode="auto">
            <a:xfrm>
              <a:off x="1833195" y="241064"/>
              <a:ext cx="334963" cy="387350"/>
              <a:chOff x="1179" y="157"/>
              <a:chExt cx="211" cy="244"/>
            </a:xfrm>
          </p:grpSpPr>
          <p:sp>
            <p:nvSpPr>
              <p:cNvPr id="697" name="Freeform 230"/>
              <p:cNvSpPr>
                <a:spLocks/>
              </p:cNvSpPr>
              <p:nvPr/>
            </p:nvSpPr>
            <p:spPr bwMode="auto">
              <a:xfrm>
                <a:off x="1203" y="188"/>
                <a:ext cx="163" cy="213"/>
              </a:xfrm>
              <a:custGeom>
                <a:avLst/>
                <a:gdLst>
                  <a:gd name="T0" fmla="*/ 225 w 225"/>
                  <a:gd name="T1" fmla="*/ 0 h 293"/>
                  <a:gd name="T2" fmla="*/ 225 w 225"/>
                  <a:gd name="T3" fmla="*/ 269 h 293"/>
                  <a:gd name="T4" fmla="*/ 201 w 225"/>
                  <a:gd name="T5" fmla="*/ 293 h 293"/>
                  <a:gd name="T6" fmla="*/ 24 w 225"/>
                  <a:gd name="T7" fmla="*/ 293 h 293"/>
                  <a:gd name="T8" fmla="*/ 0 w 225"/>
                  <a:gd name="T9" fmla="*/ 269 h 293"/>
                  <a:gd name="T10" fmla="*/ 0 w 225"/>
                  <a:gd name="T11" fmla="*/ 2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5" h="293">
                    <a:moveTo>
                      <a:pt x="225" y="0"/>
                    </a:moveTo>
                    <a:cubicBezTo>
                      <a:pt x="225" y="269"/>
                      <a:pt x="225" y="269"/>
                      <a:pt x="225" y="269"/>
                    </a:cubicBezTo>
                    <a:cubicBezTo>
                      <a:pt x="225" y="282"/>
                      <a:pt x="214" y="293"/>
                      <a:pt x="201" y="293"/>
                    </a:cubicBezTo>
                    <a:cubicBezTo>
                      <a:pt x="24" y="293"/>
                      <a:pt x="24" y="293"/>
                      <a:pt x="24" y="293"/>
                    </a:cubicBezTo>
                    <a:cubicBezTo>
                      <a:pt x="11" y="293"/>
                      <a:pt x="0" y="282"/>
                      <a:pt x="0" y="269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98" name="Line 231"/>
              <p:cNvSpPr>
                <a:spLocks noChangeShapeType="1"/>
              </p:cNvSpPr>
              <p:nvPr/>
            </p:nvSpPr>
            <p:spPr bwMode="auto">
              <a:xfrm>
                <a:off x="1179" y="190"/>
                <a:ext cx="21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99" name="Line 232"/>
              <p:cNvSpPr>
                <a:spLocks noChangeShapeType="1"/>
              </p:cNvSpPr>
              <p:nvPr/>
            </p:nvSpPr>
            <p:spPr bwMode="auto">
              <a:xfrm>
                <a:off x="1252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0" name="Line 233"/>
              <p:cNvSpPr>
                <a:spLocks noChangeShapeType="1"/>
              </p:cNvSpPr>
              <p:nvPr/>
            </p:nvSpPr>
            <p:spPr bwMode="auto">
              <a:xfrm>
                <a:off x="1285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1" name="Line 234"/>
              <p:cNvSpPr>
                <a:spLocks noChangeShapeType="1"/>
              </p:cNvSpPr>
              <p:nvPr/>
            </p:nvSpPr>
            <p:spPr bwMode="auto">
              <a:xfrm>
                <a:off x="1317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2" name="Freeform 235"/>
              <p:cNvSpPr>
                <a:spLocks/>
              </p:cNvSpPr>
              <p:nvPr/>
            </p:nvSpPr>
            <p:spPr bwMode="auto">
              <a:xfrm>
                <a:off x="1252" y="157"/>
                <a:ext cx="65" cy="33"/>
              </a:xfrm>
              <a:custGeom>
                <a:avLst/>
                <a:gdLst>
                  <a:gd name="T0" fmla="*/ 90 w 90"/>
                  <a:gd name="T1" fmla="*/ 44 h 46"/>
                  <a:gd name="T2" fmla="*/ 90 w 90"/>
                  <a:gd name="T3" fmla="*/ 14 h 46"/>
                  <a:gd name="T4" fmla="*/ 76 w 90"/>
                  <a:gd name="T5" fmla="*/ 0 h 46"/>
                  <a:gd name="T6" fmla="*/ 14 w 90"/>
                  <a:gd name="T7" fmla="*/ 0 h 46"/>
                  <a:gd name="T8" fmla="*/ 0 w 90"/>
                  <a:gd name="T9" fmla="*/ 14 h 46"/>
                  <a:gd name="T10" fmla="*/ 0 w 90"/>
                  <a:gd name="T11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46">
                    <a:moveTo>
                      <a:pt x="90" y="44"/>
                    </a:moveTo>
                    <a:cubicBezTo>
                      <a:pt x="90" y="14"/>
                      <a:pt x="90" y="14"/>
                      <a:pt x="90" y="14"/>
                    </a:cubicBezTo>
                    <a:cubicBezTo>
                      <a:pt x="90" y="6"/>
                      <a:pt x="84" y="0"/>
                      <a:pt x="76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46"/>
                      <a:pt x="0" y="46"/>
                      <a:pt x="0" y="4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748" name="Group 747"/>
          <p:cNvGrpSpPr/>
          <p:nvPr/>
        </p:nvGrpSpPr>
        <p:grpSpPr>
          <a:xfrm>
            <a:off x="-9970398" y="303965"/>
            <a:ext cx="389786" cy="4022815"/>
            <a:chOff x="1273034" y="309563"/>
            <a:chExt cx="397602" cy="4103481"/>
          </a:xfrm>
        </p:grpSpPr>
        <p:grpSp>
          <p:nvGrpSpPr>
            <p:cNvPr id="749" name="Group 31"/>
            <p:cNvGrpSpPr>
              <a:grpSpLocks noChangeAspect="1"/>
            </p:cNvGrpSpPr>
            <p:nvPr/>
          </p:nvGrpSpPr>
          <p:grpSpPr bwMode="auto">
            <a:xfrm>
              <a:off x="1273034" y="3079105"/>
              <a:ext cx="397602" cy="289750"/>
              <a:chOff x="3795" y="2113"/>
              <a:chExt cx="247" cy="180"/>
            </a:xfrm>
          </p:grpSpPr>
          <p:sp>
            <p:nvSpPr>
              <p:cNvPr id="791" name="Rectangle 32"/>
              <p:cNvSpPr>
                <a:spLocks noChangeArrowheads="1"/>
              </p:cNvSpPr>
              <p:nvPr/>
            </p:nvSpPr>
            <p:spPr bwMode="auto">
              <a:xfrm>
                <a:off x="3795" y="2146"/>
                <a:ext cx="245" cy="14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2" name="Rectangle 33"/>
              <p:cNvSpPr>
                <a:spLocks noChangeArrowheads="1"/>
              </p:cNvSpPr>
              <p:nvPr/>
            </p:nvSpPr>
            <p:spPr bwMode="auto">
              <a:xfrm>
                <a:off x="3893" y="2210"/>
                <a:ext cx="49" cy="3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3" name="Line 34"/>
              <p:cNvSpPr>
                <a:spLocks noChangeShapeType="1"/>
              </p:cNvSpPr>
              <p:nvPr/>
            </p:nvSpPr>
            <p:spPr bwMode="auto">
              <a:xfrm flipH="1" flipV="1">
                <a:off x="3795" y="2179"/>
                <a:ext cx="98" cy="5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4" name="Line 35"/>
              <p:cNvSpPr>
                <a:spLocks noChangeShapeType="1"/>
              </p:cNvSpPr>
              <p:nvPr/>
            </p:nvSpPr>
            <p:spPr bwMode="auto">
              <a:xfrm flipV="1">
                <a:off x="3943" y="2179"/>
                <a:ext cx="99" cy="5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5" name="Freeform 36"/>
              <p:cNvSpPr>
                <a:spLocks/>
              </p:cNvSpPr>
              <p:nvPr/>
            </p:nvSpPr>
            <p:spPr bwMode="auto">
              <a:xfrm>
                <a:off x="3876" y="2113"/>
                <a:ext cx="84" cy="33"/>
              </a:xfrm>
              <a:custGeom>
                <a:avLst/>
                <a:gdLst>
                  <a:gd name="T0" fmla="*/ 116 w 116"/>
                  <a:gd name="T1" fmla="*/ 45 h 45"/>
                  <a:gd name="T2" fmla="*/ 116 w 116"/>
                  <a:gd name="T3" fmla="*/ 17 h 45"/>
                  <a:gd name="T4" fmla="*/ 99 w 116"/>
                  <a:gd name="T5" fmla="*/ 0 h 45"/>
                  <a:gd name="T6" fmla="*/ 17 w 116"/>
                  <a:gd name="T7" fmla="*/ 0 h 45"/>
                  <a:gd name="T8" fmla="*/ 0 w 116"/>
                  <a:gd name="T9" fmla="*/ 17 h 45"/>
                  <a:gd name="T10" fmla="*/ 0 w 11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45">
                    <a:moveTo>
                      <a:pt x="116" y="45"/>
                    </a:moveTo>
                    <a:cubicBezTo>
                      <a:pt x="116" y="17"/>
                      <a:pt x="116" y="17"/>
                      <a:pt x="116" y="17"/>
                    </a:cubicBezTo>
                    <a:cubicBezTo>
                      <a:pt x="116" y="7"/>
                      <a:pt x="108" y="0"/>
                      <a:pt x="9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45"/>
                      <a:pt x="0" y="45"/>
                      <a:pt x="0" y="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0" name="Group 39"/>
            <p:cNvGrpSpPr>
              <a:grpSpLocks noChangeAspect="1"/>
            </p:cNvGrpSpPr>
            <p:nvPr/>
          </p:nvGrpSpPr>
          <p:grpSpPr bwMode="auto">
            <a:xfrm>
              <a:off x="1291828" y="3558718"/>
              <a:ext cx="360014" cy="365892"/>
              <a:chOff x="3796" y="2078"/>
              <a:chExt cx="245" cy="249"/>
            </a:xfrm>
          </p:grpSpPr>
          <p:sp>
            <p:nvSpPr>
              <p:cNvPr id="786" name="Rectangle 40"/>
              <p:cNvSpPr>
                <a:spLocks noChangeArrowheads="1"/>
              </p:cNvSpPr>
              <p:nvPr/>
            </p:nvSpPr>
            <p:spPr bwMode="auto">
              <a:xfrm>
                <a:off x="3879" y="2164"/>
                <a:ext cx="161" cy="16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7" name="Freeform 41"/>
              <p:cNvSpPr>
                <a:spLocks/>
              </p:cNvSpPr>
              <p:nvPr/>
            </p:nvSpPr>
            <p:spPr bwMode="auto">
              <a:xfrm>
                <a:off x="3801" y="2081"/>
                <a:ext cx="240" cy="83"/>
              </a:xfrm>
              <a:custGeom>
                <a:avLst/>
                <a:gdLst>
                  <a:gd name="T0" fmla="*/ 240 w 240"/>
                  <a:gd name="T1" fmla="*/ 81 h 83"/>
                  <a:gd name="T2" fmla="*/ 160 w 240"/>
                  <a:gd name="T3" fmla="*/ 0 h 83"/>
                  <a:gd name="T4" fmla="*/ 0 w 240"/>
                  <a:gd name="T5" fmla="*/ 0 h 83"/>
                  <a:gd name="T6" fmla="*/ 78 w 240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83">
                    <a:moveTo>
                      <a:pt x="240" y="81"/>
                    </a:moveTo>
                    <a:lnTo>
                      <a:pt x="160" y="0"/>
                    </a:lnTo>
                    <a:lnTo>
                      <a:pt x="0" y="0"/>
                    </a:lnTo>
                    <a:lnTo>
                      <a:pt x="78" y="8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8" name="Freeform 42"/>
              <p:cNvSpPr>
                <a:spLocks/>
              </p:cNvSpPr>
              <p:nvPr/>
            </p:nvSpPr>
            <p:spPr bwMode="auto">
              <a:xfrm>
                <a:off x="3796" y="2078"/>
                <a:ext cx="82" cy="249"/>
              </a:xfrm>
              <a:custGeom>
                <a:avLst/>
                <a:gdLst>
                  <a:gd name="T0" fmla="*/ 0 w 82"/>
                  <a:gd name="T1" fmla="*/ 0 h 249"/>
                  <a:gd name="T2" fmla="*/ 0 w 82"/>
                  <a:gd name="T3" fmla="*/ 166 h 249"/>
                  <a:gd name="T4" fmla="*/ 82 w 82"/>
                  <a:gd name="T5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2" h="249">
                    <a:moveTo>
                      <a:pt x="0" y="0"/>
                    </a:moveTo>
                    <a:lnTo>
                      <a:pt x="0" y="166"/>
                    </a:lnTo>
                    <a:lnTo>
                      <a:pt x="82" y="24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9" name="Line 43"/>
              <p:cNvSpPr>
                <a:spLocks noChangeShapeType="1"/>
              </p:cNvSpPr>
              <p:nvPr/>
            </p:nvSpPr>
            <p:spPr bwMode="auto">
              <a:xfrm>
                <a:off x="3887" y="2081"/>
                <a:ext cx="78" cy="8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0" name="Line 44"/>
              <p:cNvSpPr>
                <a:spLocks noChangeShapeType="1"/>
              </p:cNvSpPr>
              <p:nvPr/>
            </p:nvSpPr>
            <p:spPr bwMode="auto">
              <a:xfrm flipH="1">
                <a:off x="3924" y="2120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1" name="Group 47"/>
            <p:cNvGrpSpPr>
              <a:grpSpLocks noChangeAspect="1"/>
            </p:cNvGrpSpPr>
            <p:nvPr/>
          </p:nvGrpSpPr>
          <p:grpSpPr bwMode="auto">
            <a:xfrm>
              <a:off x="1285035" y="4114475"/>
              <a:ext cx="373601" cy="298569"/>
              <a:chOff x="3798" y="2107"/>
              <a:chExt cx="239" cy="191"/>
            </a:xfrm>
          </p:grpSpPr>
          <p:sp>
            <p:nvSpPr>
              <p:cNvPr id="783" name="Freeform 48"/>
              <p:cNvSpPr>
                <a:spLocks/>
              </p:cNvSpPr>
              <p:nvPr/>
            </p:nvSpPr>
            <p:spPr bwMode="auto">
              <a:xfrm>
                <a:off x="3798" y="2107"/>
                <a:ext cx="239" cy="191"/>
              </a:xfrm>
              <a:custGeom>
                <a:avLst/>
                <a:gdLst>
                  <a:gd name="T0" fmla="*/ 0 w 239"/>
                  <a:gd name="T1" fmla="*/ 17 h 191"/>
                  <a:gd name="T2" fmla="*/ 63 w 239"/>
                  <a:gd name="T3" fmla="*/ 17 h 191"/>
                  <a:gd name="T4" fmla="*/ 81 w 239"/>
                  <a:gd name="T5" fmla="*/ 0 h 191"/>
                  <a:gd name="T6" fmla="*/ 157 w 239"/>
                  <a:gd name="T7" fmla="*/ 0 h 191"/>
                  <a:gd name="T8" fmla="*/ 176 w 239"/>
                  <a:gd name="T9" fmla="*/ 17 h 191"/>
                  <a:gd name="T10" fmla="*/ 239 w 239"/>
                  <a:gd name="T11" fmla="*/ 17 h 191"/>
                  <a:gd name="T12" fmla="*/ 239 w 239"/>
                  <a:gd name="T13" fmla="*/ 191 h 191"/>
                  <a:gd name="T14" fmla="*/ 0 w 239"/>
                  <a:gd name="T15" fmla="*/ 191 h 191"/>
                  <a:gd name="T16" fmla="*/ 0 w 239"/>
                  <a:gd name="T17" fmla="*/ 17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91">
                    <a:moveTo>
                      <a:pt x="0" y="17"/>
                    </a:moveTo>
                    <a:lnTo>
                      <a:pt x="63" y="17"/>
                    </a:lnTo>
                    <a:lnTo>
                      <a:pt x="81" y="0"/>
                    </a:lnTo>
                    <a:lnTo>
                      <a:pt x="157" y="0"/>
                    </a:lnTo>
                    <a:lnTo>
                      <a:pt x="176" y="17"/>
                    </a:lnTo>
                    <a:lnTo>
                      <a:pt x="239" y="17"/>
                    </a:lnTo>
                    <a:lnTo>
                      <a:pt x="239" y="191"/>
                    </a:lnTo>
                    <a:lnTo>
                      <a:pt x="0" y="191"/>
                    </a:lnTo>
                    <a:lnTo>
                      <a:pt x="0" y="17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4" name="Oval 49"/>
              <p:cNvSpPr>
                <a:spLocks noChangeArrowheads="1"/>
              </p:cNvSpPr>
              <p:nvPr/>
            </p:nvSpPr>
            <p:spPr bwMode="auto">
              <a:xfrm>
                <a:off x="3862" y="2155"/>
                <a:ext cx="112" cy="11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5" name="Oval 50"/>
              <p:cNvSpPr>
                <a:spLocks noChangeArrowheads="1"/>
              </p:cNvSpPr>
              <p:nvPr/>
            </p:nvSpPr>
            <p:spPr bwMode="auto">
              <a:xfrm>
                <a:off x="3824" y="2151"/>
                <a:ext cx="9" cy="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2" name="Group 80"/>
            <p:cNvGrpSpPr>
              <a:grpSpLocks noChangeAspect="1"/>
            </p:cNvGrpSpPr>
            <p:nvPr/>
          </p:nvGrpSpPr>
          <p:grpSpPr bwMode="auto">
            <a:xfrm>
              <a:off x="1292448" y="2649529"/>
              <a:ext cx="358775" cy="239713"/>
              <a:chOff x="836" y="1659"/>
              <a:chExt cx="226" cy="151"/>
            </a:xfrm>
          </p:grpSpPr>
          <p:sp>
            <p:nvSpPr>
              <p:cNvPr id="781" name="Freeform 81"/>
              <p:cNvSpPr>
                <a:spLocks/>
              </p:cNvSpPr>
              <p:nvPr/>
            </p:nvSpPr>
            <p:spPr bwMode="auto">
              <a:xfrm>
                <a:off x="836" y="1659"/>
                <a:ext cx="226" cy="151"/>
              </a:xfrm>
              <a:custGeom>
                <a:avLst/>
                <a:gdLst>
                  <a:gd name="T0" fmla="*/ 0 w 226"/>
                  <a:gd name="T1" fmla="*/ 0 h 151"/>
                  <a:gd name="T2" fmla="*/ 226 w 226"/>
                  <a:gd name="T3" fmla="*/ 76 h 151"/>
                  <a:gd name="T4" fmla="*/ 0 w 226"/>
                  <a:gd name="T5" fmla="*/ 151 h 151"/>
                  <a:gd name="T6" fmla="*/ 26 w 226"/>
                  <a:gd name="T7" fmla="*/ 76 h 151"/>
                  <a:gd name="T8" fmla="*/ 0 w 226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51">
                    <a:moveTo>
                      <a:pt x="0" y="0"/>
                    </a:moveTo>
                    <a:lnTo>
                      <a:pt x="226" y="76"/>
                    </a:lnTo>
                    <a:lnTo>
                      <a:pt x="0" y="151"/>
                    </a:lnTo>
                    <a:lnTo>
                      <a:pt x="26" y="7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2" name="Line 82"/>
              <p:cNvSpPr>
                <a:spLocks noChangeShapeType="1"/>
              </p:cNvSpPr>
              <p:nvPr/>
            </p:nvSpPr>
            <p:spPr bwMode="auto">
              <a:xfrm>
                <a:off x="862" y="1735"/>
                <a:ext cx="1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3" name="Group 131"/>
            <p:cNvGrpSpPr>
              <a:grpSpLocks noChangeAspect="1"/>
            </p:cNvGrpSpPr>
            <p:nvPr/>
          </p:nvGrpSpPr>
          <p:grpSpPr bwMode="auto">
            <a:xfrm>
              <a:off x="1301179" y="2154866"/>
              <a:ext cx="341313" cy="304800"/>
              <a:chOff x="825" y="1339"/>
              <a:chExt cx="215" cy="192"/>
            </a:xfrm>
          </p:grpSpPr>
          <p:sp>
            <p:nvSpPr>
              <p:cNvPr id="776" name="Freeform 132"/>
              <p:cNvSpPr>
                <a:spLocks/>
              </p:cNvSpPr>
              <p:nvPr/>
            </p:nvSpPr>
            <p:spPr bwMode="auto">
              <a:xfrm>
                <a:off x="825" y="1339"/>
                <a:ext cx="215" cy="192"/>
              </a:xfrm>
              <a:custGeom>
                <a:avLst/>
                <a:gdLst>
                  <a:gd name="T0" fmla="*/ 215 w 215"/>
                  <a:gd name="T1" fmla="*/ 121 h 192"/>
                  <a:gd name="T2" fmla="*/ 215 w 215"/>
                  <a:gd name="T3" fmla="*/ 0 h 192"/>
                  <a:gd name="T4" fmla="*/ 0 w 215"/>
                  <a:gd name="T5" fmla="*/ 0 h 192"/>
                  <a:gd name="T6" fmla="*/ 0 w 215"/>
                  <a:gd name="T7" fmla="*/ 146 h 192"/>
                  <a:gd name="T8" fmla="*/ 31 w 215"/>
                  <a:gd name="T9" fmla="*/ 146 h 192"/>
                  <a:gd name="T10" fmla="*/ 31 w 215"/>
                  <a:gd name="T11" fmla="*/ 192 h 192"/>
                  <a:gd name="T12" fmla="*/ 77 w 215"/>
                  <a:gd name="T13" fmla="*/ 146 h 192"/>
                  <a:gd name="T14" fmla="*/ 122 w 215"/>
                  <a:gd name="T15" fmla="*/ 14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192">
                    <a:moveTo>
                      <a:pt x="215" y="121"/>
                    </a:moveTo>
                    <a:lnTo>
                      <a:pt x="215" y="0"/>
                    </a:lnTo>
                    <a:lnTo>
                      <a:pt x="0" y="0"/>
                    </a:lnTo>
                    <a:lnTo>
                      <a:pt x="0" y="146"/>
                    </a:lnTo>
                    <a:lnTo>
                      <a:pt x="31" y="146"/>
                    </a:lnTo>
                    <a:lnTo>
                      <a:pt x="31" y="192"/>
                    </a:lnTo>
                    <a:lnTo>
                      <a:pt x="77" y="146"/>
                    </a:lnTo>
                    <a:lnTo>
                      <a:pt x="122" y="14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7" name="Line 133"/>
              <p:cNvSpPr>
                <a:spLocks noChangeShapeType="1"/>
              </p:cNvSpPr>
              <p:nvPr/>
            </p:nvSpPr>
            <p:spPr bwMode="auto">
              <a:xfrm>
                <a:off x="945" y="1485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8" name="Freeform 134"/>
              <p:cNvSpPr>
                <a:spLocks/>
              </p:cNvSpPr>
              <p:nvPr/>
            </p:nvSpPr>
            <p:spPr bwMode="auto">
              <a:xfrm>
                <a:off x="947" y="1460"/>
                <a:ext cx="93" cy="25"/>
              </a:xfrm>
              <a:custGeom>
                <a:avLst/>
                <a:gdLst>
                  <a:gd name="T0" fmla="*/ 0 w 93"/>
                  <a:gd name="T1" fmla="*/ 25 h 25"/>
                  <a:gd name="T2" fmla="*/ 93 w 93"/>
                  <a:gd name="T3" fmla="*/ 25 h 25"/>
                  <a:gd name="T4" fmla="*/ 93 w 93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3" h="25">
                    <a:moveTo>
                      <a:pt x="0" y="25"/>
                    </a:moveTo>
                    <a:lnTo>
                      <a:pt x="93" y="25"/>
                    </a:lnTo>
                    <a:lnTo>
                      <a:pt x="93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9" name="Freeform 135"/>
              <p:cNvSpPr>
                <a:spLocks/>
              </p:cNvSpPr>
              <p:nvPr/>
            </p:nvSpPr>
            <p:spPr bwMode="auto">
              <a:xfrm>
                <a:off x="879" y="1380"/>
                <a:ext cx="77" cy="61"/>
              </a:xfrm>
              <a:custGeom>
                <a:avLst/>
                <a:gdLst>
                  <a:gd name="T0" fmla="*/ 77 w 77"/>
                  <a:gd name="T1" fmla="*/ 61 h 61"/>
                  <a:gd name="T2" fmla="*/ 0 w 77"/>
                  <a:gd name="T3" fmla="*/ 61 h 61"/>
                  <a:gd name="T4" fmla="*/ 0 w 77"/>
                  <a:gd name="T5" fmla="*/ 0 h 61"/>
                  <a:gd name="T6" fmla="*/ 77 w 77"/>
                  <a:gd name="T7" fmla="*/ 0 h 61"/>
                  <a:gd name="T8" fmla="*/ 77 w 77"/>
                  <a:gd name="T9" fmla="*/ 19 h 61"/>
                  <a:gd name="T10" fmla="*/ 77 w 77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61">
                    <a:moveTo>
                      <a:pt x="77" y="61"/>
                    </a:moveTo>
                    <a:lnTo>
                      <a:pt x="0" y="61"/>
                    </a:lnTo>
                    <a:lnTo>
                      <a:pt x="0" y="0"/>
                    </a:lnTo>
                    <a:lnTo>
                      <a:pt x="77" y="0"/>
                    </a:lnTo>
                    <a:lnTo>
                      <a:pt x="77" y="19"/>
                    </a:lnTo>
                    <a:lnTo>
                      <a:pt x="77" y="6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0" name="Freeform 136"/>
              <p:cNvSpPr>
                <a:spLocks/>
              </p:cNvSpPr>
              <p:nvPr/>
            </p:nvSpPr>
            <p:spPr bwMode="auto">
              <a:xfrm>
                <a:off x="956" y="1384"/>
                <a:ext cx="30" cy="56"/>
              </a:xfrm>
              <a:custGeom>
                <a:avLst/>
                <a:gdLst>
                  <a:gd name="T0" fmla="*/ 0 w 30"/>
                  <a:gd name="T1" fmla="*/ 39 h 56"/>
                  <a:gd name="T2" fmla="*/ 30 w 30"/>
                  <a:gd name="T3" fmla="*/ 56 h 56"/>
                  <a:gd name="T4" fmla="*/ 30 w 30"/>
                  <a:gd name="T5" fmla="*/ 0 h 56"/>
                  <a:gd name="T6" fmla="*/ 0 w 30"/>
                  <a:gd name="T7" fmla="*/ 1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56">
                    <a:moveTo>
                      <a:pt x="0" y="39"/>
                    </a:moveTo>
                    <a:lnTo>
                      <a:pt x="30" y="56"/>
                    </a:lnTo>
                    <a:lnTo>
                      <a:pt x="30" y="0"/>
                    </a:lnTo>
                    <a:lnTo>
                      <a:pt x="0" y="1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4" name="Group 753"/>
            <p:cNvGrpSpPr/>
            <p:nvPr/>
          </p:nvGrpSpPr>
          <p:grpSpPr>
            <a:xfrm>
              <a:off x="1278160" y="1715765"/>
              <a:ext cx="387350" cy="249238"/>
              <a:chOff x="1319213" y="1714500"/>
              <a:chExt cx="387350" cy="249238"/>
            </a:xfrm>
          </p:grpSpPr>
          <p:sp>
            <p:nvSpPr>
              <p:cNvPr id="770" name="Oval 183"/>
              <p:cNvSpPr>
                <a:spLocks noChangeArrowheads="1"/>
              </p:cNvSpPr>
              <p:nvPr/>
            </p:nvSpPr>
            <p:spPr bwMode="auto">
              <a:xfrm>
                <a:off x="1614488" y="1831975"/>
                <a:ext cx="80963" cy="8096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1" name="Freeform 184"/>
              <p:cNvSpPr>
                <a:spLocks/>
              </p:cNvSpPr>
              <p:nvPr/>
            </p:nvSpPr>
            <p:spPr bwMode="auto">
              <a:xfrm>
                <a:off x="1601788" y="1912938"/>
                <a:ext cx="104775" cy="50800"/>
              </a:xfrm>
              <a:custGeom>
                <a:avLst/>
                <a:gdLst>
                  <a:gd name="T0" fmla="*/ 0 w 91"/>
                  <a:gd name="T1" fmla="*/ 45 h 45"/>
                  <a:gd name="T2" fmla="*/ 46 w 91"/>
                  <a:gd name="T3" fmla="*/ 0 h 45"/>
                  <a:gd name="T4" fmla="*/ 91 w 91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1" h="45">
                    <a:moveTo>
                      <a:pt x="0" y="45"/>
                    </a:moveTo>
                    <a:cubicBezTo>
                      <a:pt x="0" y="20"/>
                      <a:pt x="21" y="0"/>
                      <a:pt x="46" y="0"/>
                    </a:cubicBezTo>
                    <a:cubicBezTo>
                      <a:pt x="71" y="0"/>
                      <a:pt x="91" y="20"/>
                      <a:pt x="91" y="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2" name="Oval 185"/>
              <p:cNvSpPr>
                <a:spLocks noChangeArrowheads="1"/>
              </p:cNvSpPr>
              <p:nvPr/>
            </p:nvSpPr>
            <p:spPr bwMode="auto">
              <a:xfrm>
                <a:off x="1331913" y="1714500"/>
                <a:ext cx="79375" cy="7937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3" name="Freeform 186"/>
              <p:cNvSpPr>
                <a:spLocks/>
              </p:cNvSpPr>
              <p:nvPr/>
            </p:nvSpPr>
            <p:spPr bwMode="auto">
              <a:xfrm>
                <a:off x="1319213" y="1793875"/>
                <a:ext cx="104775" cy="52388"/>
              </a:xfrm>
              <a:custGeom>
                <a:avLst/>
                <a:gdLst>
                  <a:gd name="T0" fmla="*/ 0 w 92"/>
                  <a:gd name="T1" fmla="*/ 46 h 46"/>
                  <a:gd name="T2" fmla="*/ 46 w 92"/>
                  <a:gd name="T3" fmla="*/ 0 h 46"/>
                  <a:gd name="T4" fmla="*/ 92 w 92"/>
                  <a:gd name="T5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2" h="46">
                    <a:moveTo>
                      <a:pt x="0" y="46"/>
                    </a:move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4" name="Freeform 187"/>
              <p:cNvSpPr>
                <a:spLocks/>
              </p:cNvSpPr>
              <p:nvPr/>
            </p:nvSpPr>
            <p:spPr bwMode="auto">
              <a:xfrm>
                <a:off x="1462088" y="1714500"/>
                <a:ext cx="244475" cy="55563"/>
              </a:xfrm>
              <a:custGeom>
                <a:avLst/>
                <a:gdLst>
                  <a:gd name="T0" fmla="*/ 24 w 154"/>
                  <a:gd name="T1" fmla="*/ 0 h 35"/>
                  <a:gd name="T2" fmla="*/ 24 w 154"/>
                  <a:gd name="T3" fmla="*/ 18 h 35"/>
                  <a:gd name="T4" fmla="*/ 0 w 154"/>
                  <a:gd name="T5" fmla="*/ 35 h 35"/>
                  <a:gd name="T6" fmla="*/ 24 w 154"/>
                  <a:gd name="T7" fmla="*/ 35 h 35"/>
                  <a:gd name="T8" fmla="*/ 33 w 154"/>
                  <a:gd name="T9" fmla="*/ 35 h 35"/>
                  <a:gd name="T10" fmla="*/ 154 w 154"/>
                  <a:gd name="T11" fmla="*/ 35 h 35"/>
                  <a:gd name="T12" fmla="*/ 154 w 154"/>
                  <a:gd name="T13" fmla="*/ 0 h 35"/>
                  <a:gd name="T14" fmla="*/ 24 w 154"/>
                  <a:gd name="T1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" h="35">
                    <a:moveTo>
                      <a:pt x="24" y="0"/>
                    </a:moveTo>
                    <a:lnTo>
                      <a:pt x="24" y="18"/>
                    </a:lnTo>
                    <a:lnTo>
                      <a:pt x="0" y="35"/>
                    </a:lnTo>
                    <a:lnTo>
                      <a:pt x="24" y="35"/>
                    </a:lnTo>
                    <a:lnTo>
                      <a:pt x="33" y="35"/>
                    </a:lnTo>
                    <a:lnTo>
                      <a:pt x="154" y="35"/>
                    </a:lnTo>
                    <a:lnTo>
                      <a:pt x="154" y="0"/>
                    </a:lnTo>
                    <a:lnTo>
                      <a:pt x="24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5" name="Freeform 188"/>
              <p:cNvSpPr>
                <a:spLocks/>
              </p:cNvSpPr>
              <p:nvPr/>
            </p:nvSpPr>
            <p:spPr bwMode="auto">
              <a:xfrm>
                <a:off x="1319213" y="1908175"/>
                <a:ext cx="244475" cy="55563"/>
              </a:xfrm>
              <a:custGeom>
                <a:avLst/>
                <a:gdLst>
                  <a:gd name="T0" fmla="*/ 131 w 154"/>
                  <a:gd name="T1" fmla="*/ 35 h 35"/>
                  <a:gd name="T2" fmla="*/ 131 w 154"/>
                  <a:gd name="T3" fmla="*/ 17 h 35"/>
                  <a:gd name="T4" fmla="*/ 154 w 154"/>
                  <a:gd name="T5" fmla="*/ 0 h 35"/>
                  <a:gd name="T6" fmla="*/ 131 w 154"/>
                  <a:gd name="T7" fmla="*/ 0 h 35"/>
                  <a:gd name="T8" fmla="*/ 121 w 154"/>
                  <a:gd name="T9" fmla="*/ 0 h 35"/>
                  <a:gd name="T10" fmla="*/ 0 w 154"/>
                  <a:gd name="T11" fmla="*/ 0 h 35"/>
                  <a:gd name="T12" fmla="*/ 0 w 154"/>
                  <a:gd name="T13" fmla="*/ 35 h 35"/>
                  <a:gd name="T14" fmla="*/ 131 w 154"/>
                  <a:gd name="T1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" h="35">
                    <a:moveTo>
                      <a:pt x="131" y="35"/>
                    </a:moveTo>
                    <a:lnTo>
                      <a:pt x="131" y="17"/>
                    </a:lnTo>
                    <a:lnTo>
                      <a:pt x="154" y="0"/>
                    </a:lnTo>
                    <a:lnTo>
                      <a:pt x="131" y="0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0" y="35"/>
                    </a:lnTo>
                    <a:lnTo>
                      <a:pt x="131" y="3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5" name="Group 238"/>
            <p:cNvGrpSpPr>
              <a:grpSpLocks noChangeAspect="1"/>
            </p:cNvGrpSpPr>
            <p:nvPr/>
          </p:nvGrpSpPr>
          <p:grpSpPr bwMode="auto">
            <a:xfrm>
              <a:off x="1278954" y="1289364"/>
              <a:ext cx="385763" cy="236538"/>
              <a:chOff x="818" y="788"/>
              <a:chExt cx="243" cy="149"/>
            </a:xfrm>
          </p:grpSpPr>
          <p:sp>
            <p:nvSpPr>
              <p:cNvPr id="765" name="Oval 239"/>
              <p:cNvSpPr>
                <a:spLocks noChangeArrowheads="1"/>
              </p:cNvSpPr>
              <p:nvPr/>
            </p:nvSpPr>
            <p:spPr bwMode="auto">
              <a:xfrm>
                <a:off x="849" y="902"/>
                <a:ext cx="35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6" name="Oval 240"/>
              <p:cNvSpPr>
                <a:spLocks noChangeArrowheads="1"/>
              </p:cNvSpPr>
              <p:nvPr/>
            </p:nvSpPr>
            <p:spPr bwMode="auto">
              <a:xfrm>
                <a:off x="962" y="902"/>
                <a:ext cx="35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7" name="Line 241"/>
              <p:cNvSpPr>
                <a:spLocks noChangeShapeType="1"/>
              </p:cNvSpPr>
              <p:nvPr/>
            </p:nvSpPr>
            <p:spPr bwMode="auto">
              <a:xfrm>
                <a:off x="884" y="919"/>
                <a:ext cx="7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8" name="Freeform 242"/>
              <p:cNvSpPr>
                <a:spLocks/>
              </p:cNvSpPr>
              <p:nvPr/>
            </p:nvSpPr>
            <p:spPr bwMode="auto">
              <a:xfrm>
                <a:off x="980" y="805"/>
                <a:ext cx="81" cy="114"/>
              </a:xfrm>
              <a:custGeom>
                <a:avLst/>
                <a:gdLst>
                  <a:gd name="T0" fmla="*/ 17 w 81"/>
                  <a:gd name="T1" fmla="*/ 114 h 114"/>
                  <a:gd name="T2" fmla="*/ 81 w 81"/>
                  <a:gd name="T3" fmla="*/ 114 h 114"/>
                  <a:gd name="T4" fmla="*/ 81 w 81"/>
                  <a:gd name="T5" fmla="*/ 65 h 114"/>
                  <a:gd name="T6" fmla="*/ 49 w 81"/>
                  <a:gd name="T7" fmla="*/ 0 h 114"/>
                  <a:gd name="T8" fmla="*/ 0 w 81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14">
                    <a:moveTo>
                      <a:pt x="17" y="114"/>
                    </a:moveTo>
                    <a:lnTo>
                      <a:pt x="81" y="114"/>
                    </a:lnTo>
                    <a:lnTo>
                      <a:pt x="81" y="65"/>
                    </a:lnTo>
                    <a:lnTo>
                      <a:pt x="49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9" name="Freeform 243"/>
              <p:cNvSpPr>
                <a:spLocks/>
              </p:cNvSpPr>
              <p:nvPr/>
            </p:nvSpPr>
            <p:spPr bwMode="auto">
              <a:xfrm>
                <a:off x="818" y="788"/>
                <a:ext cx="162" cy="131"/>
              </a:xfrm>
              <a:custGeom>
                <a:avLst/>
                <a:gdLst>
                  <a:gd name="T0" fmla="*/ 162 w 162"/>
                  <a:gd name="T1" fmla="*/ 114 h 131"/>
                  <a:gd name="T2" fmla="*/ 162 w 162"/>
                  <a:gd name="T3" fmla="*/ 0 h 131"/>
                  <a:gd name="T4" fmla="*/ 0 w 162"/>
                  <a:gd name="T5" fmla="*/ 0 h 131"/>
                  <a:gd name="T6" fmla="*/ 0 w 162"/>
                  <a:gd name="T7" fmla="*/ 131 h 131"/>
                  <a:gd name="T8" fmla="*/ 31 w 162"/>
                  <a:gd name="T9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" h="131">
                    <a:moveTo>
                      <a:pt x="162" y="114"/>
                    </a:moveTo>
                    <a:lnTo>
                      <a:pt x="162" y="0"/>
                    </a:lnTo>
                    <a:lnTo>
                      <a:pt x="0" y="0"/>
                    </a:lnTo>
                    <a:lnTo>
                      <a:pt x="0" y="131"/>
                    </a:lnTo>
                    <a:lnTo>
                      <a:pt x="31" y="131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6" name="Group 246"/>
            <p:cNvGrpSpPr>
              <a:grpSpLocks noChangeAspect="1"/>
            </p:cNvGrpSpPr>
            <p:nvPr/>
          </p:nvGrpSpPr>
          <p:grpSpPr bwMode="auto">
            <a:xfrm>
              <a:off x="1280541" y="740726"/>
              <a:ext cx="382588" cy="358775"/>
              <a:chOff x="817" y="462"/>
              <a:chExt cx="241" cy="226"/>
            </a:xfrm>
          </p:grpSpPr>
          <p:sp>
            <p:nvSpPr>
              <p:cNvPr id="760" name="Freeform 247"/>
              <p:cNvSpPr>
                <a:spLocks/>
              </p:cNvSpPr>
              <p:nvPr/>
            </p:nvSpPr>
            <p:spPr bwMode="auto">
              <a:xfrm>
                <a:off x="817" y="462"/>
                <a:ext cx="241" cy="121"/>
              </a:xfrm>
              <a:custGeom>
                <a:avLst/>
                <a:gdLst>
                  <a:gd name="T0" fmla="*/ 0 w 333"/>
                  <a:gd name="T1" fmla="*/ 167 h 167"/>
                  <a:gd name="T2" fmla="*/ 166 w 333"/>
                  <a:gd name="T3" fmla="*/ 0 h 167"/>
                  <a:gd name="T4" fmla="*/ 333 w 333"/>
                  <a:gd name="T5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3" h="167">
                    <a:moveTo>
                      <a:pt x="0" y="167"/>
                    </a:moveTo>
                    <a:cubicBezTo>
                      <a:pt x="0" y="75"/>
                      <a:pt x="74" y="0"/>
                      <a:pt x="166" y="0"/>
                    </a:cubicBezTo>
                    <a:cubicBezTo>
                      <a:pt x="258" y="0"/>
                      <a:pt x="333" y="75"/>
                      <a:pt x="333" y="16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1" name="Freeform 248"/>
              <p:cNvSpPr>
                <a:spLocks/>
              </p:cNvSpPr>
              <p:nvPr/>
            </p:nvSpPr>
            <p:spPr bwMode="auto">
              <a:xfrm>
                <a:off x="817" y="547"/>
                <a:ext cx="80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4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2" name="Freeform 249"/>
              <p:cNvSpPr>
                <a:spLocks/>
              </p:cNvSpPr>
              <p:nvPr/>
            </p:nvSpPr>
            <p:spPr bwMode="auto">
              <a:xfrm>
                <a:off x="897" y="547"/>
                <a:ext cx="80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5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3" name="Freeform 250"/>
              <p:cNvSpPr>
                <a:spLocks/>
              </p:cNvSpPr>
              <p:nvPr/>
            </p:nvSpPr>
            <p:spPr bwMode="auto">
              <a:xfrm>
                <a:off x="884" y="551"/>
                <a:ext cx="54" cy="137"/>
              </a:xfrm>
              <a:custGeom>
                <a:avLst/>
                <a:gdLst>
                  <a:gd name="T0" fmla="*/ 75 w 75"/>
                  <a:gd name="T1" fmla="*/ 0 h 190"/>
                  <a:gd name="T2" fmla="*/ 75 w 75"/>
                  <a:gd name="T3" fmla="*/ 153 h 190"/>
                  <a:gd name="T4" fmla="*/ 38 w 75"/>
                  <a:gd name="T5" fmla="*/ 190 h 190"/>
                  <a:gd name="T6" fmla="*/ 0 w 75"/>
                  <a:gd name="T7" fmla="*/ 153 h 190"/>
                  <a:gd name="T8" fmla="*/ 0 w 75"/>
                  <a:gd name="T9" fmla="*/ 131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90">
                    <a:moveTo>
                      <a:pt x="75" y="0"/>
                    </a:moveTo>
                    <a:cubicBezTo>
                      <a:pt x="75" y="153"/>
                      <a:pt x="75" y="153"/>
                      <a:pt x="75" y="153"/>
                    </a:cubicBezTo>
                    <a:cubicBezTo>
                      <a:pt x="75" y="174"/>
                      <a:pt x="58" y="190"/>
                      <a:pt x="38" y="190"/>
                    </a:cubicBezTo>
                    <a:cubicBezTo>
                      <a:pt x="17" y="190"/>
                      <a:pt x="0" y="174"/>
                      <a:pt x="0" y="153"/>
                    </a:cubicBezTo>
                    <a:cubicBezTo>
                      <a:pt x="0" y="131"/>
                      <a:pt x="0" y="131"/>
                      <a:pt x="0" y="13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4" name="Freeform 251"/>
              <p:cNvSpPr>
                <a:spLocks/>
              </p:cNvSpPr>
              <p:nvPr/>
            </p:nvSpPr>
            <p:spPr bwMode="auto">
              <a:xfrm>
                <a:off x="977" y="547"/>
                <a:ext cx="81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5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7" name="Group 254"/>
            <p:cNvGrpSpPr>
              <a:grpSpLocks noChangeAspect="1"/>
            </p:cNvGrpSpPr>
            <p:nvPr/>
          </p:nvGrpSpPr>
          <p:grpSpPr bwMode="auto">
            <a:xfrm>
              <a:off x="1278954" y="309563"/>
              <a:ext cx="385763" cy="241300"/>
              <a:chOff x="808" y="183"/>
              <a:chExt cx="243" cy="152"/>
            </a:xfrm>
          </p:grpSpPr>
          <p:sp>
            <p:nvSpPr>
              <p:cNvPr id="758" name="Freeform 255"/>
              <p:cNvSpPr>
                <a:spLocks/>
              </p:cNvSpPr>
              <p:nvPr/>
            </p:nvSpPr>
            <p:spPr bwMode="auto">
              <a:xfrm>
                <a:off x="808" y="209"/>
                <a:ext cx="188" cy="115"/>
              </a:xfrm>
              <a:custGeom>
                <a:avLst/>
                <a:gdLst>
                  <a:gd name="T0" fmla="*/ 0 w 188"/>
                  <a:gd name="T1" fmla="*/ 0 h 115"/>
                  <a:gd name="T2" fmla="*/ 188 w 188"/>
                  <a:gd name="T3" fmla="*/ 0 h 115"/>
                  <a:gd name="T4" fmla="*/ 188 w 188"/>
                  <a:gd name="T5" fmla="*/ 115 h 115"/>
                  <a:gd name="T6" fmla="*/ 17 w 188"/>
                  <a:gd name="T7" fmla="*/ 115 h 115"/>
                  <a:gd name="T8" fmla="*/ 17 w 188"/>
                  <a:gd name="T9" fmla="*/ 46 h 115"/>
                  <a:gd name="T10" fmla="*/ 0 w 188"/>
                  <a:gd name="T11" fmla="*/ 28 h 115"/>
                  <a:gd name="T12" fmla="*/ 0 w 188"/>
                  <a:gd name="T13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8" h="115">
                    <a:moveTo>
                      <a:pt x="0" y="0"/>
                    </a:moveTo>
                    <a:lnTo>
                      <a:pt x="188" y="0"/>
                    </a:lnTo>
                    <a:lnTo>
                      <a:pt x="188" y="115"/>
                    </a:lnTo>
                    <a:lnTo>
                      <a:pt x="17" y="115"/>
                    </a:lnTo>
                    <a:lnTo>
                      <a:pt x="17" y="46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59" name="Freeform 256"/>
              <p:cNvSpPr>
                <a:spLocks/>
              </p:cNvSpPr>
              <p:nvPr/>
            </p:nvSpPr>
            <p:spPr bwMode="auto">
              <a:xfrm>
                <a:off x="996" y="183"/>
                <a:ext cx="55" cy="152"/>
              </a:xfrm>
              <a:custGeom>
                <a:avLst/>
                <a:gdLst>
                  <a:gd name="T0" fmla="*/ 0 w 55"/>
                  <a:gd name="T1" fmla="*/ 55 h 152"/>
                  <a:gd name="T2" fmla="*/ 55 w 55"/>
                  <a:gd name="T3" fmla="*/ 0 h 152"/>
                  <a:gd name="T4" fmla="*/ 55 w 55"/>
                  <a:gd name="T5" fmla="*/ 152 h 152"/>
                  <a:gd name="T6" fmla="*/ 2 w 55"/>
                  <a:gd name="T7" fmla="*/ 9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152">
                    <a:moveTo>
                      <a:pt x="0" y="55"/>
                    </a:moveTo>
                    <a:lnTo>
                      <a:pt x="55" y="0"/>
                    </a:lnTo>
                    <a:lnTo>
                      <a:pt x="55" y="152"/>
                    </a:lnTo>
                    <a:lnTo>
                      <a:pt x="2" y="9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796" name="Group 795"/>
          <p:cNvGrpSpPr/>
          <p:nvPr/>
        </p:nvGrpSpPr>
        <p:grpSpPr>
          <a:xfrm>
            <a:off x="-10475464" y="249515"/>
            <a:ext cx="381895" cy="4077264"/>
            <a:chOff x="730213" y="254022"/>
            <a:chExt cx="389553" cy="4159022"/>
          </a:xfrm>
        </p:grpSpPr>
        <p:grpSp>
          <p:nvGrpSpPr>
            <p:cNvPr id="797" name="Group 796"/>
            <p:cNvGrpSpPr>
              <a:grpSpLocks noChangeAspect="1"/>
            </p:cNvGrpSpPr>
            <p:nvPr/>
          </p:nvGrpSpPr>
          <p:grpSpPr bwMode="auto">
            <a:xfrm>
              <a:off x="765627" y="4017052"/>
              <a:ext cx="318725" cy="395992"/>
              <a:chOff x="3818" y="2080"/>
              <a:chExt cx="198" cy="246"/>
            </a:xfrm>
          </p:grpSpPr>
          <p:sp>
            <p:nvSpPr>
              <p:cNvPr id="837" name="Freeform 18"/>
              <p:cNvSpPr>
                <a:spLocks/>
              </p:cNvSpPr>
              <p:nvPr/>
            </p:nvSpPr>
            <p:spPr bwMode="auto">
              <a:xfrm>
                <a:off x="3852" y="2080"/>
                <a:ext cx="82" cy="66"/>
              </a:xfrm>
              <a:custGeom>
                <a:avLst/>
                <a:gdLst>
                  <a:gd name="T0" fmla="*/ 114 w 114"/>
                  <a:gd name="T1" fmla="*/ 91 h 91"/>
                  <a:gd name="T2" fmla="*/ 114 w 114"/>
                  <a:gd name="T3" fmla="*/ 57 h 91"/>
                  <a:gd name="T4" fmla="*/ 57 w 114"/>
                  <a:gd name="T5" fmla="*/ 0 h 91"/>
                  <a:gd name="T6" fmla="*/ 0 w 114"/>
                  <a:gd name="T7" fmla="*/ 57 h 91"/>
                  <a:gd name="T8" fmla="*/ 0 w 114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91">
                    <a:moveTo>
                      <a:pt x="114" y="91"/>
                    </a:moveTo>
                    <a:cubicBezTo>
                      <a:pt x="114" y="57"/>
                      <a:pt x="114" y="57"/>
                      <a:pt x="114" y="57"/>
                    </a:cubicBezTo>
                    <a:cubicBezTo>
                      <a:pt x="114" y="26"/>
                      <a:pt x="88" y="0"/>
                      <a:pt x="57" y="0"/>
                    </a:cubicBezTo>
                    <a:cubicBezTo>
                      <a:pt x="25" y="0"/>
                      <a:pt x="0" y="26"/>
                      <a:pt x="0" y="57"/>
                    </a:cubicBezTo>
                    <a:cubicBezTo>
                      <a:pt x="0" y="91"/>
                      <a:pt x="0" y="91"/>
                      <a:pt x="0" y="9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8" name="Freeform 19"/>
              <p:cNvSpPr>
                <a:spLocks/>
              </p:cNvSpPr>
              <p:nvPr/>
            </p:nvSpPr>
            <p:spPr bwMode="auto">
              <a:xfrm>
                <a:off x="3919" y="2080"/>
                <a:ext cx="63" cy="66"/>
              </a:xfrm>
              <a:custGeom>
                <a:avLst/>
                <a:gdLst>
                  <a:gd name="T0" fmla="*/ 0 w 86"/>
                  <a:gd name="T1" fmla="*/ 9 h 91"/>
                  <a:gd name="T2" fmla="*/ 29 w 86"/>
                  <a:gd name="T3" fmla="*/ 0 h 91"/>
                  <a:gd name="T4" fmla="*/ 86 w 86"/>
                  <a:gd name="T5" fmla="*/ 57 h 91"/>
                  <a:gd name="T6" fmla="*/ 86 w 86"/>
                  <a:gd name="T7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" h="91">
                    <a:moveTo>
                      <a:pt x="0" y="9"/>
                    </a:moveTo>
                    <a:cubicBezTo>
                      <a:pt x="8" y="3"/>
                      <a:pt x="18" y="0"/>
                      <a:pt x="29" y="0"/>
                    </a:cubicBezTo>
                    <a:cubicBezTo>
                      <a:pt x="61" y="0"/>
                      <a:pt x="86" y="26"/>
                      <a:pt x="86" y="57"/>
                    </a:cubicBezTo>
                    <a:cubicBezTo>
                      <a:pt x="86" y="91"/>
                      <a:pt x="86" y="91"/>
                      <a:pt x="86" y="9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9" name="Freeform 20"/>
              <p:cNvSpPr>
                <a:spLocks/>
              </p:cNvSpPr>
              <p:nvPr/>
            </p:nvSpPr>
            <p:spPr bwMode="auto">
              <a:xfrm>
                <a:off x="3818" y="2146"/>
                <a:ext cx="198" cy="180"/>
              </a:xfrm>
              <a:custGeom>
                <a:avLst/>
                <a:gdLst>
                  <a:gd name="T0" fmla="*/ 239 w 275"/>
                  <a:gd name="T1" fmla="*/ 249 h 249"/>
                  <a:gd name="T2" fmla="*/ 37 w 275"/>
                  <a:gd name="T3" fmla="*/ 249 h 249"/>
                  <a:gd name="T4" fmla="*/ 0 w 275"/>
                  <a:gd name="T5" fmla="*/ 212 h 249"/>
                  <a:gd name="T6" fmla="*/ 0 w 275"/>
                  <a:gd name="T7" fmla="*/ 0 h 249"/>
                  <a:gd name="T8" fmla="*/ 275 w 275"/>
                  <a:gd name="T9" fmla="*/ 0 h 249"/>
                  <a:gd name="T10" fmla="*/ 275 w 275"/>
                  <a:gd name="T11" fmla="*/ 212 h 249"/>
                  <a:gd name="T12" fmla="*/ 239 w 275"/>
                  <a:gd name="T13" fmla="*/ 249 h 249"/>
                  <a:gd name="T14" fmla="*/ 202 w 275"/>
                  <a:gd name="T15" fmla="*/ 212 h 249"/>
                  <a:gd name="T16" fmla="*/ 203 w 275"/>
                  <a:gd name="T17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249">
                    <a:moveTo>
                      <a:pt x="239" y="249"/>
                    </a:moveTo>
                    <a:cubicBezTo>
                      <a:pt x="37" y="249"/>
                      <a:pt x="37" y="249"/>
                      <a:pt x="37" y="249"/>
                    </a:cubicBezTo>
                    <a:cubicBezTo>
                      <a:pt x="17" y="249"/>
                      <a:pt x="0" y="232"/>
                      <a:pt x="0" y="21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5" y="0"/>
                      <a:pt x="275" y="0"/>
                      <a:pt x="275" y="0"/>
                    </a:cubicBezTo>
                    <a:cubicBezTo>
                      <a:pt x="275" y="212"/>
                      <a:pt x="275" y="212"/>
                      <a:pt x="275" y="212"/>
                    </a:cubicBezTo>
                    <a:cubicBezTo>
                      <a:pt x="275" y="232"/>
                      <a:pt x="259" y="249"/>
                      <a:pt x="239" y="249"/>
                    </a:cubicBezTo>
                    <a:cubicBezTo>
                      <a:pt x="219" y="249"/>
                      <a:pt x="202" y="232"/>
                      <a:pt x="202" y="212"/>
                    </a:cubicBezTo>
                    <a:cubicBezTo>
                      <a:pt x="203" y="0"/>
                      <a:pt x="203" y="0"/>
                      <a:pt x="20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98" name="Group 23"/>
            <p:cNvGrpSpPr>
              <a:grpSpLocks noChangeAspect="1"/>
            </p:cNvGrpSpPr>
            <p:nvPr/>
          </p:nvGrpSpPr>
          <p:grpSpPr bwMode="auto">
            <a:xfrm>
              <a:off x="730213" y="3477440"/>
              <a:ext cx="389553" cy="334822"/>
              <a:chOff x="3796" y="2099"/>
              <a:chExt cx="242" cy="208"/>
            </a:xfrm>
          </p:grpSpPr>
          <p:sp>
            <p:nvSpPr>
              <p:cNvPr id="832" name="Freeform 24"/>
              <p:cNvSpPr>
                <a:spLocks/>
              </p:cNvSpPr>
              <p:nvPr/>
            </p:nvSpPr>
            <p:spPr bwMode="auto">
              <a:xfrm>
                <a:off x="3796" y="2099"/>
                <a:ext cx="242" cy="208"/>
              </a:xfrm>
              <a:custGeom>
                <a:avLst/>
                <a:gdLst>
                  <a:gd name="T0" fmla="*/ 0 w 242"/>
                  <a:gd name="T1" fmla="*/ 0 h 208"/>
                  <a:gd name="T2" fmla="*/ 242 w 242"/>
                  <a:gd name="T3" fmla="*/ 0 h 208"/>
                  <a:gd name="T4" fmla="*/ 242 w 242"/>
                  <a:gd name="T5" fmla="*/ 208 h 208"/>
                  <a:gd name="T6" fmla="*/ 0 w 242"/>
                  <a:gd name="T7" fmla="*/ 208 h 208"/>
                  <a:gd name="T8" fmla="*/ 0 w 242"/>
                  <a:gd name="T9" fmla="*/ 0 h 208"/>
                  <a:gd name="T10" fmla="*/ 0 w 242"/>
                  <a:gd name="T1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2" h="208">
                    <a:moveTo>
                      <a:pt x="0" y="0"/>
                    </a:moveTo>
                    <a:lnTo>
                      <a:pt x="242" y="0"/>
                    </a:lnTo>
                    <a:lnTo>
                      <a:pt x="242" y="208"/>
                    </a:lnTo>
                    <a:lnTo>
                      <a:pt x="0" y="20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3" name="Line 25"/>
              <p:cNvSpPr>
                <a:spLocks noChangeShapeType="1"/>
              </p:cNvSpPr>
              <p:nvPr/>
            </p:nvSpPr>
            <p:spPr bwMode="auto">
              <a:xfrm>
                <a:off x="3796" y="2146"/>
                <a:ext cx="24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4" name="Oval 26"/>
              <p:cNvSpPr>
                <a:spLocks noChangeArrowheads="1"/>
              </p:cNvSpPr>
              <p:nvPr/>
            </p:nvSpPr>
            <p:spPr bwMode="auto">
              <a:xfrm>
                <a:off x="4005" y="2119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5" name="Oval 27"/>
              <p:cNvSpPr>
                <a:spLocks noChangeArrowheads="1"/>
              </p:cNvSpPr>
              <p:nvPr/>
            </p:nvSpPr>
            <p:spPr bwMode="auto">
              <a:xfrm>
                <a:off x="3966" y="2119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6" name="Oval 28"/>
              <p:cNvSpPr>
                <a:spLocks noChangeArrowheads="1"/>
              </p:cNvSpPr>
              <p:nvPr/>
            </p:nvSpPr>
            <p:spPr bwMode="auto">
              <a:xfrm>
                <a:off x="3927" y="2119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99" name="Group 142"/>
            <p:cNvGrpSpPr>
              <a:grpSpLocks noChangeAspect="1"/>
            </p:cNvGrpSpPr>
            <p:nvPr/>
          </p:nvGrpSpPr>
          <p:grpSpPr bwMode="auto">
            <a:xfrm>
              <a:off x="739840" y="1871702"/>
              <a:ext cx="370298" cy="370298"/>
              <a:chOff x="3793" y="2080"/>
              <a:chExt cx="247" cy="247"/>
            </a:xfrm>
          </p:grpSpPr>
          <p:sp>
            <p:nvSpPr>
              <p:cNvPr id="828" name="Oval 143"/>
              <p:cNvSpPr>
                <a:spLocks noChangeArrowheads="1"/>
              </p:cNvSpPr>
              <p:nvPr/>
            </p:nvSpPr>
            <p:spPr bwMode="auto">
              <a:xfrm>
                <a:off x="3793" y="2080"/>
                <a:ext cx="247" cy="24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9" name="Freeform 144"/>
              <p:cNvSpPr>
                <a:spLocks/>
              </p:cNvSpPr>
              <p:nvPr/>
            </p:nvSpPr>
            <p:spPr bwMode="auto">
              <a:xfrm>
                <a:off x="3826" y="2179"/>
                <a:ext cx="181" cy="101"/>
              </a:xfrm>
              <a:custGeom>
                <a:avLst/>
                <a:gdLst>
                  <a:gd name="T0" fmla="*/ 219 w 250"/>
                  <a:gd name="T1" fmla="*/ 13 h 140"/>
                  <a:gd name="T2" fmla="*/ 173 w 250"/>
                  <a:gd name="T3" fmla="*/ 19 h 140"/>
                  <a:gd name="T4" fmla="*/ 130 w 250"/>
                  <a:gd name="T5" fmla="*/ 32 h 140"/>
                  <a:gd name="T6" fmla="*/ 125 w 250"/>
                  <a:gd name="T7" fmla="*/ 33 h 140"/>
                  <a:gd name="T8" fmla="*/ 120 w 250"/>
                  <a:gd name="T9" fmla="*/ 32 h 140"/>
                  <a:gd name="T10" fmla="*/ 77 w 250"/>
                  <a:gd name="T11" fmla="*/ 19 h 140"/>
                  <a:gd name="T12" fmla="*/ 31 w 250"/>
                  <a:gd name="T13" fmla="*/ 13 h 140"/>
                  <a:gd name="T14" fmla="*/ 124 w 250"/>
                  <a:gd name="T15" fmla="*/ 140 h 140"/>
                  <a:gd name="T16" fmla="*/ 126 w 250"/>
                  <a:gd name="T17" fmla="*/ 140 h 140"/>
                  <a:gd name="T18" fmla="*/ 219 w 250"/>
                  <a:gd name="T19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140">
                    <a:moveTo>
                      <a:pt x="219" y="13"/>
                    </a:moveTo>
                    <a:cubicBezTo>
                      <a:pt x="213" y="8"/>
                      <a:pt x="212" y="0"/>
                      <a:pt x="173" y="19"/>
                    </a:cubicBezTo>
                    <a:cubicBezTo>
                      <a:pt x="152" y="28"/>
                      <a:pt x="139" y="31"/>
                      <a:pt x="130" y="32"/>
                    </a:cubicBezTo>
                    <a:cubicBezTo>
                      <a:pt x="130" y="32"/>
                      <a:pt x="129" y="32"/>
                      <a:pt x="125" y="33"/>
                    </a:cubicBezTo>
                    <a:cubicBezTo>
                      <a:pt x="121" y="32"/>
                      <a:pt x="120" y="32"/>
                      <a:pt x="120" y="32"/>
                    </a:cubicBezTo>
                    <a:cubicBezTo>
                      <a:pt x="111" y="31"/>
                      <a:pt x="98" y="28"/>
                      <a:pt x="77" y="19"/>
                    </a:cubicBezTo>
                    <a:cubicBezTo>
                      <a:pt x="38" y="0"/>
                      <a:pt x="37" y="8"/>
                      <a:pt x="31" y="13"/>
                    </a:cubicBezTo>
                    <a:cubicBezTo>
                      <a:pt x="25" y="17"/>
                      <a:pt x="0" y="131"/>
                      <a:pt x="124" y="140"/>
                    </a:cubicBezTo>
                    <a:cubicBezTo>
                      <a:pt x="126" y="140"/>
                      <a:pt x="126" y="140"/>
                      <a:pt x="126" y="140"/>
                    </a:cubicBezTo>
                    <a:cubicBezTo>
                      <a:pt x="250" y="131"/>
                      <a:pt x="226" y="17"/>
                      <a:pt x="219" y="13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0" name="Freeform 145"/>
              <p:cNvSpPr>
                <a:spLocks/>
              </p:cNvSpPr>
              <p:nvPr/>
            </p:nvSpPr>
            <p:spPr bwMode="auto">
              <a:xfrm>
                <a:off x="3857" y="2143"/>
                <a:ext cx="21" cy="11"/>
              </a:xfrm>
              <a:custGeom>
                <a:avLst/>
                <a:gdLst>
                  <a:gd name="T0" fmla="*/ 29 w 29"/>
                  <a:gd name="T1" fmla="*/ 15 h 15"/>
                  <a:gd name="T2" fmla="*/ 15 w 29"/>
                  <a:gd name="T3" fmla="*/ 0 h 15"/>
                  <a:gd name="T4" fmla="*/ 0 w 29"/>
                  <a:gd name="T5" fmla="*/ 15 h 15"/>
                  <a:gd name="T6" fmla="*/ 29 w 29"/>
                  <a:gd name="T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5">
                    <a:moveTo>
                      <a:pt x="29" y="15"/>
                    </a:moveTo>
                    <a:cubicBezTo>
                      <a:pt x="29" y="6"/>
                      <a:pt x="23" y="0"/>
                      <a:pt x="15" y="0"/>
                    </a:cubicBezTo>
                    <a:cubicBezTo>
                      <a:pt x="6" y="0"/>
                      <a:pt x="0" y="6"/>
                      <a:pt x="0" y="15"/>
                    </a:cubicBezTo>
                    <a:lnTo>
                      <a:pt x="29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1" name="Freeform 146"/>
              <p:cNvSpPr>
                <a:spLocks/>
              </p:cNvSpPr>
              <p:nvPr/>
            </p:nvSpPr>
            <p:spPr bwMode="auto">
              <a:xfrm>
                <a:off x="3955" y="2143"/>
                <a:ext cx="21" cy="11"/>
              </a:xfrm>
              <a:custGeom>
                <a:avLst/>
                <a:gdLst>
                  <a:gd name="T0" fmla="*/ 29 w 29"/>
                  <a:gd name="T1" fmla="*/ 15 h 15"/>
                  <a:gd name="T2" fmla="*/ 15 w 29"/>
                  <a:gd name="T3" fmla="*/ 0 h 15"/>
                  <a:gd name="T4" fmla="*/ 0 w 29"/>
                  <a:gd name="T5" fmla="*/ 15 h 15"/>
                  <a:gd name="T6" fmla="*/ 29 w 29"/>
                  <a:gd name="T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5">
                    <a:moveTo>
                      <a:pt x="29" y="15"/>
                    </a:moveTo>
                    <a:cubicBezTo>
                      <a:pt x="29" y="6"/>
                      <a:pt x="23" y="0"/>
                      <a:pt x="15" y="0"/>
                    </a:cubicBezTo>
                    <a:cubicBezTo>
                      <a:pt x="6" y="0"/>
                      <a:pt x="0" y="6"/>
                      <a:pt x="0" y="15"/>
                    </a:cubicBezTo>
                    <a:lnTo>
                      <a:pt x="29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0" name="Group 59"/>
            <p:cNvGrpSpPr>
              <a:grpSpLocks noChangeAspect="1"/>
            </p:cNvGrpSpPr>
            <p:nvPr/>
          </p:nvGrpSpPr>
          <p:grpSpPr bwMode="auto">
            <a:xfrm>
              <a:off x="745767" y="2977372"/>
              <a:ext cx="358444" cy="295275"/>
              <a:chOff x="448" y="1909"/>
              <a:chExt cx="244" cy="201"/>
            </a:xfrm>
          </p:grpSpPr>
          <p:sp>
            <p:nvSpPr>
              <p:cNvPr id="824" name="Freeform 60"/>
              <p:cNvSpPr>
                <a:spLocks/>
              </p:cNvSpPr>
              <p:nvPr/>
            </p:nvSpPr>
            <p:spPr bwMode="auto">
              <a:xfrm>
                <a:off x="448" y="2043"/>
                <a:ext cx="244" cy="67"/>
              </a:xfrm>
              <a:custGeom>
                <a:avLst/>
                <a:gdLst>
                  <a:gd name="T0" fmla="*/ 0 w 337"/>
                  <a:gd name="T1" fmla="*/ 15 h 92"/>
                  <a:gd name="T2" fmla="*/ 15 w 337"/>
                  <a:gd name="T3" fmla="*/ 0 h 92"/>
                  <a:gd name="T4" fmla="*/ 337 w 337"/>
                  <a:gd name="T5" fmla="*/ 0 h 92"/>
                  <a:gd name="T6" fmla="*/ 337 w 337"/>
                  <a:gd name="T7" fmla="*/ 92 h 92"/>
                  <a:gd name="T8" fmla="*/ 0 w 337"/>
                  <a:gd name="T9" fmla="*/ 92 h 92"/>
                  <a:gd name="T10" fmla="*/ 0 w 337"/>
                  <a:gd name="T11" fmla="*/ 1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7" h="92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92"/>
                      <a:pt x="337" y="92"/>
                      <a:pt x="337" y="92"/>
                    </a:cubicBezTo>
                    <a:cubicBezTo>
                      <a:pt x="0" y="92"/>
                      <a:pt x="0" y="92"/>
                      <a:pt x="0" y="92"/>
                    </a:cubicBezTo>
                    <a:lnTo>
                      <a:pt x="0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5" name="Line 61"/>
              <p:cNvSpPr>
                <a:spLocks noChangeShapeType="1"/>
              </p:cNvSpPr>
              <p:nvPr/>
            </p:nvSpPr>
            <p:spPr bwMode="auto">
              <a:xfrm>
                <a:off x="473" y="2010"/>
                <a:ext cx="1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6" name="Freeform 62"/>
              <p:cNvSpPr>
                <a:spLocks/>
              </p:cNvSpPr>
              <p:nvPr/>
            </p:nvSpPr>
            <p:spPr bwMode="auto">
              <a:xfrm>
                <a:off x="489" y="1909"/>
                <a:ext cx="203" cy="134"/>
              </a:xfrm>
              <a:custGeom>
                <a:avLst/>
                <a:gdLst>
                  <a:gd name="T0" fmla="*/ 0 w 281"/>
                  <a:gd name="T1" fmla="*/ 0 h 184"/>
                  <a:gd name="T2" fmla="*/ 272 w 281"/>
                  <a:gd name="T3" fmla="*/ 133 h 184"/>
                  <a:gd name="T4" fmla="*/ 280 w 281"/>
                  <a:gd name="T5" fmla="*/ 147 h 184"/>
                  <a:gd name="T6" fmla="*/ 281 w 281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1" h="184">
                    <a:moveTo>
                      <a:pt x="0" y="0"/>
                    </a:moveTo>
                    <a:cubicBezTo>
                      <a:pt x="272" y="133"/>
                      <a:pt x="272" y="133"/>
                      <a:pt x="272" y="133"/>
                    </a:cubicBezTo>
                    <a:cubicBezTo>
                      <a:pt x="277" y="135"/>
                      <a:pt x="280" y="142"/>
                      <a:pt x="280" y="147"/>
                    </a:cubicBezTo>
                    <a:cubicBezTo>
                      <a:pt x="281" y="184"/>
                      <a:pt x="281" y="184"/>
                      <a:pt x="281" y="18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7" name="Oval 63"/>
              <p:cNvSpPr>
                <a:spLocks noChangeArrowheads="1"/>
              </p:cNvSpPr>
              <p:nvPr/>
            </p:nvSpPr>
            <p:spPr bwMode="auto">
              <a:xfrm>
                <a:off x="477" y="2072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1" name="Group 99"/>
            <p:cNvGrpSpPr>
              <a:grpSpLocks noChangeAspect="1"/>
            </p:cNvGrpSpPr>
            <p:nvPr/>
          </p:nvGrpSpPr>
          <p:grpSpPr bwMode="auto">
            <a:xfrm>
              <a:off x="766238" y="2446793"/>
              <a:ext cx="317502" cy="325786"/>
              <a:chOff x="461" y="1600"/>
              <a:chExt cx="230" cy="236"/>
            </a:xfrm>
          </p:grpSpPr>
          <p:sp>
            <p:nvSpPr>
              <p:cNvPr id="822" name="Freeform 100"/>
              <p:cNvSpPr>
                <a:spLocks/>
              </p:cNvSpPr>
              <p:nvPr/>
            </p:nvSpPr>
            <p:spPr bwMode="auto">
              <a:xfrm>
                <a:off x="461" y="1600"/>
                <a:ext cx="118" cy="236"/>
              </a:xfrm>
              <a:custGeom>
                <a:avLst/>
                <a:gdLst>
                  <a:gd name="T0" fmla="*/ 163 w 163"/>
                  <a:gd name="T1" fmla="*/ 0 h 327"/>
                  <a:gd name="T2" fmla="*/ 87 w 163"/>
                  <a:gd name="T3" fmla="*/ 29 h 327"/>
                  <a:gd name="T4" fmla="*/ 2 w 163"/>
                  <a:gd name="T5" fmla="*/ 0 h 327"/>
                  <a:gd name="T6" fmla="*/ 16 w 163"/>
                  <a:gd name="T7" fmla="*/ 187 h 327"/>
                  <a:gd name="T8" fmla="*/ 163 w 163"/>
                  <a:gd name="T9" fmla="*/ 3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327">
                    <a:moveTo>
                      <a:pt x="163" y="0"/>
                    </a:moveTo>
                    <a:cubicBezTo>
                      <a:pt x="163" y="0"/>
                      <a:pt x="137" y="29"/>
                      <a:pt x="87" y="29"/>
                    </a:cubicBezTo>
                    <a:cubicBezTo>
                      <a:pt x="38" y="29"/>
                      <a:pt x="2" y="0"/>
                      <a:pt x="2" y="0"/>
                    </a:cubicBezTo>
                    <a:cubicBezTo>
                      <a:pt x="2" y="0"/>
                      <a:pt x="0" y="146"/>
                      <a:pt x="16" y="187"/>
                    </a:cubicBezTo>
                    <a:cubicBezTo>
                      <a:pt x="35" y="234"/>
                      <a:pt x="70" y="289"/>
                      <a:pt x="163" y="3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3" name="Freeform 101"/>
              <p:cNvSpPr>
                <a:spLocks/>
              </p:cNvSpPr>
              <p:nvPr/>
            </p:nvSpPr>
            <p:spPr bwMode="auto">
              <a:xfrm>
                <a:off x="573" y="1600"/>
                <a:ext cx="118" cy="236"/>
              </a:xfrm>
              <a:custGeom>
                <a:avLst/>
                <a:gdLst>
                  <a:gd name="T0" fmla="*/ 4 w 163"/>
                  <a:gd name="T1" fmla="*/ 327 h 327"/>
                  <a:gd name="T2" fmla="*/ 147 w 163"/>
                  <a:gd name="T3" fmla="*/ 187 h 327"/>
                  <a:gd name="T4" fmla="*/ 161 w 163"/>
                  <a:gd name="T5" fmla="*/ 0 h 327"/>
                  <a:gd name="T6" fmla="*/ 76 w 163"/>
                  <a:gd name="T7" fmla="*/ 29 h 327"/>
                  <a:gd name="T8" fmla="*/ 0 w 163"/>
                  <a:gd name="T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327">
                    <a:moveTo>
                      <a:pt x="4" y="327"/>
                    </a:moveTo>
                    <a:cubicBezTo>
                      <a:pt x="96" y="289"/>
                      <a:pt x="128" y="234"/>
                      <a:pt x="147" y="187"/>
                    </a:cubicBezTo>
                    <a:cubicBezTo>
                      <a:pt x="163" y="146"/>
                      <a:pt x="161" y="0"/>
                      <a:pt x="161" y="0"/>
                    </a:cubicBezTo>
                    <a:cubicBezTo>
                      <a:pt x="161" y="0"/>
                      <a:pt x="126" y="29"/>
                      <a:pt x="76" y="29"/>
                    </a:cubicBezTo>
                    <a:cubicBezTo>
                      <a:pt x="26" y="29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2" name="Group 212"/>
            <p:cNvGrpSpPr>
              <a:grpSpLocks noChangeAspect="1"/>
            </p:cNvGrpSpPr>
            <p:nvPr/>
          </p:nvGrpSpPr>
          <p:grpSpPr bwMode="auto">
            <a:xfrm>
              <a:off x="733695" y="1287496"/>
              <a:ext cx="382588" cy="379413"/>
              <a:chOff x="476" y="892"/>
              <a:chExt cx="241" cy="239"/>
            </a:xfrm>
          </p:grpSpPr>
          <p:sp>
            <p:nvSpPr>
              <p:cNvPr id="815" name="Freeform 213"/>
              <p:cNvSpPr>
                <a:spLocks/>
              </p:cNvSpPr>
              <p:nvPr/>
            </p:nvSpPr>
            <p:spPr bwMode="auto">
              <a:xfrm>
                <a:off x="525" y="892"/>
                <a:ext cx="142" cy="173"/>
              </a:xfrm>
              <a:custGeom>
                <a:avLst/>
                <a:gdLst>
                  <a:gd name="T0" fmla="*/ 0 w 197"/>
                  <a:gd name="T1" fmla="*/ 18 h 239"/>
                  <a:gd name="T2" fmla="*/ 18 w 197"/>
                  <a:gd name="T3" fmla="*/ 0 h 239"/>
                  <a:gd name="T4" fmla="*/ 179 w 197"/>
                  <a:gd name="T5" fmla="*/ 0 h 239"/>
                  <a:gd name="T6" fmla="*/ 197 w 197"/>
                  <a:gd name="T7" fmla="*/ 18 h 239"/>
                  <a:gd name="T8" fmla="*/ 197 w 197"/>
                  <a:gd name="T9" fmla="*/ 222 h 239"/>
                  <a:gd name="T10" fmla="*/ 179 w 197"/>
                  <a:gd name="T11" fmla="*/ 239 h 239"/>
                  <a:gd name="T12" fmla="*/ 18 w 197"/>
                  <a:gd name="T13" fmla="*/ 239 h 239"/>
                  <a:gd name="T14" fmla="*/ 0 w 197"/>
                  <a:gd name="T15" fmla="*/ 222 h 239"/>
                  <a:gd name="T16" fmla="*/ 0 w 197"/>
                  <a:gd name="T17" fmla="*/ 1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7" h="239">
                    <a:moveTo>
                      <a:pt x="0" y="18"/>
                    </a:moveTo>
                    <a:cubicBezTo>
                      <a:pt x="0" y="8"/>
                      <a:pt x="8" y="0"/>
                      <a:pt x="18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89" y="0"/>
                      <a:pt x="197" y="8"/>
                      <a:pt x="197" y="18"/>
                    </a:cubicBezTo>
                    <a:cubicBezTo>
                      <a:pt x="197" y="222"/>
                      <a:pt x="197" y="222"/>
                      <a:pt x="197" y="222"/>
                    </a:cubicBezTo>
                    <a:cubicBezTo>
                      <a:pt x="197" y="232"/>
                      <a:pt x="189" y="239"/>
                      <a:pt x="179" y="239"/>
                    </a:cubicBezTo>
                    <a:cubicBezTo>
                      <a:pt x="18" y="239"/>
                      <a:pt x="18" y="239"/>
                      <a:pt x="18" y="239"/>
                    </a:cubicBezTo>
                    <a:cubicBezTo>
                      <a:pt x="8" y="239"/>
                      <a:pt x="0" y="232"/>
                      <a:pt x="0" y="222"/>
                    </a:cubicBezTo>
                    <a:lnTo>
                      <a:pt x="0" y="1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6" name="Line 214"/>
              <p:cNvSpPr>
                <a:spLocks noChangeShapeType="1"/>
              </p:cNvSpPr>
              <p:nvPr/>
            </p:nvSpPr>
            <p:spPr bwMode="auto">
              <a:xfrm>
                <a:off x="564" y="923"/>
                <a:ext cx="6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7" name="Freeform 215"/>
              <p:cNvSpPr>
                <a:spLocks/>
              </p:cNvSpPr>
              <p:nvPr/>
            </p:nvSpPr>
            <p:spPr bwMode="auto">
              <a:xfrm>
                <a:off x="476" y="1065"/>
                <a:ext cx="241" cy="66"/>
              </a:xfrm>
              <a:custGeom>
                <a:avLst/>
                <a:gdLst>
                  <a:gd name="T0" fmla="*/ 172 w 241"/>
                  <a:gd name="T1" fmla="*/ 0 h 66"/>
                  <a:gd name="T2" fmla="*/ 241 w 241"/>
                  <a:gd name="T3" fmla="*/ 66 h 66"/>
                  <a:gd name="T4" fmla="*/ 0 w 241"/>
                  <a:gd name="T5" fmla="*/ 66 h 66"/>
                  <a:gd name="T6" fmla="*/ 70 w 241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66">
                    <a:moveTo>
                      <a:pt x="172" y="0"/>
                    </a:moveTo>
                    <a:lnTo>
                      <a:pt x="241" y="66"/>
                    </a:lnTo>
                    <a:lnTo>
                      <a:pt x="0" y="66"/>
                    </a:lnTo>
                    <a:lnTo>
                      <a:pt x="7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8" name="Oval 216"/>
              <p:cNvSpPr>
                <a:spLocks noChangeArrowheads="1"/>
              </p:cNvSpPr>
              <p:nvPr/>
            </p:nvSpPr>
            <p:spPr bwMode="auto">
              <a:xfrm>
                <a:off x="552" y="1032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9" name="Oval 217"/>
              <p:cNvSpPr>
                <a:spLocks noChangeArrowheads="1"/>
              </p:cNvSpPr>
              <p:nvPr/>
            </p:nvSpPr>
            <p:spPr bwMode="auto">
              <a:xfrm>
                <a:off x="633" y="1032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0" name="Rectangle 218"/>
              <p:cNvSpPr>
                <a:spLocks noChangeArrowheads="1"/>
              </p:cNvSpPr>
              <p:nvPr/>
            </p:nvSpPr>
            <p:spPr bwMode="auto">
              <a:xfrm>
                <a:off x="556" y="954"/>
                <a:ext cx="81" cy="5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1" name="Line 219"/>
              <p:cNvSpPr>
                <a:spLocks noChangeShapeType="1"/>
              </p:cNvSpPr>
              <p:nvPr/>
            </p:nvSpPr>
            <p:spPr bwMode="auto">
              <a:xfrm>
                <a:off x="512" y="1097"/>
                <a:ext cx="17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3" name="Group 259"/>
            <p:cNvGrpSpPr>
              <a:grpSpLocks noChangeAspect="1"/>
            </p:cNvGrpSpPr>
            <p:nvPr/>
          </p:nvGrpSpPr>
          <p:grpSpPr bwMode="auto">
            <a:xfrm>
              <a:off x="743221" y="782665"/>
              <a:ext cx="363537" cy="300038"/>
              <a:chOff x="499" y="579"/>
              <a:chExt cx="229" cy="189"/>
            </a:xfrm>
          </p:grpSpPr>
          <p:sp>
            <p:nvSpPr>
              <p:cNvPr id="812" name="Freeform 260"/>
              <p:cNvSpPr>
                <a:spLocks/>
              </p:cNvSpPr>
              <p:nvPr/>
            </p:nvSpPr>
            <p:spPr bwMode="auto">
              <a:xfrm>
                <a:off x="499" y="579"/>
                <a:ext cx="229" cy="189"/>
              </a:xfrm>
              <a:custGeom>
                <a:avLst/>
                <a:gdLst>
                  <a:gd name="T0" fmla="*/ 117 w 229"/>
                  <a:gd name="T1" fmla="*/ 0 h 189"/>
                  <a:gd name="T2" fmla="*/ 0 w 229"/>
                  <a:gd name="T3" fmla="*/ 189 h 189"/>
                  <a:gd name="T4" fmla="*/ 229 w 229"/>
                  <a:gd name="T5" fmla="*/ 189 h 189"/>
                  <a:gd name="T6" fmla="*/ 117 w 229"/>
                  <a:gd name="T7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9" h="189">
                    <a:moveTo>
                      <a:pt x="117" y="0"/>
                    </a:moveTo>
                    <a:lnTo>
                      <a:pt x="0" y="189"/>
                    </a:lnTo>
                    <a:lnTo>
                      <a:pt x="229" y="189"/>
                    </a:lnTo>
                    <a:lnTo>
                      <a:pt x="117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3" name="Line 261"/>
              <p:cNvSpPr>
                <a:spLocks noChangeShapeType="1"/>
              </p:cNvSpPr>
              <p:nvPr/>
            </p:nvSpPr>
            <p:spPr bwMode="auto">
              <a:xfrm>
                <a:off x="617" y="632"/>
                <a:ext cx="0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4" name="Line 262"/>
              <p:cNvSpPr>
                <a:spLocks noChangeShapeType="1"/>
              </p:cNvSpPr>
              <p:nvPr/>
            </p:nvSpPr>
            <p:spPr bwMode="auto">
              <a:xfrm>
                <a:off x="617" y="735"/>
                <a:ext cx="0" cy="1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4" name="Group 265"/>
            <p:cNvGrpSpPr>
              <a:grpSpLocks noChangeAspect="1"/>
            </p:cNvGrpSpPr>
            <p:nvPr/>
          </p:nvGrpSpPr>
          <p:grpSpPr bwMode="auto">
            <a:xfrm>
              <a:off x="734489" y="254022"/>
              <a:ext cx="381000" cy="323850"/>
              <a:chOff x="465" y="208"/>
              <a:chExt cx="240" cy="204"/>
            </a:xfrm>
          </p:grpSpPr>
          <p:sp>
            <p:nvSpPr>
              <p:cNvPr id="805" name="Rectangle 266"/>
              <p:cNvSpPr>
                <a:spLocks noChangeArrowheads="1"/>
              </p:cNvSpPr>
              <p:nvPr/>
            </p:nvSpPr>
            <p:spPr bwMode="auto">
              <a:xfrm>
                <a:off x="465" y="208"/>
                <a:ext cx="240" cy="20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6" name="Line 267"/>
              <p:cNvSpPr>
                <a:spLocks noChangeShapeType="1"/>
              </p:cNvSpPr>
              <p:nvPr/>
            </p:nvSpPr>
            <p:spPr bwMode="auto">
              <a:xfrm>
                <a:off x="465" y="265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7" name="Oval 268"/>
              <p:cNvSpPr>
                <a:spLocks noChangeArrowheads="1"/>
              </p:cNvSpPr>
              <p:nvPr/>
            </p:nvSpPr>
            <p:spPr bwMode="auto">
              <a:xfrm>
                <a:off x="610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8" name="Oval 269"/>
              <p:cNvSpPr>
                <a:spLocks noChangeArrowheads="1"/>
              </p:cNvSpPr>
              <p:nvPr/>
            </p:nvSpPr>
            <p:spPr bwMode="auto">
              <a:xfrm>
                <a:off x="637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9" name="Oval 270"/>
              <p:cNvSpPr>
                <a:spLocks noChangeArrowheads="1"/>
              </p:cNvSpPr>
              <p:nvPr/>
            </p:nvSpPr>
            <p:spPr bwMode="auto">
              <a:xfrm>
                <a:off x="665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0" name="Freeform 271"/>
              <p:cNvSpPr>
                <a:spLocks/>
              </p:cNvSpPr>
              <p:nvPr/>
            </p:nvSpPr>
            <p:spPr bwMode="auto">
              <a:xfrm>
                <a:off x="548" y="305"/>
                <a:ext cx="73" cy="72"/>
              </a:xfrm>
              <a:custGeom>
                <a:avLst/>
                <a:gdLst>
                  <a:gd name="T0" fmla="*/ 0 w 73"/>
                  <a:gd name="T1" fmla="*/ 72 h 72"/>
                  <a:gd name="T2" fmla="*/ 0 w 73"/>
                  <a:gd name="T3" fmla="*/ 37 h 72"/>
                  <a:gd name="T4" fmla="*/ 36 w 73"/>
                  <a:gd name="T5" fmla="*/ 0 h 72"/>
                  <a:gd name="T6" fmla="*/ 73 w 73"/>
                  <a:gd name="T7" fmla="*/ 37 h 72"/>
                  <a:gd name="T8" fmla="*/ 73 w 73"/>
                  <a:gd name="T9" fmla="*/ 72 h 72"/>
                  <a:gd name="T10" fmla="*/ 0 w 73"/>
                  <a:gd name="T1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2">
                    <a:moveTo>
                      <a:pt x="0" y="72"/>
                    </a:moveTo>
                    <a:lnTo>
                      <a:pt x="0" y="37"/>
                    </a:lnTo>
                    <a:lnTo>
                      <a:pt x="36" y="0"/>
                    </a:lnTo>
                    <a:lnTo>
                      <a:pt x="73" y="37"/>
                    </a:lnTo>
                    <a:lnTo>
                      <a:pt x="73" y="72"/>
                    </a:lnTo>
                    <a:lnTo>
                      <a:pt x="0" y="7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1" name="Freeform 272"/>
              <p:cNvSpPr>
                <a:spLocks/>
              </p:cNvSpPr>
              <p:nvPr/>
            </p:nvSpPr>
            <p:spPr bwMode="auto">
              <a:xfrm>
                <a:off x="579" y="354"/>
                <a:ext cx="11" cy="23"/>
              </a:xfrm>
              <a:custGeom>
                <a:avLst/>
                <a:gdLst>
                  <a:gd name="T0" fmla="*/ 0 w 11"/>
                  <a:gd name="T1" fmla="*/ 23 h 23"/>
                  <a:gd name="T2" fmla="*/ 0 w 11"/>
                  <a:gd name="T3" fmla="*/ 0 h 23"/>
                  <a:gd name="T4" fmla="*/ 11 w 11"/>
                  <a:gd name="T5" fmla="*/ 0 h 23"/>
                  <a:gd name="T6" fmla="*/ 11 w 11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23">
                    <a:moveTo>
                      <a:pt x="0" y="23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11" y="2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840" name="Group 839"/>
          <p:cNvGrpSpPr/>
          <p:nvPr/>
        </p:nvGrpSpPr>
        <p:grpSpPr>
          <a:xfrm>
            <a:off x="-10983040" y="251051"/>
            <a:ext cx="384405" cy="4075729"/>
            <a:chOff x="187196" y="247414"/>
            <a:chExt cx="392113" cy="4157456"/>
          </a:xfrm>
        </p:grpSpPr>
        <p:grpSp>
          <p:nvGrpSpPr>
            <p:cNvPr id="841" name="Group 255"/>
            <p:cNvGrpSpPr>
              <a:grpSpLocks noChangeAspect="1"/>
            </p:cNvGrpSpPr>
            <p:nvPr/>
          </p:nvGrpSpPr>
          <p:grpSpPr bwMode="auto">
            <a:xfrm>
              <a:off x="220671" y="837957"/>
              <a:ext cx="325163" cy="323818"/>
              <a:chOff x="7482" y="1491"/>
              <a:chExt cx="242" cy="241"/>
            </a:xfrm>
          </p:grpSpPr>
          <p:sp>
            <p:nvSpPr>
              <p:cNvPr id="877" name="Freeform 256"/>
              <p:cNvSpPr>
                <a:spLocks/>
              </p:cNvSpPr>
              <p:nvPr/>
            </p:nvSpPr>
            <p:spPr bwMode="auto">
              <a:xfrm>
                <a:off x="7482" y="1507"/>
                <a:ext cx="225" cy="225"/>
              </a:xfrm>
              <a:custGeom>
                <a:avLst/>
                <a:gdLst>
                  <a:gd name="T0" fmla="*/ 310 w 310"/>
                  <a:gd name="T1" fmla="*/ 155 h 310"/>
                  <a:gd name="T2" fmla="*/ 155 w 310"/>
                  <a:gd name="T3" fmla="*/ 310 h 310"/>
                  <a:gd name="T4" fmla="*/ 0 w 310"/>
                  <a:gd name="T5" fmla="*/ 155 h 310"/>
                  <a:gd name="T6" fmla="*/ 155 w 310"/>
                  <a:gd name="T7" fmla="*/ 0 h 310"/>
                  <a:gd name="T8" fmla="*/ 155 w 310"/>
                  <a:gd name="T9" fmla="*/ 155 h 310"/>
                  <a:gd name="T10" fmla="*/ 310 w 310"/>
                  <a:gd name="T11" fmla="*/ 15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0" h="310">
                    <a:moveTo>
                      <a:pt x="310" y="155"/>
                    </a:moveTo>
                    <a:cubicBezTo>
                      <a:pt x="310" y="241"/>
                      <a:pt x="241" y="310"/>
                      <a:pt x="155" y="310"/>
                    </a:cubicBezTo>
                    <a:cubicBezTo>
                      <a:pt x="69" y="310"/>
                      <a:pt x="0" y="241"/>
                      <a:pt x="0" y="155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55" y="155"/>
                      <a:pt x="155" y="155"/>
                      <a:pt x="155" y="155"/>
                    </a:cubicBezTo>
                    <a:lnTo>
                      <a:pt x="310" y="15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8" name="Freeform 257"/>
              <p:cNvSpPr>
                <a:spLocks/>
              </p:cNvSpPr>
              <p:nvPr/>
            </p:nvSpPr>
            <p:spPr bwMode="auto">
              <a:xfrm>
                <a:off x="7623" y="1491"/>
                <a:ext cx="101" cy="100"/>
              </a:xfrm>
              <a:custGeom>
                <a:avLst/>
                <a:gdLst>
                  <a:gd name="T0" fmla="*/ 139 w 139"/>
                  <a:gd name="T1" fmla="*/ 139 h 139"/>
                  <a:gd name="T2" fmla="*/ 0 w 139"/>
                  <a:gd name="T3" fmla="*/ 0 h 139"/>
                  <a:gd name="T4" fmla="*/ 0 w 139"/>
                  <a:gd name="T5" fmla="*/ 139 h 139"/>
                  <a:gd name="T6" fmla="*/ 139 w 139"/>
                  <a:gd name="T7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39">
                    <a:moveTo>
                      <a:pt x="139" y="139"/>
                    </a:moveTo>
                    <a:cubicBezTo>
                      <a:pt x="139" y="62"/>
                      <a:pt x="77" y="0"/>
                      <a:pt x="0" y="0"/>
                    </a:cubicBezTo>
                    <a:cubicBezTo>
                      <a:pt x="0" y="139"/>
                      <a:pt x="0" y="139"/>
                      <a:pt x="0" y="139"/>
                    </a:cubicBezTo>
                    <a:lnTo>
                      <a:pt x="139" y="139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2" name="Group 103"/>
            <p:cNvGrpSpPr>
              <a:grpSpLocks noChangeAspect="1"/>
            </p:cNvGrpSpPr>
            <p:nvPr/>
          </p:nvGrpSpPr>
          <p:grpSpPr bwMode="auto">
            <a:xfrm>
              <a:off x="210682" y="4066860"/>
              <a:ext cx="345141" cy="338010"/>
              <a:chOff x="3796" y="2085"/>
              <a:chExt cx="242" cy="237"/>
            </a:xfrm>
          </p:grpSpPr>
          <p:sp>
            <p:nvSpPr>
              <p:cNvPr id="873" name="Oval 104"/>
              <p:cNvSpPr>
                <a:spLocks noChangeArrowheads="1"/>
              </p:cNvSpPr>
              <p:nvPr/>
            </p:nvSpPr>
            <p:spPr bwMode="auto">
              <a:xfrm>
                <a:off x="3796" y="2085"/>
                <a:ext cx="242" cy="7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4" name="Oval 105"/>
              <p:cNvSpPr>
                <a:spLocks noChangeArrowheads="1"/>
              </p:cNvSpPr>
              <p:nvPr/>
            </p:nvSpPr>
            <p:spPr bwMode="auto">
              <a:xfrm>
                <a:off x="3796" y="2243"/>
                <a:ext cx="242" cy="7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5" name="Line 106"/>
              <p:cNvSpPr>
                <a:spLocks noChangeShapeType="1"/>
              </p:cNvSpPr>
              <p:nvPr/>
            </p:nvSpPr>
            <p:spPr bwMode="auto">
              <a:xfrm>
                <a:off x="3796" y="2125"/>
                <a:ext cx="0" cy="15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6" name="Line 107"/>
              <p:cNvSpPr>
                <a:spLocks noChangeShapeType="1"/>
              </p:cNvSpPr>
              <p:nvPr/>
            </p:nvSpPr>
            <p:spPr bwMode="auto">
              <a:xfrm>
                <a:off x="4038" y="2125"/>
                <a:ext cx="0" cy="15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843" name="Freeform 25"/>
            <p:cNvSpPr>
              <a:spLocks/>
            </p:cNvSpPr>
            <p:nvPr/>
          </p:nvSpPr>
          <p:spPr bwMode="auto">
            <a:xfrm>
              <a:off x="190371" y="3539816"/>
              <a:ext cx="385763" cy="323850"/>
            </a:xfrm>
            <a:custGeom>
              <a:avLst/>
              <a:gdLst>
                <a:gd name="T0" fmla="*/ 296 w 336"/>
                <a:gd name="T1" fmla="*/ 179 h 280"/>
                <a:gd name="T2" fmla="*/ 336 w 336"/>
                <a:gd name="T3" fmla="*/ 139 h 280"/>
                <a:gd name="T4" fmla="*/ 296 w 336"/>
                <a:gd name="T5" fmla="*/ 99 h 280"/>
                <a:gd name="T6" fmla="*/ 216 w 336"/>
                <a:gd name="T7" fmla="*/ 99 h 280"/>
                <a:gd name="T8" fmla="*/ 155 w 336"/>
                <a:gd name="T9" fmla="*/ 0 h 280"/>
                <a:gd name="T10" fmla="*/ 130 w 336"/>
                <a:gd name="T11" fmla="*/ 0 h 280"/>
                <a:gd name="T12" fmla="*/ 130 w 336"/>
                <a:gd name="T13" fmla="*/ 113 h 280"/>
                <a:gd name="T14" fmla="*/ 54 w 336"/>
                <a:gd name="T15" fmla="*/ 113 h 280"/>
                <a:gd name="T16" fmla="*/ 24 w 336"/>
                <a:gd name="T17" fmla="*/ 90 h 280"/>
                <a:gd name="T18" fmla="*/ 0 w 336"/>
                <a:gd name="T19" fmla="*/ 90 h 280"/>
                <a:gd name="T20" fmla="*/ 12 w 336"/>
                <a:gd name="T21" fmla="*/ 139 h 280"/>
                <a:gd name="T22" fmla="*/ 0 w 336"/>
                <a:gd name="T23" fmla="*/ 190 h 280"/>
                <a:gd name="T24" fmla="*/ 27 w 336"/>
                <a:gd name="T25" fmla="*/ 190 h 280"/>
                <a:gd name="T26" fmla="*/ 54 w 336"/>
                <a:gd name="T27" fmla="*/ 166 h 280"/>
                <a:gd name="T28" fmla="*/ 130 w 336"/>
                <a:gd name="T29" fmla="*/ 166 h 280"/>
                <a:gd name="T30" fmla="*/ 130 w 336"/>
                <a:gd name="T31" fmla="*/ 280 h 280"/>
                <a:gd name="T32" fmla="*/ 153 w 336"/>
                <a:gd name="T33" fmla="*/ 280 h 280"/>
                <a:gd name="T34" fmla="*/ 216 w 336"/>
                <a:gd name="T35" fmla="*/ 179 h 280"/>
                <a:gd name="T36" fmla="*/ 296 w 336"/>
                <a:gd name="T37" fmla="*/ 1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6" h="280">
                  <a:moveTo>
                    <a:pt x="296" y="179"/>
                  </a:moveTo>
                  <a:cubicBezTo>
                    <a:pt x="318" y="179"/>
                    <a:pt x="336" y="161"/>
                    <a:pt x="336" y="139"/>
                  </a:cubicBezTo>
                  <a:cubicBezTo>
                    <a:pt x="336" y="117"/>
                    <a:pt x="318" y="99"/>
                    <a:pt x="296" y="99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113"/>
                    <a:pt x="130" y="113"/>
                    <a:pt x="130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27" y="190"/>
                    <a:pt x="27" y="190"/>
                    <a:pt x="27" y="190"/>
                  </a:cubicBezTo>
                  <a:cubicBezTo>
                    <a:pt x="54" y="166"/>
                    <a:pt x="54" y="166"/>
                    <a:pt x="54" y="166"/>
                  </a:cubicBezTo>
                  <a:cubicBezTo>
                    <a:pt x="130" y="166"/>
                    <a:pt x="130" y="166"/>
                    <a:pt x="130" y="166"/>
                  </a:cubicBezTo>
                  <a:cubicBezTo>
                    <a:pt x="130" y="280"/>
                    <a:pt x="130" y="280"/>
                    <a:pt x="130" y="280"/>
                  </a:cubicBezTo>
                  <a:cubicBezTo>
                    <a:pt x="153" y="280"/>
                    <a:pt x="153" y="280"/>
                    <a:pt x="153" y="280"/>
                  </a:cubicBezTo>
                  <a:cubicBezTo>
                    <a:pt x="216" y="179"/>
                    <a:pt x="216" y="179"/>
                    <a:pt x="216" y="179"/>
                  </a:cubicBezTo>
                  <a:lnTo>
                    <a:pt x="296" y="179"/>
                  </a:lnTo>
                  <a:close/>
                </a:path>
              </a:pathLst>
            </a:custGeom>
            <a:noFill/>
            <a:ln w="15875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grpSp>
          <p:nvGrpSpPr>
            <p:cNvPr id="844" name="Group 92"/>
            <p:cNvGrpSpPr>
              <a:grpSpLocks noChangeAspect="1"/>
            </p:cNvGrpSpPr>
            <p:nvPr/>
          </p:nvGrpSpPr>
          <p:grpSpPr bwMode="auto">
            <a:xfrm>
              <a:off x="283240" y="2944510"/>
              <a:ext cx="200024" cy="392113"/>
              <a:chOff x="158" y="1888"/>
              <a:chExt cx="131" cy="247"/>
            </a:xfrm>
          </p:grpSpPr>
          <p:sp>
            <p:nvSpPr>
              <p:cNvPr id="869" name="Rectangle 93"/>
              <p:cNvSpPr>
                <a:spLocks noChangeArrowheads="1"/>
              </p:cNvSpPr>
              <p:nvPr/>
            </p:nvSpPr>
            <p:spPr bwMode="auto">
              <a:xfrm>
                <a:off x="158" y="1888"/>
                <a:ext cx="131" cy="24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0" name="Line 94"/>
              <p:cNvSpPr>
                <a:spLocks noChangeShapeType="1"/>
              </p:cNvSpPr>
              <p:nvPr/>
            </p:nvSpPr>
            <p:spPr bwMode="auto">
              <a:xfrm>
                <a:off x="186" y="1928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1" name="Line 95"/>
              <p:cNvSpPr>
                <a:spLocks noChangeShapeType="1"/>
              </p:cNvSpPr>
              <p:nvPr/>
            </p:nvSpPr>
            <p:spPr bwMode="auto">
              <a:xfrm>
                <a:off x="186" y="2058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2" name="Line 96"/>
              <p:cNvSpPr>
                <a:spLocks noChangeShapeType="1"/>
              </p:cNvSpPr>
              <p:nvPr/>
            </p:nvSpPr>
            <p:spPr bwMode="auto">
              <a:xfrm>
                <a:off x="186" y="2094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5" name="Group 104"/>
            <p:cNvGrpSpPr>
              <a:grpSpLocks noChangeAspect="1"/>
            </p:cNvGrpSpPr>
            <p:nvPr/>
          </p:nvGrpSpPr>
          <p:grpSpPr bwMode="auto">
            <a:xfrm>
              <a:off x="237996" y="2341267"/>
              <a:ext cx="290513" cy="400050"/>
              <a:chOff x="178" y="1490"/>
              <a:chExt cx="183" cy="252"/>
            </a:xfrm>
          </p:grpSpPr>
          <p:sp>
            <p:nvSpPr>
              <p:cNvPr id="860" name="Oval 105"/>
              <p:cNvSpPr>
                <a:spLocks noChangeArrowheads="1"/>
              </p:cNvSpPr>
              <p:nvPr/>
            </p:nvSpPr>
            <p:spPr bwMode="auto">
              <a:xfrm>
                <a:off x="248" y="1531"/>
                <a:ext cx="43" cy="4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1" name="Line 106"/>
              <p:cNvSpPr>
                <a:spLocks noChangeShapeType="1"/>
              </p:cNvSpPr>
              <p:nvPr/>
            </p:nvSpPr>
            <p:spPr bwMode="auto">
              <a:xfrm flipV="1">
                <a:off x="206" y="1573"/>
                <a:ext cx="56" cy="16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2" name="Line 107"/>
              <p:cNvSpPr>
                <a:spLocks noChangeShapeType="1"/>
              </p:cNvSpPr>
              <p:nvPr/>
            </p:nvSpPr>
            <p:spPr bwMode="auto">
              <a:xfrm flipH="1" flipV="1">
                <a:off x="276" y="1573"/>
                <a:ext cx="56" cy="16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3" name="Line 108"/>
              <p:cNvSpPr>
                <a:spLocks noChangeShapeType="1"/>
              </p:cNvSpPr>
              <p:nvPr/>
            </p:nvSpPr>
            <p:spPr bwMode="auto">
              <a:xfrm>
                <a:off x="240" y="1641"/>
                <a:ext cx="5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4" name="Line 109"/>
              <p:cNvSpPr>
                <a:spLocks noChangeShapeType="1"/>
              </p:cNvSpPr>
              <p:nvPr/>
            </p:nvSpPr>
            <p:spPr bwMode="auto">
              <a:xfrm>
                <a:off x="221" y="1695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5" name="Freeform 110"/>
              <p:cNvSpPr>
                <a:spLocks/>
              </p:cNvSpPr>
              <p:nvPr/>
            </p:nvSpPr>
            <p:spPr bwMode="auto">
              <a:xfrm>
                <a:off x="178" y="1490"/>
                <a:ext cx="26" cy="125"/>
              </a:xfrm>
              <a:custGeom>
                <a:avLst/>
                <a:gdLst>
                  <a:gd name="T0" fmla="*/ 36 w 36"/>
                  <a:gd name="T1" fmla="*/ 173 h 173"/>
                  <a:gd name="T2" fmla="*/ 0 w 36"/>
                  <a:gd name="T3" fmla="*/ 86 h 173"/>
                  <a:gd name="T4" fmla="*/ 35 w 36"/>
                  <a:gd name="T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173">
                    <a:moveTo>
                      <a:pt x="36" y="173"/>
                    </a:moveTo>
                    <a:cubicBezTo>
                      <a:pt x="13" y="151"/>
                      <a:pt x="0" y="120"/>
                      <a:pt x="0" y="86"/>
                    </a:cubicBezTo>
                    <a:cubicBezTo>
                      <a:pt x="0" y="52"/>
                      <a:pt x="13" y="22"/>
                      <a:pt x="3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6" name="Freeform 111"/>
              <p:cNvSpPr>
                <a:spLocks/>
              </p:cNvSpPr>
              <p:nvPr/>
            </p:nvSpPr>
            <p:spPr bwMode="auto">
              <a:xfrm>
                <a:off x="216" y="1517"/>
                <a:ext cx="14" cy="71"/>
              </a:xfrm>
              <a:custGeom>
                <a:avLst/>
                <a:gdLst>
                  <a:gd name="T0" fmla="*/ 20 w 20"/>
                  <a:gd name="T1" fmla="*/ 97 h 97"/>
                  <a:gd name="T2" fmla="*/ 0 w 20"/>
                  <a:gd name="T3" fmla="*/ 49 h 97"/>
                  <a:gd name="T4" fmla="*/ 20 w 20"/>
                  <a:gd name="T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97">
                    <a:moveTo>
                      <a:pt x="20" y="97"/>
                    </a:moveTo>
                    <a:cubicBezTo>
                      <a:pt x="8" y="84"/>
                      <a:pt x="0" y="67"/>
                      <a:pt x="0" y="49"/>
                    </a:cubicBezTo>
                    <a:cubicBezTo>
                      <a:pt x="0" y="30"/>
                      <a:pt x="8" y="12"/>
                      <a:pt x="2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7" name="Freeform 112"/>
              <p:cNvSpPr>
                <a:spLocks/>
              </p:cNvSpPr>
              <p:nvPr/>
            </p:nvSpPr>
            <p:spPr bwMode="auto">
              <a:xfrm>
                <a:off x="335" y="1490"/>
                <a:ext cx="26" cy="125"/>
              </a:xfrm>
              <a:custGeom>
                <a:avLst/>
                <a:gdLst>
                  <a:gd name="T0" fmla="*/ 0 w 37"/>
                  <a:gd name="T1" fmla="*/ 173 h 173"/>
                  <a:gd name="T2" fmla="*/ 37 w 37"/>
                  <a:gd name="T3" fmla="*/ 86 h 173"/>
                  <a:gd name="T4" fmla="*/ 1 w 37"/>
                  <a:gd name="T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173">
                    <a:moveTo>
                      <a:pt x="0" y="173"/>
                    </a:moveTo>
                    <a:cubicBezTo>
                      <a:pt x="23" y="151"/>
                      <a:pt x="37" y="120"/>
                      <a:pt x="37" y="86"/>
                    </a:cubicBezTo>
                    <a:cubicBezTo>
                      <a:pt x="37" y="52"/>
                      <a:pt x="23" y="22"/>
                      <a:pt x="1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8" name="Freeform 113"/>
              <p:cNvSpPr>
                <a:spLocks/>
              </p:cNvSpPr>
              <p:nvPr/>
            </p:nvSpPr>
            <p:spPr bwMode="auto">
              <a:xfrm>
                <a:off x="309" y="1517"/>
                <a:ext cx="14" cy="71"/>
              </a:xfrm>
              <a:custGeom>
                <a:avLst/>
                <a:gdLst>
                  <a:gd name="T0" fmla="*/ 0 w 20"/>
                  <a:gd name="T1" fmla="*/ 97 h 97"/>
                  <a:gd name="T2" fmla="*/ 20 w 20"/>
                  <a:gd name="T3" fmla="*/ 49 h 97"/>
                  <a:gd name="T4" fmla="*/ 0 w 20"/>
                  <a:gd name="T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97">
                    <a:moveTo>
                      <a:pt x="0" y="97"/>
                    </a:moveTo>
                    <a:cubicBezTo>
                      <a:pt x="12" y="84"/>
                      <a:pt x="20" y="67"/>
                      <a:pt x="20" y="49"/>
                    </a:cubicBezTo>
                    <a:cubicBezTo>
                      <a:pt x="20" y="30"/>
                      <a:pt x="12" y="12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6" name="Group 204"/>
            <p:cNvGrpSpPr>
              <a:grpSpLocks noChangeAspect="1"/>
            </p:cNvGrpSpPr>
            <p:nvPr/>
          </p:nvGrpSpPr>
          <p:grpSpPr bwMode="auto">
            <a:xfrm>
              <a:off x="235615" y="1723736"/>
              <a:ext cx="295275" cy="414338"/>
              <a:chOff x="207" y="1124"/>
              <a:chExt cx="186" cy="261"/>
            </a:xfrm>
          </p:grpSpPr>
          <p:sp>
            <p:nvSpPr>
              <p:cNvPr id="855" name="Freeform 205"/>
              <p:cNvSpPr>
                <a:spLocks/>
              </p:cNvSpPr>
              <p:nvPr/>
            </p:nvSpPr>
            <p:spPr bwMode="auto">
              <a:xfrm>
                <a:off x="306" y="1124"/>
                <a:ext cx="87" cy="261"/>
              </a:xfrm>
              <a:custGeom>
                <a:avLst/>
                <a:gdLst>
                  <a:gd name="T0" fmla="*/ 60 w 120"/>
                  <a:gd name="T1" fmla="*/ 0 h 360"/>
                  <a:gd name="T2" fmla="*/ 120 w 120"/>
                  <a:gd name="T3" fmla="*/ 60 h 360"/>
                  <a:gd name="T4" fmla="*/ 94 w 120"/>
                  <a:gd name="T5" fmla="*/ 110 h 360"/>
                  <a:gd name="T6" fmla="*/ 86 w 120"/>
                  <a:gd name="T7" fmla="*/ 114 h 360"/>
                  <a:gd name="T8" fmla="*/ 86 w 120"/>
                  <a:gd name="T9" fmla="*/ 334 h 360"/>
                  <a:gd name="T10" fmla="*/ 60 w 120"/>
                  <a:gd name="T11" fmla="*/ 360 h 360"/>
                  <a:gd name="T12" fmla="*/ 34 w 120"/>
                  <a:gd name="T13" fmla="*/ 334 h 360"/>
                  <a:gd name="T14" fmla="*/ 34 w 120"/>
                  <a:gd name="T15" fmla="*/ 114 h 360"/>
                  <a:gd name="T16" fmla="*/ 26 w 120"/>
                  <a:gd name="T17" fmla="*/ 110 h 360"/>
                  <a:gd name="T18" fmla="*/ 0 w 120"/>
                  <a:gd name="T19" fmla="*/ 60 h 360"/>
                  <a:gd name="T20" fmla="*/ 60 w 120"/>
                  <a:gd name="T21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360">
                    <a:moveTo>
                      <a:pt x="60" y="0"/>
                    </a:moveTo>
                    <a:cubicBezTo>
                      <a:pt x="93" y="0"/>
                      <a:pt x="120" y="27"/>
                      <a:pt x="120" y="60"/>
                    </a:cubicBezTo>
                    <a:cubicBezTo>
                      <a:pt x="120" y="81"/>
                      <a:pt x="110" y="99"/>
                      <a:pt x="94" y="110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334"/>
                      <a:pt x="86" y="334"/>
                      <a:pt x="86" y="334"/>
                    </a:cubicBezTo>
                    <a:cubicBezTo>
                      <a:pt x="86" y="348"/>
                      <a:pt x="74" y="360"/>
                      <a:pt x="60" y="360"/>
                    </a:cubicBezTo>
                    <a:cubicBezTo>
                      <a:pt x="46" y="360"/>
                      <a:pt x="34" y="348"/>
                      <a:pt x="34" y="334"/>
                    </a:cubicBezTo>
                    <a:cubicBezTo>
                      <a:pt x="34" y="114"/>
                      <a:pt x="34" y="114"/>
                      <a:pt x="34" y="114"/>
                    </a:cubicBezTo>
                    <a:cubicBezTo>
                      <a:pt x="26" y="110"/>
                      <a:pt x="26" y="110"/>
                      <a:pt x="26" y="110"/>
                    </a:cubicBezTo>
                    <a:cubicBezTo>
                      <a:pt x="11" y="99"/>
                      <a:pt x="0" y="81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6" name="Freeform 206"/>
              <p:cNvSpPr>
                <a:spLocks/>
              </p:cNvSpPr>
              <p:nvPr/>
            </p:nvSpPr>
            <p:spPr bwMode="auto">
              <a:xfrm>
                <a:off x="207" y="1264"/>
                <a:ext cx="39" cy="121"/>
              </a:xfrm>
              <a:custGeom>
                <a:avLst/>
                <a:gdLst>
                  <a:gd name="T0" fmla="*/ 0 w 53"/>
                  <a:gd name="T1" fmla="*/ 0 h 167"/>
                  <a:gd name="T2" fmla="*/ 26 w 53"/>
                  <a:gd name="T3" fmla="*/ 0 h 167"/>
                  <a:gd name="T4" fmla="*/ 53 w 53"/>
                  <a:gd name="T5" fmla="*/ 0 h 167"/>
                  <a:gd name="T6" fmla="*/ 53 w 53"/>
                  <a:gd name="T7" fmla="*/ 26 h 167"/>
                  <a:gd name="T8" fmla="*/ 53 w 53"/>
                  <a:gd name="T9" fmla="*/ 94 h 167"/>
                  <a:gd name="T10" fmla="*/ 53 w 53"/>
                  <a:gd name="T11" fmla="*/ 141 h 167"/>
                  <a:gd name="T12" fmla="*/ 26 w 53"/>
                  <a:gd name="T13" fmla="*/ 167 h 167"/>
                  <a:gd name="T14" fmla="*/ 0 w 53"/>
                  <a:gd name="T15" fmla="*/ 141 h 167"/>
                  <a:gd name="T16" fmla="*/ 0 w 53"/>
                  <a:gd name="T17" fmla="*/ 94 h 167"/>
                  <a:gd name="T18" fmla="*/ 0 w 53"/>
                  <a:gd name="T19" fmla="*/ 26 h 167"/>
                  <a:gd name="T20" fmla="*/ 0 w 53"/>
                  <a:gd name="T2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" h="167">
                    <a:moveTo>
                      <a:pt x="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141"/>
                      <a:pt x="53" y="141"/>
                      <a:pt x="53" y="141"/>
                    </a:cubicBezTo>
                    <a:cubicBezTo>
                      <a:pt x="53" y="155"/>
                      <a:pt x="41" y="167"/>
                      <a:pt x="26" y="167"/>
                    </a:cubicBezTo>
                    <a:cubicBezTo>
                      <a:pt x="12" y="167"/>
                      <a:pt x="0" y="155"/>
                      <a:pt x="0" y="141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7" name="Freeform 207"/>
              <p:cNvSpPr>
                <a:spLocks/>
              </p:cNvSpPr>
              <p:nvPr/>
            </p:nvSpPr>
            <p:spPr bwMode="auto">
              <a:xfrm>
                <a:off x="207" y="1124"/>
                <a:ext cx="39" cy="49"/>
              </a:xfrm>
              <a:custGeom>
                <a:avLst/>
                <a:gdLst>
                  <a:gd name="T0" fmla="*/ 39 w 39"/>
                  <a:gd name="T1" fmla="*/ 0 h 49"/>
                  <a:gd name="T2" fmla="*/ 39 w 39"/>
                  <a:gd name="T3" fmla="*/ 31 h 49"/>
                  <a:gd name="T4" fmla="*/ 19 w 39"/>
                  <a:gd name="T5" fmla="*/ 49 h 49"/>
                  <a:gd name="T6" fmla="*/ 0 w 39"/>
                  <a:gd name="T7" fmla="*/ 31 h 49"/>
                  <a:gd name="T8" fmla="*/ 0 w 39"/>
                  <a:gd name="T9" fmla="*/ 0 h 49"/>
                  <a:gd name="T10" fmla="*/ 39 w 39"/>
                  <a:gd name="T11" fmla="*/ 0 h 49"/>
                  <a:gd name="T12" fmla="*/ 39 w 39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49">
                    <a:moveTo>
                      <a:pt x="39" y="0"/>
                    </a:moveTo>
                    <a:lnTo>
                      <a:pt x="39" y="31"/>
                    </a:lnTo>
                    <a:lnTo>
                      <a:pt x="19" y="49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8" name="Line 208"/>
              <p:cNvSpPr>
                <a:spLocks noChangeShapeType="1"/>
              </p:cNvSpPr>
              <p:nvPr/>
            </p:nvSpPr>
            <p:spPr bwMode="auto">
              <a:xfrm>
                <a:off x="226" y="1173"/>
                <a:ext cx="0" cy="8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9" name="Line 209"/>
              <p:cNvSpPr>
                <a:spLocks noChangeShapeType="1"/>
              </p:cNvSpPr>
              <p:nvPr/>
            </p:nvSpPr>
            <p:spPr bwMode="auto">
              <a:xfrm>
                <a:off x="348" y="1124"/>
                <a:ext cx="0" cy="4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7" name="Group 275"/>
            <p:cNvGrpSpPr>
              <a:grpSpLocks noChangeAspect="1"/>
            </p:cNvGrpSpPr>
            <p:nvPr/>
          </p:nvGrpSpPr>
          <p:grpSpPr bwMode="auto">
            <a:xfrm>
              <a:off x="189577" y="1364968"/>
              <a:ext cx="387350" cy="155575"/>
              <a:chOff x="159" y="894"/>
              <a:chExt cx="244" cy="98"/>
            </a:xfrm>
          </p:grpSpPr>
          <p:sp>
            <p:nvSpPr>
              <p:cNvPr id="852" name="Rectangle 276"/>
              <p:cNvSpPr>
                <a:spLocks noChangeArrowheads="1"/>
              </p:cNvSpPr>
              <p:nvPr/>
            </p:nvSpPr>
            <p:spPr bwMode="auto">
              <a:xfrm>
                <a:off x="159" y="894"/>
                <a:ext cx="244" cy="9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3" name="Line 277"/>
              <p:cNvSpPr>
                <a:spLocks noChangeShapeType="1"/>
              </p:cNvSpPr>
              <p:nvPr/>
            </p:nvSpPr>
            <p:spPr bwMode="auto">
              <a:xfrm flipH="1">
                <a:off x="159" y="944"/>
                <a:ext cx="10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4" name="Oval 278"/>
              <p:cNvSpPr>
                <a:spLocks noChangeArrowheads="1"/>
              </p:cNvSpPr>
              <p:nvPr/>
            </p:nvSpPr>
            <p:spPr bwMode="auto">
              <a:xfrm>
                <a:off x="349" y="938"/>
                <a:ext cx="9" cy="1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8" name="Group 288"/>
            <p:cNvGrpSpPr>
              <a:grpSpLocks noChangeAspect="1"/>
            </p:cNvGrpSpPr>
            <p:nvPr/>
          </p:nvGrpSpPr>
          <p:grpSpPr bwMode="auto">
            <a:xfrm>
              <a:off x="187196" y="247414"/>
              <a:ext cx="392113" cy="387350"/>
              <a:chOff x="209" y="149"/>
              <a:chExt cx="247" cy="244"/>
            </a:xfrm>
          </p:grpSpPr>
          <p:sp>
            <p:nvSpPr>
              <p:cNvPr id="849" name="Freeform 289"/>
              <p:cNvSpPr>
                <a:spLocks/>
              </p:cNvSpPr>
              <p:nvPr/>
            </p:nvSpPr>
            <p:spPr bwMode="auto">
              <a:xfrm>
                <a:off x="209" y="149"/>
                <a:ext cx="247" cy="244"/>
              </a:xfrm>
              <a:custGeom>
                <a:avLst/>
                <a:gdLst>
                  <a:gd name="T0" fmla="*/ 214 w 247"/>
                  <a:gd name="T1" fmla="*/ 56 h 244"/>
                  <a:gd name="T2" fmla="*/ 247 w 247"/>
                  <a:gd name="T3" fmla="*/ 56 h 244"/>
                  <a:gd name="T4" fmla="*/ 247 w 247"/>
                  <a:gd name="T5" fmla="*/ 244 h 244"/>
                  <a:gd name="T6" fmla="*/ 0 w 247"/>
                  <a:gd name="T7" fmla="*/ 244 h 244"/>
                  <a:gd name="T8" fmla="*/ 0 w 247"/>
                  <a:gd name="T9" fmla="*/ 56 h 244"/>
                  <a:gd name="T10" fmla="*/ 33 w 247"/>
                  <a:gd name="T11" fmla="*/ 56 h 244"/>
                  <a:gd name="T12" fmla="*/ 124 w 247"/>
                  <a:gd name="T13" fmla="*/ 0 h 244"/>
                  <a:gd name="T14" fmla="*/ 214 w 247"/>
                  <a:gd name="T15" fmla="*/ 56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44">
                    <a:moveTo>
                      <a:pt x="214" y="56"/>
                    </a:moveTo>
                    <a:lnTo>
                      <a:pt x="247" y="56"/>
                    </a:lnTo>
                    <a:lnTo>
                      <a:pt x="247" y="244"/>
                    </a:lnTo>
                    <a:lnTo>
                      <a:pt x="0" y="244"/>
                    </a:lnTo>
                    <a:lnTo>
                      <a:pt x="0" y="56"/>
                    </a:lnTo>
                    <a:lnTo>
                      <a:pt x="33" y="56"/>
                    </a:lnTo>
                    <a:lnTo>
                      <a:pt x="124" y="0"/>
                    </a:lnTo>
                    <a:lnTo>
                      <a:pt x="214" y="56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0" name="Freeform 290"/>
              <p:cNvSpPr>
                <a:spLocks/>
              </p:cNvSpPr>
              <p:nvPr/>
            </p:nvSpPr>
            <p:spPr bwMode="auto">
              <a:xfrm>
                <a:off x="242" y="208"/>
                <a:ext cx="181" cy="154"/>
              </a:xfrm>
              <a:custGeom>
                <a:avLst/>
                <a:gdLst>
                  <a:gd name="T0" fmla="*/ 0 w 181"/>
                  <a:gd name="T1" fmla="*/ 0 h 154"/>
                  <a:gd name="T2" fmla="*/ 91 w 181"/>
                  <a:gd name="T3" fmla="*/ 65 h 154"/>
                  <a:gd name="T4" fmla="*/ 181 w 181"/>
                  <a:gd name="T5" fmla="*/ 0 h 154"/>
                  <a:gd name="T6" fmla="*/ 181 w 181"/>
                  <a:gd name="T7" fmla="*/ 92 h 154"/>
                  <a:gd name="T8" fmla="*/ 91 w 181"/>
                  <a:gd name="T9" fmla="*/ 154 h 154"/>
                  <a:gd name="T10" fmla="*/ 0 w 181"/>
                  <a:gd name="T11" fmla="*/ 92 h 154"/>
                  <a:gd name="T12" fmla="*/ 0 w 181"/>
                  <a:gd name="T1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1" h="154">
                    <a:moveTo>
                      <a:pt x="0" y="0"/>
                    </a:moveTo>
                    <a:lnTo>
                      <a:pt x="91" y="65"/>
                    </a:lnTo>
                    <a:lnTo>
                      <a:pt x="181" y="0"/>
                    </a:lnTo>
                    <a:lnTo>
                      <a:pt x="181" y="92"/>
                    </a:lnTo>
                    <a:lnTo>
                      <a:pt x="91" y="154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1" name="Line 291"/>
              <p:cNvSpPr>
                <a:spLocks noChangeShapeType="1"/>
              </p:cNvSpPr>
              <p:nvPr/>
            </p:nvSpPr>
            <p:spPr bwMode="auto">
              <a:xfrm>
                <a:off x="333" y="271"/>
                <a:ext cx="0" cy="9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884" name="Group 883"/>
          <p:cNvGrpSpPr/>
          <p:nvPr/>
        </p:nvGrpSpPr>
        <p:grpSpPr>
          <a:xfrm>
            <a:off x="-8353575" y="229809"/>
            <a:ext cx="396098" cy="4096971"/>
            <a:chOff x="2896295" y="233920"/>
            <a:chExt cx="404041" cy="4179124"/>
          </a:xfrm>
        </p:grpSpPr>
        <p:grpSp>
          <p:nvGrpSpPr>
            <p:cNvPr id="885" name="Group 118"/>
            <p:cNvGrpSpPr>
              <a:grpSpLocks noChangeAspect="1"/>
            </p:cNvGrpSpPr>
            <p:nvPr/>
          </p:nvGrpSpPr>
          <p:grpSpPr bwMode="auto">
            <a:xfrm>
              <a:off x="2901124" y="1942892"/>
              <a:ext cx="394382" cy="394382"/>
              <a:chOff x="3794" y="2081"/>
              <a:chExt cx="245" cy="245"/>
            </a:xfrm>
          </p:grpSpPr>
          <p:sp>
            <p:nvSpPr>
              <p:cNvPr id="939" name="Oval 119"/>
              <p:cNvSpPr>
                <a:spLocks noChangeArrowheads="1"/>
              </p:cNvSpPr>
              <p:nvPr/>
            </p:nvSpPr>
            <p:spPr bwMode="auto">
              <a:xfrm>
                <a:off x="3899" y="2186"/>
                <a:ext cx="34" cy="3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0" name="Oval 120"/>
              <p:cNvSpPr>
                <a:spLocks noChangeArrowheads="1"/>
              </p:cNvSpPr>
              <p:nvPr/>
            </p:nvSpPr>
            <p:spPr bwMode="auto">
              <a:xfrm>
                <a:off x="3794" y="2081"/>
                <a:ext cx="245" cy="24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1" name="Line 121"/>
              <p:cNvSpPr>
                <a:spLocks noChangeShapeType="1"/>
              </p:cNvSpPr>
              <p:nvPr/>
            </p:nvSpPr>
            <p:spPr bwMode="auto">
              <a:xfrm>
                <a:off x="3859" y="2145"/>
                <a:ext cx="34" cy="3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2" name="Line 122"/>
              <p:cNvSpPr>
                <a:spLocks noChangeShapeType="1"/>
              </p:cNvSpPr>
              <p:nvPr/>
            </p:nvSpPr>
            <p:spPr bwMode="auto">
              <a:xfrm>
                <a:off x="3939" y="2226"/>
                <a:ext cx="34" cy="3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3" name="Line 123"/>
              <p:cNvSpPr>
                <a:spLocks noChangeShapeType="1"/>
              </p:cNvSpPr>
              <p:nvPr/>
            </p:nvSpPr>
            <p:spPr bwMode="auto">
              <a:xfrm>
                <a:off x="3917" y="2081"/>
                <a:ext cx="0" cy="2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6" name="Group 132"/>
            <p:cNvGrpSpPr>
              <a:grpSpLocks noChangeAspect="1"/>
            </p:cNvGrpSpPr>
            <p:nvPr/>
          </p:nvGrpSpPr>
          <p:grpSpPr bwMode="auto">
            <a:xfrm>
              <a:off x="2936284" y="4039600"/>
              <a:ext cx="324063" cy="373444"/>
              <a:chOff x="3812" y="2082"/>
              <a:chExt cx="210" cy="242"/>
            </a:xfrm>
          </p:grpSpPr>
          <p:sp>
            <p:nvSpPr>
              <p:cNvPr id="932" name="Freeform 133"/>
              <p:cNvSpPr>
                <a:spLocks/>
              </p:cNvSpPr>
              <p:nvPr/>
            </p:nvSpPr>
            <p:spPr bwMode="auto">
              <a:xfrm>
                <a:off x="3812" y="2082"/>
                <a:ext cx="210" cy="242"/>
              </a:xfrm>
              <a:custGeom>
                <a:avLst/>
                <a:gdLst>
                  <a:gd name="T0" fmla="*/ 54 w 288"/>
                  <a:gd name="T1" fmla="*/ 334 h 334"/>
                  <a:gd name="T2" fmla="*/ 237 w 288"/>
                  <a:gd name="T3" fmla="*/ 334 h 334"/>
                  <a:gd name="T4" fmla="*/ 288 w 288"/>
                  <a:gd name="T5" fmla="*/ 283 h 334"/>
                  <a:gd name="T6" fmla="*/ 102 w 288"/>
                  <a:gd name="T7" fmla="*/ 283 h 334"/>
                  <a:gd name="T8" fmla="*/ 51 w 288"/>
                  <a:gd name="T9" fmla="*/ 334 h 334"/>
                  <a:gd name="T10" fmla="*/ 0 w 288"/>
                  <a:gd name="T11" fmla="*/ 283 h 334"/>
                  <a:gd name="T12" fmla="*/ 0 w 288"/>
                  <a:gd name="T13" fmla="*/ 0 h 334"/>
                  <a:gd name="T14" fmla="*/ 256 w 288"/>
                  <a:gd name="T15" fmla="*/ 0 h 334"/>
                  <a:gd name="T16" fmla="*/ 256 w 288"/>
                  <a:gd name="T17" fmla="*/ 281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8" h="334">
                    <a:moveTo>
                      <a:pt x="54" y="334"/>
                    </a:moveTo>
                    <a:cubicBezTo>
                      <a:pt x="237" y="334"/>
                      <a:pt x="237" y="334"/>
                      <a:pt x="237" y="334"/>
                    </a:cubicBezTo>
                    <a:cubicBezTo>
                      <a:pt x="265" y="334"/>
                      <a:pt x="288" y="311"/>
                      <a:pt x="288" y="283"/>
                    </a:cubicBezTo>
                    <a:cubicBezTo>
                      <a:pt x="102" y="283"/>
                      <a:pt x="102" y="283"/>
                      <a:pt x="102" y="283"/>
                    </a:cubicBezTo>
                    <a:cubicBezTo>
                      <a:pt x="102" y="311"/>
                      <a:pt x="79" y="334"/>
                      <a:pt x="51" y="334"/>
                    </a:cubicBezTo>
                    <a:cubicBezTo>
                      <a:pt x="23" y="334"/>
                      <a:pt x="0" y="311"/>
                      <a:pt x="0" y="28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6" y="0"/>
                      <a:pt x="256" y="0"/>
                      <a:pt x="256" y="0"/>
                    </a:cubicBezTo>
                    <a:cubicBezTo>
                      <a:pt x="256" y="281"/>
                      <a:pt x="256" y="281"/>
                      <a:pt x="256" y="28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3" name="Line 134"/>
              <p:cNvSpPr>
                <a:spLocks noChangeShapeType="1"/>
              </p:cNvSpPr>
              <p:nvPr/>
            </p:nvSpPr>
            <p:spPr bwMode="auto">
              <a:xfrm>
                <a:off x="3878" y="2137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4" name="Line 135"/>
              <p:cNvSpPr>
                <a:spLocks noChangeShapeType="1"/>
              </p:cNvSpPr>
              <p:nvPr/>
            </p:nvSpPr>
            <p:spPr bwMode="auto">
              <a:xfrm>
                <a:off x="3840" y="2137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5" name="Line 136"/>
              <p:cNvSpPr>
                <a:spLocks noChangeShapeType="1"/>
              </p:cNvSpPr>
              <p:nvPr/>
            </p:nvSpPr>
            <p:spPr bwMode="auto">
              <a:xfrm>
                <a:off x="3878" y="2192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6" name="Line 137"/>
              <p:cNvSpPr>
                <a:spLocks noChangeShapeType="1"/>
              </p:cNvSpPr>
              <p:nvPr/>
            </p:nvSpPr>
            <p:spPr bwMode="auto">
              <a:xfrm>
                <a:off x="3840" y="2192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7" name="Line 138"/>
              <p:cNvSpPr>
                <a:spLocks noChangeShapeType="1"/>
              </p:cNvSpPr>
              <p:nvPr/>
            </p:nvSpPr>
            <p:spPr bwMode="auto">
              <a:xfrm>
                <a:off x="3878" y="2248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8" name="Line 139"/>
              <p:cNvSpPr>
                <a:spLocks noChangeShapeType="1"/>
              </p:cNvSpPr>
              <p:nvPr/>
            </p:nvSpPr>
            <p:spPr bwMode="auto">
              <a:xfrm>
                <a:off x="3840" y="2248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7" name="Group 160"/>
            <p:cNvGrpSpPr>
              <a:grpSpLocks noChangeAspect="1"/>
            </p:cNvGrpSpPr>
            <p:nvPr/>
          </p:nvGrpSpPr>
          <p:grpSpPr bwMode="auto">
            <a:xfrm>
              <a:off x="2896295" y="2564690"/>
              <a:ext cx="404041" cy="214093"/>
              <a:chOff x="7058" y="925"/>
              <a:chExt cx="251" cy="133"/>
            </a:xfrm>
          </p:grpSpPr>
          <p:sp>
            <p:nvSpPr>
              <p:cNvPr id="928" name="Freeform 161"/>
              <p:cNvSpPr>
                <a:spLocks/>
              </p:cNvSpPr>
              <p:nvPr/>
            </p:nvSpPr>
            <p:spPr bwMode="auto">
              <a:xfrm>
                <a:off x="7058" y="925"/>
                <a:ext cx="250" cy="69"/>
              </a:xfrm>
              <a:custGeom>
                <a:avLst/>
                <a:gdLst>
                  <a:gd name="T0" fmla="*/ 0 w 346"/>
                  <a:gd name="T1" fmla="*/ 95 h 95"/>
                  <a:gd name="T2" fmla="*/ 173 w 346"/>
                  <a:gd name="T3" fmla="*/ 0 h 95"/>
                  <a:gd name="T4" fmla="*/ 346 w 346"/>
                  <a:gd name="T5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95">
                    <a:moveTo>
                      <a:pt x="0" y="95"/>
                    </a:moveTo>
                    <a:cubicBezTo>
                      <a:pt x="0" y="95"/>
                      <a:pt x="63" y="0"/>
                      <a:pt x="173" y="0"/>
                    </a:cubicBezTo>
                    <a:cubicBezTo>
                      <a:pt x="283" y="0"/>
                      <a:pt x="346" y="95"/>
                      <a:pt x="346" y="9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9" name="Freeform 162"/>
              <p:cNvSpPr>
                <a:spLocks/>
              </p:cNvSpPr>
              <p:nvPr/>
            </p:nvSpPr>
            <p:spPr bwMode="auto">
              <a:xfrm>
                <a:off x="7059" y="988"/>
                <a:ext cx="250" cy="70"/>
              </a:xfrm>
              <a:custGeom>
                <a:avLst/>
                <a:gdLst>
                  <a:gd name="T0" fmla="*/ 0 w 346"/>
                  <a:gd name="T1" fmla="*/ 0 h 95"/>
                  <a:gd name="T2" fmla="*/ 173 w 346"/>
                  <a:gd name="T3" fmla="*/ 95 h 95"/>
                  <a:gd name="T4" fmla="*/ 346 w 346"/>
                  <a:gd name="T5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95">
                    <a:moveTo>
                      <a:pt x="0" y="0"/>
                    </a:moveTo>
                    <a:cubicBezTo>
                      <a:pt x="0" y="0"/>
                      <a:pt x="63" y="95"/>
                      <a:pt x="173" y="95"/>
                    </a:cubicBezTo>
                    <a:cubicBezTo>
                      <a:pt x="283" y="95"/>
                      <a:pt x="346" y="0"/>
                      <a:pt x="346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0" name="Oval 163"/>
              <p:cNvSpPr>
                <a:spLocks noChangeArrowheads="1"/>
              </p:cNvSpPr>
              <p:nvPr/>
            </p:nvSpPr>
            <p:spPr bwMode="auto">
              <a:xfrm>
                <a:off x="7121" y="931"/>
                <a:ext cx="124" cy="11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1" name="Oval 164"/>
              <p:cNvSpPr>
                <a:spLocks noChangeArrowheads="1"/>
              </p:cNvSpPr>
              <p:nvPr/>
            </p:nvSpPr>
            <p:spPr bwMode="auto">
              <a:xfrm>
                <a:off x="7170" y="977"/>
                <a:ext cx="27" cy="2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8" name="Group 167"/>
            <p:cNvGrpSpPr>
              <a:grpSpLocks noChangeAspect="1"/>
            </p:cNvGrpSpPr>
            <p:nvPr/>
          </p:nvGrpSpPr>
          <p:grpSpPr bwMode="auto">
            <a:xfrm>
              <a:off x="2925280" y="3006199"/>
              <a:ext cx="346070" cy="301555"/>
              <a:chOff x="6385" y="1100"/>
              <a:chExt cx="241" cy="210"/>
            </a:xfrm>
          </p:grpSpPr>
          <p:sp>
            <p:nvSpPr>
              <p:cNvPr id="926" name="Freeform 168"/>
              <p:cNvSpPr>
                <a:spLocks/>
              </p:cNvSpPr>
              <p:nvPr/>
            </p:nvSpPr>
            <p:spPr bwMode="auto">
              <a:xfrm>
                <a:off x="6385" y="1100"/>
                <a:ext cx="241" cy="210"/>
              </a:xfrm>
              <a:custGeom>
                <a:avLst/>
                <a:gdLst>
                  <a:gd name="T0" fmla="*/ 241 w 241"/>
                  <a:gd name="T1" fmla="*/ 210 h 210"/>
                  <a:gd name="T2" fmla="*/ 0 w 241"/>
                  <a:gd name="T3" fmla="*/ 210 h 210"/>
                  <a:gd name="T4" fmla="*/ 0 w 241"/>
                  <a:gd name="T5" fmla="*/ 0 h 210"/>
                  <a:gd name="T6" fmla="*/ 97 w 241"/>
                  <a:gd name="T7" fmla="*/ 0 h 210"/>
                  <a:gd name="T8" fmla="*/ 115 w 241"/>
                  <a:gd name="T9" fmla="*/ 18 h 210"/>
                  <a:gd name="T10" fmla="*/ 241 w 241"/>
                  <a:gd name="T11" fmla="*/ 18 h 210"/>
                  <a:gd name="T12" fmla="*/ 241 w 241"/>
                  <a:gd name="T1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10">
                    <a:moveTo>
                      <a:pt x="241" y="210"/>
                    </a:moveTo>
                    <a:lnTo>
                      <a:pt x="0" y="210"/>
                    </a:lnTo>
                    <a:lnTo>
                      <a:pt x="0" y="0"/>
                    </a:lnTo>
                    <a:lnTo>
                      <a:pt x="97" y="0"/>
                    </a:lnTo>
                    <a:lnTo>
                      <a:pt x="115" y="18"/>
                    </a:lnTo>
                    <a:lnTo>
                      <a:pt x="241" y="18"/>
                    </a:lnTo>
                    <a:lnTo>
                      <a:pt x="241" y="21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7" name="Line 169"/>
              <p:cNvSpPr>
                <a:spLocks noChangeShapeType="1"/>
              </p:cNvSpPr>
              <p:nvPr/>
            </p:nvSpPr>
            <p:spPr bwMode="auto">
              <a:xfrm>
                <a:off x="6385" y="1140"/>
                <a:ext cx="24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9" name="Group 180"/>
            <p:cNvGrpSpPr>
              <a:grpSpLocks noChangeAspect="1"/>
            </p:cNvGrpSpPr>
            <p:nvPr/>
          </p:nvGrpSpPr>
          <p:grpSpPr bwMode="auto">
            <a:xfrm>
              <a:off x="2926059" y="3535170"/>
              <a:ext cx="344512" cy="277016"/>
              <a:chOff x="3795" y="2105"/>
              <a:chExt cx="245" cy="197"/>
            </a:xfrm>
          </p:grpSpPr>
          <p:sp>
            <p:nvSpPr>
              <p:cNvPr id="913" name="Rectangle 181"/>
              <p:cNvSpPr>
                <a:spLocks noChangeArrowheads="1"/>
              </p:cNvSpPr>
              <p:nvPr/>
            </p:nvSpPr>
            <p:spPr bwMode="auto">
              <a:xfrm>
                <a:off x="3795" y="2105"/>
                <a:ext cx="245" cy="19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4" name="Line 182"/>
              <p:cNvSpPr>
                <a:spLocks noChangeShapeType="1"/>
              </p:cNvSpPr>
              <p:nvPr/>
            </p:nvSpPr>
            <p:spPr bwMode="auto">
              <a:xfrm>
                <a:off x="3828" y="2141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5" name="Line 183"/>
              <p:cNvSpPr>
                <a:spLocks noChangeShapeType="1"/>
              </p:cNvSpPr>
              <p:nvPr/>
            </p:nvSpPr>
            <p:spPr bwMode="auto">
              <a:xfrm>
                <a:off x="3828" y="2105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6" name="Line 184"/>
              <p:cNvSpPr>
                <a:spLocks noChangeShapeType="1"/>
              </p:cNvSpPr>
              <p:nvPr/>
            </p:nvSpPr>
            <p:spPr bwMode="auto">
              <a:xfrm>
                <a:off x="3828" y="2177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7" name="Line 185"/>
              <p:cNvSpPr>
                <a:spLocks noChangeShapeType="1"/>
              </p:cNvSpPr>
              <p:nvPr/>
            </p:nvSpPr>
            <p:spPr bwMode="auto">
              <a:xfrm>
                <a:off x="3828" y="2213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8" name="Line 186"/>
              <p:cNvSpPr>
                <a:spLocks noChangeShapeType="1"/>
              </p:cNvSpPr>
              <p:nvPr/>
            </p:nvSpPr>
            <p:spPr bwMode="auto">
              <a:xfrm>
                <a:off x="3828" y="2248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9" name="Line 187"/>
              <p:cNvSpPr>
                <a:spLocks noChangeShapeType="1"/>
              </p:cNvSpPr>
              <p:nvPr/>
            </p:nvSpPr>
            <p:spPr bwMode="auto">
              <a:xfrm>
                <a:off x="3828" y="2284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0" name="Line 188"/>
              <p:cNvSpPr>
                <a:spLocks noChangeShapeType="1"/>
              </p:cNvSpPr>
              <p:nvPr/>
            </p:nvSpPr>
            <p:spPr bwMode="auto">
              <a:xfrm>
                <a:off x="4008" y="2141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1" name="Line 189"/>
              <p:cNvSpPr>
                <a:spLocks noChangeShapeType="1"/>
              </p:cNvSpPr>
              <p:nvPr/>
            </p:nvSpPr>
            <p:spPr bwMode="auto">
              <a:xfrm>
                <a:off x="4008" y="2105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2" name="Line 190"/>
              <p:cNvSpPr>
                <a:spLocks noChangeShapeType="1"/>
              </p:cNvSpPr>
              <p:nvPr/>
            </p:nvSpPr>
            <p:spPr bwMode="auto">
              <a:xfrm>
                <a:off x="4008" y="2177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3" name="Line 191"/>
              <p:cNvSpPr>
                <a:spLocks noChangeShapeType="1"/>
              </p:cNvSpPr>
              <p:nvPr/>
            </p:nvSpPr>
            <p:spPr bwMode="auto">
              <a:xfrm>
                <a:off x="4008" y="2213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4" name="Line 192"/>
              <p:cNvSpPr>
                <a:spLocks noChangeShapeType="1"/>
              </p:cNvSpPr>
              <p:nvPr/>
            </p:nvSpPr>
            <p:spPr bwMode="auto">
              <a:xfrm>
                <a:off x="4008" y="2248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5" name="Line 193"/>
              <p:cNvSpPr>
                <a:spLocks noChangeShapeType="1"/>
              </p:cNvSpPr>
              <p:nvPr/>
            </p:nvSpPr>
            <p:spPr bwMode="auto">
              <a:xfrm>
                <a:off x="4008" y="2284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0" name="Group 51"/>
            <p:cNvGrpSpPr>
              <a:grpSpLocks noChangeAspect="1"/>
            </p:cNvGrpSpPr>
            <p:nvPr/>
          </p:nvGrpSpPr>
          <p:grpSpPr bwMode="auto">
            <a:xfrm>
              <a:off x="2952265" y="1422178"/>
              <a:ext cx="292100" cy="293298"/>
              <a:chOff x="1774" y="867"/>
              <a:chExt cx="244" cy="245"/>
            </a:xfrm>
          </p:grpSpPr>
          <p:sp>
            <p:nvSpPr>
              <p:cNvPr id="908" name="Freeform 52"/>
              <p:cNvSpPr>
                <a:spLocks/>
              </p:cNvSpPr>
              <p:nvPr/>
            </p:nvSpPr>
            <p:spPr bwMode="auto">
              <a:xfrm>
                <a:off x="1782" y="1019"/>
                <a:ext cx="83" cy="42"/>
              </a:xfrm>
              <a:custGeom>
                <a:avLst/>
                <a:gdLst>
                  <a:gd name="T0" fmla="*/ 83 w 83"/>
                  <a:gd name="T1" fmla="*/ 0 h 42"/>
                  <a:gd name="T2" fmla="*/ 42 w 83"/>
                  <a:gd name="T3" fmla="*/ 42 h 42"/>
                  <a:gd name="T4" fmla="*/ 0 w 83"/>
                  <a:gd name="T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" h="42">
                    <a:moveTo>
                      <a:pt x="83" y="0"/>
                    </a:moveTo>
                    <a:lnTo>
                      <a:pt x="42" y="42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9" name="Freeform 53"/>
              <p:cNvSpPr>
                <a:spLocks/>
              </p:cNvSpPr>
              <p:nvPr/>
            </p:nvSpPr>
            <p:spPr bwMode="auto">
              <a:xfrm>
                <a:off x="1927" y="875"/>
                <a:ext cx="41" cy="83"/>
              </a:xfrm>
              <a:custGeom>
                <a:avLst/>
                <a:gdLst>
                  <a:gd name="T0" fmla="*/ 0 w 41"/>
                  <a:gd name="T1" fmla="*/ 0 h 83"/>
                  <a:gd name="T2" fmla="*/ 41 w 41"/>
                  <a:gd name="T3" fmla="*/ 42 h 83"/>
                  <a:gd name="T4" fmla="*/ 0 w 41"/>
                  <a:gd name="T5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83">
                    <a:moveTo>
                      <a:pt x="0" y="0"/>
                    </a:moveTo>
                    <a:lnTo>
                      <a:pt x="41" y="42"/>
                    </a:lnTo>
                    <a:lnTo>
                      <a:pt x="0" y="8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0" name="Freeform 54"/>
              <p:cNvSpPr>
                <a:spLocks/>
              </p:cNvSpPr>
              <p:nvPr/>
            </p:nvSpPr>
            <p:spPr bwMode="auto">
              <a:xfrm>
                <a:off x="1809" y="900"/>
                <a:ext cx="159" cy="161"/>
              </a:xfrm>
              <a:custGeom>
                <a:avLst/>
                <a:gdLst>
                  <a:gd name="T0" fmla="*/ 220 w 220"/>
                  <a:gd name="T1" fmla="*/ 23 h 222"/>
                  <a:gd name="T2" fmla="*/ 54 w 220"/>
                  <a:gd name="T3" fmla="*/ 51 h 222"/>
                  <a:gd name="T4" fmla="*/ 21 w 220"/>
                  <a:gd name="T5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2">
                    <a:moveTo>
                      <a:pt x="220" y="23"/>
                    </a:moveTo>
                    <a:cubicBezTo>
                      <a:pt x="220" y="23"/>
                      <a:pt x="104" y="0"/>
                      <a:pt x="54" y="51"/>
                    </a:cubicBezTo>
                    <a:cubicBezTo>
                      <a:pt x="0" y="105"/>
                      <a:pt x="21" y="222"/>
                      <a:pt x="21" y="22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1" name="Freeform 55"/>
              <p:cNvSpPr>
                <a:spLocks/>
              </p:cNvSpPr>
              <p:nvPr/>
            </p:nvSpPr>
            <p:spPr bwMode="auto">
              <a:xfrm>
                <a:off x="1957" y="1050"/>
                <a:ext cx="61" cy="62"/>
              </a:xfrm>
              <a:custGeom>
                <a:avLst/>
                <a:gdLst>
                  <a:gd name="T0" fmla="*/ 0 w 61"/>
                  <a:gd name="T1" fmla="*/ 62 h 62"/>
                  <a:gd name="T2" fmla="*/ 0 w 61"/>
                  <a:gd name="T3" fmla="*/ 0 h 62"/>
                  <a:gd name="T4" fmla="*/ 61 w 61"/>
                  <a:gd name="T5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1" h="62">
                    <a:moveTo>
                      <a:pt x="0" y="62"/>
                    </a:moveTo>
                    <a:lnTo>
                      <a:pt x="0" y="0"/>
                    </a:lnTo>
                    <a:lnTo>
                      <a:pt x="61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2" name="Freeform 56"/>
              <p:cNvSpPr>
                <a:spLocks/>
              </p:cNvSpPr>
              <p:nvPr/>
            </p:nvSpPr>
            <p:spPr bwMode="auto">
              <a:xfrm>
                <a:off x="1774" y="867"/>
                <a:ext cx="244" cy="245"/>
              </a:xfrm>
              <a:custGeom>
                <a:avLst/>
                <a:gdLst>
                  <a:gd name="T0" fmla="*/ 244 w 244"/>
                  <a:gd name="T1" fmla="*/ 0 h 245"/>
                  <a:gd name="T2" fmla="*/ 244 w 244"/>
                  <a:gd name="T3" fmla="*/ 245 h 245"/>
                  <a:gd name="T4" fmla="*/ 0 w 244"/>
                  <a:gd name="T5" fmla="*/ 245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4" h="245">
                    <a:moveTo>
                      <a:pt x="244" y="0"/>
                    </a:moveTo>
                    <a:lnTo>
                      <a:pt x="244" y="245"/>
                    </a:lnTo>
                    <a:lnTo>
                      <a:pt x="0" y="24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1" name="Group 144"/>
            <p:cNvGrpSpPr>
              <a:grpSpLocks noChangeAspect="1"/>
            </p:cNvGrpSpPr>
            <p:nvPr/>
          </p:nvGrpSpPr>
          <p:grpSpPr bwMode="auto">
            <a:xfrm>
              <a:off x="2896703" y="233920"/>
              <a:ext cx="403225" cy="401638"/>
              <a:chOff x="1734" y="136"/>
              <a:chExt cx="254" cy="253"/>
            </a:xfrm>
          </p:grpSpPr>
          <p:sp>
            <p:nvSpPr>
              <p:cNvPr id="902" name="Freeform 145"/>
              <p:cNvSpPr>
                <a:spLocks/>
              </p:cNvSpPr>
              <p:nvPr/>
            </p:nvSpPr>
            <p:spPr bwMode="auto">
              <a:xfrm>
                <a:off x="1788" y="136"/>
                <a:ext cx="200" cy="199"/>
              </a:xfrm>
              <a:custGeom>
                <a:avLst/>
                <a:gdLst>
                  <a:gd name="T0" fmla="*/ 0 w 275"/>
                  <a:gd name="T1" fmla="*/ 123 h 275"/>
                  <a:gd name="T2" fmla="*/ 137 w 275"/>
                  <a:gd name="T3" fmla="*/ 0 h 275"/>
                  <a:gd name="T4" fmla="*/ 275 w 275"/>
                  <a:gd name="T5" fmla="*/ 138 h 275"/>
                  <a:gd name="T6" fmla="*/ 147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0" y="123"/>
                    </a:moveTo>
                    <a:cubicBezTo>
                      <a:pt x="7" y="54"/>
                      <a:pt x="66" y="0"/>
                      <a:pt x="137" y="0"/>
                    </a:cubicBezTo>
                    <a:cubicBezTo>
                      <a:pt x="213" y="0"/>
                      <a:pt x="275" y="62"/>
                      <a:pt x="275" y="138"/>
                    </a:cubicBezTo>
                    <a:cubicBezTo>
                      <a:pt x="275" y="210"/>
                      <a:pt x="219" y="270"/>
                      <a:pt x="147" y="27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3" name="Freeform 146"/>
              <p:cNvSpPr>
                <a:spLocks/>
              </p:cNvSpPr>
              <p:nvPr/>
            </p:nvSpPr>
            <p:spPr bwMode="auto">
              <a:xfrm>
                <a:off x="1734" y="220"/>
                <a:ext cx="169" cy="169"/>
              </a:xfrm>
              <a:custGeom>
                <a:avLst/>
                <a:gdLst>
                  <a:gd name="T0" fmla="*/ 170 w 232"/>
                  <a:gd name="T1" fmla="*/ 65 h 234"/>
                  <a:gd name="T2" fmla="*/ 211 w 232"/>
                  <a:gd name="T3" fmla="*/ 215 h 234"/>
                  <a:gd name="T4" fmla="*/ 62 w 232"/>
                  <a:gd name="T5" fmla="*/ 174 h 234"/>
                  <a:gd name="T6" fmla="*/ 21 w 232"/>
                  <a:gd name="T7" fmla="*/ 24 h 234"/>
                  <a:gd name="T8" fmla="*/ 170 w 232"/>
                  <a:gd name="T9" fmla="*/ 6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234">
                    <a:moveTo>
                      <a:pt x="170" y="65"/>
                    </a:moveTo>
                    <a:cubicBezTo>
                      <a:pt x="223" y="118"/>
                      <a:pt x="232" y="194"/>
                      <a:pt x="211" y="215"/>
                    </a:cubicBezTo>
                    <a:cubicBezTo>
                      <a:pt x="192" y="234"/>
                      <a:pt x="114" y="226"/>
                      <a:pt x="62" y="174"/>
                    </a:cubicBezTo>
                    <a:cubicBezTo>
                      <a:pt x="9" y="121"/>
                      <a:pt x="0" y="45"/>
                      <a:pt x="21" y="24"/>
                    </a:cubicBezTo>
                    <a:cubicBezTo>
                      <a:pt x="45" y="0"/>
                      <a:pt x="118" y="13"/>
                      <a:pt x="170" y="65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4" name="Line 147"/>
              <p:cNvSpPr>
                <a:spLocks noChangeShapeType="1"/>
              </p:cNvSpPr>
              <p:nvPr/>
            </p:nvSpPr>
            <p:spPr bwMode="auto">
              <a:xfrm>
                <a:off x="1801" y="289"/>
                <a:ext cx="33" cy="3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5" name="Line 148"/>
              <p:cNvSpPr>
                <a:spLocks noChangeShapeType="1"/>
              </p:cNvSpPr>
              <p:nvPr/>
            </p:nvSpPr>
            <p:spPr bwMode="auto">
              <a:xfrm>
                <a:off x="1818" y="165"/>
                <a:ext cx="142" cy="14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6" name="Line 149"/>
              <p:cNvSpPr>
                <a:spLocks noChangeShapeType="1"/>
              </p:cNvSpPr>
              <p:nvPr/>
            </p:nvSpPr>
            <p:spPr bwMode="auto">
              <a:xfrm flipH="1">
                <a:off x="1856" y="165"/>
                <a:ext cx="101" cy="10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7" name="Freeform 150"/>
              <p:cNvSpPr>
                <a:spLocks/>
              </p:cNvSpPr>
              <p:nvPr/>
            </p:nvSpPr>
            <p:spPr bwMode="auto">
              <a:xfrm>
                <a:off x="1893" y="136"/>
                <a:ext cx="95" cy="97"/>
              </a:xfrm>
              <a:custGeom>
                <a:avLst/>
                <a:gdLst>
                  <a:gd name="T0" fmla="*/ 131 w 131"/>
                  <a:gd name="T1" fmla="*/ 119 h 133"/>
                  <a:gd name="T2" fmla="*/ 85 w 131"/>
                  <a:gd name="T3" fmla="*/ 133 h 133"/>
                  <a:gd name="T4" fmla="*/ 0 w 131"/>
                  <a:gd name="T5" fmla="*/ 48 h 133"/>
                  <a:gd name="T6" fmla="*/ 15 w 131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133">
                    <a:moveTo>
                      <a:pt x="131" y="119"/>
                    </a:moveTo>
                    <a:cubicBezTo>
                      <a:pt x="118" y="128"/>
                      <a:pt x="102" y="133"/>
                      <a:pt x="85" y="133"/>
                    </a:cubicBezTo>
                    <a:cubicBezTo>
                      <a:pt x="38" y="133"/>
                      <a:pt x="0" y="95"/>
                      <a:pt x="0" y="48"/>
                    </a:cubicBezTo>
                    <a:cubicBezTo>
                      <a:pt x="0" y="30"/>
                      <a:pt x="6" y="14"/>
                      <a:pt x="1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2" name="Group 12"/>
            <p:cNvGrpSpPr>
              <a:grpSpLocks noChangeAspect="1"/>
            </p:cNvGrpSpPr>
            <p:nvPr/>
          </p:nvGrpSpPr>
          <p:grpSpPr bwMode="auto">
            <a:xfrm>
              <a:off x="2905434" y="862974"/>
              <a:ext cx="385763" cy="331788"/>
              <a:chOff x="1811" y="516"/>
              <a:chExt cx="243" cy="209"/>
            </a:xfrm>
          </p:grpSpPr>
          <p:sp>
            <p:nvSpPr>
              <p:cNvPr id="893" name="Freeform 13"/>
              <p:cNvSpPr>
                <a:spLocks/>
              </p:cNvSpPr>
              <p:nvPr/>
            </p:nvSpPr>
            <p:spPr bwMode="auto">
              <a:xfrm>
                <a:off x="1811" y="516"/>
                <a:ext cx="243" cy="62"/>
              </a:xfrm>
              <a:custGeom>
                <a:avLst/>
                <a:gdLst>
                  <a:gd name="T0" fmla="*/ 122 w 243"/>
                  <a:gd name="T1" fmla="*/ 0 h 62"/>
                  <a:gd name="T2" fmla="*/ 0 w 243"/>
                  <a:gd name="T3" fmla="*/ 62 h 62"/>
                  <a:gd name="T4" fmla="*/ 243 w 243"/>
                  <a:gd name="T5" fmla="*/ 62 h 62"/>
                  <a:gd name="T6" fmla="*/ 122 w 243"/>
                  <a:gd name="T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3" h="62">
                    <a:moveTo>
                      <a:pt x="122" y="0"/>
                    </a:moveTo>
                    <a:lnTo>
                      <a:pt x="0" y="62"/>
                    </a:lnTo>
                    <a:lnTo>
                      <a:pt x="243" y="62"/>
                    </a:lnTo>
                    <a:lnTo>
                      <a:pt x="122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4" name="Freeform 14"/>
              <p:cNvSpPr>
                <a:spLocks/>
              </p:cNvSpPr>
              <p:nvPr/>
            </p:nvSpPr>
            <p:spPr bwMode="auto">
              <a:xfrm>
                <a:off x="1823" y="687"/>
                <a:ext cx="219" cy="38"/>
              </a:xfrm>
              <a:custGeom>
                <a:avLst/>
                <a:gdLst>
                  <a:gd name="T0" fmla="*/ 15 w 219"/>
                  <a:gd name="T1" fmla="*/ 0 h 38"/>
                  <a:gd name="T2" fmla="*/ 204 w 219"/>
                  <a:gd name="T3" fmla="*/ 0 h 38"/>
                  <a:gd name="T4" fmla="*/ 219 w 219"/>
                  <a:gd name="T5" fmla="*/ 38 h 38"/>
                  <a:gd name="T6" fmla="*/ 0 w 219"/>
                  <a:gd name="T7" fmla="*/ 38 h 38"/>
                  <a:gd name="T8" fmla="*/ 15 w 219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38">
                    <a:moveTo>
                      <a:pt x="15" y="0"/>
                    </a:moveTo>
                    <a:lnTo>
                      <a:pt x="204" y="0"/>
                    </a:lnTo>
                    <a:lnTo>
                      <a:pt x="219" y="38"/>
                    </a:lnTo>
                    <a:lnTo>
                      <a:pt x="0" y="38"/>
                    </a:lnTo>
                    <a:lnTo>
                      <a:pt x="15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5" name="Line 15"/>
              <p:cNvSpPr>
                <a:spLocks noChangeShapeType="1"/>
              </p:cNvSpPr>
              <p:nvPr/>
            </p:nvSpPr>
            <p:spPr bwMode="auto">
              <a:xfrm flipV="1">
                <a:off x="1838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6" name="Line 16"/>
              <p:cNvSpPr>
                <a:spLocks noChangeShapeType="1"/>
              </p:cNvSpPr>
              <p:nvPr/>
            </p:nvSpPr>
            <p:spPr bwMode="auto">
              <a:xfrm flipV="1">
                <a:off x="2027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7" name="Line 17"/>
              <p:cNvSpPr>
                <a:spLocks noChangeShapeType="1"/>
              </p:cNvSpPr>
              <p:nvPr/>
            </p:nvSpPr>
            <p:spPr bwMode="auto">
              <a:xfrm flipV="1">
                <a:off x="1996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8" name="Line 18"/>
              <p:cNvSpPr>
                <a:spLocks noChangeShapeType="1"/>
              </p:cNvSpPr>
              <p:nvPr/>
            </p:nvSpPr>
            <p:spPr bwMode="auto">
              <a:xfrm flipV="1">
                <a:off x="1965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9" name="Line 19"/>
              <p:cNvSpPr>
                <a:spLocks noChangeShapeType="1"/>
              </p:cNvSpPr>
              <p:nvPr/>
            </p:nvSpPr>
            <p:spPr bwMode="auto">
              <a:xfrm flipV="1">
                <a:off x="1933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0" name="Line 20"/>
              <p:cNvSpPr>
                <a:spLocks noChangeShapeType="1"/>
              </p:cNvSpPr>
              <p:nvPr/>
            </p:nvSpPr>
            <p:spPr bwMode="auto">
              <a:xfrm flipV="1">
                <a:off x="1901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1" name="Line 21"/>
              <p:cNvSpPr>
                <a:spLocks noChangeShapeType="1"/>
              </p:cNvSpPr>
              <p:nvPr/>
            </p:nvSpPr>
            <p:spPr bwMode="auto">
              <a:xfrm flipV="1">
                <a:off x="1870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944" name="Group 943"/>
          <p:cNvGrpSpPr/>
          <p:nvPr/>
        </p:nvGrpSpPr>
        <p:grpSpPr>
          <a:xfrm>
            <a:off x="-7324505" y="241482"/>
            <a:ext cx="375067" cy="4085298"/>
            <a:chOff x="3952448" y="245827"/>
            <a:chExt cx="382588" cy="4167217"/>
          </a:xfrm>
        </p:grpSpPr>
        <p:grpSp>
          <p:nvGrpSpPr>
            <p:cNvPr id="945" name="Group 260"/>
            <p:cNvGrpSpPr>
              <a:grpSpLocks noChangeAspect="1"/>
            </p:cNvGrpSpPr>
            <p:nvPr/>
          </p:nvGrpSpPr>
          <p:grpSpPr bwMode="auto">
            <a:xfrm>
              <a:off x="3985700" y="1322349"/>
              <a:ext cx="316085" cy="317115"/>
              <a:chOff x="6525" y="1171"/>
              <a:chExt cx="244" cy="197"/>
            </a:xfrm>
          </p:grpSpPr>
          <p:sp>
            <p:nvSpPr>
              <p:cNvPr id="988" name="Rectangle 261"/>
              <p:cNvSpPr>
                <a:spLocks noChangeArrowheads="1"/>
              </p:cNvSpPr>
              <p:nvPr/>
            </p:nvSpPr>
            <p:spPr bwMode="auto">
              <a:xfrm>
                <a:off x="6525" y="1330"/>
                <a:ext cx="35" cy="3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9" name="Rectangle 262"/>
              <p:cNvSpPr>
                <a:spLocks noChangeArrowheads="1"/>
              </p:cNvSpPr>
              <p:nvPr/>
            </p:nvSpPr>
            <p:spPr bwMode="auto">
              <a:xfrm>
                <a:off x="6594" y="1279"/>
                <a:ext cx="36" cy="8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90" name="Rectangle 263"/>
              <p:cNvSpPr>
                <a:spLocks noChangeArrowheads="1"/>
              </p:cNvSpPr>
              <p:nvPr/>
            </p:nvSpPr>
            <p:spPr bwMode="auto">
              <a:xfrm>
                <a:off x="6664" y="1225"/>
                <a:ext cx="35" cy="14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91" name="Rectangle 264"/>
              <p:cNvSpPr>
                <a:spLocks noChangeArrowheads="1"/>
              </p:cNvSpPr>
              <p:nvPr/>
            </p:nvSpPr>
            <p:spPr bwMode="auto">
              <a:xfrm>
                <a:off x="6734" y="1171"/>
                <a:ext cx="35" cy="19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6" name="Group 267"/>
            <p:cNvGrpSpPr>
              <a:grpSpLocks noChangeAspect="1"/>
            </p:cNvGrpSpPr>
            <p:nvPr/>
          </p:nvGrpSpPr>
          <p:grpSpPr bwMode="auto">
            <a:xfrm>
              <a:off x="3977388" y="4080335"/>
              <a:ext cx="332709" cy="332709"/>
              <a:chOff x="3792" y="2076"/>
              <a:chExt cx="249" cy="249"/>
            </a:xfrm>
          </p:grpSpPr>
          <p:sp>
            <p:nvSpPr>
              <p:cNvPr id="985" name="Freeform 268"/>
              <p:cNvSpPr>
                <a:spLocks/>
              </p:cNvSpPr>
              <p:nvPr/>
            </p:nvSpPr>
            <p:spPr bwMode="auto">
              <a:xfrm>
                <a:off x="3792" y="2076"/>
                <a:ext cx="249" cy="249"/>
              </a:xfrm>
              <a:custGeom>
                <a:avLst/>
                <a:gdLst>
                  <a:gd name="T0" fmla="*/ 249 w 249"/>
                  <a:gd name="T1" fmla="*/ 249 h 249"/>
                  <a:gd name="T2" fmla="*/ 0 w 249"/>
                  <a:gd name="T3" fmla="*/ 249 h 249"/>
                  <a:gd name="T4" fmla="*/ 0 w 249"/>
                  <a:gd name="T5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9" h="249">
                    <a:moveTo>
                      <a:pt x="249" y="249"/>
                    </a:moveTo>
                    <a:lnTo>
                      <a:pt x="0" y="249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6" name="Freeform 269"/>
              <p:cNvSpPr>
                <a:spLocks/>
              </p:cNvSpPr>
              <p:nvPr/>
            </p:nvSpPr>
            <p:spPr bwMode="auto">
              <a:xfrm>
                <a:off x="3977" y="2136"/>
                <a:ext cx="64" cy="65"/>
              </a:xfrm>
              <a:custGeom>
                <a:avLst/>
                <a:gdLst>
                  <a:gd name="T0" fmla="*/ 0 w 64"/>
                  <a:gd name="T1" fmla="*/ 0 h 65"/>
                  <a:gd name="T2" fmla="*/ 64 w 64"/>
                  <a:gd name="T3" fmla="*/ 0 h 65"/>
                  <a:gd name="T4" fmla="*/ 64 w 64"/>
                  <a:gd name="T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4" h="65">
                    <a:moveTo>
                      <a:pt x="0" y="0"/>
                    </a:moveTo>
                    <a:lnTo>
                      <a:pt x="64" y="0"/>
                    </a:lnTo>
                    <a:lnTo>
                      <a:pt x="64" y="6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7" name="Freeform 270"/>
              <p:cNvSpPr>
                <a:spLocks/>
              </p:cNvSpPr>
              <p:nvPr/>
            </p:nvSpPr>
            <p:spPr bwMode="auto">
              <a:xfrm>
                <a:off x="3832" y="2136"/>
                <a:ext cx="209" cy="142"/>
              </a:xfrm>
              <a:custGeom>
                <a:avLst/>
                <a:gdLst>
                  <a:gd name="T0" fmla="*/ 209 w 209"/>
                  <a:gd name="T1" fmla="*/ 0 h 142"/>
                  <a:gd name="T2" fmla="*/ 106 w 209"/>
                  <a:gd name="T3" fmla="*/ 94 h 142"/>
                  <a:gd name="T4" fmla="*/ 82 w 209"/>
                  <a:gd name="T5" fmla="*/ 65 h 142"/>
                  <a:gd name="T6" fmla="*/ 0 w 209"/>
                  <a:gd name="T7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" h="142">
                    <a:moveTo>
                      <a:pt x="209" y="0"/>
                    </a:moveTo>
                    <a:lnTo>
                      <a:pt x="106" y="94"/>
                    </a:lnTo>
                    <a:lnTo>
                      <a:pt x="82" y="65"/>
                    </a:lnTo>
                    <a:lnTo>
                      <a:pt x="0" y="142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7" name="Group 286"/>
            <p:cNvGrpSpPr>
              <a:grpSpLocks noChangeAspect="1"/>
            </p:cNvGrpSpPr>
            <p:nvPr/>
          </p:nvGrpSpPr>
          <p:grpSpPr bwMode="auto">
            <a:xfrm>
              <a:off x="3971502" y="3578427"/>
              <a:ext cx="344481" cy="343058"/>
              <a:chOff x="6524" y="2236"/>
              <a:chExt cx="242" cy="241"/>
            </a:xfrm>
          </p:grpSpPr>
          <p:sp>
            <p:nvSpPr>
              <p:cNvPr id="980" name="Freeform 287"/>
              <p:cNvSpPr>
                <a:spLocks/>
              </p:cNvSpPr>
              <p:nvPr/>
            </p:nvSpPr>
            <p:spPr bwMode="auto">
              <a:xfrm>
                <a:off x="6524" y="2236"/>
                <a:ext cx="242" cy="165"/>
              </a:xfrm>
              <a:custGeom>
                <a:avLst/>
                <a:gdLst>
                  <a:gd name="T0" fmla="*/ 0 w 333"/>
                  <a:gd name="T1" fmla="*/ 216 h 227"/>
                  <a:gd name="T2" fmla="*/ 0 w 333"/>
                  <a:gd name="T3" fmla="*/ 167 h 227"/>
                  <a:gd name="T4" fmla="*/ 167 w 333"/>
                  <a:gd name="T5" fmla="*/ 0 h 227"/>
                  <a:gd name="T6" fmla="*/ 333 w 333"/>
                  <a:gd name="T7" fmla="*/ 167 h 227"/>
                  <a:gd name="T8" fmla="*/ 333 w 333"/>
                  <a:gd name="T9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3" h="227">
                    <a:moveTo>
                      <a:pt x="0" y="216"/>
                    </a:moveTo>
                    <a:cubicBezTo>
                      <a:pt x="0" y="167"/>
                      <a:pt x="0" y="167"/>
                      <a:pt x="0" y="167"/>
                    </a:cubicBezTo>
                    <a:cubicBezTo>
                      <a:pt x="0" y="75"/>
                      <a:pt x="75" y="0"/>
                      <a:pt x="167" y="0"/>
                    </a:cubicBezTo>
                    <a:cubicBezTo>
                      <a:pt x="258" y="0"/>
                      <a:pt x="333" y="75"/>
                      <a:pt x="333" y="167"/>
                    </a:cubicBezTo>
                    <a:cubicBezTo>
                      <a:pt x="333" y="227"/>
                      <a:pt x="333" y="227"/>
                      <a:pt x="333" y="2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1" name="Freeform 288"/>
              <p:cNvSpPr>
                <a:spLocks/>
              </p:cNvSpPr>
              <p:nvPr/>
            </p:nvSpPr>
            <p:spPr bwMode="auto">
              <a:xfrm>
                <a:off x="6524" y="2374"/>
                <a:ext cx="39" cy="91"/>
              </a:xfrm>
              <a:custGeom>
                <a:avLst/>
                <a:gdLst>
                  <a:gd name="T0" fmla="*/ 53 w 53"/>
                  <a:gd name="T1" fmla="*/ 125 h 125"/>
                  <a:gd name="T2" fmla="*/ 30 w 53"/>
                  <a:gd name="T3" fmla="*/ 125 h 125"/>
                  <a:gd name="T4" fmla="*/ 0 w 53"/>
                  <a:gd name="T5" fmla="*/ 95 h 125"/>
                  <a:gd name="T6" fmla="*/ 0 w 53"/>
                  <a:gd name="T7" fmla="*/ 30 h 125"/>
                  <a:gd name="T8" fmla="*/ 30 w 53"/>
                  <a:gd name="T9" fmla="*/ 0 h 125"/>
                  <a:gd name="T10" fmla="*/ 53 w 53"/>
                  <a:gd name="T11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25">
                    <a:moveTo>
                      <a:pt x="53" y="125"/>
                    </a:moveTo>
                    <a:cubicBezTo>
                      <a:pt x="30" y="125"/>
                      <a:pt x="30" y="125"/>
                      <a:pt x="30" y="125"/>
                    </a:cubicBezTo>
                    <a:cubicBezTo>
                      <a:pt x="13" y="125"/>
                      <a:pt x="0" y="112"/>
                      <a:pt x="0" y="95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13"/>
                      <a:pt x="13" y="0"/>
                      <a:pt x="30" y="0"/>
                    </a:cubicBezTo>
                    <a:cubicBezTo>
                      <a:pt x="53" y="0"/>
                      <a:pt x="53" y="0"/>
                      <a:pt x="5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2" name="Rectangle 289"/>
              <p:cNvSpPr>
                <a:spLocks noChangeArrowheads="1"/>
              </p:cNvSpPr>
              <p:nvPr/>
            </p:nvSpPr>
            <p:spPr bwMode="auto">
              <a:xfrm>
                <a:off x="6563" y="2362"/>
                <a:ext cx="43" cy="11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3" name="Freeform 290"/>
              <p:cNvSpPr>
                <a:spLocks/>
              </p:cNvSpPr>
              <p:nvPr/>
            </p:nvSpPr>
            <p:spPr bwMode="auto">
              <a:xfrm>
                <a:off x="6727" y="2374"/>
                <a:ext cx="39" cy="91"/>
              </a:xfrm>
              <a:custGeom>
                <a:avLst/>
                <a:gdLst>
                  <a:gd name="T0" fmla="*/ 0 w 53"/>
                  <a:gd name="T1" fmla="*/ 125 h 125"/>
                  <a:gd name="T2" fmla="*/ 23 w 53"/>
                  <a:gd name="T3" fmla="*/ 125 h 125"/>
                  <a:gd name="T4" fmla="*/ 53 w 53"/>
                  <a:gd name="T5" fmla="*/ 95 h 125"/>
                  <a:gd name="T6" fmla="*/ 53 w 53"/>
                  <a:gd name="T7" fmla="*/ 30 h 125"/>
                  <a:gd name="T8" fmla="*/ 23 w 53"/>
                  <a:gd name="T9" fmla="*/ 0 h 125"/>
                  <a:gd name="T10" fmla="*/ 0 w 53"/>
                  <a:gd name="T11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25">
                    <a:moveTo>
                      <a:pt x="0" y="125"/>
                    </a:moveTo>
                    <a:cubicBezTo>
                      <a:pt x="23" y="125"/>
                      <a:pt x="23" y="125"/>
                      <a:pt x="23" y="125"/>
                    </a:cubicBezTo>
                    <a:cubicBezTo>
                      <a:pt x="40" y="125"/>
                      <a:pt x="53" y="112"/>
                      <a:pt x="53" y="95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3" y="13"/>
                      <a:pt x="40" y="0"/>
                      <a:pt x="23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4" name="Rectangle 291"/>
              <p:cNvSpPr>
                <a:spLocks noChangeArrowheads="1"/>
              </p:cNvSpPr>
              <p:nvPr/>
            </p:nvSpPr>
            <p:spPr bwMode="auto">
              <a:xfrm>
                <a:off x="6684" y="2362"/>
                <a:ext cx="43" cy="11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8" name="Group 331"/>
            <p:cNvGrpSpPr>
              <a:grpSpLocks noChangeAspect="1"/>
            </p:cNvGrpSpPr>
            <p:nvPr/>
          </p:nvGrpSpPr>
          <p:grpSpPr bwMode="auto">
            <a:xfrm>
              <a:off x="3973648" y="2750448"/>
              <a:ext cx="340189" cy="259702"/>
              <a:chOff x="6538" y="1680"/>
              <a:chExt cx="245" cy="212"/>
            </a:xfrm>
          </p:grpSpPr>
          <p:sp>
            <p:nvSpPr>
              <p:cNvPr id="977" name="Freeform 332"/>
              <p:cNvSpPr>
                <a:spLocks/>
              </p:cNvSpPr>
              <p:nvPr/>
            </p:nvSpPr>
            <p:spPr bwMode="auto">
              <a:xfrm>
                <a:off x="6538" y="1680"/>
                <a:ext cx="245" cy="121"/>
              </a:xfrm>
              <a:custGeom>
                <a:avLst/>
                <a:gdLst>
                  <a:gd name="T0" fmla="*/ 0 w 245"/>
                  <a:gd name="T1" fmla="*/ 61 h 121"/>
                  <a:gd name="T2" fmla="*/ 123 w 245"/>
                  <a:gd name="T3" fmla="*/ 0 h 121"/>
                  <a:gd name="T4" fmla="*/ 245 w 245"/>
                  <a:gd name="T5" fmla="*/ 61 h 121"/>
                  <a:gd name="T6" fmla="*/ 123 w 245"/>
                  <a:gd name="T7" fmla="*/ 121 h 121"/>
                  <a:gd name="T8" fmla="*/ 0 w 245"/>
                  <a:gd name="T9" fmla="*/ 6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121">
                    <a:moveTo>
                      <a:pt x="0" y="61"/>
                    </a:moveTo>
                    <a:lnTo>
                      <a:pt x="123" y="0"/>
                    </a:lnTo>
                    <a:lnTo>
                      <a:pt x="245" y="61"/>
                    </a:lnTo>
                    <a:lnTo>
                      <a:pt x="123" y="121"/>
                    </a:lnTo>
                    <a:lnTo>
                      <a:pt x="0" y="6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8" name="Freeform 333"/>
              <p:cNvSpPr>
                <a:spLocks/>
              </p:cNvSpPr>
              <p:nvPr/>
            </p:nvSpPr>
            <p:spPr bwMode="auto">
              <a:xfrm>
                <a:off x="6538" y="1763"/>
                <a:ext cx="245" cy="84"/>
              </a:xfrm>
              <a:custGeom>
                <a:avLst/>
                <a:gdLst>
                  <a:gd name="T0" fmla="*/ 47 w 245"/>
                  <a:gd name="T1" fmla="*/ 1 h 84"/>
                  <a:gd name="T2" fmla="*/ 0 w 245"/>
                  <a:gd name="T3" fmla="*/ 23 h 84"/>
                  <a:gd name="T4" fmla="*/ 123 w 245"/>
                  <a:gd name="T5" fmla="*/ 84 h 84"/>
                  <a:gd name="T6" fmla="*/ 245 w 245"/>
                  <a:gd name="T7" fmla="*/ 23 h 84"/>
                  <a:gd name="T8" fmla="*/ 200 w 245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84">
                    <a:moveTo>
                      <a:pt x="47" y="1"/>
                    </a:moveTo>
                    <a:lnTo>
                      <a:pt x="0" y="23"/>
                    </a:lnTo>
                    <a:lnTo>
                      <a:pt x="123" y="84"/>
                    </a:lnTo>
                    <a:lnTo>
                      <a:pt x="245" y="23"/>
                    </a:lnTo>
                    <a:lnTo>
                      <a:pt x="20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9" name="Freeform 334"/>
              <p:cNvSpPr>
                <a:spLocks/>
              </p:cNvSpPr>
              <p:nvPr/>
            </p:nvSpPr>
            <p:spPr bwMode="auto">
              <a:xfrm>
                <a:off x="6538" y="1809"/>
                <a:ext cx="245" cy="83"/>
              </a:xfrm>
              <a:custGeom>
                <a:avLst/>
                <a:gdLst>
                  <a:gd name="T0" fmla="*/ 47 w 245"/>
                  <a:gd name="T1" fmla="*/ 0 h 83"/>
                  <a:gd name="T2" fmla="*/ 0 w 245"/>
                  <a:gd name="T3" fmla="*/ 23 h 83"/>
                  <a:gd name="T4" fmla="*/ 123 w 245"/>
                  <a:gd name="T5" fmla="*/ 83 h 83"/>
                  <a:gd name="T6" fmla="*/ 245 w 245"/>
                  <a:gd name="T7" fmla="*/ 23 h 83"/>
                  <a:gd name="T8" fmla="*/ 200 w 245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83">
                    <a:moveTo>
                      <a:pt x="47" y="0"/>
                    </a:moveTo>
                    <a:lnTo>
                      <a:pt x="0" y="23"/>
                    </a:lnTo>
                    <a:lnTo>
                      <a:pt x="123" y="83"/>
                    </a:lnTo>
                    <a:lnTo>
                      <a:pt x="245" y="23"/>
                    </a:lnTo>
                    <a:lnTo>
                      <a:pt x="20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9" name="Group 294"/>
            <p:cNvGrpSpPr>
              <a:grpSpLocks noChangeAspect="1"/>
            </p:cNvGrpSpPr>
            <p:nvPr/>
          </p:nvGrpSpPr>
          <p:grpSpPr bwMode="auto">
            <a:xfrm>
              <a:off x="3964539" y="2264819"/>
              <a:ext cx="358406" cy="326781"/>
              <a:chOff x="6535" y="1471"/>
              <a:chExt cx="238" cy="217"/>
            </a:xfrm>
          </p:grpSpPr>
          <p:sp>
            <p:nvSpPr>
              <p:cNvPr id="975" name="Freeform 295"/>
              <p:cNvSpPr>
                <a:spLocks/>
              </p:cNvSpPr>
              <p:nvPr/>
            </p:nvSpPr>
            <p:spPr bwMode="auto">
              <a:xfrm>
                <a:off x="6535" y="1471"/>
                <a:ext cx="238" cy="217"/>
              </a:xfrm>
              <a:custGeom>
                <a:avLst/>
                <a:gdLst>
                  <a:gd name="T0" fmla="*/ 306 w 329"/>
                  <a:gd name="T1" fmla="*/ 153 h 299"/>
                  <a:gd name="T2" fmla="*/ 329 w 329"/>
                  <a:gd name="T3" fmla="*/ 93 h 299"/>
                  <a:gd name="T4" fmla="*/ 236 w 329"/>
                  <a:gd name="T5" fmla="*/ 0 h 299"/>
                  <a:gd name="T6" fmla="*/ 164 w 329"/>
                  <a:gd name="T7" fmla="*/ 34 h 299"/>
                  <a:gd name="T8" fmla="*/ 93 w 329"/>
                  <a:gd name="T9" fmla="*/ 0 h 299"/>
                  <a:gd name="T10" fmla="*/ 0 w 329"/>
                  <a:gd name="T11" fmla="*/ 93 h 299"/>
                  <a:gd name="T12" fmla="*/ 23 w 329"/>
                  <a:gd name="T13" fmla="*/ 154 h 299"/>
                  <a:gd name="T14" fmla="*/ 23 w 329"/>
                  <a:gd name="T15" fmla="*/ 154 h 299"/>
                  <a:gd name="T16" fmla="*/ 23 w 329"/>
                  <a:gd name="T17" fmla="*/ 154 h 299"/>
                  <a:gd name="T18" fmla="*/ 30 w 329"/>
                  <a:gd name="T19" fmla="*/ 162 h 299"/>
                  <a:gd name="T20" fmla="*/ 164 w 329"/>
                  <a:gd name="T21" fmla="*/ 299 h 299"/>
                  <a:gd name="T22" fmla="*/ 298 w 329"/>
                  <a:gd name="T23" fmla="*/ 162 h 299"/>
                  <a:gd name="T24" fmla="*/ 306 w 329"/>
                  <a:gd name="T25" fmla="*/ 154 h 299"/>
                  <a:gd name="T26" fmla="*/ 306 w 329"/>
                  <a:gd name="T27" fmla="*/ 154 h 299"/>
                  <a:gd name="T28" fmla="*/ 306 w 329"/>
                  <a:gd name="T29" fmla="*/ 153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9" h="299">
                    <a:moveTo>
                      <a:pt x="306" y="153"/>
                    </a:moveTo>
                    <a:cubicBezTo>
                      <a:pt x="320" y="137"/>
                      <a:pt x="329" y="116"/>
                      <a:pt x="329" y="93"/>
                    </a:cubicBezTo>
                    <a:cubicBezTo>
                      <a:pt x="329" y="42"/>
                      <a:pt x="287" y="0"/>
                      <a:pt x="236" y="0"/>
                    </a:cubicBezTo>
                    <a:cubicBezTo>
                      <a:pt x="207" y="0"/>
                      <a:pt x="181" y="14"/>
                      <a:pt x="164" y="34"/>
                    </a:cubicBezTo>
                    <a:cubicBezTo>
                      <a:pt x="147" y="14"/>
                      <a:pt x="122" y="0"/>
                      <a:pt x="93" y="0"/>
                    </a:cubicBezTo>
                    <a:cubicBezTo>
                      <a:pt x="41" y="0"/>
                      <a:pt x="0" y="42"/>
                      <a:pt x="0" y="93"/>
                    </a:cubicBezTo>
                    <a:cubicBezTo>
                      <a:pt x="0" y="116"/>
                      <a:pt x="8" y="137"/>
                      <a:pt x="23" y="154"/>
                    </a:cubicBezTo>
                    <a:cubicBezTo>
                      <a:pt x="23" y="154"/>
                      <a:pt x="23" y="154"/>
                      <a:pt x="23" y="154"/>
                    </a:cubicBezTo>
                    <a:cubicBezTo>
                      <a:pt x="23" y="154"/>
                      <a:pt x="23" y="154"/>
                      <a:pt x="23" y="154"/>
                    </a:cubicBezTo>
                    <a:cubicBezTo>
                      <a:pt x="25" y="156"/>
                      <a:pt x="28" y="159"/>
                      <a:pt x="30" y="162"/>
                    </a:cubicBezTo>
                    <a:cubicBezTo>
                      <a:pt x="164" y="299"/>
                      <a:pt x="164" y="299"/>
                      <a:pt x="164" y="299"/>
                    </a:cubicBezTo>
                    <a:cubicBezTo>
                      <a:pt x="298" y="162"/>
                      <a:pt x="298" y="162"/>
                      <a:pt x="298" y="162"/>
                    </a:cubicBezTo>
                    <a:cubicBezTo>
                      <a:pt x="301" y="159"/>
                      <a:pt x="304" y="157"/>
                      <a:pt x="306" y="154"/>
                    </a:cubicBezTo>
                    <a:cubicBezTo>
                      <a:pt x="306" y="154"/>
                      <a:pt x="306" y="154"/>
                      <a:pt x="306" y="154"/>
                    </a:cubicBezTo>
                    <a:lnTo>
                      <a:pt x="306" y="153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6" name="Freeform 296"/>
              <p:cNvSpPr>
                <a:spLocks/>
              </p:cNvSpPr>
              <p:nvPr/>
            </p:nvSpPr>
            <p:spPr bwMode="auto">
              <a:xfrm>
                <a:off x="6557" y="1526"/>
                <a:ext cx="199" cy="93"/>
              </a:xfrm>
              <a:custGeom>
                <a:avLst/>
                <a:gdLst>
                  <a:gd name="T0" fmla="*/ 0 w 199"/>
                  <a:gd name="T1" fmla="*/ 62 h 93"/>
                  <a:gd name="T2" fmla="*/ 25 w 199"/>
                  <a:gd name="T3" fmla="*/ 62 h 93"/>
                  <a:gd name="T4" fmla="*/ 51 w 199"/>
                  <a:gd name="T5" fmla="*/ 20 h 93"/>
                  <a:gd name="T6" fmla="*/ 91 w 199"/>
                  <a:gd name="T7" fmla="*/ 93 h 93"/>
                  <a:gd name="T8" fmla="*/ 131 w 199"/>
                  <a:gd name="T9" fmla="*/ 0 h 93"/>
                  <a:gd name="T10" fmla="*/ 160 w 199"/>
                  <a:gd name="T11" fmla="*/ 57 h 93"/>
                  <a:gd name="T12" fmla="*/ 199 w 199"/>
                  <a:gd name="T13" fmla="*/ 5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93">
                    <a:moveTo>
                      <a:pt x="0" y="62"/>
                    </a:moveTo>
                    <a:lnTo>
                      <a:pt x="25" y="62"/>
                    </a:lnTo>
                    <a:lnTo>
                      <a:pt x="51" y="20"/>
                    </a:lnTo>
                    <a:lnTo>
                      <a:pt x="91" y="93"/>
                    </a:lnTo>
                    <a:lnTo>
                      <a:pt x="131" y="0"/>
                    </a:lnTo>
                    <a:lnTo>
                      <a:pt x="160" y="57"/>
                    </a:lnTo>
                    <a:lnTo>
                      <a:pt x="199" y="57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0" name="Group 304"/>
            <p:cNvGrpSpPr>
              <a:grpSpLocks noChangeAspect="1"/>
            </p:cNvGrpSpPr>
            <p:nvPr/>
          </p:nvGrpSpPr>
          <p:grpSpPr bwMode="auto">
            <a:xfrm>
              <a:off x="3966187" y="3168998"/>
              <a:ext cx="355110" cy="250581"/>
              <a:chOff x="6500" y="1977"/>
              <a:chExt cx="248" cy="175"/>
            </a:xfrm>
          </p:grpSpPr>
          <p:sp>
            <p:nvSpPr>
              <p:cNvPr id="969" name="Oval 305"/>
              <p:cNvSpPr>
                <a:spLocks noChangeArrowheads="1"/>
              </p:cNvSpPr>
              <p:nvPr/>
            </p:nvSpPr>
            <p:spPr bwMode="auto">
              <a:xfrm>
                <a:off x="6533" y="2006"/>
                <a:ext cx="71" cy="71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0" name="Freeform 306"/>
              <p:cNvSpPr>
                <a:spLocks/>
              </p:cNvSpPr>
              <p:nvPr/>
            </p:nvSpPr>
            <p:spPr bwMode="auto">
              <a:xfrm>
                <a:off x="6522" y="2077"/>
                <a:ext cx="93" cy="46"/>
              </a:xfrm>
              <a:custGeom>
                <a:avLst/>
                <a:gdLst>
                  <a:gd name="T0" fmla="*/ 0 w 128"/>
                  <a:gd name="T1" fmla="*/ 64 h 64"/>
                  <a:gd name="T2" fmla="*/ 64 w 128"/>
                  <a:gd name="T3" fmla="*/ 0 h 64"/>
                  <a:gd name="T4" fmla="*/ 128 w 128"/>
                  <a:gd name="T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8" h="64">
                    <a:moveTo>
                      <a:pt x="0" y="64"/>
                    </a:moveTo>
                    <a:cubicBezTo>
                      <a:pt x="0" y="29"/>
                      <a:pt x="28" y="0"/>
                      <a:pt x="64" y="0"/>
                    </a:cubicBezTo>
                    <a:cubicBezTo>
                      <a:pt x="99" y="0"/>
                      <a:pt x="128" y="29"/>
                      <a:pt x="128" y="6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1" name="Line 307"/>
              <p:cNvSpPr>
                <a:spLocks noChangeShapeType="1"/>
              </p:cNvSpPr>
              <p:nvPr/>
            </p:nvSpPr>
            <p:spPr bwMode="auto">
              <a:xfrm>
                <a:off x="6636" y="2007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2" name="Line 308"/>
              <p:cNvSpPr>
                <a:spLocks noChangeShapeType="1"/>
              </p:cNvSpPr>
              <p:nvPr/>
            </p:nvSpPr>
            <p:spPr bwMode="auto">
              <a:xfrm>
                <a:off x="6636" y="2062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3" name="Line 309"/>
              <p:cNvSpPr>
                <a:spLocks noChangeShapeType="1"/>
              </p:cNvSpPr>
              <p:nvPr/>
            </p:nvSpPr>
            <p:spPr bwMode="auto">
              <a:xfrm>
                <a:off x="6636" y="2117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4" name="Rectangle 310"/>
              <p:cNvSpPr>
                <a:spLocks noChangeArrowheads="1"/>
              </p:cNvSpPr>
              <p:nvPr/>
            </p:nvSpPr>
            <p:spPr bwMode="auto">
              <a:xfrm>
                <a:off x="6500" y="1977"/>
                <a:ext cx="248" cy="17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1" name="Group 35"/>
            <p:cNvGrpSpPr>
              <a:grpSpLocks noChangeAspect="1"/>
            </p:cNvGrpSpPr>
            <p:nvPr/>
          </p:nvGrpSpPr>
          <p:grpSpPr bwMode="auto">
            <a:xfrm>
              <a:off x="3952448" y="782500"/>
              <a:ext cx="382588" cy="381000"/>
              <a:chOff x="1409" y="1200"/>
              <a:chExt cx="241" cy="240"/>
            </a:xfrm>
          </p:grpSpPr>
          <p:sp>
            <p:nvSpPr>
              <p:cNvPr id="965" name="Freeform 36"/>
              <p:cNvSpPr>
                <a:spLocks/>
              </p:cNvSpPr>
              <p:nvPr/>
            </p:nvSpPr>
            <p:spPr bwMode="auto">
              <a:xfrm>
                <a:off x="1409" y="1293"/>
                <a:ext cx="241" cy="114"/>
              </a:xfrm>
              <a:custGeom>
                <a:avLst/>
                <a:gdLst>
                  <a:gd name="T0" fmla="*/ 88 w 333"/>
                  <a:gd name="T1" fmla="*/ 157 h 157"/>
                  <a:gd name="T2" fmla="*/ 0 w 333"/>
                  <a:gd name="T3" fmla="*/ 157 h 157"/>
                  <a:gd name="T4" fmla="*/ 0 w 333"/>
                  <a:gd name="T5" fmla="*/ 18 h 157"/>
                  <a:gd name="T6" fmla="*/ 18 w 333"/>
                  <a:gd name="T7" fmla="*/ 0 h 157"/>
                  <a:gd name="T8" fmla="*/ 315 w 333"/>
                  <a:gd name="T9" fmla="*/ 0 h 157"/>
                  <a:gd name="T10" fmla="*/ 333 w 333"/>
                  <a:gd name="T11" fmla="*/ 18 h 157"/>
                  <a:gd name="T12" fmla="*/ 333 w 333"/>
                  <a:gd name="T13" fmla="*/ 157 h 157"/>
                  <a:gd name="T14" fmla="*/ 243 w 333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3" h="157">
                    <a:moveTo>
                      <a:pt x="88" y="157"/>
                    </a:moveTo>
                    <a:cubicBezTo>
                      <a:pt x="0" y="157"/>
                      <a:pt x="0" y="157"/>
                      <a:pt x="0" y="15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325" y="0"/>
                      <a:pt x="333" y="8"/>
                      <a:pt x="333" y="18"/>
                    </a:cubicBezTo>
                    <a:cubicBezTo>
                      <a:pt x="333" y="157"/>
                      <a:pt x="333" y="157"/>
                      <a:pt x="333" y="157"/>
                    </a:cubicBezTo>
                    <a:cubicBezTo>
                      <a:pt x="243" y="157"/>
                      <a:pt x="243" y="157"/>
                      <a:pt x="243" y="15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6" name="Freeform 37"/>
              <p:cNvSpPr>
                <a:spLocks/>
              </p:cNvSpPr>
              <p:nvPr/>
            </p:nvSpPr>
            <p:spPr bwMode="auto">
              <a:xfrm>
                <a:off x="1472" y="1200"/>
                <a:ext cx="113" cy="93"/>
              </a:xfrm>
              <a:custGeom>
                <a:avLst/>
                <a:gdLst>
                  <a:gd name="T0" fmla="*/ 0 w 113"/>
                  <a:gd name="T1" fmla="*/ 93 h 93"/>
                  <a:gd name="T2" fmla="*/ 0 w 113"/>
                  <a:gd name="T3" fmla="*/ 0 h 93"/>
                  <a:gd name="T4" fmla="*/ 113 w 113"/>
                  <a:gd name="T5" fmla="*/ 0 h 93"/>
                  <a:gd name="T6" fmla="*/ 113 w 113"/>
                  <a:gd name="T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93">
                    <a:moveTo>
                      <a:pt x="0" y="93"/>
                    </a:moveTo>
                    <a:lnTo>
                      <a:pt x="0" y="0"/>
                    </a:lnTo>
                    <a:lnTo>
                      <a:pt x="113" y="0"/>
                    </a:lnTo>
                    <a:lnTo>
                      <a:pt x="113" y="9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7" name="Rectangle 38"/>
              <p:cNvSpPr>
                <a:spLocks noChangeArrowheads="1"/>
              </p:cNvSpPr>
              <p:nvPr/>
            </p:nvSpPr>
            <p:spPr bwMode="auto">
              <a:xfrm>
                <a:off x="1472" y="1361"/>
                <a:ext cx="113" cy="7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8" name="Oval 39"/>
              <p:cNvSpPr>
                <a:spLocks noChangeArrowheads="1"/>
              </p:cNvSpPr>
              <p:nvPr/>
            </p:nvSpPr>
            <p:spPr bwMode="auto">
              <a:xfrm>
                <a:off x="1435" y="1322"/>
                <a:ext cx="10" cy="1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2" name="Group 85"/>
            <p:cNvGrpSpPr>
              <a:grpSpLocks noChangeAspect="1"/>
            </p:cNvGrpSpPr>
            <p:nvPr/>
          </p:nvGrpSpPr>
          <p:grpSpPr bwMode="auto">
            <a:xfrm>
              <a:off x="4025473" y="245827"/>
              <a:ext cx="236538" cy="377825"/>
              <a:chOff x="2495" y="148"/>
              <a:chExt cx="149" cy="238"/>
            </a:xfrm>
          </p:grpSpPr>
          <p:sp>
            <p:nvSpPr>
              <p:cNvPr id="961" name="Rectangle 86"/>
              <p:cNvSpPr>
                <a:spLocks noChangeArrowheads="1"/>
              </p:cNvSpPr>
              <p:nvPr/>
            </p:nvSpPr>
            <p:spPr bwMode="auto">
              <a:xfrm>
                <a:off x="2495" y="148"/>
                <a:ext cx="149" cy="23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2" name="Line 87"/>
              <p:cNvSpPr>
                <a:spLocks noChangeShapeType="1"/>
              </p:cNvSpPr>
              <p:nvPr/>
            </p:nvSpPr>
            <p:spPr bwMode="auto">
              <a:xfrm>
                <a:off x="2495" y="177"/>
                <a:ext cx="14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3" name="Line 88"/>
              <p:cNvSpPr>
                <a:spLocks noChangeShapeType="1"/>
              </p:cNvSpPr>
              <p:nvPr/>
            </p:nvSpPr>
            <p:spPr bwMode="auto">
              <a:xfrm>
                <a:off x="2495" y="320"/>
                <a:ext cx="14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4" name="Line 89"/>
              <p:cNvSpPr>
                <a:spLocks noChangeShapeType="1"/>
              </p:cNvSpPr>
              <p:nvPr/>
            </p:nvSpPr>
            <p:spPr bwMode="auto">
              <a:xfrm>
                <a:off x="2561" y="353"/>
                <a:ext cx="1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3" name="Group 24"/>
            <p:cNvGrpSpPr>
              <a:grpSpLocks noChangeAspect="1"/>
            </p:cNvGrpSpPr>
            <p:nvPr/>
          </p:nvGrpSpPr>
          <p:grpSpPr bwMode="auto">
            <a:xfrm>
              <a:off x="3961114" y="1798313"/>
              <a:ext cx="365256" cy="307658"/>
              <a:chOff x="2474" y="1101"/>
              <a:chExt cx="260" cy="219"/>
            </a:xfrm>
          </p:grpSpPr>
          <p:sp>
            <p:nvSpPr>
              <p:cNvPr id="954" name="Freeform 25"/>
              <p:cNvSpPr>
                <a:spLocks/>
              </p:cNvSpPr>
              <p:nvPr/>
            </p:nvSpPr>
            <p:spPr bwMode="auto">
              <a:xfrm>
                <a:off x="2474" y="1180"/>
                <a:ext cx="260" cy="140"/>
              </a:xfrm>
              <a:custGeom>
                <a:avLst/>
                <a:gdLst>
                  <a:gd name="T0" fmla="*/ 60 w 260"/>
                  <a:gd name="T1" fmla="*/ 0 h 140"/>
                  <a:gd name="T2" fmla="*/ 199 w 260"/>
                  <a:gd name="T3" fmla="*/ 0 h 140"/>
                  <a:gd name="T4" fmla="*/ 260 w 260"/>
                  <a:gd name="T5" fmla="*/ 140 h 140"/>
                  <a:gd name="T6" fmla="*/ 0 w 260"/>
                  <a:gd name="T7" fmla="*/ 140 h 140"/>
                  <a:gd name="T8" fmla="*/ 60 w 260"/>
                  <a:gd name="T9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140">
                    <a:moveTo>
                      <a:pt x="60" y="0"/>
                    </a:moveTo>
                    <a:lnTo>
                      <a:pt x="199" y="0"/>
                    </a:lnTo>
                    <a:lnTo>
                      <a:pt x="260" y="140"/>
                    </a:lnTo>
                    <a:lnTo>
                      <a:pt x="0" y="140"/>
                    </a:lnTo>
                    <a:lnTo>
                      <a:pt x="6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5" name="Oval 26"/>
              <p:cNvSpPr>
                <a:spLocks noChangeArrowheads="1"/>
              </p:cNvSpPr>
              <p:nvPr/>
            </p:nvSpPr>
            <p:spPr bwMode="auto">
              <a:xfrm>
                <a:off x="2578" y="1101"/>
                <a:ext cx="52" cy="5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6" name="Line 27"/>
              <p:cNvSpPr>
                <a:spLocks noChangeShapeType="1"/>
              </p:cNvSpPr>
              <p:nvPr/>
            </p:nvSpPr>
            <p:spPr bwMode="auto">
              <a:xfrm>
                <a:off x="2604" y="1153"/>
                <a:ext cx="0" cy="10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7" name="Line 28"/>
              <p:cNvSpPr>
                <a:spLocks noChangeShapeType="1"/>
              </p:cNvSpPr>
              <p:nvPr/>
            </p:nvSpPr>
            <p:spPr bwMode="auto">
              <a:xfrm>
                <a:off x="2503" y="1259"/>
                <a:ext cx="20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8" name="Line 29"/>
              <p:cNvSpPr>
                <a:spLocks noChangeShapeType="1"/>
              </p:cNvSpPr>
              <p:nvPr/>
            </p:nvSpPr>
            <p:spPr bwMode="auto">
              <a:xfrm flipH="1">
                <a:off x="2542" y="1259"/>
                <a:ext cx="12" cy="6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9" name="Line 30"/>
              <p:cNvSpPr>
                <a:spLocks noChangeShapeType="1"/>
              </p:cNvSpPr>
              <p:nvPr/>
            </p:nvSpPr>
            <p:spPr bwMode="auto">
              <a:xfrm>
                <a:off x="2634" y="1180"/>
                <a:ext cx="33" cy="14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0" name="Line 31"/>
              <p:cNvSpPr>
                <a:spLocks noChangeShapeType="1"/>
              </p:cNvSpPr>
              <p:nvPr/>
            </p:nvSpPr>
            <p:spPr bwMode="auto">
              <a:xfrm>
                <a:off x="2644" y="1224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992" name="Group 991"/>
          <p:cNvGrpSpPr/>
          <p:nvPr/>
        </p:nvGrpSpPr>
        <p:grpSpPr>
          <a:xfrm>
            <a:off x="-6195494" y="265604"/>
            <a:ext cx="375066" cy="4061176"/>
            <a:chOff x="5020135" y="270433"/>
            <a:chExt cx="382587" cy="4142611"/>
          </a:xfrm>
        </p:grpSpPr>
        <p:grpSp>
          <p:nvGrpSpPr>
            <p:cNvPr id="993" name="Group 196"/>
            <p:cNvGrpSpPr>
              <a:grpSpLocks noChangeAspect="1"/>
            </p:cNvGrpSpPr>
            <p:nvPr/>
          </p:nvGrpSpPr>
          <p:grpSpPr bwMode="auto">
            <a:xfrm>
              <a:off x="5109211" y="1171774"/>
              <a:ext cx="204434" cy="389553"/>
              <a:chOff x="7261" y="805"/>
              <a:chExt cx="127" cy="242"/>
            </a:xfrm>
          </p:grpSpPr>
          <p:sp>
            <p:nvSpPr>
              <p:cNvPr id="1032" name="Freeform 197"/>
              <p:cNvSpPr>
                <a:spLocks/>
              </p:cNvSpPr>
              <p:nvPr/>
            </p:nvSpPr>
            <p:spPr bwMode="auto">
              <a:xfrm>
                <a:off x="7323" y="805"/>
                <a:ext cx="65" cy="194"/>
              </a:xfrm>
              <a:custGeom>
                <a:avLst/>
                <a:gdLst>
                  <a:gd name="T0" fmla="*/ 90 w 90"/>
                  <a:gd name="T1" fmla="*/ 166 h 268"/>
                  <a:gd name="T2" fmla="*/ 90 w 90"/>
                  <a:gd name="T3" fmla="*/ 46 h 268"/>
                  <a:gd name="T4" fmla="*/ 45 w 90"/>
                  <a:gd name="T5" fmla="*/ 0 h 268"/>
                  <a:gd name="T6" fmla="*/ 0 w 90"/>
                  <a:gd name="T7" fmla="*/ 46 h 268"/>
                  <a:gd name="T8" fmla="*/ 0 w 90"/>
                  <a:gd name="T9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268">
                    <a:moveTo>
                      <a:pt x="90" y="166"/>
                    </a:move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20"/>
                      <a:pt x="70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3" name="Freeform 198"/>
              <p:cNvSpPr>
                <a:spLocks/>
              </p:cNvSpPr>
              <p:nvPr/>
            </p:nvSpPr>
            <p:spPr bwMode="auto">
              <a:xfrm>
                <a:off x="7261" y="805"/>
                <a:ext cx="95" cy="194"/>
              </a:xfrm>
              <a:custGeom>
                <a:avLst/>
                <a:gdLst>
                  <a:gd name="T0" fmla="*/ 131 w 131"/>
                  <a:gd name="T1" fmla="*/ 0 h 268"/>
                  <a:gd name="T2" fmla="*/ 45 w 131"/>
                  <a:gd name="T3" fmla="*/ 0 h 268"/>
                  <a:gd name="T4" fmla="*/ 0 w 131"/>
                  <a:gd name="T5" fmla="*/ 46 h 268"/>
                  <a:gd name="T6" fmla="*/ 0 w 131"/>
                  <a:gd name="T7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68">
                    <a:moveTo>
                      <a:pt x="131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4" name="Freeform 199"/>
              <p:cNvSpPr>
                <a:spLocks/>
              </p:cNvSpPr>
              <p:nvPr/>
            </p:nvSpPr>
            <p:spPr bwMode="auto">
              <a:xfrm>
                <a:off x="7322" y="992"/>
                <a:ext cx="66" cy="55"/>
              </a:xfrm>
              <a:custGeom>
                <a:avLst/>
                <a:gdLst>
                  <a:gd name="T0" fmla="*/ 91 w 91"/>
                  <a:gd name="T1" fmla="*/ 0 h 77"/>
                  <a:gd name="T2" fmla="*/ 91 w 91"/>
                  <a:gd name="T3" fmla="*/ 32 h 77"/>
                  <a:gd name="T4" fmla="*/ 46 w 91"/>
                  <a:gd name="T5" fmla="*/ 77 h 77"/>
                  <a:gd name="T6" fmla="*/ 0 w 91"/>
                  <a:gd name="T7" fmla="*/ 32 h 77"/>
                  <a:gd name="T8" fmla="*/ 0 w 91"/>
                  <a:gd name="T9" fmla="*/ 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7">
                    <a:moveTo>
                      <a:pt x="91" y="0"/>
                    </a:moveTo>
                    <a:cubicBezTo>
                      <a:pt x="91" y="32"/>
                      <a:pt x="91" y="32"/>
                      <a:pt x="91" y="32"/>
                    </a:cubicBezTo>
                    <a:cubicBezTo>
                      <a:pt x="91" y="57"/>
                      <a:pt x="71" y="77"/>
                      <a:pt x="46" y="77"/>
                    </a:cubicBezTo>
                    <a:cubicBezTo>
                      <a:pt x="21" y="77"/>
                      <a:pt x="0" y="57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5" name="Freeform 200"/>
              <p:cNvSpPr>
                <a:spLocks/>
              </p:cNvSpPr>
              <p:nvPr/>
            </p:nvSpPr>
            <p:spPr bwMode="auto">
              <a:xfrm>
                <a:off x="7261" y="996"/>
                <a:ext cx="95" cy="51"/>
              </a:xfrm>
              <a:custGeom>
                <a:avLst/>
                <a:gdLst>
                  <a:gd name="T0" fmla="*/ 131 w 131"/>
                  <a:gd name="T1" fmla="*/ 71 h 71"/>
                  <a:gd name="T2" fmla="*/ 45 w 131"/>
                  <a:gd name="T3" fmla="*/ 71 h 71"/>
                  <a:gd name="T4" fmla="*/ 0 w 131"/>
                  <a:gd name="T5" fmla="*/ 26 h 71"/>
                  <a:gd name="T6" fmla="*/ 0 w 13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71">
                    <a:moveTo>
                      <a:pt x="131" y="71"/>
                    </a:moveTo>
                    <a:cubicBezTo>
                      <a:pt x="45" y="71"/>
                      <a:pt x="45" y="71"/>
                      <a:pt x="45" y="71"/>
                    </a:cubicBezTo>
                    <a:cubicBezTo>
                      <a:pt x="20" y="71"/>
                      <a:pt x="0" y="51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6" name="Oval 201"/>
              <p:cNvSpPr>
                <a:spLocks noChangeArrowheads="1"/>
              </p:cNvSpPr>
              <p:nvPr/>
            </p:nvSpPr>
            <p:spPr bwMode="auto">
              <a:xfrm>
                <a:off x="7287" y="878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7" name="Oval 202"/>
              <p:cNvSpPr>
                <a:spLocks noChangeArrowheads="1"/>
              </p:cNvSpPr>
              <p:nvPr/>
            </p:nvSpPr>
            <p:spPr bwMode="auto">
              <a:xfrm>
                <a:off x="7287" y="923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8" name="Oval 203"/>
              <p:cNvSpPr>
                <a:spLocks noChangeArrowheads="1"/>
              </p:cNvSpPr>
              <p:nvPr/>
            </p:nvSpPr>
            <p:spPr bwMode="auto">
              <a:xfrm>
                <a:off x="7287" y="967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4" name="Group 273"/>
            <p:cNvGrpSpPr>
              <a:grpSpLocks noChangeAspect="1"/>
            </p:cNvGrpSpPr>
            <p:nvPr/>
          </p:nvGrpSpPr>
          <p:grpSpPr bwMode="auto">
            <a:xfrm>
              <a:off x="5069773" y="1710372"/>
              <a:ext cx="283311" cy="387943"/>
              <a:chOff x="7194" y="1126"/>
              <a:chExt cx="176" cy="241"/>
            </a:xfrm>
          </p:grpSpPr>
          <p:sp>
            <p:nvSpPr>
              <p:cNvPr id="1028" name="Freeform 274"/>
              <p:cNvSpPr>
                <a:spLocks/>
              </p:cNvSpPr>
              <p:nvPr/>
            </p:nvSpPr>
            <p:spPr bwMode="auto">
              <a:xfrm>
                <a:off x="7275" y="1206"/>
                <a:ext cx="31" cy="56"/>
              </a:xfrm>
              <a:custGeom>
                <a:avLst/>
                <a:gdLst>
                  <a:gd name="T0" fmla="*/ 0 w 42"/>
                  <a:gd name="T1" fmla="*/ 21 h 77"/>
                  <a:gd name="T2" fmla="*/ 21 w 42"/>
                  <a:gd name="T3" fmla="*/ 0 h 77"/>
                  <a:gd name="T4" fmla="*/ 42 w 42"/>
                  <a:gd name="T5" fmla="*/ 21 h 77"/>
                  <a:gd name="T6" fmla="*/ 42 w 42"/>
                  <a:gd name="T7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77">
                    <a:moveTo>
                      <a:pt x="0" y="21"/>
                    </a:moveTo>
                    <a:cubicBezTo>
                      <a:pt x="0" y="10"/>
                      <a:pt x="9" y="0"/>
                      <a:pt x="21" y="0"/>
                    </a:cubicBezTo>
                    <a:cubicBezTo>
                      <a:pt x="33" y="0"/>
                      <a:pt x="42" y="10"/>
                      <a:pt x="42" y="21"/>
                    </a:cubicBezTo>
                    <a:cubicBezTo>
                      <a:pt x="42" y="77"/>
                      <a:pt x="42" y="77"/>
                      <a:pt x="42" y="7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9" name="Freeform 275"/>
              <p:cNvSpPr>
                <a:spLocks/>
              </p:cNvSpPr>
              <p:nvPr/>
            </p:nvSpPr>
            <p:spPr bwMode="auto">
              <a:xfrm>
                <a:off x="7306" y="1204"/>
                <a:ext cx="31" cy="58"/>
              </a:xfrm>
              <a:custGeom>
                <a:avLst/>
                <a:gdLst>
                  <a:gd name="T0" fmla="*/ 0 w 43"/>
                  <a:gd name="T1" fmla="*/ 22 h 80"/>
                  <a:gd name="T2" fmla="*/ 22 w 43"/>
                  <a:gd name="T3" fmla="*/ 0 h 80"/>
                  <a:gd name="T4" fmla="*/ 43 w 43"/>
                  <a:gd name="T5" fmla="*/ 22 h 80"/>
                  <a:gd name="T6" fmla="*/ 43 w 43"/>
                  <a:gd name="T7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80">
                    <a:moveTo>
                      <a:pt x="0" y="22"/>
                    </a:moveTo>
                    <a:cubicBezTo>
                      <a:pt x="0" y="10"/>
                      <a:pt x="10" y="0"/>
                      <a:pt x="22" y="0"/>
                    </a:cubicBezTo>
                    <a:cubicBezTo>
                      <a:pt x="33" y="0"/>
                      <a:pt x="43" y="10"/>
                      <a:pt x="43" y="22"/>
                    </a:cubicBezTo>
                    <a:cubicBezTo>
                      <a:pt x="43" y="80"/>
                      <a:pt x="43" y="80"/>
                      <a:pt x="43" y="8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0" name="Freeform 276"/>
              <p:cNvSpPr>
                <a:spLocks/>
              </p:cNvSpPr>
              <p:nvPr/>
            </p:nvSpPr>
            <p:spPr bwMode="auto">
              <a:xfrm>
                <a:off x="7194" y="1156"/>
                <a:ext cx="176" cy="211"/>
              </a:xfrm>
              <a:custGeom>
                <a:avLst/>
                <a:gdLst>
                  <a:gd name="T0" fmla="*/ 197 w 242"/>
                  <a:gd name="T1" fmla="*/ 110 h 291"/>
                  <a:gd name="T2" fmla="*/ 218 w 242"/>
                  <a:gd name="T3" fmla="*/ 89 h 291"/>
                  <a:gd name="T4" fmla="*/ 240 w 242"/>
                  <a:gd name="T5" fmla="*/ 110 h 291"/>
                  <a:gd name="T6" fmla="*/ 240 w 242"/>
                  <a:gd name="T7" fmla="*/ 169 h 291"/>
                  <a:gd name="T8" fmla="*/ 237 w 242"/>
                  <a:gd name="T9" fmla="*/ 235 h 291"/>
                  <a:gd name="T10" fmla="*/ 162 w 242"/>
                  <a:gd name="T11" fmla="*/ 291 h 291"/>
                  <a:gd name="T12" fmla="*/ 86 w 242"/>
                  <a:gd name="T13" fmla="*/ 267 h 291"/>
                  <a:gd name="T14" fmla="*/ 8 w 242"/>
                  <a:gd name="T15" fmla="*/ 183 h 291"/>
                  <a:gd name="T16" fmla="*/ 6 w 242"/>
                  <a:gd name="T17" fmla="*/ 165 h 291"/>
                  <a:gd name="T18" fmla="*/ 22 w 242"/>
                  <a:gd name="T19" fmla="*/ 159 h 291"/>
                  <a:gd name="T20" fmla="*/ 69 w 242"/>
                  <a:gd name="T21" fmla="*/ 174 h 291"/>
                  <a:gd name="T22" fmla="*/ 69 w 242"/>
                  <a:gd name="T23" fmla="*/ 21 h 291"/>
                  <a:gd name="T24" fmla="*/ 90 w 242"/>
                  <a:gd name="T25" fmla="*/ 0 h 291"/>
                  <a:gd name="T26" fmla="*/ 112 w 242"/>
                  <a:gd name="T27" fmla="*/ 21 h 291"/>
                  <a:gd name="T28" fmla="*/ 112 w 242"/>
                  <a:gd name="T29" fmla="*/ 145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2" h="291">
                    <a:moveTo>
                      <a:pt x="197" y="110"/>
                    </a:moveTo>
                    <a:cubicBezTo>
                      <a:pt x="197" y="98"/>
                      <a:pt x="206" y="89"/>
                      <a:pt x="218" y="89"/>
                    </a:cubicBezTo>
                    <a:cubicBezTo>
                      <a:pt x="230" y="89"/>
                      <a:pt x="240" y="98"/>
                      <a:pt x="240" y="110"/>
                    </a:cubicBezTo>
                    <a:cubicBezTo>
                      <a:pt x="240" y="169"/>
                      <a:pt x="240" y="169"/>
                      <a:pt x="240" y="169"/>
                    </a:cubicBezTo>
                    <a:cubicBezTo>
                      <a:pt x="240" y="169"/>
                      <a:pt x="242" y="220"/>
                      <a:pt x="237" y="235"/>
                    </a:cubicBezTo>
                    <a:cubicBezTo>
                      <a:pt x="237" y="235"/>
                      <a:pt x="216" y="291"/>
                      <a:pt x="162" y="291"/>
                    </a:cubicBezTo>
                    <a:cubicBezTo>
                      <a:pt x="104" y="291"/>
                      <a:pt x="94" y="274"/>
                      <a:pt x="86" y="267"/>
                    </a:cubicBezTo>
                    <a:cubicBezTo>
                      <a:pt x="79" y="261"/>
                      <a:pt x="11" y="186"/>
                      <a:pt x="8" y="183"/>
                    </a:cubicBezTo>
                    <a:cubicBezTo>
                      <a:pt x="5" y="180"/>
                      <a:pt x="0" y="171"/>
                      <a:pt x="6" y="165"/>
                    </a:cubicBezTo>
                    <a:cubicBezTo>
                      <a:pt x="12" y="159"/>
                      <a:pt x="13" y="159"/>
                      <a:pt x="22" y="159"/>
                    </a:cubicBezTo>
                    <a:cubicBezTo>
                      <a:pt x="31" y="159"/>
                      <a:pt x="69" y="174"/>
                      <a:pt x="69" y="174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9"/>
                      <a:pt x="79" y="0"/>
                      <a:pt x="90" y="0"/>
                    </a:cubicBezTo>
                    <a:cubicBezTo>
                      <a:pt x="102" y="0"/>
                      <a:pt x="112" y="9"/>
                      <a:pt x="112" y="21"/>
                    </a:cubicBezTo>
                    <a:cubicBezTo>
                      <a:pt x="112" y="145"/>
                      <a:pt x="112" y="145"/>
                      <a:pt x="112" y="1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1" name="Freeform 277"/>
              <p:cNvSpPr>
                <a:spLocks/>
              </p:cNvSpPr>
              <p:nvPr/>
            </p:nvSpPr>
            <p:spPr bwMode="auto">
              <a:xfrm>
                <a:off x="7210" y="1126"/>
                <a:ext cx="99" cy="96"/>
              </a:xfrm>
              <a:custGeom>
                <a:avLst/>
                <a:gdLst>
                  <a:gd name="T0" fmla="*/ 45 w 137"/>
                  <a:gd name="T1" fmla="*/ 133 h 133"/>
                  <a:gd name="T2" fmla="*/ 0 w 137"/>
                  <a:gd name="T3" fmla="*/ 68 h 133"/>
                  <a:gd name="T4" fmla="*/ 68 w 137"/>
                  <a:gd name="T5" fmla="*/ 0 h 133"/>
                  <a:gd name="T6" fmla="*/ 137 w 137"/>
                  <a:gd name="T7" fmla="*/ 68 h 133"/>
                  <a:gd name="T8" fmla="*/ 123 w 137"/>
                  <a:gd name="T9" fmla="*/ 11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133">
                    <a:moveTo>
                      <a:pt x="45" y="133"/>
                    </a:moveTo>
                    <a:cubicBezTo>
                      <a:pt x="19" y="123"/>
                      <a:pt x="0" y="98"/>
                      <a:pt x="0" y="68"/>
                    </a:cubicBezTo>
                    <a:cubicBezTo>
                      <a:pt x="0" y="31"/>
                      <a:pt x="31" y="0"/>
                      <a:pt x="68" y="0"/>
                    </a:cubicBezTo>
                    <a:cubicBezTo>
                      <a:pt x="106" y="0"/>
                      <a:pt x="137" y="31"/>
                      <a:pt x="137" y="68"/>
                    </a:cubicBezTo>
                    <a:cubicBezTo>
                      <a:pt x="137" y="84"/>
                      <a:pt x="131" y="98"/>
                      <a:pt x="123" y="11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5" name="Group 321"/>
            <p:cNvGrpSpPr>
              <a:grpSpLocks noChangeAspect="1"/>
            </p:cNvGrpSpPr>
            <p:nvPr/>
          </p:nvGrpSpPr>
          <p:grpSpPr bwMode="auto">
            <a:xfrm>
              <a:off x="5027684" y="2247360"/>
              <a:ext cx="367488" cy="365944"/>
              <a:chOff x="7177" y="1377"/>
              <a:chExt cx="238" cy="237"/>
            </a:xfrm>
          </p:grpSpPr>
          <p:sp>
            <p:nvSpPr>
              <p:cNvPr id="1026" name="Freeform 322"/>
              <p:cNvSpPr>
                <a:spLocks/>
              </p:cNvSpPr>
              <p:nvPr/>
            </p:nvSpPr>
            <p:spPr bwMode="auto">
              <a:xfrm>
                <a:off x="7177" y="1377"/>
                <a:ext cx="238" cy="237"/>
              </a:xfrm>
              <a:custGeom>
                <a:avLst/>
                <a:gdLst>
                  <a:gd name="T0" fmla="*/ 175 w 330"/>
                  <a:gd name="T1" fmla="*/ 198 h 328"/>
                  <a:gd name="T2" fmla="*/ 109 w 330"/>
                  <a:gd name="T3" fmla="*/ 220 h 328"/>
                  <a:gd name="T4" fmla="*/ 0 w 330"/>
                  <a:gd name="T5" fmla="*/ 110 h 328"/>
                  <a:gd name="T6" fmla="*/ 109 w 330"/>
                  <a:gd name="T7" fmla="*/ 0 h 328"/>
                  <a:gd name="T8" fmla="*/ 219 w 330"/>
                  <a:gd name="T9" fmla="*/ 110 h 328"/>
                  <a:gd name="T10" fmla="*/ 214 w 330"/>
                  <a:gd name="T11" fmla="*/ 143 h 328"/>
                  <a:gd name="T12" fmla="*/ 330 w 330"/>
                  <a:gd name="T13" fmla="*/ 258 h 328"/>
                  <a:gd name="T14" fmla="*/ 330 w 330"/>
                  <a:gd name="T15" fmla="*/ 328 h 328"/>
                  <a:gd name="T16" fmla="*/ 264 w 330"/>
                  <a:gd name="T17" fmla="*/ 328 h 328"/>
                  <a:gd name="T18" fmla="*/ 264 w 330"/>
                  <a:gd name="T19" fmla="*/ 283 h 328"/>
                  <a:gd name="T20" fmla="*/ 221 w 330"/>
                  <a:gd name="T21" fmla="*/ 283 h 328"/>
                  <a:gd name="T22" fmla="*/ 221 w 330"/>
                  <a:gd name="T23" fmla="*/ 239 h 328"/>
                  <a:gd name="T24" fmla="*/ 175 w 330"/>
                  <a:gd name="T25" fmla="*/ 239 h 328"/>
                  <a:gd name="T26" fmla="*/ 175 w 330"/>
                  <a:gd name="T27" fmla="*/ 19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0" h="328">
                    <a:moveTo>
                      <a:pt x="175" y="198"/>
                    </a:moveTo>
                    <a:cubicBezTo>
                      <a:pt x="157" y="212"/>
                      <a:pt x="134" y="220"/>
                      <a:pt x="109" y="220"/>
                    </a:cubicBezTo>
                    <a:cubicBezTo>
                      <a:pt x="49" y="220"/>
                      <a:pt x="0" y="171"/>
                      <a:pt x="0" y="110"/>
                    </a:cubicBezTo>
                    <a:cubicBezTo>
                      <a:pt x="0" y="49"/>
                      <a:pt x="49" y="0"/>
                      <a:pt x="109" y="0"/>
                    </a:cubicBezTo>
                    <a:cubicBezTo>
                      <a:pt x="170" y="0"/>
                      <a:pt x="219" y="49"/>
                      <a:pt x="219" y="110"/>
                    </a:cubicBezTo>
                    <a:cubicBezTo>
                      <a:pt x="219" y="122"/>
                      <a:pt x="217" y="133"/>
                      <a:pt x="214" y="143"/>
                    </a:cubicBezTo>
                    <a:cubicBezTo>
                      <a:pt x="330" y="258"/>
                      <a:pt x="330" y="258"/>
                      <a:pt x="330" y="258"/>
                    </a:cubicBezTo>
                    <a:cubicBezTo>
                      <a:pt x="330" y="328"/>
                      <a:pt x="330" y="328"/>
                      <a:pt x="330" y="328"/>
                    </a:cubicBezTo>
                    <a:cubicBezTo>
                      <a:pt x="264" y="328"/>
                      <a:pt x="264" y="328"/>
                      <a:pt x="264" y="328"/>
                    </a:cubicBezTo>
                    <a:cubicBezTo>
                      <a:pt x="264" y="283"/>
                      <a:pt x="264" y="283"/>
                      <a:pt x="264" y="283"/>
                    </a:cubicBezTo>
                    <a:cubicBezTo>
                      <a:pt x="221" y="283"/>
                      <a:pt x="221" y="283"/>
                      <a:pt x="221" y="283"/>
                    </a:cubicBezTo>
                    <a:cubicBezTo>
                      <a:pt x="221" y="239"/>
                      <a:pt x="221" y="239"/>
                      <a:pt x="221" y="239"/>
                    </a:cubicBezTo>
                    <a:cubicBezTo>
                      <a:pt x="175" y="239"/>
                      <a:pt x="175" y="239"/>
                      <a:pt x="175" y="239"/>
                    </a:cubicBezTo>
                    <a:lnTo>
                      <a:pt x="175" y="19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7" name="Oval 323"/>
              <p:cNvSpPr>
                <a:spLocks noChangeArrowheads="1"/>
              </p:cNvSpPr>
              <p:nvPr/>
            </p:nvSpPr>
            <p:spPr bwMode="auto">
              <a:xfrm>
                <a:off x="7220" y="1420"/>
                <a:ext cx="23" cy="2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6" name="Group 343"/>
            <p:cNvGrpSpPr>
              <a:grpSpLocks noChangeAspect="1"/>
            </p:cNvGrpSpPr>
            <p:nvPr/>
          </p:nvGrpSpPr>
          <p:grpSpPr bwMode="auto">
            <a:xfrm>
              <a:off x="5032749" y="2762349"/>
              <a:ext cx="357358" cy="222142"/>
              <a:chOff x="7176" y="1766"/>
              <a:chExt cx="254" cy="138"/>
            </a:xfrm>
          </p:grpSpPr>
          <p:sp>
            <p:nvSpPr>
              <p:cNvPr id="1020" name="Line 344"/>
              <p:cNvSpPr>
                <a:spLocks noChangeShapeType="1"/>
              </p:cNvSpPr>
              <p:nvPr/>
            </p:nvSpPr>
            <p:spPr bwMode="auto">
              <a:xfrm>
                <a:off x="7220" y="1769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1" name="Line 345"/>
              <p:cNvSpPr>
                <a:spLocks noChangeShapeType="1"/>
              </p:cNvSpPr>
              <p:nvPr/>
            </p:nvSpPr>
            <p:spPr bwMode="auto">
              <a:xfrm>
                <a:off x="7220" y="1835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2" name="Line 346"/>
              <p:cNvSpPr>
                <a:spLocks noChangeShapeType="1"/>
              </p:cNvSpPr>
              <p:nvPr/>
            </p:nvSpPr>
            <p:spPr bwMode="auto">
              <a:xfrm>
                <a:off x="7220" y="1901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3" name="Rectangle 347"/>
              <p:cNvSpPr>
                <a:spLocks noChangeArrowheads="1"/>
              </p:cNvSpPr>
              <p:nvPr/>
            </p:nvSpPr>
            <p:spPr bwMode="auto">
              <a:xfrm>
                <a:off x="7176" y="1766"/>
                <a:ext cx="5" cy="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4" name="Rectangle 348"/>
              <p:cNvSpPr>
                <a:spLocks noChangeArrowheads="1"/>
              </p:cNvSpPr>
              <p:nvPr/>
            </p:nvSpPr>
            <p:spPr bwMode="auto">
              <a:xfrm>
                <a:off x="7176" y="1832"/>
                <a:ext cx="5" cy="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5" name="Rectangle 349"/>
              <p:cNvSpPr>
                <a:spLocks noChangeArrowheads="1"/>
              </p:cNvSpPr>
              <p:nvPr/>
            </p:nvSpPr>
            <p:spPr bwMode="auto">
              <a:xfrm>
                <a:off x="7176" y="1899"/>
                <a:ext cx="5" cy="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7" name="Group 368"/>
            <p:cNvGrpSpPr>
              <a:grpSpLocks noChangeAspect="1"/>
            </p:cNvGrpSpPr>
            <p:nvPr/>
          </p:nvGrpSpPr>
          <p:grpSpPr bwMode="auto">
            <a:xfrm>
              <a:off x="5035003" y="3133536"/>
              <a:ext cx="352851" cy="350004"/>
              <a:chOff x="7184" y="2016"/>
              <a:chExt cx="248" cy="246"/>
            </a:xfrm>
          </p:grpSpPr>
          <p:sp>
            <p:nvSpPr>
              <p:cNvPr id="1018" name="Oval 369"/>
              <p:cNvSpPr>
                <a:spLocks noChangeArrowheads="1"/>
              </p:cNvSpPr>
              <p:nvPr/>
            </p:nvSpPr>
            <p:spPr bwMode="auto">
              <a:xfrm>
                <a:off x="7271" y="2016"/>
                <a:ext cx="161" cy="16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9" name="Line 370"/>
              <p:cNvSpPr>
                <a:spLocks noChangeShapeType="1"/>
              </p:cNvSpPr>
              <p:nvPr/>
            </p:nvSpPr>
            <p:spPr bwMode="auto">
              <a:xfrm flipH="1">
                <a:off x="7184" y="2154"/>
                <a:ext cx="110" cy="10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8" name="Group 379"/>
            <p:cNvGrpSpPr>
              <a:grpSpLocks noChangeAspect="1"/>
            </p:cNvGrpSpPr>
            <p:nvPr/>
          </p:nvGrpSpPr>
          <p:grpSpPr bwMode="auto">
            <a:xfrm>
              <a:off x="5062046" y="3632585"/>
              <a:ext cx="298764" cy="312689"/>
              <a:chOff x="7178" y="2272"/>
              <a:chExt cx="236" cy="247"/>
            </a:xfrm>
          </p:grpSpPr>
          <p:sp>
            <p:nvSpPr>
              <p:cNvPr id="1015" name="Oval 380"/>
              <p:cNvSpPr>
                <a:spLocks noChangeArrowheads="1"/>
              </p:cNvSpPr>
              <p:nvPr/>
            </p:nvSpPr>
            <p:spPr bwMode="auto">
              <a:xfrm>
                <a:off x="7178" y="2453"/>
                <a:ext cx="79" cy="66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6" name="Oval 381"/>
              <p:cNvSpPr>
                <a:spLocks noChangeArrowheads="1"/>
              </p:cNvSpPr>
              <p:nvPr/>
            </p:nvSpPr>
            <p:spPr bwMode="auto">
              <a:xfrm>
                <a:off x="7334" y="2427"/>
                <a:ext cx="80" cy="6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7" name="Freeform 382"/>
              <p:cNvSpPr>
                <a:spLocks/>
              </p:cNvSpPr>
              <p:nvPr/>
            </p:nvSpPr>
            <p:spPr bwMode="auto">
              <a:xfrm>
                <a:off x="7257" y="2272"/>
                <a:ext cx="157" cy="214"/>
              </a:xfrm>
              <a:custGeom>
                <a:avLst/>
                <a:gdLst>
                  <a:gd name="T0" fmla="*/ 0 w 157"/>
                  <a:gd name="T1" fmla="*/ 214 h 214"/>
                  <a:gd name="T2" fmla="*/ 0 w 157"/>
                  <a:gd name="T3" fmla="*/ 41 h 214"/>
                  <a:gd name="T4" fmla="*/ 157 w 157"/>
                  <a:gd name="T5" fmla="*/ 0 h 214"/>
                  <a:gd name="T6" fmla="*/ 157 w 157"/>
                  <a:gd name="T7" fmla="*/ 188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7" h="214">
                    <a:moveTo>
                      <a:pt x="0" y="214"/>
                    </a:moveTo>
                    <a:lnTo>
                      <a:pt x="0" y="41"/>
                    </a:lnTo>
                    <a:lnTo>
                      <a:pt x="157" y="0"/>
                    </a:lnTo>
                    <a:lnTo>
                      <a:pt x="157" y="18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9" name="Group 385"/>
            <p:cNvGrpSpPr>
              <a:grpSpLocks noChangeAspect="1"/>
            </p:cNvGrpSpPr>
            <p:nvPr/>
          </p:nvGrpSpPr>
          <p:grpSpPr bwMode="auto">
            <a:xfrm>
              <a:off x="5052871" y="4094319"/>
              <a:ext cx="317115" cy="318725"/>
              <a:chOff x="7230" y="2568"/>
              <a:chExt cx="197" cy="198"/>
            </a:xfrm>
          </p:grpSpPr>
          <p:sp>
            <p:nvSpPr>
              <p:cNvPr id="1010" name="Rectangle 386"/>
              <p:cNvSpPr>
                <a:spLocks noChangeArrowheads="1"/>
              </p:cNvSpPr>
              <p:nvPr/>
            </p:nvSpPr>
            <p:spPr bwMode="auto">
              <a:xfrm>
                <a:off x="7230" y="2568"/>
                <a:ext cx="197" cy="19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1" name="Freeform 387"/>
              <p:cNvSpPr>
                <a:spLocks/>
              </p:cNvSpPr>
              <p:nvPr/>
            </p:nvSpPr>
            <p:spPr bwMode="auto">
              <a:xfrm>
                <a:off x="7230" y="2626"/>
                <a:ext cx="197" cy="63"/>
              </a:xfrm>
              <a:custGeom>
                <a:avLst/>
                <a:gdLst>
                  <a:gd name="T0" fmla="*/ 0 w 197"/>
                  <a:gd name="T1" fmla="*/ 49 h 63"/>
                  <a:gd name="T2" fmla="*/ 42 w 197"/>
                  <a:gd name="T3" fmla="*/ 0 h 63"/>
                  <a:gd name="T4" fmla="*/ 88 w 197"/>
                  <a:gd name="T5" fmla="*/ 55 h 63"/>
                  <a:gd name="T6" fmla="*/ 113 w 197"/>
                  <a:gd name="T7" fmla="*/ 16 h 63"/>
                  <a:gd name="T8" fmla="*/ 141 w 197"/>
                  <a:gd name="T9" fmla="*/ 63 h 63"/>
                  <a:gd name="T10" fmla="*/ 197 w 197"/>
                  <a:gd name="T11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63">
                    <a:moveTo>
                      <a:pt x="0" y="49"/>
                    </a:moveTo>
                    <a:lnTo>
                      <a:pt x="42" y="0"/>
                    </a:lnTo>
                    <a:lnTo>
                      <a:pt x="88" y="55"/>
                    </a:lnTo>
                    <a:lnTo>
                      <a:pt x="113" y="16"/>
                    </a:lnTo>
                    <a:lnTo>
                      <a:pt x="141" y="63"/>
                    </a:lnTo>
                    <a:lnTo>
                      <a:pt x="197" y="6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2" name="Line 388"/>
              <p:cNvSpPr>
                <a:spLocks noChangeShapeType="1"/>
              </p:cNvSpPr>
              <p:nvPr/>
            </p:nvSpPr>
            <p:spPr bwMode="auto">
              <a:xfrm>
                <a:off x="7316" y="2715"/>
                <a:ext cx="11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3" name="Freeform 389"/>
              <p:cNvSpPr>
                <a:spLocks/>
              </p:cNvSpPr>
              <p:nvPr/>
            </p:nvSpPr>
            <p:spPr bwMode="auto">
              <a:xfrm>
                <a:off x="7274" y="2715"/>
                <a:ext cx="25" cy="10"/>
              </a:xfrm>
              <a:custGeom>
                <a:avLst/>
                <a:gdLst>
                  <a:gd name="T0" fmla="*/ 25 w 25"/>
                  <a:gd name="T1" fmla="*/ 0 h 10"/>
                  <a:gd name="T2" fmla="*/ 9 w 25"/>
                  <a:gd name="T3" fmla="*/ 0 h 10"/>
                  <a:gd name="T4" fmla="*/ 0 w 25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" h="10">
                    <a:moveTo>
                      <a:pt x="25" y="0"/>
                    </a:moveTo>
                    <a:lnTo>
                      <a:pt x="9" y="0"/>
                    </a:lnTo>
                    <a:lnTo>
                      <a:pt x="0" y="1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4" name="Oval 391"/>
              <p:cNvSpPr>
                <a:spLocks noChangeArrowheads="1"/>
              </p:cNvSpPr>
              <p:nvPr/>
            </p:nvSpPr>
            <p:spPr bwMode="auto">
              <a:xfrm>
                <a:off x="7368" y="2595"/>
                <a:ext cx="34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00" name="Group 4"/>
            <p:cNvGrpSpPr>
              <a:grpSpLocks noChangeAspect="1"/>
            </p:cNvGrpSpPr>
            <p:nvPr/>
          </p:nvGrpSpPr>
          <p:grpSpPr bwMode="auto">
            <a:xfrm>
              <a:off x="5020928" y="270433"/>
              <a:ext cx="381000" cy="328613"/>
              <a:chOff x="129" y="2196"/>
              <a:chExt cx="240" cy="207"/>
            </a:xfrm>
          </p:grpSpPr>
          <p:sp>
            <p:nvSpPr>
              <p:cNvPr id="1008" name="Freeform 5"/>
              <p:cNvSpPr>
                <a:spLocks/>
              </p:cNvSpPr>
              <p:nvPr/>
            </p:nvSpPr>
            <p:spPr bwMode="auto">
              <a:xfrm>
                <a:off x="129" y="2196"/>
                <a:ext cx="240" cy="207"/>
              </a:xfrm>
              <a:custGeom>
                <a:avLst/>
                <a:gdLst>
                  <a:gd name="T0" fmla="*/ 240 w 240"/>
                  <a:gd name="T1" fmla="*/ 207 h 207"/>
                  <a:gd name="T2" fmla="*/ 0 w 240"/>
                  <a:gd name="T3" fmla="*/ 207 h 207"/>
                  <a:gd name="T4" fmla="*/ 0 w 240"/>
                  <a:gd name="T5" fmla="*/ 92 h 207"/>
                  <a:gd name="T6" fmla="*/ 0 w 240"/>
                  <a:gd name="T7" fmla="*/ 0 h 207"/>
                  <a:gd name="T8" fmla="*/ 240 w 240"/>
                  <a:gd name="T9" fmla="*/ 0 h 207"/>
                  <a:gd name="T10" fmla="*/ 240 w 240"/>
                  <a:gd name="T11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07">
                    <a:moveTo>
                      <a:pt x="240" y="207"/>
                    </a:moveTo>
                    <a:lnTo>
                      <a:pt x="0" y="207"/>
                    </a:lnTo>
                    <a:lnTo>
                      <a:pt x="0" y="92"/>
                    </a:lnTo>
                    <a:lnTo>
                      <a:pt x="0" y="0"/>
                    </a:lnTo>
                    <a:lnTo>
                      <a:pt x="240" y="0"/>
                    </a:lnTo>
                    <a:lnTo>
                      <a:pt x="240" y="207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9" name="Freeform 6"/>
              <p:cNvSpPr>
                <a:spLocks/>
              </p:cNvSpPr>
              <p:nvPr/>
            </p:nvSpPr>
            <p:spPr bwMode="auto">
              <a:xfrm>
                <a:off x="133" y="2264"/>
                <a:ext cx="236" cy="75"/>
              </a:xfrm>
              <a:custGeom>
                <a:avLst/>
                <a:gdLst>
                  <a:gd name="T0" fmla="*/ 0 w 236"/>
                  <a:gd name="T1" fmla="*/ 26 h 75"/>
                  <a:gd name="T2" fmla="*/ 25 w 236"/>
                  <a:gd name="T3" fmla="*/ 26 h 75"/>
                  <a:gd name="T4" fmla="*/ 42 w 236"/>
                  <a:gd name="T5" fmla="*/ 7 h 75"/>
                  <a:gd name="T6" fmla="*/ 108 w 236"/>
                  <a:gd name="T7" fmla="*/ 75 h 75"/>
                  <a:gd name="T8" fmla="*/ 182 w 236"/>
                  <a:gd name="T9" fmla="*/ 0 h 75"/>
                  <a:gd name="T10" fmla="*/ 210 w 236"/>
                  <a:gd name="T11" fmla="*/ 29 h 75"/>
                  <a:gd name="T12" fmla="*/ 236 w 236"/>
                  <a:gd name="T13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75">
                    <a:moveTo>
                      <a:pt x="0" y="26"/>
                    </a:moveTo>
                    <a:lnTo>
                      <a:pt x="25" y="26"/>
                    </a:lnTo>
                    <a:lnTo>
                      <a:pt x="42" y="7"/>
                    </a:lnTo>
                    <a:lnTo>
                      <a:pt x="108" y="75"/>
                    </a:lnTo>
                    <a:lnTo>
                      <a:pt x="182" y="0"/>
                    </a:lnTo>
                    <a:lnTo>
                      <a:pt x="210" y="29"/>
                    </a:lnTo>
                    <a:lnTo>
                      <a:pt x="236" y="2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01" name="Group 34"/>
            <p:cNvGrpSpPr>
              <a:grpSpLocks noChangeAspect="1"/>
            </p:cNvGrpSpPr>
            <p:nvPr/>
          </p:nvGrpSpPr>
          <p:grpSpPr bwMode="auto">
            <a:xfrm>
              <a:off x="5020135" y="748091"/>
              <a:ext cx="382587" cy="274638"/>
              <a:chOff x="3173" y="494"/>
              <a:chExt cx="241" cy="173"/>
            </a:xfrm>
          </p:grpSpPr>
          <p:sp>
            <p:nvSpPr>
              <p:cNvPr id="1002" name="Freeform 35"/>
              <p:cNvSpPr>
                <a:spLocks/>
              </p:cNvSpPr>
              <p:nvPr/>
            </p:nvSpPr>
            <p:spPr bwMode="auto">
              <a:xfrm>
                <a:off x="3173" y="494"/>
                <a:ext cx="241" cy="173"/>
              </a:xfrm>
              <a:custGeom>
                <a:avLst/>
                <a:gdLst>
                  <a:gd name="T0" fmla="*/ 31 w 334"/>
                  <a:gd name="T1" fmla="*/ 238 h 238"/>
                  <a:gd name="T2" fmla="*/ 303 w 334"/>
                  <a:gd name="T3" fmla="*/ 238 h 238"/>
                  <a:gd name="T4" fmla="*/ 334 w 334"/>
                  <a:gd name="T5" fmla="*/ 207 h 238"/>
                  <a:gd name="T6" fmla="*/ 334 w 334"/>
                  <a:gd name="T7" fmla="*/ 40 h 238"/>
                  <a:gd name="T8" fmla="*/ 62 w 334"/>
                  <a:gd name="T9" fmla="*/ 40 h 238"/>
                  <a:gd name="T10" fmla="*/ 62 w 334"/>
                  <a:gd name="T11" fmla="*/ 207 h 238"/>
                  <a:gd name="T12" fmla="*/ 31 w 334"/>
                  <a:gd name="T13" fmla="*/ 238 h 238"/>
                  <a:gd name="T14" fmla="*/ 0 w 334"/>
                  <a:gd name="T15" fmla="*/ 207 h 238"/>
                  <a:gd name="T16" fmla="*/ 0 w 334"/>
                  <a:gd name="T17" fmla="*/ 0 h 238"/>
                  <a:gd name="T18" fmla="*/ 294 w 334"/>
                  <a:gd name="T19" fmla="*/ 0 h 238"/>
                  <a:gd name="T20" fmla="*/ 294 w 334"/>
                  <a:gd name="T21" fmla="*/ 41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4" h="238">
                    <a:moveTo>
                      <a:pt x="31" y="238"/>
                    </a:moveTo>
                    <a:cubicBezTo>
                      <a:pt x="303" y="238"/>
                      <a:pt x="303" y="238"/>
                      <a:pt x="303" y="238"/>
                    </a:cubicBezTo>
                    <a:cubicBezTo>
                      <a:pt x="320" y="238"/>
                      <a:pt x="334" y="224"/>
                      <a:pt x="334" y="207"/>
                    </a:cubicBezTo>
                    <a:cubicBezTo>
                      <a:pt x="334" y="40"/>
                      <a:pt x="334" y="40"/>
                      <a:pt x="334" y="40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62" y="207"/>
                      <a:pt x="62" y="207"/>
                      <a:pt x="62" y="207"/>
                    </a:cubicBezTo>
                    <a:cubicBezTo>
                      <a:pt x="62" y="224"/>
                      <a:pt x="48" y="238"/>
                      <a:pt x="31" y="238"/>
                    </a:cubicBezTo>
                    <a:cubicBezTo>
                      <a:pt x="14" y="238"/>
                      <a:pt x="0" y="224"/>
                      <a:pt x="0" y="20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4" y="0"/>
                      <a:pt x="294" y="0"/>
                      <a:pt x="294" y="0"/>
                    </a:cubicBezTo>
                    <a:cubicBezTo>
                      <a:pt x="294" y="41"/>
                      <a:pt x="294" y="41"/>
                      <a:pt x="294" y="4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3" name="Line 36"/>
              <p:cNvSpPr>
                <a:spLocks noChangeShapeType="1"/>
              </p:cNvSpPr>
              <p:nvPr/>
            </p:nvSpPr>
            <p:spPr bwMode="auto">
              <a:xfrm>
                <a:off x="3307" y="580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4" name="Line 37"/>
              <p:cNvSpPr>
                <a:spLocks noChangeShapeType="1"/>
              </p:cNvSpPr>
              <p:nvPr/>
            </p:nvSpPr>
            <p:spPr bwMode="auto">
              <a:xfrm>
                <a:off x="3307" y="602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5" name="Line 38"/>
              <p:cNvSpPr>
                <a:spLocks noChangeShapeType="1"/>
              </p:cNvSpPr>
              <p:nvPr/>
            </p:nvSpPr>
            <p:spPr bwMode="auto">
              <a:xfrm>
                <a:off x="3307" y="624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6" name="Rectangle 39"/>
              <p:cNvSpPr>
                <a:spLocks noChangeArrowheads="1"/>
              </p:cNvSpPr>
              <p:nvPr/>
            </p:nvSpPr>
            <p:spPr bwMode="auto">
              <a:xfrm>
                <a:off x="3243" y="545"/>
                <a:ext cx="44" cy="82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7" name="Rectangle 40"/>
              <p:cNvSpPr>
                <a:spLocks noChangeArrowheads="1"/>
              </p:cNvSpPr>
              <p:nvPr/>
            </p:nvSpPr>
            <p:spPr bwMode="auto">
              <a:xfrm>
                <a:off x="3311" y="545"/>
                <a:ext cx="80" cy="1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039" name="Group 1038"/>
          <p:cNvGrpSpPr/>
          <p:nvPr/>
        </p:nvGrpSpPr>
        <p:grpSpPr>
          <a:xfrm>
            <a:off x="-5697259" y="302012"/>
            <a:ext cx="404636" cy="4024768"/>
            <a:chOff x="5591668" y="307571"/>
            <a:chExt cx="412750" cy="4105473"/>
          </a:xfrm>
        </p:grpSpPr>
        <p:sp>
          <p:nvSpPr>
            <p:cNvPr id="1040" name="Freeform 71"/>
            <p:cNvSpPr>
              <a:spLocks/>
            </p:cNvSpPr>
            <p:nvPr/>
          </p:nvSpPr>
          <p:spPr bwMode="auto">
            <a:xfrm>
              <a:off x="5598438" y="307571"/>
              <a:ext cx="399211" cy="254336"/>
            </a:xfrm>
            <a:custGeom>
              <a:avLst/>
              <a:gdLst>
                <a:gd name="T0" fmla="*/ 344 w 344"/>
                <a:gd name="T1" fmla="*/ 151 h 217"/>
                <a:gd name="T2" fmla="*/ 278 w 344"/>
                <a:gd name="T3" fmla="*/ 85 h 217"/>
                <a:gd name="T4" fmla="*/ 278 w 344"/>
                <a:gd name="T5" fmla="*/ 85 h 217"/>
                <a:gd name="T6" fmla="*/ 184 w 344"/>
                <a:gd name="T7" fmla="*/ 0 h 217"/>
                <a:gd name="T8" fmla="*/ 104 w 344"/>
                <a:gd name="T9" fmla="*/ 45 h 217"/>
                <a:gd name="T10" fmla="*/ 86 w 344"/>
                <a:gd name="T11" fmla="*/ 44 h 217"/>
                <a:gd name="T12" fmla="*/ 0 w 344"/>
                <a:gd name="T13" fmla="*/ 130 h 217"/>
                <a:gd name="T14" fmla="*/ 86 w 344"/>
                <a:gd name="T15" fmla="*/ 217 h 217"/>
                <a:gd name="T16" fmla="*/ 88 w 344"/>
                <a:gd name="T17" fmla="*/ 217 h 217"/>
                <a:gd name="T18" fmla="*/ 88 w 344"/>
                <a:gd name="T19" fmla="*/ 217 h 217"/>
                <a:gd name="T20" fmla="*/ 281 w 344"/>
                <a:gd name="T21" fmla="*/ 217 h 217"/>
                <a:gd name="T22" fmla="*/ 281 w 344"/>
                <a:gd name="T23" fmla="*/ 216 h 217"/>
                <a:gd name="T24" fmla="*/ 344 w 344"/>
                <a:gd name="T25" fmla="*/ 15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4" h="217">
                  <a:moveTo>
                    <a:pt x="344" y="151"/>
                  </a:moveTo>
                  <a:cubicBezTo>
                    <a:pt x="344" y="114"/>
                    <a:pt x="315" y="85"/>
                    <a:pt x="278" y="85"/>
                  </a:cubicBezTo>
                  <a:cubicBezTo>
                    <a:pt x="278" y="85"/>
                    <a:pt x="278" y="85"/>
                    <a:pt x="278" y="85"/>
                  </a:cubicBezTo>
                  <a:cubicBezTo>
                    <a:pt x="273" y="37"/>
                    <a:pt x="233" y="0"/>
                    <a:pt x="184" y="0"/>
                  </a:cubicBezTo>
                  <a:cubicBezTo>
                    <a:pt x="150" y="0"/>
                    <a:pt x="121" y="18"/>
                    <a:pt x="104" y="45"/>
                  </a:cubicBezTo>
                  <a:cubicBezTo>
                    <a:pt x="98" y="44"/>
                    <a:pt x="92" y="44"/>
                    <a:pt x="86" y="44"/>
                  </a:cubicBezTo>
                  <a:cubicBezTo>
                    <a:pt x="39" y="44"/>
                    <a:pt x="0" y="82"/>
                    <a:pt x="0" y="130"/>
                  </a:cubicBezTo>
                  <a:cubicBezTo>
                    <a:pt x="0" y="178"/>
                    <a:pt x="39" y="217"/>
                    <a:pt x="86" y="217"/>
                  </a:cubicBezTo>
                  <a:cubicBezTo>
                    <a:pt x="87" y="217"/>
                    <a:pt x="87" y="217"/>
                    <a:pt x="88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281" y="217"/>
                    <a:pt x="281" y="217"/>
                    <a:pt x="281" y="217"/>
                  </a:cubicBezTo>
                  <a:cubicBezTo>
                    <a:pt x="281" y="216"/>
                    <a:pt x="281" y="216"/>
                    <a:pt x="281" y="216"/>
                  </a:cubicBezTo>
                  <a:cubicBezTo>
                    <a:pt x="316" y="215"/>
                    <a:pt x="344" y="186"/>
                    <a:pt x="344" y="151"/>
                  </a:cubicBezTo>
                  <a:close/>
                </a:path>
              </a:pathLst>
            </a:custGeom>
            <a:noFill/>
            <a:ln w="15875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grpSp>
          <p:nvGrpSpPr>
            <p:cNvPr id="1041" name="Group 172"/>
            <p:cNvGrpSpPr>
              <a:grpSpLocks noChangeAspect="1"/>
            </p:cNvGrpSpPr>
            <p:nvPr/>
          </p:nvGrpSpPr>
          <p:grpSpPr bwMode="auto">
            <a:xfrm>
              <a:off x="5632108" y="1189154"/>
              <a:ext cx="331870" cy="389309"/>
              <a:chOff x="3813" y="2081"/>
              <a:chExt cx="208" cy="244"/>
            </a:xfrm>
          </p:grpSpPr>
          <p:sp>
            <p:nvSpPr>
              <p:cNvPr id="1074" name="Rectangle 173"/>
              <p:cNvSpPr>
                <a:spLocks noChangeArrowheads="1"/>
              </p:cNvSpPr>
              <p:nvPr/>
            </p:nvSpPr>
            <p:spPr bwMode="auto">
              <a:xfrm>
                <a:off x="3813" y="2081"/>
                <a:ext cx="171" cy="24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5" name="Freeform 174"/>
              <p:cNvSpPr>
                <a:spLocks/>
              </p:cNvSpPr>
              <p:nvPr/>
            </p:nvSpPr>
            <p:spPr bwMode="auto">
              <a:xfrm>
                <a:off x="3984" y="2081"/>
                <a:ext cx="37" cy="244"/>
              </a:xfrm>
              <a:custGeom>
                <a:avLst/>
                <a:gdLst>
                  <a:gd name="T0" fmla="*/ 0 w 37"/>
                  <a:gd name="T1" fmla="*/ 0 h 244"/>
                  <a:gd name="T2" fmla="*/ 37 w 37"/>
                  <a:gd name="T3" fmla="*/ 27 h 244"/>
                  <a:gd name="T4" fmla="*/ 37 w 37"/>
                  <a:gd name="T5" fmla="*/ 218 h 244"/>
                  <a:gd name="T6" fmla="*/ 0 w 37"/>
                  <a:gd name="T7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44">
                    <a:moveTo>
                      <a:pt x="0" y="0"/>
                    </a:moveTo>
                    <a:lnTo>
                      <a:pt x="37" y="27"/>
                    </a:lnTo>
                    <a:lnTo>
                      <a:pt x="37" y="218"/>
                    </a:lnTo>
                    <a:lnTo>
                      <a:pt x="0" y="24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6" name="Line 175"/>
              <p:cNvSpPr>
                <a:spLocks noChangeShapeType="1"/>
              </p:cNvSpPr>
              <p:nvPr/>
            </p:nvSpPr>
            <p:spPr bwMode="auto">
              <a:xfrm>
                <a:off x="3813" y="2202"/>
                <a:ext cx="17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7" name="Line 176"/>
              <p:cNvSpPr>
                <a:spLocks noChangeShapeType="1"/>
              </p:cNvSpPr>
              <p:nvPr/>
            </p:nvSpPr>
            <p:spPr bwMode="auto">
              <a:xfrm>
                <a:off x="3860" y="2240"/>
                <a:ext cx="7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8" name="Line 177"/>
              <p:cNvSpPr>
                <a:spLocks noChangeShapeType="1"/>
              </p:cNvSpPr>
              <p:nvPr/>
            </p:nvSpPr>
            <p:spPr bwMode="auto">
              <a:xfrm>
                <a:off x="3860" y="2120"/>
                <a:ext cx="7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2" name="Group 313"/>
            <p:cNvGrpSpPr>
              <a:grpSpLocks noChangeAspect="1"/>
            </p:cNvGrpSpPr>
            <p:nvPr/>
          </p:nvGrpSpPr>
          <p:grpSpPr bwMode="auto">
            <a:xfrm>
              <a:off x="5662042" y="3039332"/>
              <a:ext cx="272003" cy="325556"/>
              <a:chOff x="7515" y="1788"/>
              <a:chExt cx="193" cy="231"/>
            </a:xfrm>
          </p:grpSpPr>
          <p:sp>
            <p:nvSpPr>
              <p:cNvPr id="1069" name="Freeform 314"/>
              <p:cNvSpPr>
                <a:spLocks/>
              </p:cNvSpPr>
              <p:nvPr/>
            </p:nvSpPr>
            <p:spPr bwMode="auto">
              <a:xfrm>
                <a:off x="7515" y="1855"/>
                <a:ext cx="171" cy="164"/>
              </a:xfrm>
              <a:custGeom>
                <a:avLst/>
                <a:gdLst>
                  <a:gd name="T0" fmla="*/ 0 w 235"/>
                  <a:gd name="T1" fmla="*/ 105 h 227"/>
                  <a:gd name="T2" fmla="*/ 39 w 235"/>
                  <a:gd name="T3" fmla="*/ 84 h 227"/>
                  <a:gd name="T4" fmla="*/ 64 w 235"/>
                  <a:gd name="T5" fmla="*/ 39 h 227"/>
                  <a:gd name="T6" fmla="*/ 139 w 235"/>
                  <a:gd name="T7" fmla="*/ 0 h 227"/>
                  <a:gd name="T8" fmla="*/ 232 w 235"/>
                  <a:gd name="T9" fmla="*/ 98 h 227"/>
                  <a:gd name="T10" fmla="*/ 169 w 235"/>
                  <a:gd name="T11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227">
                    <a:moveTo>
                      <a:pt x="0" y="105"/>
                    </a:moveTo>
                    <a:cubicBezTo>
                      <a:pt x="8" y="101"/>
                      <a:pt x="23" y="99"/>
                      <a:pt x="39" y="84"/>
                    </a:cubicBezTo>
                    <a:cubicBezTo>
                      <a:pt x="50" y="72"/>
                      <a:pt x="64" y="39"/>
                      <a:pt x="64" y="39"/>
                    </a:cubicBezTo>
                    <a:cubicBezTo>
                      <a:pt x="82" y="7"/>
                      <a:pt x="108" y="0"/>
                      <a:pt x="139" y="0"/>
                    </a:cubicBezTo>
                    <a:cubicBezTo>
                      <a:pt x="191" y="0"/>
                      <a:pt x="235" y="46"/>
                      <a:pt x="232" y="98"/>
                    </a:cubicBezTo>
                    <a:cubicBezTo>
                      <a:pt x="232" y="110"/>
                      <a:pt x="220" y="188"/>
                      <a:pt x="169" y="2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0" name="Freeform 315"/>
              <p:cNvSpPr>
                <a:spLocks/>
              </p:cNvSpPr>
              <p:nvPr/>
            </p:nvSpPr>
            <p:spPr bwMode="auto">
              <a:xfrm>
                <a:off x="7531" y="1889"/>
                <a:ext cx="119" cy="129"/>
              </a:xfrm>
              <a:custGeom>
                <a:avLst/>
                <a:gdLst>
                  <a:gd name="T0" fmla="*/ 77 w 164"/>
                  <a:gd name="T1" fmla="*/ 178 h 178"/>
                  <a:gd name="T2" fmla="*/ 162 w 164"/>
                  <a:gd name="T3" fmla="*/ 51 h 178"/>
                  <a:gd name="T4" fmla="*/ 111 w 164"/>
                  <a:gd name="T5" fmla="*/ 0 h 178"/>
                  <a:gd name="T6" fmla="*/ 62 w 164"/>
                  <a:gd name="T7" fmla="*/ 36 h 178"/>
                  <a:gd name="T8" fmla="*/ 38 w 164"/>
                  <a:gd name="T9" fmla="*/ 81 h 178"/>
                  <a:gd name="T10" fmla="*/ 0 w 164"/>
                  <a:gd name="T11" fmla="*/ 10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178">
                    <a:moveTo>
                      <a:pt x="77" y="178"/>
                    </a:moveTo>
                    <a:cubicBezTo>
                      <a:pt x="137" y="140"/>
                      <a:pt x="164" y="78"/>
                      <a:pt x="162" y="51"/>
                    </a:cubicBezTo>
                    <a:cubicBezTo>
                      <a:pt x="159" y="18"/>
                      <a:pt x="139" y="0"/>
                      <a:pt x="111" y="0"/>
                    </a:cubicBezTo>
                    <a:cubicBezTo>
                      <a:pt x="88" y="0"/>
                      <a:pt x="70" y="14"/>
                      <a:pt x="62" y="36"/>
                    </a:cubicBezTo>
                    <a:cubicBezTo>
                      <a:pt x="58" y="50"/>
                      <a:pt x="49" y="69"/>
                      <a:pt x="38" y="81"/>
                    </a:cubicBezTo>
                    <a:cubicBezTo>
                      <a:pt x="25" y="94"/>
                      <a:pt x="3" y="104"/>
                      <a:pt x="0" y="10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1" name="Freeform 316"/>
              <p:cNvSpPr>
                <a:spLocks/>
              </p:cNvSpPr>
              <p:nvPr/>
            </p:nvSpPr>
            <p:spPr bwMode="auto">
              <a:xfrm>
                <a:off x="7536" y="1822"/>
                <a:ext cx="172" cy="59"/>
              </a:xfrm>
              <a:custGeom>
                <a:avLst/>
                <a:gdLst>
                  <a:gd name="T0" fmla="*/ 0 w 236"/>
                  <a:gd name="T1" fmla="*/ 56 h 81"/>
                  <a:gd name="T2" fmla="*/ 111 w 236"/>
                  <a:gd name="T3" fmla="*/ 0 h 81"/>
                  <a:gd name="T4" fmla="*/ 236 w 236"/>
                  <a:gd name="T5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6" h="81">
                    <a:moveTo>
                      <a:pt x="0" y="56"/>
                    </a:moveTo>
                    <a:cubicBezTo>
                      <a:pt x="25" y="22"/>
                      <a:pt x="65" y="0"/>
                      <a:pt x="111" y="0"/>
                    </a:cubicBezTo>
                    <a:cubicBezTo>
                      <a:pt x="166" y="0"/>
                      <a:pt x="214" y="33"/>
                      <a:pt x="236" y="8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2" name="Freeform 317"/>
              <p:cNvSpPr>
                <a:spLocks/>
              </p:cNvSpPr>
              <p:nvPr/>
            </p:nvSpPr>
            <p:spPr bwMode="auto">
              <a:xfrm>
                <a:off x="7551" y="1788"/>
                <a:ext cx="141" cy="21"/>
              </a:xfrm>
              <a:custGeom>
                <a:avLst/>
                <a:gdLst>
                  <a:gd name="T0" fmla="*/ 0 w 195"/>
                  <a:gd name="T1" fmla="*/ 25 h 29"/>
                  <a:gd name="T2" fmla="*/ 94 w 195"/>
                  <a:gd name="T3" fmla="*/ 0 h 29"/>
                  <a:gd name="T4" fmla="*/ 195 w 195"/>
                  <a:gd name="T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5" h="29">
                    <a:moveTo>
                      <a:pt x="0" y="25"/>
                    </a:moveTo>
                    <a:cubicBezTo>
                      <a:pt x="28" y="9"/>
                      <a:pt x="60" y="0"/>
                      <a:pt x="94" y="0"/>
                    </a:cubicBezTo>
                    <a:cubicBezTo>
                      <a:pt x="132" y="0"/>
                      <a:pt x="166" y="10"/>
                      <a:pt x="195" y="29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3" name="Freeform 318"/>
              <p:cNvSpPr>
                <a:spLocks/>
              </p:cNvSpPr>
              <p:nvPr/>
            </p:nvSpPr>
            <p:spPr bwMode="auto">
              <a:xfrm>
                <a:off x="7542" y="1918"/>
                <a:ext cx="71" cy="84"/>
              </a:xfrm>
              <a:custGeom>
                <a:avLst/>
                <a:gdLst>
                  <a:gd name="T0" fmla="*/ 96 w 97"/>
                  <a:gd name="T1" fmla="*/ 0 h 116"/>
                  <a:gd name="T2" fmla="*/ 62 w 97"/>
                  <a:gd name="T3" fmla="*/ 72 h 116"/>
                  <a:gd name="T4" fmla="*/ 0 w 97"/>
                  <a:gd name="T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116">
                    <a:moveTo>
                      <a:pt x="96" y="0"/>
                    </a:moveTo>
                    <a:cubicBezTo>
                      <a:pt x="96" y="0"/>
                      <a:pt x="97" y="35"/>
                      <a:pt x="62" y="72"/>
                    </a:cubicBezTo>
                    <a:cubicBezTo>
                      <a:pt x="28" y="109"/>
                      <a:pt x="0" y="116"/>
                      <a:pt x="0" y="11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3" name="Group 358"/>
            <p:cNvGrpSpPr>
              <a:grpSpLocks noChangeAspect="1"/>
            </p:cNvGrpSpPr>
            <p:nvPr/>
          </p:nvGrpSpPr>
          <p:grpSpPr bwMode="auto">
            <a:xfrm>
              <a:off x="5631437" y="4012223"/>
              <a:ext cx="333213" cy="400821"/>
              <a:chOff x="7498" y="2505"/>
              <a:chExt cx="207" cy="249"/>
            </a:xfrm>
          </p:grpSpPr>
          <p:sp>
            <p:nvSpPr>
              <p:cNvPr id="1067" name="Oval 359"/>
              <p:cNvSpPr>
                <a:spLocks noChangeArrowheads="1"/>
              </p:cNvSpPr>
              <p:nvPr/>
            </p:nvSpPr>
            <p:spPr bwMode="auto">
              <a:xfrm>
                <a:off x="7541" y="2549"/>
                <a:ext cx="120" cy="12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8" name="Freeform 360"/>
              <p:cNvSpPr>
                <a:spLocks/>
              </p:cNvSpPr>
              <p:nvPr/>
            </p:nvSpPr>
            <p:spPr bwMode="auto">
              <a:xfrm>
                <a:off x="7498" y="2505"/>
                <a:ext cx="207" cy="249"/>
              </a:xfrm>
              <a:custGeom>
                <a:avLst/>
                <a:gdLst>
                  <a:gd name="T0" fmla="*/ 285 w 285"/>
                  <a:gd name="T1" fmla="*/ 143 h 343"/>
                  <a:gd name="T2" fmla="*/ 142 w 285"/>
                  <a:gd name="T3" fmla="*/ 0 h 343"/>
                  <a:gd name="T4" fmla="*/ 0 w 285"/>
                  <a:gd name="T5" fmla="*/ 143 h 343"/>
                  <a:gd name="T6" fmla="*/ 35 w 285"/>
                  <a:gd name="T7" fmla="*/ 237 h 343"/>
                  <a:gd name="T8" fmla="*/ 49 w 285"/>
                  <a:gd name="T9" fmla="*/ 251 h 343"/>
                  <a:gd name="T10" fmla="*/ 141 w 285"/>
                  <a:gd name="T11" fmla="*/ 343 h 343"/>
                  <a:gd name="T12" fmla="*/ 233 w 285"/>
                  <a:gd name="T13" fmla="*/ 252 h 343"/>
                  <a:gd name="T14" fmla="*/ 285 w 285"/>
                  <a:gd name="T15" fmla="*/ 143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5" h="343">
                    <a:moveTo>
                      <a:pt x="285" y="143"/>
                    </a:moveTo>
                    <a:cubicBezTo>
                      <a:pt x="285" y="64"/>
                      <a:pt x="221" y="0"/>
                      <a:pt x="142" y="0"/>
                    </a:cubicBezTo>
                    <a:cubicBezTo>
                      <a:pt x="64" y="0"/>
                      <a:pt x="0" y="64"/>
                      <a:pt x="0" y="143"/>
                    </a:cubicBezTo>
                    <a:cubicBezTo>
                      <a:pt x="0" y="179"/>
                      <a:pt x="13" y="212"/>
                      <a:pt x="35" y="237"/>
                    </a:cubicBezTo>
                    <a:cubicBezTo>
                      <a:pt x="40" y="242"/>
                      <a:pt x="44" y="246"/>
                      <a:pt x="49" y="251"/>
                    </a:cubicBezTo>
                    <a:cubicBezTo>
                      <a:pt x="141" y="343"/>
                      <a:pt x="141" y="343"/>
                      <a:pt x="141" y="343"/>
                    </a:cubicBezTo>
                    <a:cubicBezTo>
                      <a:pt x="233" y="252"/>
                      <a:pt x="233" y="252"/>
                      <a:pt x="233" y="252"/>
                    </a:cubicBezTo>
                    <a:cubicBezTo>
                      <a:pt x="265" y="226"/>
                      <a:pt x="285" y="187"/>
                      <a:pt x="285" y="143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4" name="Group 373"/>
            <p:cNvGrpSpPr>
              <a:grpSpLocks noChangeAspect="1"/>
            </p:cNvGrpSpPr>
            <p:nvPr/>
          </p:nvGrpSpPr>
          <p:grpSpPr bwMode="auto">
            <a:xfrm>
              <a:off x="5627723" y="3536430"/>
              <a:ext cx="340640" cy="304248"/>
              <a:chOff x="7473" y="2118"/>
              <a:chExt cx="234" cy="209"/>
            </a:xfrm>
          </p:grpSpPr>
          <p:sp>
            <p:nvSpPr>
              <p:cNvPr id="1064" name="Freeform 374"/>
              <p:cNvSpPr>
                <a:spLocks/>
              </p:cNvSpPr>
              <p:nvPr/>
            </p:nvSpPr>
            <p:spPr bwMode="auto">
              <a:xfrm>
                <a:off x="7473" y="2196"/>
                <a:ext cx="234" cy="131"/>
              </a:xfrm>
              <a:custGeom>
                <a:avLst/>
                <a:gdLst>
                  <a:gd name="T0" fmla="*/ 0 w 234"/>
                  <a:gd name="T1" fmla="*/ 0 h 131"/>
                  <a:gd name="T2" fmla="*/ 0 w 234"/>
                  <a:gd name="T3" fmla="*/ 131 h 131"/>
                  <a:gd name="T4" fmla="*/ 234 w 234"/>
                  <a:gd name="T5" fmla="*/ 131 h 131"/>
                  <a:gd name="T6" fmla="*/ 234 w 234"/>
                  <a:gd name="T7" fmla="*/ 0 h 131"/>
                  <a:gd name="T8" fmla="*/ 116 w 234"/>
                  <a:gd name="T9" fmla="*/ 57 h 131"/>
                  <a:gd name="T10" fmla="*/ 0 w 234"/>
                  <a:gd name="T11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131">
                    <a:moveTo>
                      <a:pt x="0" y="0"/>
                    </a:moveTo>
                    <a:lnTo>
                      <a:pt x="0" y="131"/>
                    </a:lnTo>
                    <a:lnTo>
                      <a:pt x="234" y="131"/>
                    </a:lnTo>
                    <a:lnTo>
                      <a:pt x="234" y="0"/>
                    </a:lnTo>
                    <a:lnTo>
                      <a:pt x="116" y="5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5" name="Freeform 375"/>
              <p:cNvSpPr>
                <a:spLocks/>
              </p:cNvSpPr>
              <p:nvPr/>
            </p:nvSpPr>
            <p:spPr bwMode="auto">
              <a:xfrm>
                <a:off x="7489" y="2118"/>
                <a:ext cx="203" cy="86"/>
              </a:xfrm>
              <a:custGeom>
                <a:avLst/>
                <a:gdLst>
                  <a:gd name="T0" fmla="*/ 0 w 203"/>
                  <a:gd name="T1" fmla="*/ 86 h 86"/>
                  <a:gd name="T2" fmla="*/ 0 w 203"/>
                  <a:gd name="T3" fmla="*/ 0 h 86"/>
                  <a:gd name="T4" fmla="*/ 155 w 203"/>
                  <a:gd name="T5" fmla="*/ 0 h 86"/>
                  <a:gd name="T6" fmla="*/ 203 w 203"/>
                  <a:gd name="T7" fmla="*/ 48 h 86"/>
                  <a:gd name="T8" fmla="*/ 203 w 203"/>
                  <a:gd name="T9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" h="86">
                    <a:moveTo>
                      <a:pt x="0" y="86"/>
                    </a:moveTo>
                    <a:lnTo>
                      <a:pt x="0" y="0"/>
                    </a:lnTo>
                    <a:lnTo>
                      <a:pt x="155" y="0"/>
                    </a:lnTo>
                    <a:lnTo>
                      <a:pt x="203" y="48"/>
                    </a:lnTo>
                    <a:lnTo>
                      <a:pt x="203" y="8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6" name="Freeform 376"/>
              <p:cNvSpPr>
                <a:spLocks/>
              </p:cNvSpPr>
              <p:nvPr/>
            </p:nvSpPr>
            <p:spPr bwMode="auto">
              <a:xfrm>
                <a:off x="7638" y="2118"/>
                <a:ext cx="54" cy="48"/>
              </a:xfrm>
              <a:custGeom>
                <a:avLst/>
                <a:gdLst>
                  <a:gd name="T0" fmla="*/ 54 w 54"/>
                  <a:gd name="T1" fmla="*/ 48 h 48"/>
                  <a:gd name="T2" fmla="*/ 0 w 54"/>
                  <a:gd name="T3" fmla="*/ 48 h 48"/>
                  <a:gd name="T4" fmla="*/ 0 w 54"/>
                  <a:gd name="T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" h="48">
                    <a:moveTo>
                      <a:pt x="54" y="48"/>
                    </a:moveTo>
                    <a:lnTo>
                      <a:pt x="0" y="48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5" name="Group 172"/>
            <p:cNvGrpSpPr>
              <a:grpSpLocks noChangeAspect="1"/>
            </p:cNvGrpSpPr>
            <p:nvPr/>
          </p:nvGrpSpPr>
          <p:grpSpPr bwMode="auto">
            <a:xfrm>
              <a:off x="5605162" y="733449"/>
              <a:ext cx="385763" cy="284163"/>
              <a:chOff x="3795" y="2113"/>
              <a:chExt cx="243" cy="179"/>
            </a:xfrm>
          </p:grpSpPr>
          <p:sp>
            <p:nvSpPr>
              <p:cNvPr id="1062" name="Rectangle 173"/>
              <p:cNvSpPr>
                <a:spLocks noChangeArrowheads="1"/>
              </p:cNvSpPr>
              <p:nvPr/>
            </p:nvSpPr>
            <p:spPr bwMode="auto">
              <a:xfrm>
                <a:off x="3795" y="2113"/>
                <a:ext cx="243" cy="17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3" name="Line 174"/>
              <p:cNvSpPr>
                <a:spLocks noChangeShapeType="1"/>
              </p:cNvSpPr>
              <p:nvPr/>
            </p:nvSpPr>
            <p:spPr bwMode="auto">
              <a:xfrm>
                <a:off x="3908" y="2261"/>
                <a:ext cx="1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6" name="Group 281"/>
            <p:cNvGrpSpPr>
              <a:grpSpLocks noChangeAspect="1"/>
            </p:cNvGrpSpPr>
            <p:nvPr/>
          </p:nvGrpSpPr>
          <p:grpSpPr bwMode="auto">
            <a:xfrm>
              <a:off x="5601193" y="2624902"/>
              <a:ext cx="393700" cy="242888"/>
              <a:chOff x="170" y="552"/>
              <a:chExt cx="248" cy="153"/>
            </a:xfrm>
          </p:grpSpPr>
          <p:sp>
            <p:nvSpPr>
              <p:cNvPr id="1058" name="Freeform 282"/>
              <p:cNvSpPr>
                <a:spLocks/>
              </p:cNvSpPr>
              <p:nvPr/>
            </p:nvSpPr>
            <p:spPr bwMode="auto">
              <a:xfrm>
                <a:off x="170" y="552"/>
                <a:ext cx="248" cy="153"/>
              </a:xfrm>
              <a:custGeom>
                <a:avLst/>
                <a:gdLst>
                  <a:gd name="T0" fmla="*/ 307 w 343"/>
                  <a:gd name="T1" fmla="*/ 0 h 210"/>
                  <a:gd name="T2" fmla="*/ 343 w 343"/>
                  <a:gd name="T3" fmla="*/ 36 h 210"/>
                  <a:gd name="T4" fmla="*/ 343 w 343"/>
                  <a:gd name="T5" fmla="*/ 174 h 210"/>
                  <a:gd name="T6" fmla="*/ 307 w 343"/>
                  <a:gd name="T7" fmla="*/ 210 h 210"/>
                  <a:gd name="T8" fmla="*/ 36 w 343"/>
                  <a:gd name="T9" fmla="*/ 210 h 210"/>
                  <a:gd name="T10" fmla="*/ 0 w 343"/>
                  <a:gd name="T11" fmla="*/ 174 h 210"/>
                  <a:gd name="T12" fmla="*/ 0 w 343"/>
                  <a:gd name="T13" fmla="*/ 36 h 210"/>
                  <a:gd name="T14" fmla="*/ 36 w 343"/>
                  <a:gd name="T15" fmla="*/ 0 h 210"/>
                  <a:gd name="T16" fmla="*/ 307 w 343"/>
                  <a:gd name="T17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210">
                    <a:moveTo>
                      <a:pt x="307" y="0"/>
                    </a:moveTo>
                    <a:cubicBezTo>
                      <a:pt x="327" y="0"/>
                      <a:pt x="343" y="16"/>
                      <a:pt x="343" y="36"/>
                    </a:cubicBezTo>
                    <a:cubicBezTo>
                      <a:pt x="343" y="174"/>
                      <a:pt x="343" y="174"/>
                      <a:pt x="343" y="174"/>
                    </a:cubicBezTo>
                    <a:cubicBezTo>
                      <a:pt x="343" y="194"/>
                      <a:pt x="327" y="210"/>
                      <a:pt x="307" y="210"/>
                    </a:cubicBezTo>
                    <a:cubicBezTo>
                      <a:pt x="36" y="210"/>
                      <a:pt x="36" y="210"/>
                      <a:pt x="36" y="210"/>
                    </a:cubicBezTo>
                    <a:cubicBezTo>
                      <a:pt x="16" y="210"/>
                      <a:pt x="0" y="194"/>
                      <a:pt x="0" y="174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lnTo>
                      <a:pt x="307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9" name="Line 283"/>
              <p:cNvSpPr>
                <a:spLocks noChangeShapeType="1"/>
              </p:cNvSpPr>
              <p:nvPr/>
            </p:nvSpPr>
            <p:spPr bwMode="auto">
              <a:xfrm>
                <a:off x="251" y="648"/>
                <a:ext cx="8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0" name="Oval 284"/>
              <p:cNvSpPr>
                <a:spLocks noChangeArrowheads="1"/>
              </p:cNvSpPr>
              <p:nvPr/>
            </p:nvSpPr>
            <p:spPr bwMode="auto">
              <a:xfrm>
                <a:off x="225" y="600"/>
                <a:ext cx="16" cy="1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1" name="Oval 285"/>
              <p:cNvSpPr>
                <a:spLocks noChangeArrowheads="1"/>
              </p:cNvSpPr>
              <p:nvPr/>
            </p:nvSpPr>
            <p:spPr bwMode="auto">
              <a:xfrm>
                <a:off x="346" y="600"/>
                <a:ext cx="17" cy="1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7" name="Group 4"/>
            <p:cNvGrpSpPr>
              <a:grpSpLocks noChangeAspect="1"/>
            </p:cNvGrpSpPr>
            <p:nvPr/>
          </p:nvGrpSpPr>
          <p:grpSpPr bwMode="auto">
            <a:xfrm>
              <a:off x="5602781" y="1750005"/>
              <a:ext cx="390525" cy="288925"/>
              <a:chOff x="3530" y="524"/>
              <a:chExt cx="246" cy="182"/>
            </a:xfrm>
          </p:grpSpPr>
          <p:sp>
            <p:nvSpPr>
              <p:cNvPr id="1053" name="Rectangle 5"/>
              <p:cNvSpPr>
                <a:spLocks noChangeArrowheads="1"/>
              </p:cNvSpPr>
              <p:nvPr/>
            </p:nvSpPr>
            <p:spPr bwMode="auto">
              <a:xfrm>
                <a:off x="3530" y="524"/>
                <a:ext cx="246" cy="182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4" name="Rectangle 6"/>
              <p:cNvSpPr>
                <a:spLocks noChangeArrowheads="1"/>
              </p:cNvSpPr>
              <p:nvPr/>
            </p:nvSpPr>
            <p:spPr bwMode="auto">
              <a:xfrm>
                <a:off x="3563" y="557"/>
                <a:ext cx="181" cy="3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5" name="Rectangle 7"/>
              <p:cNvSpPr>
                <a:spLocks noChangeArrowheads="1"/>
              </p:cNvSpPr>
              <p:nvPr/>
            </p:nvSpPr>
            <p:spPr bwMode="auto">
              <a:xfrm>
                <a:off x="3694" y="623"/>
                <a:ext cx="50" cy="50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6" name="Line 8"/>
              <p:cNvSpPr>
                <a:spLocks noChangeShapeType="1"/>
              </p:cNvSpPr>
              <p:nvPr/>
            </p:nvSpPr>
            <p:spPr bwMode="auto">
              <a:xfrm>
                <a:off x="3563" y="623"/>
                <a:ext cx="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7" name="Line 9"/>
              <p:cNvSpPr>
                <a:spLocks noChangeShapeType="1"/>
              </p:cNvSpPr>
              <p:nvPr/>
            </p:nvSpPr>
            <p:spPr bwMode="auto">
              <a:xfrm>
                <a:off x="3563" y="673"/>
                <a:ext cx="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8" name="Group 43"/>
            <p:cNvGrpSpPr>
              <a:grpSpLocks noChangeAspect="1"/>
            </p:cNvGrpSpPr>
            <p:nvPr/>
          </p:nvGrpSpPr>
          <p:grpSpPr bwMode="auto">
            <a:xfrm>
              <a:off x="5591668" y="2210472"/>
              <a:ext cx="412750" cy="242888"/>
              <a:chOff x="3534" y="1307"/>
              <a:chExt cx="260" cy="153"/>
            </a:xfrm>
          </p:grpSpPr>
          <p:sp>
            <p:nvSpPr>
              <p:cNvPr id="1049" name="Freeform 44"/>
              <p:cNvSpPr>
                <a:spLocks/>
              </p:cNvSpPr>
              <p:nvPr/>
            </p:nvSpPr>
            <p:spPr bwMode="auto">
              <a:xfrm>
                <a:off x="3534" y="1307"/>
                <a:ext cx="90" cy="53"/>
              </a:xfrm>
              <a:custGeom>
                <a:avLst/>
                <a:gdLst>
                  <a:gd name="T0" fmla="*/ 0 w 90"/>
                  <a:gd name="T1" fmla="*/ 0 h 53"/>
                  <a:gd name="T2" fmla="*/ 90 w 90"/>
                  <a:gd name="T3" fmla="*/ 0 h 53"/>
                  <a:gd name="T4" fmla="*/ 90 w 90"/>
                  <a:gd name="T5" fmla="*/ 53 h 53"/>
                  <a:gd name="T6" fmla="*/ 0 w 90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53">
                    <a:moveTo>
                      <a:pt x="0" y="0"/>
                    </a:moveTo>
                    <a:lnTo>
                      <a:pt x="90" y="0"/>
                    </a:lnTo>
                    <a:lnTo>
                      <a:pt x="90" y="53"/>
                    </a:lnTo>
                    <a:lnTo>
                      <a:pt x="0" y="5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0" name="Freeform 45"/>
              <p:cNvSpPr>
                <a:spLocks/>
              </p:cNvSpPr>
              <p:nvPr/>
            </p:nvSpPr>
            <p:spPr bwMode="auto">
              <a:xfrm>
                <a:off x="3534" y="1407"/>
                <a:ext cx="90" cy="53"/>
              </a:xfrm>
              <a:custGeom>
                <a:avLst/>
                <a:gdLst>
                  <a:gd name="T0" fmla="*/ 0 w 90"/>
                  <a:gd name="T1" fmla="*/ 0 h 53"/>
                  <a:gd name="T2" fmla="*/ 90 w 90"/>
                  <a:gd name="T3" fmla="*/ 0 h 53"/>
                  <a:gd name="T4" fmla="*/ 90 w 90"/>
                  <a:gd name="T5" fmla="*/ 53 h 53"/>
                  <a:gd name="T6" fmla="*/ 0 w 90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53">
                    <a:moveTo>
                      <a:pt x="0" y="0"/>
                    </a:moveTo>
                    <a:lnTo>
                      <a:pt x="90" y="0"/>
                    </a:lnTo>
                    <a:lnTo>
                      <a:pt x="90" y="53"/>
                    </a:lnTo>
                    <a:lnTo>
                      <a:pt x="0" y="5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1" name="Freeform 46"/>
              <p:cNvSpPr>
                <a:spLocks/>
              </p:cNvSpPr>
              <p:nvPr/>
            </p:nvSpPr>
            <p:spPr bwMode="auto">
              <a:xfrm>
                <a:off x="3624" y="1333"/>
                <a:ext cx="82" cy="100"/>
              </a:xfrm>
              <a:custGeom>
                <a:avLst/>
                <a:gdLst>
                  <a:gd name="T0" fmla="*/ 0 w 82"/>
                  <a:gd name="T1" fmla="*/ 0 h 100"/>
                  <a:gd name="T2" fmla="*/ 82 w 82"/>
                  <a:gd name="T3" fmla="*/ 0 h 100"/>
                  <a:gd name="T4" fmla="*/ 82 w 82"/>
                  <a:gd name="T5" fmla="*/ 100 h 100"/>
                  <a:gd name="T6" fmla="*/ 0 w 82"/>
                  <a:gd name="T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100">
                    <a:moveTo>
                      <a:pt x="0" y="0"/>
                    </a:moveTo>
                    <a:lnTo>
                      <a:pt x="82" y="0"/>
                    </a:lnTo>
                    <a:lnTo>
                      <a:pt x="82" y="100"/>
                    </a:lnTo>
                    <a:lnTo>
                      <a:pt x="0" y="10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2" name="Line 47"/>
              <p:cNvSpPr>
                <a:spLocks noChangeShapeType="1"/>
              </p:cNvSpPr>
              <p:nvPr/>
            </p:nvSpPr>
            <p:spPr bwMode="auto">
              <a:xfrm>
                <a:off x="3706" y="1384"/>
                <a:ext cx="8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sp>
        <p:nvSpPr>
          <p:cNvPr id="559" name="Title 16">
            <a:extLst>
              <a:ext uri="{FF2B5EF4-FFF2-40B4-BE49-F238E27FC236}">
                <a16:creationId xmlns:a16="http://schemas.microsoft.com/office/drawing/2014/main" id="{2A8A47E7-7FBA-C743-87C4-925FA7F81EAD}"/>
              </a:ext>
            </a:extLst>
          </p:cNvPr>
          <p:cNvSpPr txBox="1">
            <a:spLocks/>
          </p:cNvSpPr>
          <p:nvPr/>
        </p:nvSpPr>
        <p:spPr>
          <a:xfrm>
            <a:off x="586740" y="767083"/>
            <a:ext cx="11018520" cy="36933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How do I get started with ML.NET, .NET 5 and Blazor?</a:t>
            </a:r>
          </a:p>
        </p:txBody>
      </p:sp>
      <p:sp>
        <p:nvSpPr>
          <p:cNvPr id="560" name="Title 1">
            <a:extLst>
              <a:ext uri="{FF2B5EF4-FFF2-40B4-BE49-F238E27FC236}">
                <a16:creationId xmlns:a16="http://schemas.microsoft.com/office/drawing/2014/main" id="{988804FF-C2BF-7140-AE5A-15568F97678C}"/>
              </a:ext>
            </a:extLst>
          </p:cNvPr>
          <p:cNvSpPr txBox="1">
            <a:spLocks/>
          </p:cNvSpPr>
          <p:nvPr/>
        </p:nvSpPr>
        <p:spPr>
          <a:xfrm>
            <a:off x="583956" y="153637"/>
            <a:ext cx="11332816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Getting Started with ML.NET &amp; Blazor .NET 5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28" name="Title 16">
            <a:extLst>
              <a:ext uri="{FF2B5EF4-FFF2-40B4-BE49-F238E27FC236}">
                <a16:creationId xmlns:a16="http://schemas.microsoft.com/office/drawing/2014/main" id="{01ACAAD2-912A-5A49-9A60-ED67767CA4B1}"/>
              </a:ext>
            </a:extLst>
          </p:cNvPr>
          <p:cNvSpPr txBox="1">
            <a:spLocks/>
          </p:cNvSpPr>
          <p:nvPr/>
        </p:nvSpPr>
        <p:spPr>
          <a:xfrm>
            <a:off x="745273" y="1447701"/>
            <a:ext cx="10510064" cy="36933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000" dirty="0">
                <a:solidFill>
                  <a:schemeClr val="bg2">
                    <a:lumMod val="50000"/>
                  </a:schemeClr>
                </a:solidFill>
              </a:rPr>
              <a:t>Checklist &amp; Gotchas (as of .NET 5 RTM and ML.NET 1.5.2)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2D756B-966C-394F-B4F7-021B7EB93A72}"/>
              </a:ext>
            </a:extLst>
          </p:cNvPr>
          <p:cNvSpPr/>
          <p:nvPr/>
        </p:nvSpPr>
        <p:spPr>
          <a:xfrm>
            <a:off x="745273" y="2087261"/>
            <a:ext cx="1039941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Blazor WebAssembly (local ML.NET execution)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.NET 5 RTM are the earliest bits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that can be used for maximum compatibility with ML.NET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Requires the latest Visual Studio 2019 16.8 for .NET 5 tooling support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ML.NET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NuGet packages need to be placed in a secondary assembly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(i.e. [X].Shared) and referenced as a project inside the main Blazor WebAssembly client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Currently ML.NET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only inference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supported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 .NET 5 Blazor WASM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Training, AutoML etc. are not supported in .NET 5 as Blazor WASM currently runs in a single-thread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Smaller models recommended (&lt; 4MB)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when using ML.NET inference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If you need larger model support, use Azure Functions, APIs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Static website or ASP.NET Static Web Apps deployment is supported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PWAs (offline caching) with ML.NET models and resources works</a:t>
            </a: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B7433920-19D1-9A4F-A125-2FD2B3B8D333}"/>
              </a:ext>
            </a:extLst>
          </p:cNvPr>
          <p:cNvSpPr/>
          <p:nvPr/>
        </p:nvSpPr>
        <p:spPr>
          <a:xfrm>
            <a:off x="745273" y="5257360"/>
            <a:ext cx="1039941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Blazor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Requires server deployment (compute on the server/Docker/App Service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Support for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large Machine Learning .NET models (100MB+)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No static website deployment</a:t>
            </a:r>
          </a:p>
        </p:txBody>
      </p:sp>
    </p:spTree>
    <p:extLst>
      <p:ext uri="{BB962C8B-B14F-4D97-AF65-F5344CB8AC3E}">
        <p14:creationId xmlns:p14="http://schemas.microsoft.com/office/powerpoint/2010/main" val="1893375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6740" y="767083"/>
            <a:ext cx="11018520" cy="369332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Demos, Presentations &amp; Source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43C13-1A6E-1940-ADF0-F30F7BF3B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425137" y="-21586"/>
            <a:ext cx="3757576" cy="242147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607CA8-5A43-E14F-A162-BCD08737110E}"/>
              </a:ext>
            </a:extLst>
          </p:cNvPr>
          <p:cNvSpPr txBox="1">
            <a:spLocks/>
          </p:cNvSpPr>
          <p:nvPr/>
        </p:nvSpPr>
        <p:spPr>
          <a:xfrm>
            <a:off x="583956" y="153637"/>
            <a:ext cx="11332816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Links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73E357-C547-044D-9000-DD8D292A6047}"/>
              </a:ext>
            </a:extLst>
          </p:cNvPr>
          <p:cNvSpPr/>
          <p:nvPr/>
        </p:nvSpPr>
        <p:spPr>
          <a:xfrm>
            <a:off x="583956" y="1476306"/>
            <a:ext cx="113328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Live Demos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Baseball ML Workbench (.NET Core 3.x, Blazor Server):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4"/>
              </a:rPr>
              <a:t>https://aka.ms/BaseballMLWorkbench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Statistical Simulations &amp; Visuals (.NET Core 3.x, Blazor WASM):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5"/>
              </a:rPr>
              <a:t>https://statisticsandblazordotnetcore3.azureedge.net/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Statistical Simulations &amp; Visuals (.NET 5, Blazor WASM):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6"/>
              </a:rPr>
              <a:t>https://statisticsandblazordotnet5.azureedge.net/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ML.NET Baseball Predictions (.NET 5, Blazor WASM, Azure Static Website):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7"/>
              </a:rPr>
              <a:t>https://mlnetandblazor.azureedge.net/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ML.NET Baseball Predictions (.NET 5, Blazor WASM, Azure App Service):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8"/>
              </a:rPr>
              <a:t>https://test-blazor-mlnet.azurewebsites.net/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Baseball ML Workbench: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9"/>
              </a:rPr>
              <a:t>https://github.com/bartczernicki/MachineLearning-BaseballPrediction-BlazorApp 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Statistical Simulations &amp; Visuals (.NET Core 3.x, Blazor WASM):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10"/>
              </a:rPr>
              <a:t>https://github.com/bartczernicki/Test-Blazor-WebAssembly-StatisticsAndML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Statistical Simulations &amp; Visuals (.NET 5, Blazor WASM):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11"/>
              </a:rPr>
              <a:t>https://github.com/bartczernicki/Test-Blazor-WebAssembly-StatisticsAndML-DotNet5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ML.NET Baseball Predictions (.NET 5, Blazor WASM, Self-Host):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12"/>
              </a:rPr>
              <a:t>https://github.com/bartczernicki/Test-Blazor-MLNet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Book - “Resampling: The New Statistics”: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13"/>
              </a:rPr>
              <a:t>http://www.resample.com/intro-text-online/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Video – “Statistics for Hackers”: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14"/>
              </a:rPr>
              <a:t>https://www.youtube.com/watch?v=Iq9DzN6mvYA</a:t>
            </a:r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85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Picture 547">
            <a:extLst>
              <a:ext uri="{FF2B5EF4-FFF2-40B4-BE49-F238E27FC236}">
                <a16:creationId xmlns:a16="http://schemas.microsoft.com/office/drawing/2014/main" id="{50908BAE-89A2-E940-AF3B-59E8D616A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425137" y="-21586"/>
            <a:ext cx="3757576" cy="2421478"/>
          </a:xfrm>
          <a:prstGeom prst="rect">
            <a:avLst/>
          </a:prstGeom>
        </p:spPr>
      </p:pic>
      <p:cxnSp>
        <p:nvCxnSpPr>
          <p:cNvPr id="566" name="Straight Connector 565"/>
          <p:cNvCxnSpPr/>
          <p:nvPr/>
        </p:nvCxnSpPr>
        <p:spPr>
          <a:xfrm>
            <a:off x="-5057119" y="487"/>
            <a:ext cx="0" cy="4597316"/>
          </a:xfrm>
          <a:prstGeom prst="line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7" name="Group 566"/>
          <p:cNvGrpSpPr/>
          <p:nvPr/>
        </p:nvGrpSpPr>
        <p:grpSpPr>
          <a:xfrm>
            <a:off x="-6826268" y="271051"/>
            <a:ext cx="507602" cy="4055729"/>
            <a:chOff x="4381662" y="275989"/>
            <a:chExt cx="517780" cy="4137055"/>
          </a:xfrm>
        </p:grpSpPr>
        <p:grpSp>
          <p:nvGrpSpPr>
            <p:cNvPr id="568" name="Group 244"/>
            <p:cNvGrpSpPr>
              <a:grpSpLocks noChangeAspect="1"/>
            </p:cNvGrpSpPr>
            <p:nvPr/>
          </p:nvGrpSpPr>
          <p:grpSpPr bwMode="auto">
            <a:xfrm>
              <a:off x="4432898" y="1128989"/>
              <a:ext cx="415308" cy="267214"/>
              <a:chOff x="6715" y="806"/>
              <a:chExt cx="258" cy="166"/>
            </a:xfrm>
          </p:grpSpPr>
          <p:sp>
            <p:nvSpPr>
              <p:cNvPr id="602" name="Freeform 245"/>
              <p:cNvSpPr>
                <a:spLocks/>
              </p:cNvSpPr>
              <p:nvPr/>
            </p:nvSpPr>
            <p:spPr bwMode="auto">
              <a:xfrm>
                <a:off x="6752" y="826"/>
                <a:ext cx="54" cy="60"/>
              </a:xfrm>
              <a:custGeom>
                <a:avLst/>
                <a:gdLst>
                  <a:gd name="T0" fmla="*/ 0 w 76"/>
                  <a:gd name="T1" fmla="*/ 83 h 83"/>
                  <a:gd name="T2" fmla="*/ 56 w 76"/>
                  <a:gd name="T3" fmla="*/ 83 h 83"/>
                  <a:gd name="T4" fmla="*/ 76 w 76"/>
                  <a:gd name="T5" fmla="*/ 63 h 83"/>
                  <a:gd name="T6" fmla="*/ 56 w 76"/>
                  <a:gd name="T7" fmla="*/ 42 h 83"/>
                  <a:gd name="T8" fmla="*/ 21 w 76"/>
                  <a:gd name="T9" fmla="*/ 41 h 83"/>
                  <a:gd name="T10" fmla="*/ 0 w 76"/>
                  <a:gd name="T11" fmla="*/ 21 h 83"/>
                  <a:gd name="T12" fmla="*/ 21 w 76"/>
                  <a:gd name="T13" fmla="*/ 0 h 83"/>
                  <a:gd name="T14" fmla="*/ 75 w 76"/>
                  <a:gd name="T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83">
                    <a:moveTo>
                      <a:pt x="0" y="83"/>
                    </a:moveTo>
                    <a:cubicBezTo>
                      <a:pt x="56" y="83"/>
                      <a:pt x="56" y="83"/>
                      <a:pt x="56" y="83"/>
                    </a:cubicBezTo>
                    <a:cubicBezTo>
                      <a:pt x="67" y="83"/>
                      <a:pt x="76" y="74"/>
                      <a:pt x="76" y="63"/>
                    </a:cubicBezTo>
                    <a:cubicBezTo>
                      <a:pt x="76" y="51"/>
                      <a:pt x="67" y="42"/>
                      <a:pt x="56" y="42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10" y="41"/>
                      <a:pt x="0" y="32"/>
                      <a:pt x="0" y="21"/>
                    </a:cubicBezTo>
                    <a:cubicBezTo>
                      <a:pt x="0" y="10"/>
                      <a:pt x="10" y="0"/>
                      <a:pt x="21" y="0"/>
                    </a:cubicBezTo>
                    <a:cubicBezTo>
                      <a:pt x="75" y="0"/>
                      <a:pt x="75" y="0"/>
                      <a:pt x="7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3" name="Line 246"/>
              <p:cNvSpPr>
                <a:spLocks noChangeShapeType="1"/>
              </p:cNvSpPr>
              <p:nvPr/>
            </p:nvSpPr>
            <p:spPr bwMode="auto">
              <a:xfrm>
                <a:off x="6779" y="806"/>
                <a:ext cx="0" cy="10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4" name="Line 247"/>
              <p:cNvSpPr>
                <a:spLocks noChangeShapeType="1"/>
              </p:cNvSpPr>
              <p:nvPr/>
            </p:nvSpPr>
            <p:spPr bwMode="auto">
              <a:xfrm>
                <a:off x="6715" y="940"/>
                <a:ext cx="3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5" name="Line 248"/>
              <p:cNvSpPr>
                <a:spLocks noChangeShapeType="1"/>
              </p:cNvSpPr>
              <p:nvPr/>
            </p:nvSpPr>
            <p:spPr bwMode="auto">
              <a:xfrm>
                <a:off x="6763" y="940"/>
                <a:ext cx="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6" name="Freeform 249"/>
              <p:cNvSpPr>
                <a:spLocks/>
              </p:cNvSpPr>
              <p:nvPr/>
            </p:nvSpPr>
            <p:spPr bwMode="auto">
              <a:xfrm>
                <a:off x="6812" y="826"/>
                <a:ext cx="155" cy="114"/>
              </a:xfrm>
              <a:custGeom>
                <a:avLst/>
                <a:gdLst>
                  <a:gd name="T0" fmla="*/ 155 w 155"/>
                  <a:gd name="T1" fmla="*/ 0 h 114"/>
                  <a:gd name="T2" fmla="*/ 41 w 155"/>
                  <a:gd name="T3" fmla="*/ 114 h 114"/>
                  <a:gd name="T4" fmla="*/ 0 w 155"/>
                  <a:gd name="T5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5" h="114">
                    <a:moveTo>
                      <a:pt x="155" y="0"/>
                    </a:moveTo>
                    <a:lnTo>
                      <a:pt x="41" y="114"/>
                    </a:lnTo>
                    <a:lnTo>
                      <a:pt x="0" y="11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7" name="Line 250"/>
              <p:cNvSpPr>
                <a:spLocks noChangeShapeType="1"/>
              </p:cNvSpPr>
              <p:nvPr/>
            </p:nvSpPr>
            <p:spPr bwMode="auto">
              <a:xfrm>
                <a:off x="6916" y="826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8" name="Freeform 251"/>
              <p:cNvSpPr>
                <a:spLocks/>
              </p:cNvSpPr>
              <p:nvPr/>
            </p:nvSpPr>
            <p:spPr bwMode="auto">
              <a:xfrm>
                <a:off x="6919" y="827"/>
                <a:ext cx="48" cy="48"/>
              </a:xfrm>
              <a:custGeom>
                <a:avLst/>
                <a:gdLst>
                  <a:gd name="T0" fmla="*/ 0 w 48"/>
                  <a:gd name="T1" fmla="*/ 0 h 48"/>
                  <a:gd name="T2" fmla="*/ 48 w 48"/>
                  <a:gd name="T3" fmla="*/ 0 h 48"/>
                  <a:gd name="T4" fmla="*/ 48 w 48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lnTo>
                      <a:pt x="48" y="0"/>
                    </a:lnTo>
                    <a:lnTo>
                      <a:pt x="48" y="4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9" name="Line 252"/>
              <p:cNvSpPr>
                <a:spLocks noChangeShapeType="1"/>
              </p:cNvSpPr>
              <p:nvPr/>
            </p:nvSpPr>
            <p:spPr bwMode="auto">
              <a:xfrm>
                <a:off x="6715" y="972"/>
                <a:ext cx="25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69" name="Group 299"/>
            <p:cNvGrpSpPr>
              <a:grpSpLocks noChangeAspect="1"/>
            </p:cNvGrpSpPr>
            <p:nvPr/>
          </p:nvGrpSpPr>
          <p:grpSpPr bwMode="auto">
            <a:xfrm>
              <a:off x="4461336" y="2114184"/>
              <a:ext cx="358432" cy="317963"/>
              <a:chOff x="6842" y="1278"/>
              <a:chExt cx="248" cy="220"/>
            </a:xfrm>
          </p:grpSpPr>
          <p:sp>
            <p:nvSpPr>
              <p:cNvPr id="600" name="Freeform 300"/>
              <p:cNvSpPr>
                <a:spLocks/>
              </p:cNvSpPr>
              <p:nvPr/>
            </p:nvSpPr>
            <p:spPr bwMode="auto">
              <a:xfrm>
                <a:off x="6842" y="1278"/>
                <a:ext cx="248" cy="123"/>
              </a:xfrm>
              <a:custGeom>
                <a:avLst/>
                <a:gdLst>
                  <a:gd name="T0" fmla="*/ 0 w 248"/>
                  <a:gd name="T1" fmla="*/ 123 h 123"/>
                  <a:gd name="T2" fmla="*/ 124 w 248"/>
                  <a:gd name="T3" fmla="*/ 0 h 123"/>
                  <a:gd name="T4" fmla="*/ 248 w 248"/>
                  <a:gd name="T5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8" h="123">
                    <a:moveTo>
                      <a:pt x="0" y="123"/>
                    </a:moveTo>
                    <a:lnTo>
                      <a:pt x="124" y="0"/>
                    </a:lnTo>
                    <a:lnTo>
                      <a:pt x="248" y="12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1" name="Freeform 301"/>
              <p:cNvSpPr>
                <a:spLocks/>
              </p:cNvSpPr>
              <p:nvPr/>
            </p:nvSpPr>
            <p:spPr bwMode="auto">
              <a:xfrm>
                <a:off x="6869" y="1375"/>
                <a:ext cx="195" cy="123"/>
              </a:xfrm>
              <a:custGeom>
                <a:avLst/>
                <a:gdLst>
                  <a:gd name="T0" fmla="*/ 0 w 195"/>
                  <a:gd name="T1" fmla="*/ 0 h 123"/>
                  <a:gd name="T2" fmla="*/ 0 w 195"/>
                  <a:gd name="T3" fmla="*/ 123 h 123"/>
                  <a:gd name="T4" fmla="*/ 71 w 195"/>
                  <a:gd name="T5" fmla="*/ 123 h 123"/>
                  <a:gd name="T6" fmla="*/ 71 w 195"/>
                  <a:gd name="T7" fmla="*/ 34 h 123"/>
                  <a:gd name="T8" fmla="*/ 125 w 195"/>
                  <a:gd name="T9" fmla="*/ 34 h 123"/>
                  <a:gd name="T10" fmla="*/ 125 w 195"/>
                  <a:gd name="T11" fmla="*/ 123 h 123"/>
                  <a:gd name="T12" fmla="*/ 195 w 195"/>
                  <a:gd name="T13" fmla="*/ 123 h 123"/>
                  <a:gd name="T14" fmla="*/ 195 w 195"/>
                  <a:gd name="T1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23">
                    <a:moveTo>
                      <a:pt x="0" y="0"/>
                    </a:moveTo>
                    <a:lnTo>
                      <a:pt x="0" y="123"/>
                    </a:lnTo>
                    <a:lnTo>
                      <a:pt x="71" y="123"/>
                    </a:lnTo>
                    <a:lnTo>
                      <a:pt x="71" y="34"/>
                    </a:lnTo>
                    <a:lnTo>
                      <a:pt x="125" y="34"/>
                    </a:lnTo>
                    <a:lnTo>
                      <a:pt x="125" y="123"/>
                    </a:lnTo>
                    <a:lnTo>
                      <a:pt x="195" y="123"/>
                    </a:lnTo>
                    <a:lnTo>
                      <a:pt x="195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0" name="Group 326"/>
            <p:cNvGrpSpPr>
              <a:grpSpLocks noChangeAspect="1"/>
            </p:cNvGrpSpPr>
            <p:nvPr/>
          </p:nvGrpSpPr>
          <p:grpSpPr bwMode="auto">
            <a:xfrm>
              <a:off x="4381662" y="4104794"/>
              <a:ext cx="517780" cy="308250"/>
              <a:chOff x="6817" y="2557"/>
              <a:chExt cx="257" cy="153"/>
            </a:xfrm>
          </p:grpSpPr>
          <p:sp>
            <p:nvSpPr>
              <p:cNvPr id="598" name="Rectangle 327"/>
              <p:cNvSpPr>
                <a:spLocks noChangeArrowheads="1"/>
              </p:cNvSpPr>
              <p:nvPr/>
            </p:nvSpPr>
            <p:spPr bwMode="auto">
              <a:xfrm>
                <a:off x="6860" y="2557"/>
                <a:ext cx="169" cy="10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9" name="Freeform 328"/>
              <p:cNvSpPr>
                <a:spLocks/>
              </p:cNvSpPr>
              <p:nvPr/>
            </p:nvSpPr>
            <p:spPr bwMode="auto">
              <a:xfrm>
                <a:off x="6817" y="2664"/>
                <a:ext cx="257" cy="46"/>
              </a:xfrm>
              <a:custGeom>
                <a:avLst/>
                <a:gdLst>
                  <a:gd name="T0" fmla="*/ 212 w 257"/>
                  <a:gd name="T1" fmla="*/ 1 h 46"/>
                  <a:gd name="T2" fmla="*/ 257 w 257"/>
                  <a:gd name="T3" fmla="*/ 46 h 46"/>
                  <a:gd name="T4" fmla="*/ 0 w 257"/>
                  <a:gd name="T5" fmla="*/ 46 h 46"/>
                  <a:gd name="T6" fmla="*/ 47 w 257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7" h="46">
                    <a:moveTo>
                      <a:pt x="212" y="1"/>
                    </a:moveTo>
                    <a:lnTo>
                      <a:pt x="257" y="46"/>
                    </a:lnTo>
                    <a:lnTo>
                      <a:pt x="0" y="46"/>
                    </a:lnTo>
                    <a:lnTo>
                      <a:pt x="47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1" name="Group 352"/>
            <p:cNvGrpSpPr>
              <a:grpSpLocks noChangeAspect="1"/>
            </p:cNvGrpSpPr>
            <p:nvPr/>
          </p:nvGrpSpPr>
          <p:grpSpPr bwMode="auto">
            <a:xfrm>
              <a:off x="4467766" y="3125299"/>
              <a:ext cx="345572" cy="289748"/>
              <a:chOff x="6864" y="1902"/>
              <a:chExt cx="260" cy="218"/>
            </a:xfrm>
          </p:grpSpPr>
          <p:sp>
            <p:nvSpPr>
              <p:cNvPr id="595" name="Freeform 353"/>
              <p:cNvSpPr>
                <a:spLocks/>
              </p:cNvSpPr>
              <p:nvPr/>
            </p:nvSpPr>
            <p:spPr bwMode="auto">
              <a:xfrm>
                <a:off x="6864" y="1981"/>
                <a:ext cx="260" cy="139"/>
              </a:xfrm>
              <a:custGeom>
                <a:avLst/>
                <a:gdLst>
                  <a:gd name="T0" fmla="*/ 60 w 260"/>
                  <a:gd name="T1" fmla="*/ 0 h 139"/>
                  <a:gd name="T2" fmla="*/ 199 w 260"/>
                  <a:gd name="T3" fmla="*/ 0 h 139"/>
                  <a:gd name="T4" fmla="*/ 260 w 260"/>
                  <a:gd name="T5" fmla="*/ 139 h 139"/>
                  <a:gd name="T6" fmla="*/ 0 w 260"/>
                  <a:gd name="T7" fmla="*/ 139 h 139"/>
                  <a:gd name="T8" fmla="*/ 60 w 260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139">
                    <a:moveTo>
                      <a:pt x="60" y="0"/>
                    </a:moveTo>
                    <a:lnTo>
                      <a:pt x="199" y="0"/>
                    </a:lnTo>
                    <a:lnTo>
                      <a:pt x="260" y="139"/>
                    </a:lnTo>
                    <a:lnTo>
                      <a:pt x="0" y="139"/>
                    </a:lnTo>
                    <a:lnTo>
                      <a:pt x="6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6" name="Oval 354"/>
              <p:cNvSpPr>
                <a:spLocks noChangeArrowheads="1"/>
              </p:cNvSpPr>
              <p:nvPr/>
            </p:nvSpPr>
            <p:spPr bwMode="auto">
              <a:xfrm>
                <a:off x="6968" y="1902"/>
                <a:ext cx="52" cy="5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7" name="Line 355"/>
              <p:cNvSpPr>
                <a:spLocks noChangeShapeType="1"/>
              </p:cNvSpPr>
              <p:nvPr/>
            </p:nvSpPr>
            <p:spPr bwMode="auto">
              <a:xfrm>
                <a:off x="6994" y="195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2" name="Group 237"/>
            <p:cNvGrpSpPr>
              <a:grpSpLocks noChangeAspect="1"/>
            </p:cNvGrpSpPr>
            <p:nvPr/>
          </p:nvGrpSpPr>
          <p:grpSpPr bwMode="auto">
            <a:xfrm>
              <a:off x="4450886" y="1565528"/>
              <a:ext cx="379333" cy="379331"/>
              <a:chOff x="6422" y="1029"/>
              <a:chExt cx="243" cy="243"/>
            </a:xfrm>
          </p:grpSpPr>
          <p:sp>
            <p:nvSpPr>
              <p:cNvPr id="591" name="Oval 238"/>
              <p:cNvSpPr>
                <a:spLocks noChangeArrowheads="1"/>
              </p:cNvSpPr>
              <p:nvPr/>
            </p:nvSpPr>
            <p:spPr bwMode="auto">
              <a:xfrm>
                <a:off x="6422" y="1029"/>
                <a:ext cx="243" cy="2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2" name="Oval 239"/>
              <p:cNvSpPr>
                <a:spLocks noChangeArrowheads="1"/>
              </p:cNvSpPr>
              <p:nvPr/>
            </p:nvSpPr>
            <p:spPr bwMode="auto">
              <a:xfrm>
                <a:off x="6482" y="1029"/>
                <a:ext cx="124" cy="2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3" name="Line 240"/>
              <p:cNvSpPr>
                <a:spLocks noChangeShapeType="1"/>
              </p:cNvSpPr>
              <p:nvPr/>
            </p:nvSpPr>
            <p:spPr bwMode="auto">
              <a:xfrm>
                <a:off x="6430" y="1113"/>
                <a:ext cx="22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4" name="Line 241"/>
              <p:cNvSpPr>
                <a:spLocks noChangeShapeType="1"/>
              </p:cNvSpPr>
              <p:nvPr/>
            </p:nvSpPr>
            <p:spPr bwMode="auto">
              <a:xfrm>
                <a:off x="6430" y="1189"/>
                <a:ext cx="22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3" name="Group 337"/>
            <p:cNvGrpSpPr>
              <a:grpSpLocks noChangeAspect="1"/>
            </p:cNvGrpSpPr>
            <p:nvPr/>
          </p:nvGrpSpPr>
          <p:grpSpPr bwMode="auto">
            <a:xfrm>
              <a:off x="4521164" y="2601472"/>
              <a:ext cx="238776" cy="354502"/>
              <a:chOff x="6878" y="1578"/>
              <a:chExt cx="163" cy="242"/>
            </a:xfrm>
          </p:grpSpPr>
          <p:sp>
            <p:nvSpPr>
              <p:cNvPr id="588" name="Freeform 338"/>
              <p:cNvSpPr>
                <a:spLocks/>
              </p:cNvSpPr>
              <p:nvPr/>
            </p:nvSpPr>
            <p:spPr bwMode="auto">
              <a:xfrm>
                <a:off x="6878" y="1578"/>
                <a:ext cx="163" cy="242"/>
              </a:xfrm>
              <a:custGeom>
                <a:avLst/>
                <a:gdLst>
                  <a:gd name="T0" fmla="*/ 197 w 224"/>
                  <a:gd name="T1" fmla="*/ 185 h 334"/>
                  <a:gd name="T2" fmla="*/ 224 w 224"/>
                  <a:gd name="T3" fmla="*/ 112 h 334"/>
                  <a:gd name="T4" fmla="*/ 112 w 224"/>
                  <a:gd name="T5" fmla="*/ 0 h 334"/>
                  <a:gd name="T6" fmla="*/ 0 w 224"/>
                  <a:gd name="T7" fmla="*/ 112 h 334"/>
                  <a:gd name="T8" fmla="*/ 27 w 224"/>
                  <a:gd name="T9" fmla="*/ 185 h 334"/>
                  <a:gd name="T10" fmla="*/ 37 w 224"/>
                  <a:gd name="T11" fmla="*/ 195 h 334"/>
                  <a:gd name="T12" fmla="*/ 67 w 224"/>
                  <a:gd name="T13" fmla="*/ 261 h 334"/>
                  <a:gd name="T14" fmla="*/ 67 w 224"/>
                  <a:gd name="T15" fmla="*/ 312 h 334"/>
                  <a:gd name="T16" fmla="*/ 89 w 224"/>
                  <a:gd name="T17" fmla="*/ 334 h 334"/>
                  <a:gd name="T18" fmla="*/ 134 w 224"/>
                  <a:gd name="T19" fmla="*/ 334 h 334"/>
                  <a:gd name="T20" fmla="*/ 156 w 224"/>
                  <a:gd name="T21" fmla="*/ 312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334">
                    <a:moveTo>
                      <a:pt x="197" y="185"/>
                    </a:moveTo>
                    <a:cubicBezTo>
                      <a:pt x="214" y="166"/>
                      <a:pt x="224" y="140"/>
                      <a:pt x="224" y="112"/>
                    </a:cubicBezTo>
                    <a:cubicBezTo>
                      <a:pt x="224" y="50"/>
                      <a:pt x="174" y="0"/>
                      <a:pt x="112" y="0"/>
                    </a:cubicBezTo>
                    <a:cubicBezTo>
                      <a:pt x="50" y="0"/>
                      <a:pt x="0" y="50"/>
                      <a:pt x="0" y="112"/>
                    </a:cubicBezTo>
                    <a:cubicBezTo>
                      <a:pt x="0" y="140"/>
                      <a:pt x="10" y="166"/>
                      <a:pt x="27" y="185"/>
                    </a:cubicBezTo>
                    <a:cubicBezTo>
                      <a:pt x="37" y="195"/>
                      <a:pt x="37" y="195"/>
                      <a:pt x="37" y="195"/>
                    </a:cubicBezTo>
                    <a:cubicBezTo>
                      <a:pt x="37" y="195"/>
                      <a:pt x="67" y="221"/>
                      <a:pt x="67" y="261"/>
                    </a:cubicBezTo>
                    <a:cubicBezTo>
                      <a:pt x="67" y="300"/>
                      <a:pt x="67" y="312"/>
                      <a:pt x="67" y="312"/>
                    </a:cubicBezTo>
                    <a:cubicBezTo>
                      <a:pt x="67" y="324"/>
                      <a:pt x="76" y="334"/>
                      <a:pt x="89" y="334"/>
                    </a:cubicBezTo>
                    <a:cubicBezTo>
                      <a:pt x="134" y="334"/>
                      <a:pt x="134" y="334"/>
                      <a:pt x="134" y="334"/>
                    </a:cubicBezTo>
                    <a:cubicBezTo>
                      <a:pt x="146" y="334"/>
                      <a:pt x="156" y="324"/>
                      <a:pt x="156" y="31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9" name="Freeform 339"/>
              <p:cNvSpPr>
                <a:spLocks/>
              </p:cNvSpPr>
              <p:nvPr/>
            </p:nvSpPr>
            <p:spPr bwMode="auto">
              <a:xfrm>
                <a:off x="6992" y="1709"/>
                <a:ext cx="32" cy="95"/>
              </a:xfrm>
              <a:custGeom>
                <a:avLst/>
                <a:gdLst>
                  <a:gd name="T0" fmla="*/ 0 w 44"/>
                  <a:gd name="T1" fmla="*/ 131 h 131"/>
                  <a:gd name="T2" fmla="*/ 0 w 44"/>
                  <a:gd name="T3" fmla="*/ 131 h 131"/>
                  <a:gd name="T4" fmla="*/ 0 w 44"/>
                  <a:gd name="T5" fmla="*/ 84 h 131"/>
                  <a:gd name="T6" fmla="*/ 41 w 44"/>
                  <a:gd name="T7" fmla="*/ 4 h 131"/>
                  <a:gd name="T8" fmla="*/ 44 w 44"/>
                  <a:gd name="T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31">
                    <a:moveTo>
                      <a:pt x="0" y="131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1"/>
                      <a:pt x="0" y="131"/>
                      <a:pt x="0" y="84"/>
                    </a:cubicBezTo>
                    <a:cubicBezTo>
                      <a:pt x="0" y="36"/>
                      <a:pt x="41" y="4"/>
                      <a:pt x="41" y="4"/>
                    </a:cubicBezTo>
                    <a:cubicBezTo>
                      <a:pt x="44" y="0"/>
                      <a:pt x="44" y="0"/>
                      <a:pt x="4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0" name="Line 340"/>
              <p:cNvSpPr>
                <a:spLocks noChangeShapeType="1"/>
              </p:cNvSpPr>
              <p:nvPr/>
            </p:nvSpPr>
            <p:spPr bwMode="auto">
              <a:xfrm>
                <a:off x="6927" y="1773"/>
                <a:ext cx="6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4" name="Group 363"/>
            <p:cNvGrpSpPr>
              <a:grpSpLocks noChangeAspect="1"/>
            </p:cNvGrpSpPr>
            <p:nvPr/>
          </p:nvGrpSpPr>
          <p:grpSpPr bwMode="auto">
            <a:xfrm>
              <a:off x="4514331" y="3584372"/>
              <a:ext cx="252443" cy="351097"/>
              <a:chOff x="6897" y="2226"/>
              <a:chExt cx="174" cy="242"/>
            </a:xfrm>
          </p:grpSpPr>
          <p:sp>
            <p:nvSpPr>
              <p:cNvPr id="586" name="Rectangle 364"/>
              <p:cNvSpPr>
                <a:spLocks noChangeArrowheads="1"/>
              </p:cNvSpPr>
              <p:nvPr/>
            </p:nvSpPr>
            <p:spPr bwMode="auto">
              <a:xfrm>
                <a:off x="6897" y="2339"/>
                <a:ext cx="174" cy="12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7" name="Freeform 365"/>
              <p:cNvSpPr>
                <a:spLocks/>
              </p:cNvSpPr>
              <p:nvPr/>
            </p:nvSpPr>
            <p:spPr bwMode="auto">
              <a:xfrm>
                <a:off x="6930" y="2226"/>
                <a:ext cx="109" cy="113"/>
              </a:xfrm>
              <a:custGeom>
                <a:avLst/>
                <a:gdLst>
                  <a:gd name="T0" fmla="*/ 0 w 150"/>
                  <a:gd name="T1" fmla="*/ 157 h 157"/>
                  <a:gd name="T2" fmla="*/ 0 w 150"/>
                  <a:gd name="T3" fmla="*/ 75 h 157"/>
                  <a:gd name="T4" fmla="*/ 75 w 150"/>
                  <a:gd name="T5" fmla="*/ 0 h 157"/>
                  <a:gd name="T6" fmla="*/ 150 w 150"/>
                  <a:gd name="T7" fmla="*/ 75 h 157"/>
                  <a:gd name="T8" fmla="*/ 150 w 150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57">
                    <a:moveTo>
                      <a:pt x="0" y="157"/>
                    </a:moveTo>
                    <a:cubicBezTo>
                      <a:pt x="0" y="75"/>
                      <a:pt x="0" y="75"/>
                      <a:pt x="0" y="75"/>
                    </a:cubicBezTo>
                    <a:cubicBezTo>
                      <a:pt x="0" y="34"/>
                      <a:pt x="33" y="0"/>
                      <a:pt x="75" y="0"/>
                    </a:cubicBezTo>
                    <a:cubicBezTo>
                      <a:pt x="117" y="0"/>
                      <a:pt x="150" y="34"/>
                      <a:pt x="150" y="75"/>
                    </a:cubicBezTo>
                    <a:cubicBezTo>
                      <a:pt x="150" y="157"/>
                      <a:pt x="150" y="157"/>
                      <a:pt x="150" y="15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5" name="Group 9"/>
            <p:cNvGrpSpPr>
              <a:grpSpLocks noChangeAspect="1"/>
            </p:cNvGrpSpPr>
            <p:nvPr/>
          </p:nvGrpSpPr>
          <p:grpSpPr bwMode="auto">
            <a:xfrm>
              <a:off x="4444471" y="762814"/>
              <a:ext cx="392162" cy="196850"/>
              <a:chOff x="2722" y="463"/>
              <a:chExt cx="255" cy="128"/>
            </a:xfrm>
          </p:grpSpPr>
          <p:sp>
            <p:nvSpPr>
              <p:cNvPr id="584" name="Freeform 10"/>
              <p:cNvSpPr>
                <a:spLocks/>
              </p:cNvSpPr>
              <p:nvPr/>
            </p:nvSpPr>
            <p:spPr bwMode="auto">
              <a:xfrm>
                <a:off x="2828" y="463"/>
                <a:ext cx="149" cy="128"/>
              </a:xfrm>
              <a:custGeom>
                <a:avLst/>
                <a:gdLst>
                  <a:gd name="T0" fmla="*/ 164 w 206"/>
                  <a:gd name="T1" fmla="*/ 44 h 174"/>
                  <a:gd name="T2" fmla="*/ 66 w 206"/>
                  <a:gd name="T3" fmla="*/ 44 h 174"/>
                  <a:gd name="T4" fmla="*/ 0 w 206"/>
                  <a:gd name="T5" fmla="*/ 0 h 174"/>
                  <a:gd name="T6" fmla="*/ 0 w 206"/>
                  <a:gd name="T7" fmla="*/ 86 h 174"/>
                  <a:gd name="T8" fmla="*/ 0 w 206"/>
                  <a:gd name="T9" fmla="*/ 88 h 174"/>
                  <a:gd name="T10" fmla="*/ 0 w 206"/>
                  <a:gd name="T11" fmla="*/ 174 h 174"/>
                  <a:gd name="T12" fmla="*/ 66 w 206"/>
                  <a:gd name="T13" fmla="*/ 130 h 174"/>
                  <a:gd name="T14" fmla="*/ 164 w 206"/>
                  <a:gd name="T15" fmla="*/ 130 h 174"/>
                  <a:gd name="T16" fmla="*/ 206 w 206"/>
                  <a:gd name="T17" fmla="*/ 156 h 174"/>
                  <a:gd name="T18" fmla="*/ 206 w 206"/>
                  <a:gd name="T19" fmla="*/ 88 h 174"/>
                  <a:gd name="T20" fmla="*/ 206 w 206"/>
                  <a:gd name="T21" fmla="*/ 86 h 174"/>
                  <a:gd name="T22" fmla="*/ 206 w 206"/>
                  <a:gd name="T23" fmla="*/ 18 h 174"/>
                  <a:gd name="T24" fmla="*/ 164 w 206"/>
                  <a:gd name="T25" fmla="*/ 4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6" h="174">
                    <a:moveTo>
                      <a:pt x="164" y="44"/>
                    </a:moveTo>
                    <a:cubicBezTo>
                      <a:pt x="66" y="44"/>
                      <a:pt x="66" y="44"/>
                      <a:pt x="66" y="44"/>
                    </a:cubicBezTo>
                    <a:cubicBezTo>
                      <a:pt x="58" y="6"/>
                      <a:pt x="0" y="0"/>
                      <a:pt x="0" y="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174"/>
                      <a:pt x="58" y="168"/>
                      <a:pt x="66" y="130"/>
                    </a:cubicBez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64" y="130"/>
                      <a:pt x="179" y="154"/>
                      <a:pt x="206" y="156"/>
                    </a:cubicBezTo>
                    <a:cubicBezTo>
                      <a:pt x="206" y="88"/>
                      <a:pt x="206" y="88"/>
                      <a:pt x="206" y="88"/>
                    </a:cubicBezTo>
                    <a:cubicBezTo>
                      <a:pt x="206" y="86"/>
                      <a:pt x="206" y="86"/>
                      <a:pt x="206" y="86"/>
                    </a:cubicBezTo>
                    <a:cubicBezTo>
                      <a:pt x="206" y="18"/>
                      <a:pt x="206" y="18"/>
                      <a:pt x="206" y="18"/>
                    </a:cubicBezTo>
                    <a:cubicBezTo>
                      <a:pt x="179" y="20"/>
                      <a:pt x="164" y="44"/>
                      <a:pt x="164" y="44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5" name="Line 11"/>
              <p:cNvSpPr>
                <a:spLocks noChangeShapeType="1"/>
              </p:cNvSpPr>
              <p:nvPr/>
            </p:nvSpPr>
            <p:spPr bwMode="auto">
              <a:xfrm flipH="1">
                <a:off x="2722" y="526"/>
                <a:ext cx="10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6" name="Group 14"/>
            <p:cNvGrpSpPr>
              <a:grpSpLocks noChangeAspect="1"/>
            </p:cNvGrpSpPr>
            <p:nvPr/>
          </p:nvGrpSpPr>
          <p:grpSpPr bwMode="auto">
            <a:xfrm>
              <a:off x="4509922" y="275989"/>
              <a:ext cx="315018" cy="317500"/>
              <a:chOff x="2781" y="92"/>
              <a:chExt cx="254" cy="256"/>
            </a:xfrm>
          </p:grpSpPr>
          <p:sp>
            <p:nvSpPr>
              <p:cNvPr id="577" name="Line 15"/>
              <p:cNvSpPr>
                <a:spLocks noChangeShapeType="1"/>
              </p:cNvSpPr>
              <p:nvPr/>
            </p:nvSpPr>
            <p:spPr bwMode="auto">
              <a:xfrm>
                <a:off x="2781" y="92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78" name="Line 16"/>
              <p:cNvSpPr>
                <a:spLocks noChangeShapeType="1"/>
              </p:cNvSpPr>
              <p:nvPr/>
            </p:nvSpPr>
            <p:spPr bwMode="auto">
              <a:xfrm flipH="1">
                <a:off x="2781" y="92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79" name="Line 17"/>
              <p:cNvSpPr>
                <a:spLocks noChangeShapeType="1"/>
              </p:cNvSpPr>
              <p:nvPr/>
            </p:nvSpPr>
            <p:spPr bwMode="auto">
              <a:xfrm>
                <a:off x="2951" y="263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0" name="Line 18"/>
              <p:cNvSpPr>
                <a:spLocks noChangeShapeType="1"/>
              </p:cNvSpPr>
              <p:nvPr/>
            </p:nvSpPr>
            <p:spPr bwMode="auto">
              <a:xfrm flipH="1">
                <a:off x="2951" y="263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1" name="Oval 19"/>
              <p:cNvSpPr>
                <a:spLocks noChangeArrowheads="1"/>
              </p:cNvSpPr>
              <p:nvPr/>
            </p:nvSpPr>
            <p:spPr bwMode="auto">
              <a:xfrm>
                <a:off x="2782" y="250"/>
                <a:ext cx="93" cy="9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2" name="Line 20"/>
              <p:cNvSpPr>
                <a:spLocks noChangeShapeType="1"/>
              </p:cNvSpPr>
              <p:nvPr/>
            </p:nvSpPr>
            <p:spPr bwMode="auto">
              <a:xfrm flipV="1">
                <a:off x="2865" y="98"/>
                <a:ext cx="165" cy="16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3" name="Freeform 21"/>
              <p:cNvSpPr>
                <a:spLocks/>
              </p:cNvSpPr>
              <p:nvPr/>
            </p:nvSpPr>
            <p:spPr bwMode="auto">
              <a:xfrm>
                <a:off x="2975" y="97"/>
                <a:ext cx="54" cy="54"/>
              </a:xfrm>
              <a:custGeom>
                <a:avLst/>
                <a:gdLst>
                  <a:gd name="T0" fmla="*/ 0 w 54"/>
                  <a:gd name="T1" fmla="*/ 0 h 54"/>
                  <a:gd name="T2" fmla="*/ 54 w 54"/>
                  <a:gd name="T3" fmla="*/ 0 h 54"/>
                  <a:gd name="T4" fmla="*/ 54 w 54"/>
                  <a:gd name="T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" h="54">
                    <a:moveTo>
                      <a:pt x="0" y="0"/>
                    </a:moveTo>
                    <a:lnTo>
                      <a:pt x="54" y="0"/>
                    </a:lnTo>
                    <a:lnTo>
                      <a:pt x="54" y="5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10" name="Group 609"/>
          <p:cNvGrpSpPr/>
          <p:nvPr/>
        </p:nvGrpSpPr>
        <p:grpSpPr>
          <a:xfrm>
            <a:off x="-7834306" y="279610"/>
            <a:ext cx="386629" cy="4047170"/>
            <a:chOff x="3466408" y="284720"/>
            <a:chExt cx="394382" cy="4128324"/>
          </a:xfrm>
        </p:grpSpPr>
        <p:grpSp>
          <p:nvGrpSpPr>
            <p:cNvPr id="611" name="Group 126"/>
            <p:cNvGrpSpPr>
              <a:grpSpLocks noChangeAspect="1"/>
            </p:cNvGrpSpPr>
            <p:nvPr/>
          </p:nvGrpSpPr>
          <p:grpSpPr bwMode="auto">
            <a:xfrm>
              <a:off x="3519529" y="1735665"/>
              <a:ext cx="288141" cy="395992"/>
              <a:chOff x="3827" y="2080"/>
              <a:chExt cx="179" cy="246"/>
            </a:xfrm>
          </p:grpSpPr>
          <p:sp>
            <p:nvSpPr>
              <p:cNvPr id="647" name="Freeform 127"/>
              <p:cNvSpPr>
                <a:spLocks/>
              </p:cNvSpPr>
              <p:nvPr/>
            </p:nvSpPr>
            <p:spPr bwMode="auto">
              <a:xfrm>
                <a:off x="3859" y="2080"/>
                <a:ext cx="147" cy="212"/>
              </a:xfrm>
              <a:custGeom>
                <a:avLst/>
                <a:gdLst>
                  <a:gd name="T0" fmla="*/ 147 w 147"/>
                  <a:gd name="T1" fmla="*/ 48 h 212"/>
                  <a:gd name="T2" fmla="*/ 147 w 147"/>
                  <a:gd name="T3" fmla="*/ 212 h 212"/>
                  <a:gd name="T4" fmla="*/ 0 w 147"/>
                  <a:gd name="T5" fmla="*/ 212 h 212"/>
                  <a:gd name="T6" fmla="*/ 0 w 147"/>
                  <a:gd name="T7" fmla="*/ 0 h 212"/>
                  <a:gd name="T8" fmla="*/ 99 w 147"/>
                  <a:gd name="T9" fmla="*/ 0 h 212"/>
                  <a:gd name="T10" fmla="*/ 147 w 147"/>
                  <a:gd name="T11" fmla="*/ 4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212">
                    <a:moveTo>
                      <a:pt x="147" y="48"/>
                    </a:moveTo>
                    <a:lnTo>
                      <a:pt x="147" y="212"/>
                    </a:lnTo>
                    <a:lnTo>
                      <a:pt x="0" y="212"/>
                    </a:lnTo>
                    <a:lnTo>
                      <a:pt x="0" y="0"/>
                    </a:lnTo>
                    <a:lnTo>
                      <a:pt x="99" y="0"/>
                    </a:lnTo>
                    <a:lnTo>
                      <a:pt x="147" y="4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8" name="Freeform 128"/>
              <p:cNvSpPr>
                <a:spLocks/>
              </p:cNvSpPr>
              <p:nvPr/>
            </p:nvSpPr>
            <p:spPr bwMode="auto">
              <a:xfrm>
                <a:off x="3958" y="2080"/>
                <a:ext cx="48" cy="52"/>
              </a:xfrm>
              <a:custGeom>
                <a:avLst/>
                <a:gdLst>
                  <a:gd name="T0" fmla="*/ 0 w 48"/>
                  <a:gd name="T1" fmla="*/ 0 h 52"/>
                  <a:gd name="T2" fmla="*/ 0 w 48"/>
                  <a:gd name="T3" fmla="*/ 52 h 52"/>
                  <a:gd name="T4" fmla="*/ 48 w 48"/>
                  <a:gd name="T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52">
                    <a:moveTo>
                      <a:pt x="0" y="0"/>
                    </a:moveTo>
                    <a:lnTo>
                      <a:pt x="0" y="52"/>
                    </a:lnTo>
                    <a:lnTo>
                      <a:pt x="48" y="52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9" name="Freeform 129"/>
              <p:cNvSpPr>
                <a:spLocks/>
              </p:cNvSpPr>
              <p:nvPr/>
            </p:nvSpPr>
            <p:spPr bwMode="auto">
              <a:xfrm>
                <a:off x="3827" y="2116"/>
                <a:ext cx="148" cy="210"/>
              </a:xfrm>
              <a:custGeom>
                <a:avLst/>
                <a:gdLst>
                  <a:gd name="T0" fmla="*/ 148 w 148"/>
                  <a:gd name="T1" fmla="*/ 176 h 210"/>
                  <a:gd name="T2" fmla="*/ 148 w 148"/>
                  <a:gd name="T3" fmla="*/ 210 h 210"/>
                  <a:gd name="T4" fmla="*/ 0 w 148"/>
                  <a:gd name="T5" fmla="*/ 210 h 210"/>
                  <a:gd name="T6" fmla="*/ 0 w 148"/>
                  <a:gd name="T7" fmla="*/ 0 h 210"/>
                  <a:gd name="T8" fmla="*/ 32 w 148"/>
                  <a:gd name="T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10">
                    <a:moveTo>
                      <a:pt x="148" y="176"/>
                    </a:moveTo>
                    <a:lnTo>
                      <a:pt x="148" y="210"/>
                    </a:lnTo>
                    <a:lnTo>
                      <a:pt x="0" y="210"/>
                    </a:lnTo>
                    <a:lnTo>
                      <a:pt x="0" y="0"/>
                    </a:lnTo>
                    <a:lnTo>
                      <a:pt x="32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2" name="Group 213"/>
            <p:cNvGrpSpPr>
              <a:grpSpLocks noChangeAspect="1"/>
            </p:cNvGrpSpPr>
            <p:nvPr/>
          </p:nvGrpSpPr>
          <p:grpSpPr bwMode="auto">
            <a:xfrm>
              <a:off x="3466408" y="2753266"/>
              <a:ext cx="394382" cy="222142"/>
              <a:chOff x="6355" y="1081"/>
              <a:chExt cx="245" cy="138"/>
            </a:xfrm>
          </p:grpSpPr>
          <p:sp>
            <p:nvSpPr>
              <p:cNvPr id="643" name="Rectangle 214"/>
              <p:cNvSpPr>
                <a:spLocks noChangeArrowheads="1"/>
              </p:cNvSpPr>
              <p:nvPr/>
            </p:nvSpPr>
            <p:spPr bwMode="auto">
              <a:xfrm>
                <a:off x="6355" y="1113"/>
                <a:ext cx="163" cy="7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4" name="Freeform 215"/>
              <p:cNvSpPr>
                <a:spLocks/>
              </p:cNvSpPr>
              <p:nvPr/>
            </p:nvSpPr>
            <p:spPr bwMode="auto">
              <a:xfrm>
                <a:off x="6518" y="1081"/>
                <a:ext cx="82" cy="138"/>
              </a:xfrm>
              <a:custGeom>
                <a:avLst/>
                <a:gdLst>
                  <a:gd name="T0" fmla="*/ 0 w 82"/>
                  <a:gd name="T1" fmla="*/ 32 h 138"/>
                  <a:gd name="T2" fmla="*/ 31 w 82"/>
                  <a:gd name="T3" fmla="*/ 0 h 138"/>
                  <a:gd name="T4" fmla="*/ 82 w 82"/>
                  <a:gd name="T5" fmla="*/ 0 h 138"/>
                  <a:gd name="T6" fmla="*/ 82 w 82"/>
                  <a:gd name="T7" fmla="*/ 138 h 138"/>
                  <a:gd name="T8" fmla="*/ 31 w 82"/>
                  <a:gd name="T9" fmla="*/ 138 h 138"/>
                  <a:gd name="T10" fmla="*/ 0 w 82"/>
                  <a:gd name="T11" fmla="*/ 103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" h="138">
                    <a:moveTo>
                      <a:pt x="0" y="32"/>
                    </a:moveTo>
                    <a:lnTo>
                      <a:pt x="31" y="0"/>
                    </a:lnTo>
                    <a:lnTo>
                      <a:pt x="82" y="0"/>
                    </a:lnTo>
                    <a:lnTo>
                      <a:pt x="82" y="138"/>
                    </a:lnTo>
                    <a:lnTo>
                      <a:pt x="31" y="138"/>
                    </a:lnTo>
                    <a:lnTo>
                      <a:pt x="0" y="10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5" name="Line 216"/>
              <p:cNvSpPr>
                <a:spLocks noChangeShapeType="1"/>
              </p:cNvSpPr>
              <p:nvPr/>
            </p:nvSpPr>
            <p:spPr bwMode="auto">
              <a:xfrm>
                <a:off x="6566" y="1081"/>
                <a:ext cx="0" cy="13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6" name="Oval 217"/>
              <p:cNvSpPr>
                <a:spLocks noChangeArrowheads="1"/>
              </p:cNvSpPr>
              <p:nvPr/>
            </p:nvSpPr>
            <p:spPr bwMode="auto">
              <a:xfrm>
                <a:off x="6481" y="1145"/>
                <a:ext cx="6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3" name="Group 227"/>
            <p:cNvGrpSpPr>
              <a:grpSpLocks noChangeAspect="1"/>
            </p:cNvGrpSpPr>
            <p:nvPr/>
          </p:nvGrpSpPr>
          <p:grpSpPr bwMode="auto">
            <a:xfrm>
              <a:off x="3508811" y="3159849"/>
              <a:ext cx="309576" cy="310880"/>
              <a:chOff x="6140" y="2399"/>
              <a:chExt cx="237" cy="238"/>
            </a:xfrm>
          </p:grpSpPr>
          <p:sp>
            <p:nvSpPr>
              <p:cNvPr id="641" name="Oval 228"/>
              <p:cNvSpPr>
                <a:spLocks noChangeArrowheads="1"/>
              </p:cNvSpPr>
              <p:nvPr/>
            </p:nvSpPr>
            <p:spPr bwMode="auto">
              <a:xfrm>
                <a:off x="6199" y="2457"/>
                <a:ext cx="118" cy="11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2" name="Freeform 229"/>
              <p:cNvSpPr>
                <a:spLocks/>
              </p:cNvSpPr>
              <p:nvPr/>
            </p:nvSpPr>
            <p:spPr bwMode="auto">
              <a:xfrm>
                <a:off x="6140" y="2399"/>
                <a:ext cx="237" cy="238"/>
              </a:xfrm>
              <a:custGeom>
                <a:avLst/>
                <a:gdLst>
                  <a:gd name="T0" fmla="*/ 298 w 327"/>
                  <a:gd name="T1" fmla="*/ 162 h 327"/>
                  <a:gd name="T2" fmla="*/ 295 w 327"/>
                  <a:gd name="T3" fmla="*/ 135 h 327"/>
                  <a:gd name="T4" fmla="*/ 327 w 327"/>
                  <a:gd name="T5" fmla="*/ 117 h 327"/>
                  <a:gd name="T6" fmla="*/ 286 w 327"/>
                  <a:gd name="T7" fmla="*/ 46 h 327"/>
                  <a:gd name="T8" fmla="*/ 256 w 327"/>
                  <a:gd name="T9" fmla="*/ 64 h 327"/>
                  <a:gd name="T10" fmla="*/ 205 w 327"/>
                  <a:gd name="T11" fmla="*/ 33 h 327"/>
                  <a:gd name="T12" fmla="*/ 205 w 327"/>
                  <a:gd name="T13" fmla="*/ 0 h 327"/>
                  <a:gd name="T14" fmla="*/ 124 w 327"/>
                  <a:gd name="T15" fmla="*/ 0 h 327"/>
                  <a:gd name="T16" fmla="*/ 124 w 327"/>
                  <a:gd name="T17" fmla="*/ 31 h 327"/>
                  <a:gd name="T18" fmla="*/ 68 w 327"/>
                  <a:gd name="T19" fmla="*/ 64 h 327"/>
                  <a:gd name="T20" fmla="*/ 41 w 327"/>
                  <a:gd name="T21" fmla="*/ 48 h 327"/>
                  <a:gd name="T22" fmla="*/ 0 w 327"/>
                  <a:gd name="T23" fmla="*/ 119 h 327"/>
                  <a:gd name="T24" fmla="*/ 29 w 327"/>
                  <a:gd name="T25" fmla="*/ 135 h 327"/>
                  <a:gd name="T26" fmla="*/ 26 w 327"/>
                  <a:gd name="T27" fmla="*/ 162 h 327"/>
                  <a:gd name="T28" fmla="*/ 30 w 327"/>
                  <a:gd name="T29" fmla="*/ 194 h 327"/>
                  <a:gd name="T30" fmla="*/ 3 w 327"/>
                  <a:gd name="T31" fmla="*/ 210 h 327"/>
                  <a:gd name="T32" fmla="*/ 43 w 327"/>
                  <a:gd name="T33" fmla="*/ 280 h 327"/>
                  <a:gd name="T34" fmla="*/ 72 w 327"/>
                  <a:gd name="T35" fmla="*/ 264 h 327"/>
                  <a:gd name="T36" fmla="*/ 124 w 327"/>
                  <a:gd name="T37" fmla="*/ 292 h 327"/>
                  <a:gd name="T38" fmla="*/ 124 w 327"/>
                  <a:gd name="T39" fmla="*/ 327 h 327"/>
                  <a:gd name="T40" fmla="*/ 205 w 327"/>
                  <a:gd name="T41" fmla="*/ 327 h 327"/>
                  <a:gd name="T42" fmla="*/ 205 w 327"/>
                  <a:gd name="T43" fmla="*/ 291 h 327"/>
                  <a:gd name="T44" fmla="*/ 252 w 327"/>
                  <a:gd name="T45" fmla="*/ 264 h 327"/>
                  <a:gd name="T46" fmla="*/ 283 w 327"/>
                  <a:gd name="T47" fmla="*/ 282 h 327"/>
                  <a:gd name="T48" fmla="*/ 324 w 327"/>
                  <a:gd name="T49" fmla="*/ 212 h 327"/>
                  <a:gd name="T50" fmla="*/ 294 w 327"/>
                  <a:gd name="T51" fmla="*/ 194 h 327"/>
                  <a:gd name="T52" fmla="*/ 298 w 327"/>
                  <a:gd name="T5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7" h="327"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4" name="Group 232"/>
            <p:cNvGrpSpPr>
              <a:grpSpLocks noChangeAspect="1"/>
            </p:cNvGrpSpPr>
            <p:nvPr/>
          </p:nvGrpSpPr>
          <p:grpSpPr bwMode="auto">
            <a:xfrm>
              <a:off x="3467213" y="3655170"/>
              <a:ext cx="392772" cy="238239"/>
              <a:chOff x="3795" y="2130"/>
              <a:chExt cx="244" cy="148"/>
            </a:xfrm>
          </p:grpSpPr>
          <p:sp>
            <p:nvSpPr>
              <p:cNvPr id="639" name="Freeform 233"/>
              <p:cNvSpPr>
                <a:spLocks/>
              </p:cNvSpPr>
              <p:nvPr/>
            </p:nvSpPr>
            <p:spPr bwMode="auto">
              <a:xfrm>
                <a:off x="3795" y="2130"/>
                <a:ext cx="244" cy="74"/>
              </a:xfrm>
              <a:custGeom>
                <a:avLst/>
                <a:gdLst>
                  <a:gd name="T0" fmla="*/ 80 w 244"/>
                  <a:gd name="T1" fmla="*/ 17 h 74"/>
                  <a:gd name="T2" fmla="*/ 64 w 244"/>
                  <a:gd name="T3" fmla="*/ 0 h 74"/>
                  <a:gd name="T4" fmla="*/ 0 w 244"/>
                  <a:gd name="T5" fmla="*/ 64 h 74"/>
                  <a:gd name="T6" fmla="*/ 0 w 244"/>
                  <a:gd name="T7" fmla="*/ 74 h 74"/>
                  <a:gd name="T8" fmla="*/ 244 w 244"/>
                  <a:gd name="T9" fmla="*/ 74 h 74"/>
                  <a:gd name="T10" fmla="*/ 244 w 244"/>
                  <a:gd name="T11" fmla="*/ 64 h 74"/>
                  <a:gd name="T12" fmla="*/ 178 w 244"/>
                  <a:gd name="T13" fmla="*/ 0 h 74"/>
                  <a:gd name="T14" fmla="*/ 161 w 244"/>
                  <a:gd name="T15" fmla="*/ 1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4" h="74">
                    <a:moveTo>
                      <a:pt x="80" y="17"/>
                    </a:moveTo>
                    <a:lnTo>
                      <a:pt x="64" y="0"/>
                    </a:lnTo>
                    <a:lnTo>
                      <a:pt x="0" y="64"/>
                    </a:lnTo>
                    <a:lnTo>
                      <a:pt x="0" y="74"/>
                    </a:lnTo>
                    <a:lnTo>
                      <a:pt x="244" y="74"/>
                    </a:lnTo>
                    <a:lnTo>
                      <a:pt x="244" y="64"/>
                    </a:lnTo>
                    <a:lnTo>
                      <a:pt x="178" y="0"/>
                    </a:lnTo>
                    <a:lnTo>
                      <a:pt x="161" y="1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0" name="Freeform 234"/>
              <p:cNvSpPr>
                <a:spLocks/>
              </p:cNvSpPr>
              <p:nvPr/>
            </p:nvSpPr>
            <p:spPr bwMode="auto">
              <a:xfrm>
                <a:off x="3809" y="2204"/>
                <a:ext cx="213" cy="74"/>
              </a:xfrm>
              <a:custGeom>
                <a:avLst/>
                <a:gdLst>
                  <a:gd name="T0" fmla="*/ 0 w 294"/>
                  <a:gd name="T1" fmla="*/ 0 h 101"/>
                  <a:gd name="T2" fmla="*/ 0 w 294"/>
                  <a:gd name="T3" fmla="*/ 42 h 101"/>
                  <a:gd name="T4" fmla="*/ 58 w 294"/>
                  <a:gd name="T5" fmla="*/ 101 h 101"/>
                  <a:gd name="T6" fmla="*/ 116 w 294"/>
                  <a:gd name="T7" fmla="*/ 42 h 101"/>
                  <a:gd name="T8" fmla="*/ 116 w 294"/>
                  <a:gd name="T9" fmla="*/ 32 h 101"/>
                  <a:gd name="T10" fmla="*/ 147 w 294"/>
                  <a:gd name="T11" fmla="*/ 1 h 101"/>
                  <a:gd name="T12" fmla="*/ 178 w 294"/>
                  <a:gd name="T13" fmla="*/ 32 h 101"/>
                  <a:gd name="T14" fmla="*/ 178 w 294"/>
                  <a:gd name="T15" fmla="*/ 42 h 101"/>
                  <a:gd name="T16" fmla="*/ 236 w 294"/>
                  <a:gd name="T17" fmla="*/ 101 h 101"/>
                  <a:gd name="T18" fmla="*/ 294 w 294"/>
                  <a:gd name="T19" fmla="*/ 42 h 101"/>
                  <a:gd name="T20" fmla="*/ 294 w 294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4" h="101">
                    <a:moveTo>
                      <a:pt x="0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75"/>
                      <a:pt x="26" y="101"/>
                      <a:pt x="58" y="101"/>
                    </a:cubicBezTo>
                    <a:cubicBezTo>
                      <a:pt x="90" y="101"/>
                      <a:pt x="116" y="75"/>
                      <a:pt x="116" y="42"/>
                    </a:cubicBezTo>
                    <a:cubicBezTo>
                      <a:pt x="116" y="32"/>
                      <a:pt x="116" y="32"/>
                      <a:pt x="116" y="32"/>
                    </a:cubicBezTo>
                    <a:cubicBezTo>
                      <a:pt x="116" y="15"/>
                      <a:pt x="130" y="1"/>
                      <a:pt x="147" y="1"/>
                    </a:cubicBezTo>
                    <a:cubicBezTo>
                      <a:pt x="164" y="1"/>
                      <a:pt x="178" y="15"/>
                      <a:pt x="178" y="32"/>
                    </a:cubicBezTo>
                    <a:cubicBezTo>
                      <a:pt x="178" y="42"/>
                      <a:pt x="178" y="42"/>
                      <a:pt x="178" y="42"/>
                    </a:cubicBezTo>
                    <a:cubicBezTo>
                      <a:pt x="178" y="75"/>
                      <a:pt x="204" y="101"/>
                      <a:pt x="236" y="101"/>
                    </a:cubicBezTo>
                    <a:cubicBezTo>
                      <a:pt x="268" y="101"/>
                      <a:pt x="294" y="75"/>
                      <a:pt x="294" y="42"/>
                    </a:cubicBezTo>
                    <a:cubicBezTo>
                      <a:pt x="294" y="0"/>
                      <a:pt x="294" y="0"/>
                      <a:pt x="29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5" name="Group 206"/>
            <p:cNvGrpSpPr>
              <a:grpSpLocks noChangeAspect="1"/>
            </p:cNvGrpSpPr>
            <p:nvPr/>
          </p:nvGrpSpPr>
          <p:grpSpPr bwMode="auto">
            <a:xfrm>
              <a:off x="3471237" y="2316098"/>
              <a:ext cx="384724" cy="252727"/>
              <a:chOff x="3798" y="2126"/>
              <a:chExt cx="239" cy="157"/>
            </a:xfrm>
          </p:grpSpPr>
          <p:sp>
            <p:nvSpPr>
              <p:cNvPr id="635" name="Freeform 207"/>
              <p:cNvSpPr>
                <a:spLocks/>
              </p:cNvSpPr>
              <p:nvPr/>
            </p:nvSpPr>
            <p:spPr bwMode="auto">
              <a:xfrm>
                <a:off x="3946" y="2126"/>
                <a:ext cx="91" cy="92"/>
              </a:xfrm>
              <a:custGeom>
                <a:avLst/>
                <a:gdLst>
                  <a:gd name="T0" fmla="*/ 54 w 91"/>
                  <a:gd name="T1" fmla="*/ 92 h 92"/>
                  <a:gd name="T2" fmla="*/ 0 w 91"/>
                  <a:gd name="T3" fmla="*/ 37 h 92"/>
                  <a:gd name="T4" fmla="*/ 37 w 91"/>
                  <a:gd name="T5" fmla="*/ 0 h 92"/>
                  <a:gd name="T6" fmla="*/ 91 w 91"/>
                  <a:gd name="T7" fmla="*/ 55 h 92"/>
                  <a:gd name="T8" fmla="*/ 54 w 91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2">
                    <a:moveTo>
                      <a:pt x="54" y="92"/>
                    </a:moveTo>
                    <a:lnTo>
                      <a:pt x="0" y="37"/>
                    </a:lnTo>
                    <a:lnTo>
                      <a:pt x="37" y="0"/>
                    </a:lnTo>
                    <a:lnTo>
                      <a:pt x="91" y="55"/>
                    </a:lnTo>
                    <a:lnTo>
                      <a:pt x="54" y="9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6" name="Line 208"/>
              <p:cNvSpPr>
                <a:spLocks noChangeShapeType="1"/>
              </p:cNvSpPr>
              <p:nvPr/>
            </p:nvSpPr>
            <p:spPr bwMode="auto">
              <a:xfrm flipH="1">
                <a:off x="3826" y="2163"/>
                <a:ext cx="120" cy="1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7" name="Freeform 209"/>
              <p:cNvSpPr>
                <a:spLocks/>
              </p:cNvSpPr>
              <p:nvPr/>
            </p:nvSpPr>
            <p:spPr bwMode="auto">
              <a:xfrm>
                <a:off x="3798" y="2126"/>
                <a:ext cx="91" cy="92"/>
              </a:xfrm>
              <a:custGeom>
                <a:avLst/>
                <a:gdLst>
                  <a:gd name="T0" fmla="*/ 37 w 91"/>
                  <a:gd name="T1" fmla="*/ 92 h 92"/>
                  <a:gd name="T2" fmla="*/ 91 w 91"/>
                  <a:gd name="T3" fmla="*/ 37 h 92"/>
                  <a:gd name="T4" fmla="*/ 54 w 91"/>
                  <a:gd name="T5" fmla="*/ 0 h 92"/>
                  <a:gd name="T6" fmla="*/ 0 w 91"/>
                  <a:gd name="T7" fmla="*/ 55 h 92"/>
                  <a:gd name="T8" fmla="*/ 37 w 91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2">
                    <a:moveTo>
                      <a:pt x="37" y="92"/>
                    </a:moveTo>
                    <a:lnTo>
                      <a:pt x="91" y="37"/>
                    </a:lnTo>
                    <a:lnTo>
                      <a:pt x="54" y="0"/>
                    </a:lnTo>
                    <a:lnTo>
                      <a:pt x="0" y="55"/>
                    </a:lnTo>
                    <a:lnTo>
                      <a:pt x="37" y="9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8" name="Line 210"/>
              <p:cNvSpPr>
                <a:spLocks noChangeShapeType="1"/>
              </p:cNvSpPr>
              <p:nvPr/>
            </p:nvSpPr>
            <p:spPr bwMode="auto">
              <a:xfrm>
                <a:off x="3889" y="2163"/>
                <a:ext cx="120" cy="1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6" name="Group 220"/>
            <p:cNvGrpSpPr>
              <a:grpSpLocks noChangeAspect="1"/>
            </p:cNvGrpSpPr>
            <p:nvPr/>
          </p:nvGrpSpPr>
          <p:grpSpPr bwMode="auto">
            <a:xfrm>
              <a:off x="3494616" y="4077848"/>
              <a:ext cx="337966" cy="335196"/>
              <a:chOff x="3795" y="2082"/>
              <a:chExt cx="244" cy="242"/>
            </a:xfrm>
          </p:grpSpPr>
          <p:sp>
            <p:nvSpPr>
              <p:cNvPr id="631" name="Freeform 221"/>
              <p:cNvSpPr>
                <a:spLocks/>
              </p:cNvSpPr>
              <p:nvPr/>
            </p:nvSpPr>
            <p:spPr bwMode="auto">
              <a:xfrm>
                <a:off x="3795" y="2082"/>
                <a:ext cx="244" cy="242"/>
              </a:xfrm>
              <a:custGeom>
                <a:avLst/>
                <a:gdLst>
                  <a:gd name="T0" fmla="*/ 0 w 337"/>
                  <a:gd name="T1" fmla="*/ 18 h 334"/>
                  <a:gd name="T2" fmla="*/ 19 w 337"/>
                  <a:gd name="T3" fmla="*/ 0 h 334"/>
                  <a:gd name="T4" fmla="*/ 318 w 337"/>
                  <a:gd name="T5" fmla="*/ 0 h 334"/>
                  <a:gd name="T6" fmla="*/ 337 w 337"/>
                  <a:gd name="T7" fmla="*/ 18 h 334"/>
                  <a:gd name="T8" fmla="*/ 337 w 337"/>
                  <a:gd name="T9" fmla="*/ 334 h 334"/>
                  <a:gd name="T10" fmla="*/ 37 w 337"/>
                  <a:gd name="T11" fmla="*/ 334 h 334"/>
                  <a:gd name="T12" fmla="*/ 0 w 337"/>
                  <a:gd name="T13" fmla="*/ 297 h 334"/>
                  <a:gd name="T14" fmla="*/ 0 w 337"/>
                  <a:gd name="T15" fmla="*/ 18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7" h="334">
                    <a:moveTo>
                      <a:pt x="0" y="18"/>
                    </a:moveTo>
                    <a:cubicBezTo>
                      <a:pt x="0" y="8"/>
                      <a:pt x="9" y="0"/>
                      <a:pt x="19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29" y="0"/>
                      <a:pt x="337" y="8"/>
                      <a:pt x="337" y="18"/>
                    </a:cubicBezTo>
                    <a:cubicBezTo>
                      <a:pt x="337" y="334"/>
                      <a:pt x="337" y="334"/>
                      <a:pt x="337" y="334"/>
                    </a:cubicBezTo>
                    <a:cubicBezTo>
                      <a:pt x="37" y="334"/>
                      <a:pt x="37" y="334"/>
                      <a:pt x="37" y="334"/>
                    </a:cubicBezTo>
                    <a:cubicBezTo>
                      <a:pt x="0" y="297"/>
                      <a:pt x="0" y="297"/>
                      <a:pt x="0" y="297"/>
                    </a:cubicBezTo>
                    <a:lnTo>
                      <a:pt x="0" y="1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2" name="Freeform 222"/>
              <p:cNvSpPr>
                <a:spLocks/>
              </p:cNvSpPr>
              <p:nvPr/>
            </p:nvSpPr>
            <p:spPr bwMode="auto">
              <a:xfrm>
                <a:off x="3834" y="2082"/>
                <a:ext cx="166" cy="109"/>
              </a:xfrm>
              <a:custGeom>
                <a:avLst/>
                <a:gdLst>
                  <a:gd name="T0" fmla="*/ 0 w 166"/>
                  <a:gd name="T1" fmla="*/ 0 h 109"/>
                  <a:gd name="T2" fmla="*/ 0 w 166"/>
                  <a:gd name="T3" fmla="*/ 109 h 109"/>
                  <a:gd name="T4" fmla="*/ 166 w 166"/>
                  <a:gd name="T5" fmla="*/ 109 h 109"/>
                  <a:gd name="T6" fmla="*/ 166 w 166"/>
                  <a:gd name="T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6" h="109">
                    <a:moveTo>
                      <a:pt x="0" y="0"/>
                    </a:moveTo>
                    <a:lnTo>
                      <a:pt x="0" y="109"/>
                    </a:lnTo>
                    <a:lnTo>
                      <a:pt x="166" y="109"/>
                    </a:lnTo>
                    <a:lnTo>
                      <a:pt x="166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3" name="Freeform 223"/>
              <p:cNvSpPr>
                <a:spLocks/>
              </p:cNvSpPr>
              <p:nvPr/>
            </p:nvSpPr>
            <p:spPr bwMode="auto">
              <a:xfrm>
                <a:off x="3861" y="2248"/>
                <a:ext cx="112" cy="76"/>
              </a:xfrm>
              <a:custGeom>
                <a:avLst/>
                <a:gdLst>
                  <a:gd name="T0" fmla="*/ 0 w 112"/>
                  <a:gd name="T1" fmla="*/ 76 h 76"/>
                  <a:gd name="T2" fmla="*/ 0 w 112"/>
                  <a:gd name="T3" fmla="*/ 0 h 76"/>
                  <a:gd name="T4" fmla="*/ 112 w 112"/>
                  <a:gd name="T5" fmla="*/ 0 h 76"/>
                  <a:gd name="T6" fmla="*/ 112 w 112"/>
                  <a:gd name="T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76">
                    <a:moveTo>
                      <a:pt x="0" y="76"/>
                    </a:moveTo>
                    <a:lnTo>
                      <a:pt x="0" y="0"/>
                    </a:lnTo>
                    <a:lnTo>
                      <a:pt x="112" y="0"/>
                    </a:lnTo>
                    <a:lnTo>
                      <a:pt x="112" y="7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4" name="Line 224"/>
              <p:cNvSpPr>
                <a:spLocks noChangeShapeType="1"/>
              </p:cNvSpPr>
              <p:nvPr/>
            </p:nvSpPr>
            <p:spPr bwMode="auto">
              <a:xfrm>
                <a:off x="3892" y="2281"/>
                <a:ext cx="0" cy="4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7" name="Group 28"/>
            <p:cNvGrpSpPr>
              <a:grpSpLocks noChangeAspect="1"/>
            </p:cNvGrpSpPr>
            <p:nvPr/>
          </p:nvGrpSpPr>
          <p:grpSpPr bwMode="auto">
            <a:xfrm>
              <a:off x="3493736" y="1226690"/>
              <a:ext cx="339726" cy="324534"/>
              <a:chOff x="2110" y="763"/>
              <a:chExt cx="246" cy="235"/>
            </a:xfrm>
          </p:grpSpPr>
          <p:sp>
            <p:nvSpPr>
              <p:cNvPr id="627" name="Freeform 29"/>
              <p:cNvSpPr>
                <a:spLocks/>
              </p:cNvSpPr>
              <p:nvPr/>
            </p:nvSpPr>
            <p:spPr bwMode="auto">
              <a:xfrm>
                <a:off x="2110" y="825"/>
                <a:ext cx="246" cy="173"/>
              </a:xfrm>
              <a:custGeom>
                <a:avLst/>
                <a:gdLst>
                  <a:gd name="T0" fmla="*/ 246 w 246"/>
                  <a:gd name="T1" fmla="*/ 173 h 173"/>
                  <a:gd name="T2" fmla="*/ 0 w 246"/>
                  <a:gd name="T3" fmla="*/ 173 h 173"/>
                  <a:gd name="T4" fmla="*/ 0 w 246"/>
                  <a:gd name="T5" fmla="*/ 0 h 173"/>
                  <a:gd name="T6" fmla="*/ 122 w 246"/>
                  <a:gd name="T7" fmla="*/ 0 h 173"/>
                  <a:gd name="T8" fmla="*/ 246 w 246"/>
                  <a:gd name="T9" fmla="*/ 0 h 173"/>
                  <a:gd name="T10" fmla="*/ 246 w 246"/>
                  <a:gd name="T11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173">
                    <a:moveTo>
                      <a:pt x="246" y="173"/>
                    </a:moveTo>
                    <a:lnTo>
                      <a:pt x="0" y="173"/>
                    </a:lnTo>
                    <a:lnTo>
                      <a:pt x="0" y="0"/>
                    </a:lnTo>
                    <a:lnTo>
                      <a:pt x="122" y="0"/>
                    </a:lnTo>
                    <a:lnTo>
                      <a:pt x="246" y="0"/>
                    </a:lnTo>
                    <a:lnTo>
                      <a:pt x="246" y="173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8" name="Line 30"/>
              <p:cNvSpPr>
                <a:spLocks noChangeShapeType="1"/>
              </p:cNvSpPr>
              <p:nvPr/>
            </p:nvSpPr>
            <p:spPr bwMode="auto">
              <a:xfrm flipH="1">
                <a:off x="2110" y="911"/>
                <a:ext cx="24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9" name="Freeform 31"/>
              <p:cNvSpPr>
                <a:spLocks/>
              </p:cNvSpPr>
              <p:nvPr/>
            </p:nvSpPr>
            <p:spPr bwMode="auto">
              <a:xfrm>
                <a:off x="2233" y="763"/>
                <a:ext cx="72" cy="235"/>
              </a:xfrm>
              <a:custGeom>
                <a:avLst/>
                <a:gdLst>
                  <a:gd name="T0" fmla="*/ 60 w 100"/>
                  <a:gd name="T1" fmla="*/ 85 h 325"/>
                  <a:gd name="T2" fmla="*/ 100 w 100"/>
                  <a:gd name="T3" fmla="*/ 45 h 325"/>
                  <a:gd name="T4" fmla="*/ 60 w 100"/>
                  <a:gd name="T5" fmla="*/ 6 h 325"/>
                  <a:gd name="T6" fmla="*/ 1 w 100"/>
                  <a:gd name="T7" fmla="*/ 85 h 325"/>
                  <a:gd name="T8" fmla="*/ 1 w 100"/>
                  <a:gd name="T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5">
                    <a:moveTo>
                      <a:pt x="60" y="85"/>
                    </a:moveTo>
                    <a:cubicBezTo>
                      <a:pt x="82" y="85"/>
                      <a:pt x="100" y="67"/>
                      <a:pt x="100" y="45"/>
                    </a:cubicBezTo>
                    <a:cubicBezTo>
                      <a:pt x="100" y="23"/>
                      <a:pt x="82" y="6"/>
                      <a:pt x="60" y="6"/>
                    </a:cubicBezTo>
                    <a:cubicBezTo>
                      <a:pt x="60" y="6"/>
                      <a:pt x="0" y="0"/>
                      <a:pt x="1" y="85"/>
                    </a:cubicBezTo>
                    <a:cubicBezTo>
                      <a:pt x="1" y="325"/>
                      <a:pt x="1" y="325"/>
                      <a:pt x="1" y="32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0" name="Freeform 32"/>
              <p:cNvSpPr>
                <a:spLocks/>
              </p:cNvSpPr>
              <p:nvPr/>
            </p:nvSpPr>
            <p:spPr bwMode="auto">
              <a:xfrm>
                <a:off x="2162" y="763"/>
                <a:ext cx="72" cy="62"/>
              </a:xfrm>
              <a:custGeom>
                <a:avLst/>
                <a:gdLst>
                  <a:gd name="T0" fmla="*/ 40 w 100"/>
                  <a:gd name="T1" fmla="*/ 85 h 85"/>
                  <a:gd name="T2" fmla="*/ 0 w 100"/>
                  <a:gd name="T3" fmla="*/ 45 h 85"/>
                  <a:gd name="T4" fmla="*/ 40 w 100"/>
                  <a:gd name="T5" fmla="*/ 6 h 85"/>
                  <a:gd name="T6" fmla="*/ 99 w 100"/>
                  <a:gd name="T7" fmla="*/ 85 h 85"/>
                  <a:gd name="T8" fmla="*/ 99 w 100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85">
                    <a:moveTo>
                      <a:pt x="40" y="85"/>
                    </a:moveTo>
                    <a:cubicBezTo>
                      <a:pt x="18" y="85"/>
                      <a:pt x="0" y="67"/>
                      <a:pt x="0" y="45"/>
                    </a:cubicBezTo>
                    <a:cubicBezTo>
                      <a:pt x="0" y="23"/>
                      <a:pt x="18" y="6"/>
                      <a:pt x="40" y="6"/>
                    </a:cubicBezTo>
                    <a:cubicBezTo>
                      <a:pt x="40" y="6"/>
                      <a:pt x="100" y="0"/>
                      <a:pt x="99" y="85"/>
                    </a:cubicBezTo>
                    <a:cubicBezTo>
                      <a:pt x="99" y="85"/>
                      <a:pt x="99" y="85"/>
                      <a:pt x="99" y="8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8" name="Group 116"/>
            <p:cNvGrpSpPr>
              <a:grpSpLocks noChangeAspect="1"/>
            </p:cNvGrpSpPr>
            <p:nvPr/>
          </p:nvGrpSpPr>
          <p:grpSpPr bwMode="auto">
            <a:xfrm>
              <a:off x="3524693" y="769199"/>
              <a:ext cx="277812" cy="273050"/>
              <a:chOff x="2104" y="476"/>
              <a:chExt cx="175" cy="172"/>
            </a:xfrm>
          </p:grpSpPr>
          <p:sp>
            <p:nvSpPr>
              <p:cNvPr id="622" name="Freeform 117"/>
              <p:cNvSpPr>
                <a:spLocks/>
              </p:cNvSpPr>
              <p:nvPr/>
            </p:nvSpPr>
            <p:spPr bwMode="auto">
              <a:xfrm>
                <a:off x="2247" y="619"/>
                <a:ext cx="32" cy="28"/>
              </a:xfrm>
              <a:custGeom>
                <a:avLst/>
                <a:gdLst>
                  <a:gd name="T0" fmla="*/ 0 w 44"/>
                  <a:gd name="T1" fmla="*/ 39 h 39"/>
                  <a:gd name="T2" fmla="*/ 13 w 44"/>
                  <a:gd name="T3" fmla="*/ 12 h 39"/>
                  <a:gd name="T4" fmla="*/ 44 w 44"/>
                  <a:gd name="T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9">
                    <a:moveTo>
                      <a:pt x="0" y="39"/>
                    </a:moveTo>
                    <a:cubicBezTo>
                      <a:pt x="1" y="29"/>
                      <a:pt x="5" y="20"/>
                      <a:pt x="13" y="12"/>
                    </a:cubicBezTo>
                    <a:cubicBezTo>
                      <a:pt x="21" y="4"/>
                      <a:pt x="33" y="0"/>
                      <a:pt x="4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3" name="Freeform 118"/>
              <p:cNvSpPr>
                <a:spLocks/>
              </p:cNvSpPr>
              <p:nvPr/>
            </p:nvSpPr>
            <p:spPr bwMode="auto">
              <a:xfrm>
                <a:off x="2212" y="584"/>
                <a:ext cx="67" cy="63"/>
              </a:xfrm>
              <a:custGeom>
                <a:avLst/>
                <a:gdLst>
                  <a:gd name="T0" fmla="*/ 0 w 92"/>
                  <a:gd name="T1" fmla="*/ 87 h 87"/>
                  <a:gd name="T2" fmla="*/ 27 w 92"/>
                  <a:gd name="T3" fmla="*/ 27 h 87"/>
                  <a:gd name="T4" fmla="*/ 92 w 92"/>
                  <a:gd name="T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2" h="87">
                    <a:moveTo>
                      <a:pt x="0" y="87"/>
                    </a:moveTo>
                    <a:cubicBezTo>
                      <a:pt x="1" y="65"/>
                      <a:pt x="10" y="43"/>
                      <a:pt x="27" y="27"/>
                    </a:cubicBezTo>
                    <a:cubicBezTo>
                      <a:pt x="45" y="9"/>
                      <a:pt x="68" y="0"/>
                      <a:pt x="92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4" name="Freeform 119"/>
              <p:cNvSpPr>
                <a:spLocks/>
              </p:cNvSpPr>
              <p:nvPr/>
            </p:nvSpPr>
            <p:spPr bwMode="auto">
              <a:xfrm>
                <a:off x="2177" y="549"/>
                <a:ext cx="102" cy="98"/>
              </a:xfrm>
              <a:custGeom>
                <a:avLst/>
                <a:gdLst>
                  <a:gd name="T0" fmla="*/ 0 w 140"/>
                  <a:gd name="T1" fmla="*/ 135 h 135"/>
                  <a:gd name="T2" fmla="*/ 41 w 140"/>
                  <a:gd name="T3" fmla="*/ 41 h 135"/>
                  <a:gd name="T4" fmla="*/ 140 w 140"/>
                  <a:gd name="T5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0" h="135">
                    <a:moveTo>
                      <a:pt x="0" y="135"/>
                    </a:moveTo>
                    <a:cubicBezTo>
                      <a:pt x="1" y="101"/>
                      <a:pt x="15" y="67"/>
                      <a:pt x="41" y="41"/>
                    </a:cubicBezTo>
                    <a:cubicBezTo>
                      <a:pt x="68" y="13"/>
                      <a:pt x="104" y="0"/>
                      <a:pt x="14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5" name="Freeform 120"/>
              <p:cNvSpPr>
                <a:spLocks/>
              </p:cNvSpPr>
              <p:nvPr/>
            </p:nvSpPr>
            <p:spPr bwMode="auto">
              <a:xfrm>
                <a:off x="2141" y="512"/>
                <a:ext cx="138" cy="136"/>
              </a:xfrm>
              <a:custGeom>
                <a:avLst/>
                <a:gdLst>
                  <a:gd name="T0" fmla="*/ 0 w 189"/>
                  <a:gd name="T1" fmla="*/ 186 h 186"/>
                  <a:gd name="T2" fmla="*/ 55 w 189"/>
                  <a:gd name="T3" fmla="*/ 56 h 186"/>
                  <a:gd name="T4" fmla="*/ 189 w 189"/>
                  <a:gd name="T5" fmla="*/ 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9" h="186">
                    <a:moveTo>
                      <a:pt x="0" y="186"/>
                    </a:moveTo>
                    <a:cubicBezTo>
                      <a:pt x="0" y="139"/>
                      <a:pt x="19" y="92"/>
                      <a:pt x="55" y="56"/>
                    </a:cubicBezTo>
                    <a:cubicBezTo>
                      <a:pt x="92" y="19"/>
                      <a:pt x="140" y="0"/>
                      <a:pt x="189" y="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6" name="Freeform 121"/>
              <p:cNvSpPr>
                <a:spLocks/>
              </p:cNvSpPr>
              <p:nvPr/>
            </p:nvSpPr>
            <p:spPr bwMode="auto">
              <a:xfrm>
                <a:off x="2104" y="476"/>
                <a:ext cx="175" cy="171"/>
              </a:xfrm>
              <a:custGeom>
                <a:avLst/>
                <a:gdLst>
                  <a:gd name="T0" fmla="*/ 0 w 240"/>
                  <a:gd name="T1" fmla="*/ 235 h 235"/>
                  <a:gd name="T2" fmla="*/ 70 w 240"/>
                  <a:gd name="T3" fmla="*/ 70 h 235"/>
                  <a:gd name="T4" fmla="*/ 240 w 240"/>
                  <a:gd name="T5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235">
                    <a:moveTo>
                      <a:pt x="0" y="235"/>
                    </a:moveTo>
                    <a:cubicBezTo>
                      <a:pt x="1" y="175"/>
                      <a:pt x="24" y="116"/>
                      <a:pt x="70" y="70"/>
                    </a:cubicBezTo>
                    <a:cubicBezTo>
                      <a:pt x="117" y="23"/>
                      <a:pt x="178" y="0"/>
                      <a:pt x="24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9" name="Group 139"/>
            <p:cNvGrpSpPr>
              <a:grpSpLocks noChangeAspect="1"/>
            </p:cNvGrpSpPr>
            <p:nvPr/>
          </p:nvGrpSpPr>
          <p:grpSpPr bwMode="auto">
            <a:xfrm>
              <a:off x="3470718" y="284720"/>
              <a:ext cx="385763" cy="300038"/>
              <a:chOff x="2116" y="172"/>
              <a:chExt cx="243" cy="189"/>
            </a:xfrm>
          </p:grpSpPr>
          <p:sp>
            <p:nvSpPr>
              <p:cNvPr id="620" name="Freeform 140"/>
              <p:cNvSpPr>
                <a:spLocks/>
              </p:cNvSpPr>
              <p:nvPr/>
            </p:nvSpPr>
            <p:spPr bwMode="auto">
              <a:xfrm>
                <a:off x="2116" y="172"/>
                <a:ext cx="167" cy="154"/>
              </a:xfrm>
              <a:custGeom>
                <a:avLst/>
                <a:gdLst>
                  <a:gd name="T0" fmla="*/ 21 w 167"/>
                  <a:gd name="T1" fmla="*/ 114 h 154"/>
                  <a:gd name="T2" fmla="*/ 0 w 167"/>
                  <a:gd name="T3" fmla="*/ 114 h 154"/>
                  <a:gd name="T4" fmla="*/ 0 w 167"/>
                  <a:gd name="T5" fmla="*/ 0 h 154"/>
                  <a:gd name="T6" fmla="*/ 167 w 167"/>
                  <a:gd name="T7" fmla="*/ 0 h 154"/>
                  <a:gd name="T8" fmla="*/ 167 w 167"/>
                  <a:gd name="T9" fmla="*/ 114 h 154"/>
                  <a:gd name="T10" fmla="*/ 60 w 167"/>
                  <a:gd name="T11" fmla="*/ 114 h 154"/>
                  <a:gd name="T12" fmla="*/ 21 w 167"/>
                  <a:gd name="T13" fmla="*/ 154 h 154"/>
                  <a:gd name="T14" fmla="*/ 21 w 167"/>
                  <a:gd name="T15" fmla="*/ 11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7" h="154">
                    <a:moveTo>
                      <a:pt x="21" y="114"/>
                    </a:moveTo>
                    <a:lnTo>
                      <a:pt x="0" y="114"/>
                    </a:lnTo>
                    <a:lnTo>
                      <a:pt x="0" y="0"/>
                    </a:lnTo>
                    <a:lnTo>
                      <a:pt x="167" y="0"/>
                    </a:lnTo>
                    <a:lnTo>
                      <a:pt x="167" y="114"/>
                    </a:lnTo>
                    <a:lnTo>
                      <a:pt x="60" y="114"/>
                    </a:lnTo>
                    <a:lnTo>
                      <a:pt x="21" y="154"/>
                    </a:lnTo>
                    <a:lnTo>
                      <a:pt x="21" y="114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1" name="Freeform 141"/>
              <p:cNvSpPr>
                <a:spLocks/>
              </p:cNvSpPr>
              <p:nvPr/>
            </p:nvSpPr>
            <p:spPr bwMode="auto">
              <a:xfrm>
                <a:off x="2193" y="208"/>
                <a:ext cx="166" cy="153"/>
              </a:xfrm>
              <a:custGeom>
                <a:avLst/>
                <a:gdLst>
                  <a:gd name="T0" fmla="*/ 0 w 166"/>
                  <a:gd name="T1" fmla="*/ 79 h 153"/>
                  <a:gd name="T2" fmla="*/ 0 w 166"/>
                  <a:gd name="T3" fmla="*/ 113 h 153"/>
                  <a:gd name="T4" fmla="*/ 106 w 166"/>
                  <a:gd name="T5" fmla="*/ 113 h 153"/>
                  <a:gd name="T6" fmla="*/ 145 w 166"/>
                  <a:gd name="T7" fmla="*/ 153 h 153"/>
                  <a:gd name="T8" fmla="*/ 145 w 166"/>
                  <a:gd name="T9" fmla="*/ 113 h 153"/>
                  <a:gd name="T10" fmla="*/ 166 w 166"/>
                  <a:gd name="T11" fmla="*/ 113 h 153"/>
                  <a:gd name="T12" fmla="*/ 166 w 166"/>
                  <a:gd name="T13" fmla="*/ 0 h 153"/>
                  <a:gd name="T14" fmla="*/ 91 w 166"/>
                  <a:gd name="T15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6" h="153">
                    <a:moveTo>
                      <a:pt x="0" y="79"/>
                    </a:moveTo>
                    <a:lnTo>
                      <a:pt x="0" y="113"/>
                    </a:lnTo>
                    <a:lnTo>
                      <a:pt x="106" y="113"/>
                    </a:lnTo>
                    <a:lnTo>
                      <a:pt x="145" y="153"/>
                    </a:lnTo>
                    <a:lnTo>
                      <a:pt x="145" y="113"/>
                    </a:lnTo>
                    <a:lnTo>
                      <a:pt x="166" y="113"/>
                    </a:lnTo>
                    <a:lnTo>
                      <a:pt x="166" y="0"/>
                    </a:lnTo>
                    <a:lnTo>
                      <a:pt x="91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50" name="Group 649"/>
          <p:cNvGrpSpPr/>
          <p:nvPr/>
        </p:nvGrpSpPr>
        <p:grpSpPr>
          <a:xfrm>
            <a:off x="-8928077" y="243037"/>
            <a:ext cx="451330" cy="4083742"/>
            <a:chOff x="2299905" y="247414"/>
            <a:chExt cx="460380" cy="4165630"/>
          </a:xfrm>
        </p:grpSpPr>
        <p:grpSp>
          <p:nvGrpSpPr>
            <p:cNvPr id="651" name="Group 650"/>
            <p:cNvGrpSpPr>
              <a:grpSpLocks noChangeAspect="1"/>
            </p:cNvGrpSpPr>
            <p:nvPr/>
          </p:nvGrpSpPr>
          <p:grpSpPr bwMode="auto">
            <a:xfrm>
              <a:off x="2335319" y="3468593"/>
              <a:ext cx="389553" cy="360578"/>
              <a:chOff x="4315" y="2503"/>
              <a:chExt cx="242" cy="224"/>
            </a:xfrm>
          </p:grpSpPr>
          <p:sp>
            <p:nvSpPr>
              <p:cNvPr id="685" name="Freeform 12"/>
              <p:cNvSpPr>
                <a:spLocks/>
              </p:cNvSpPr>
              <p:nvPr/>
            </p:nvSpPr>
            <p:spPr bwMode="auto">
              <a:xfrm>
                <a:off x="4445" y="2503"/>
                <a:ext cx="68" cy="59"/>
              </a:xfrm>
              <a:custGeom>
                <a:avLst/>
                <a:gdLst>
                  <a:gd name="T0" fmla="*/ 79 w 94"/>
                  <a:gd name="T1" fmla="*/ 81 h 81"/>
                  <a:gd name="T2" fmla="*/ 94 w 94"/>
                  <a:gd name="T3" fmla="*/ 47 h 81"/>
                  <a:gd name="T4" fmla="*/ 47 w 94"/>
                  <a:gd name="T5" fmla="*/ 0 h 81"/>
                  <a:gd name="T6" fmla="*/ 0 w 94"/>
                  <a:gd name="T7" fmla="*/ 47 h 81"/>
                  <a:gd name="T8" fmla="*/ 1 w 94"/>
                  <a:gd name="T9" fmla="*/ 59 h 81"/>
                  <a:gd name="T10" fmla="*/ 79 w 94"/>
                  <a:gd name="T11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81">
                    <a:moveTo>
                      <a:pt x="79" y="81"/>
                    </a:moveTo>
                    <a:cubicBezTo>
                      <a:pt x="88" y="73"/>
                      <a:pt x="94" y="60"/>
                      <a:pt x="94" y="47"/>
                    </a:cubicBezTo>
                    <a:cubicBezTo>
                      <a:pt x="94" y="21"/>
                      <a:pt x="73" y="0"/>
                      <a:pt x="47" y="0"/>
                    </a:cubicBezTo>
                    <a:cubicBezTo>
                      <a:pt x="21" y="0"/>
                      <a:pt x="0" y="21"/>
                      <a:pt x="0" y="47"/>
                    </a:cubicBezTo>
                    <a:cubicBezTo>
                      <a:pt x="0" y="51"/>
                      <a:pt x="0" y="55"/>
                      <a:pt x="1" y="59"/>
                    </a:cubicBezTo>
                    <a:lnTo>
                      <a:pt x="79" y="8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6" name="Freeform 13"/>
              <p:cNvSpPr>
                <a:spLocks/>
              </p:cNvSpPr>
              <p:nvPr/>
            </p:nvSpPr>
            <p:spPr bwMode="auto">
              <a:xfrm>
                <a:off x="4315" y="2511"/>
                <a:ext cx="242" cy="216"/>
              </a:xfrm>
              <a:custGeom>
                <a:avLst/>
                <a:gdLst>
                  <a:gd name="T0" fmla="*/ 180 w 335"/>
                  <a:gd name="T1" fmla="*/ 34 h 298"/>
                  <a:gd name="T2" fmla="*/ 145 w 335"/>
                  <a:gd name="T3" fmla="*/ 33 h 298"/>
                  <a:gd name="T4" fmla="*/ 92 w 335"/>
                  <a:gd name="T5" fmla="*/ 0 h 298"/>
                  <a:gd name="T6" fmla="*/ 92 w 335"/>
                  <a:gd name="T7" fmla="*/ 51 h 298"/>
                  <a:gd name="T8" fmla="*/ 89 w 335"/>
                  <a:gd name="T9" fmla="*/ 55 h 298"/>
                  <a:gd name="T10" fmla="*/ 56 w 335"/>
                  <a:gd name="T11" fmla="*/ 81 h 298"/>
                  <a:gd name="T12" fmla="*/ 19 w 335"/>
                  <a:gd name="T13" fmla="*/ 123 h 298"/>
                  <a:gd name="T14" fmla="*/ 0 w 335"/>
                  <a:gd name="T15" fmla="*/ 143 h 298"/>
                  <a:gd name="T16" fmla="*/ 0 w 335"/>
                  <a:gd name="T17" fmla="*/ 167 h 298"/>
                  <a:gd name="T18" fmla="*/ 19 w 335"/>
                  <a:gd name="T19" fmla="*/ 187 h 298"/>
                  <a:gd name="T20" fmla="*/ 28 w 335"/>
                  <a:gd name="T21" fmla="*/ 187 h 298"/>
                  <a:gd name="T22" fmla="*/ 89 w 335"/>
                  <a:gd name="T23" fmla="*/ 253 h 298"/>
                  <a:gd name="T24" fmla="*/ 89 w 335"/>
                  <a:gd name="T25" fmla="*/ 278 h 298"/>
                  <a:gd name="T26" fmla="*/ 108 w 335"/>
                  <a:gd name="T27" fmla="*/ 298 h 298"/>
                  <a:gd name="T28" fmla="*/ 133 w 335"/>
                  <a:gd name="T29" fmla="*/ 298 h 298"/>
                  <a:gd name="T30" fmla="*/ 152 w 335"/>
                  <a:gd name="T31" fmla="*/ 278 h 298"/>
                  <a:gd name="T32" fmla="*/ 226 w 335"/>
                  <a:gd name="T33" fmla="*/ 278 h 298"/>
                  <a:gd name="T34" fmla="*/ 245 w 335"/>
                  <a:gd name="T35" fmla="*/ 298 h 298"/>
                  <a:gd name="T36" fmla="*/ 270 w 335"/>
                  <a:gd name="T37" fmla="*/ 298 h 298"/>
                  <a:gd name="T38" fmla="*/ 289 w 335"/>
                  <a:gd name="T39" fmla="*/ 278 h 298"/>
                  <a:gd name="T40" fmla="*/ 289 w 335"/>
                  <a:gd name="T41" fmla="*/ 240 h 298"/>
                  <a:gd name="T42" fmla="*/ 335 w 335"/>
                  <a:gd name="T43" fmla="*/ 156 h 298"/>
                  <a:gd name="T44" fmla="*/ 270 w 335"/>
                  <a:gd name="T45" fmla="*/ 61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5" h="298">
                    <a:moveTo>
                      <a:pt x="180" y="34"/>
                    </a:moveTo>
                    <a:cubicBezTo>
                      <a:pt x="145" y="33"/>
                      <a:pt x="145" y="33"/>
                      <a:pt x="145" y="33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51"/>
                      <a:pt x="92" y="51"/>
                      <a:pt x="92" y="51"/>
                    </a:cubicBezTo>
                    <a:cubicBezTo>
                      <a:pt x="92" y="53"/>
                      <a:pt x="91" y="55"/>
                      <a:pt x="89" y="55"/>
                    </a:cubicBezTo>
                    <a:cubicBezTo>
                      <a:pt x="85" y="57"/>
                      <a:pt x="76" y="63"/>
                      <a:pt x="56" y="81"/>
                    </a:cubicBezTo>
                    <a:cubicBezTo>
                      <a:pt x="24" y="109"/>
                      <a:pt x="19" y="123"/>
                      <a:pt x="19" y="123"/>
                    </a:cubicBezTo>
                    <a:cubicBezTo>
                      <a:pt x="8" y="123"/>
                      <a:pt x="0" y="132"/>
                      <a:pt x="0" y="143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178"/>
                      <a:pt x="8" y="187"/>
                      <a:pt x="19" y="187"/>
                    </a:cubicBezTo>
                    <a:cubicBezTo>
                      <a:pt x="28" y="187"/>
                      <a:pt x="28" y="187"/>
                      <a:pt x="28" y="187"/>
                    </a:cubicBezTo>
                    <a:cubicBezTo>
                      <a:pt x="28" y="226"/>
                      <a:pt x="62" y="253"/>
                      <a:pt x="89" y="253"/>
                    </a:cubicBezTo>
                    <a:cubicBezTo>
                      <a:pt x="89" y="278"/>
                      <a:pt x="89" y="278"/>
                      <a:pt x="89" y="278"/>
                    </a:cubicBezTo>
                    <a:cubicBezTo>
                      <a:pt x="89" y="289"/>
                      <a:pt x="98" y="298"/>
                      <a:pt x="108" y="298"/>
                    </a:cubicBezTo>
                    <a:cubicBezTo>
                      <a:pt x="133" y="298"/>
                      <a:pt x="133" y="298"/>
                      <a:pt x="133" y="298"/>
                    </a:cubicBezTo>
                    <a:cubicBezTo>
                      <a:pt x="144" y="298"/>
                      <a:pt x="152" y="289"/>
                      <a:pt x="152" y="278"/>
                    </a:cubicBezTo>
                    <a:cubicBezTo>
                      <a:pt x="226" y="278"/>
                      <a:pt x="226" y="278"/>
                      <a:pt x="226" y="278"/>
                    </a:cubicBezTo>
                    <a:cubicBezTo>
                      <a:pt x="226" y="289"/>
                      <a:pt x="235" y="298"/>
                      <a:pt x="245" y="298"/>
                    </a:cubicBezTo>
                    <a:cubicBezTo>
                      <a:pt x="270" y="298"/>
                      <a:pt x="270" y="298"/>
                      <a:pt x="270" y="298"/>
                    </a:cubicBezTo>
                    <a:cubicBezTo>
                      <a:pt x="281" y="298"/>
                      <a:pt x="289" y="289"/>
                      <a:pt x="289" y="278"/>
                    </a:cubicBezTo>
                    <a:cubicBezTo>
                      <a:pt x="289" y="240"/>
                      <a:pt x="289" y="240"/>
                      <a:pt x="289" y="240"/>
                    </a:cubicBezTo>
                    <a:cubicBezTo>
                      <a:pt x="317" y="222"/>
                      <a:pt x="335" y="191"/>
                      <a:pt x="335" y="156"/>
                    </a:cubicBezTo>
                    <a:cubicBezTo>
                      <a:pt x="335" y="112"/>
                      <a:pt x="308" y="76"/>
                      <a:pt x="270" y="6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7" name="Oval 14"/>
              <p:cNvSpPr>
                <a:spLocks noChangeArrowheads="1"/>
              </p:cNvSpPr>
              <p:nvPr/>
            </p:nvSpPr>
            <p:spPr bwMode="auto">
              <a:xfrm>
                <a:off x="4375" y="2595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2" name="Group 74"/>
            <p:cNvGrpSpPr>
              <a:grpSpLocks noChangeAspect="1"/>
            </p:cNvGrpSpPr>
            <p:nvPr/>
          </p:nvGrpSpPr>
          <p:grpSpPr bwMode="auto">
            <a:xfrm>
              <a:off x="2299905" y="2466381"/>
              <a:ext cx="460380" cy="292969"/>
              <a:chOff x="3781" y="2110"/>
              <a:chExt cx="286" cy="182"/>
            </a:xfrm>
          </p:grpSpPr>
          <p:sp>
            <p:nvSpPr>
              <p:cNvPr id="681" name="Line 75"/>
              <p:cNvSpPr>
                <a:spLocks noChangeShapeType="1"/>
              </p:cNvSpPr>
              <p:nvPr/>
            </p:nvSpPr>
            <p:spPr bwMode="auto">
              <a:xfrm>
                <a:off x="3788" y="2265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2" name="Line 76"/>
              <p:cNvSpPr>
                <a:spLocks noChangeShapeType="1"/>
              </p:cNvSpPr>
              <p:nvPr/>
            </p:nvSpPr>
            <p:spPr bwMode="auto">
              <a:xfrm>
                <a:off x="3974" y="2110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3" name="Freeform 77"/>
              <p:cNvSpPr>
                <a:spLocks/>
              </p:cNvSpPr>
              <p:nvPr/>
            </p:nvSpPr>
            <p:spPr bwMode="auto">
              <a:xfrm>
                <a:off x="3781" y="2125"/>
                <a:ext cx="286" cy="167"/>
              </a:xfrm>
              <a:custGeom>
                <a:avLst/>
                <a:gdLst>
                  <a:gd name="T0" fmla="*/ 308 w 395"/>
                  <a:gd name="T1" fmla="*/ 36 h 230"/>
                  <a:gd name="T2" fmla="*/ 270 w 395"/>
                  <a:gd name="T3" fmla="*/ 5 h 230"/>
                  <a:gd name="T4" fmla="*/ 234 w 395"/>
                  <a:gd name="T5" fmla="*/ 20 h 230"/>
                  <a:gd name="T6" fmla="*/ 200 w 395"/>
                  <a:gd name="T7" fmla="*/ 20 h 230"/>
                  <a:gd name="T8" fmla="*/ 196 w 395"/>
                  <a:gd name="T9" fmla="*/ 20 h 230"/>
                  <a:gd name="T10" fmla="*/ 161 w 395"/>
                  <a:gd name="T11" fmla="*/ 20 h 230"/>
                  <a:gd name="T12" fmla="*/ 126 w 395"/>
                  <a:gd name="T13" fmla="*/ 5 h 230"/>
                  <a:gd name="T14" fmla="*/ 87 w 395"/>
                  <a:gd name="T15" fmla="*/ 36 h 230"/>
                  <a:gd name="T16" fmla="*/ 48 w 395"/>
                  <a:gd name="T17" fmla="*/ 216 h 230"/>
                  <a:gd name="T18" fmla="*/ 75 w 395"/>
                  <a:gd name="T19" fmla="*/ 230 h 230"/>
                  <a:gd name="T20" fmla="*/ 113 w 395"/>
                  <a:gd name="T21" fmla="*/ 189 h 230"/>
                  <a:gd name="T22" fmla="*/ 162 w 395"/>
                  <a:gd name="T23" fmla="*/ 169 h 230"/>
                  <a:gd name="T24" fmla="*/ 233 w 395"/>
                  <a:gd name="T25" fmla="*/ 169 h 230"/>
                  <a:gd name="T26" fmla="*/ 283 w 395"/>
                  <a:gd name="T27" fmla="*/ 189 h 230"/>
                  <a:gd name="T28" fmla="*/ 320 w 395"/>
                  <a:gd name="T29" fmla="*/ 230 h 230"/>
                  <a:gd name="T30" fmla="*/ 347 w 395"/>
                  <a:gd name="T31" fmla="*/ 216 h 230"/>
                  <a:gd name="T32" fmla="*/ 308 w 395"/>
                  <a:gd name="T33" fmla="*/ 3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5" h="230">
                    <a:moveTo>
                      <a:pt x="308" y="36"/>
                    </a:moveTo>
                    <a:cubicBezTo>
                      <a:pt x="312" y="17"/>
                      <a:pt x="299" y="11"/>
                      <a:pt x="270" y="5"/>
                    </a:cubicBezTo>
                    <a:cubicBezTo>
                      <a:pt x="240" y="0"/>
                      <a:pt x="234" y="20"/>
                      <a:pt x="234" y="20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196" y="20"/>
                      <a:pt x="196" y="20"/>
                      <a:pt x="196" y="20"/>
                    </a:cubicBezTo>
                    <a:cubicBezTo>
                      <a:pt x="161" y="20"/>
                      <a:pt x="161" y="20"/>
                      <a:pt x="161" y="20"/>
                    </a:cubicBezTo>
                    <a:cubicBezTo>
                      <a:pt x="161" y="20"/>
                      <a:pt x="156" y="0"/>
                      <a:pt x="126" y="5"/>
                    </a:cubicBezTo>
                    <a:cubicBezTo>
                      <a:pt x="96" y="11"/>
                      <a:pt x="84" y="17"/>
                      <a:pt x="87" y="36"/>
                    </a:cubicBezTo>
                    <a:cubicBezTo>
                      <a:pt x="87" y="36"/>
                      <a:pt x="0" y="165"/>
                      <a:pt x="48" y="216"/>
                    </a:cubicBezTo>
                    <a:cubicBezTo>
                      <a:pt x="64" y="230"/>
                      <a:pt x="68" y="230"/>
                      <a:pt x="75" y="230"/>
                    </a:cubicBezTo>
                    <a:cubicBezTo>
                      <a:pt x="82" y="230"/>
                      <a:pt x="95" y="203"/>
                      <a:pt x="113" y="189"/>
                    </a:cubicBezTo>
                    <a:cubicBezTo>
                      <a:pt x="131" y="174"/>
                      <a:pt x="148" y="170"/>
                      <a:pt x="162" y="169"/>
                    </a:cubicBezTo>
                    <a:cubicBezTo>
                      <a:pt x="173" y="169"/>
                      <a:pt x="223" y="169"/>
                      <a:pt x="233" y="169"/>
                    </a:cubicBezTo>
                    <a:cubicBezTo>
                      <a:pt x="248" y="170"/>
                      <a:pt x="265" y="174"/>
                      <a:pt x="283" y="189"/>
                    </a:cubicBezTo>
                    <a:cubicBezTo>
                      <a:pt x="301" y="203"/>
                      <a:pt x="313" y="230"/>
                      <a:pt x="320" y="230"/>
                    </a:cubicBezTo>
                    <a:cubicBezTo>
                      <a:pt x="327" y="230"/>
                      <a:pt x="332" y="230"/>
                      <a:pt x="347" y="216"/>
                    </a:cubicBezTo>
                    <a:cubicBezTo>
                      <a:pt x="395" y="165"/>
                      <a:pt x="308" y="36"/>
                      <a:pt x="308" y="36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4" name="Freeform 78"/>
              <p:cNvSpPr>
                <a:spLocks/>
              </p:cNvSpPr>
              <p:nvPr/>
            </p:nvSpPr>
            <p:spPr bwMode="auto">
              <a:xfrm>
                <a:off x="3917" y="2166"/>
                <a:ext cx="14" cy="15"/>
              </a:xfrm>
              <a:custGeom>
                <a:avLst/>
                <a:gdLst>
                  <a:gd name="T0" fmla="*/ 9 w 20"/>
                  <a:gd name="T1" fmla="*/ 20 h 20"/>
                  <a:gd name="T2" fmla="*/ 0 w 20"/>
                  <a:gd name="T3" fmla="*/ 10 h 20"/>
                  <a:gd name="T4" fmla="*/ 10 w 20"/>
                  <a:gd name="T5" fmla="*/ 0 h 20"/>
                  <a:gd name="T6" fmla="*/ 20 w 20"/>
                  <a:gd name="T7" fmla="*/ 11 h 20"/>
                  <a:gd name="T8" fmla="*/ 9 w 20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9" y="20"/>
                    </a:move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0" y="5"/>
                      <a:pt x="20" y="11"/>
                    </a:cubicBezTo>
                    <a:cubicBezTo>
                      <a:pt x="19" y="16"/>
                      <a:pt x="15" y="20"/>
                      <a:pt x="9" y="2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3" name="Group 110"/>
            <p:cNvGrpSpPr>
              <a:grpSpLocks noChangeAspect="1"/>
            </p:cNvGrpSpPr>
            <p:nvPr/>
          </p:nvGrpSpPr>
          <p:grpSpPr bwMode="auto">
            <a:xfrm>
              <a:off x="2371062" y="4046968"/>
              <a:ext cx="318066" cy="366076"/>
              <a:chOff x="3811" y="2081"/>
              <a:chExt cx="212" cy="244"/>
            </a:xfrm>
          </p:grpSpPr>
          <p:sp>
            <p:nvSpPr>
              <p:cNvPr id="676" name="Freeform 111"/>
              <p:cNvSpPr>
                <a:spLocks/>
              </p:cNvSpPr>
              <p:nvPr/>
            </p:nvSpPr>
            <p:spPr bwMode="auto">
              <a:xfrm>
                <a:off x="3811" y="2081"/>
                <a:ext cx="197" cy="244"/>
              </a:xfrm>
              <a:custGeom>
                <a:avLst/>
                <a:gdLst>
                  <a:gd name="T0" fmla="*/ 0 w 272"/>
                  <a:gd name="T1" fmla="*/ 34 h 336"/>
                  <a:gd name="T2" fmla="*/ 33 w 272"/>
                  <a:gd name="T3" fmla="*/ 0 h 336"/>
                  <a:gd name="T4" fmla="*/ 272 w 272"/>
                  <a:gd name="T5" fmla="*/ 0 h 336"/>
                  <a:gd name="T6" fmla="*/ 272 w 272"/>
                  <a:gd name="T7" fmla="*/ 336 h 336"/>
                  <a:gd name="T8" fmla="*/ 33 w 272"/>
                  <a:gd name="T9" fmla="*/ 336 h 336"/>
                  <a:gd name="T10" fmla="*/ 0 w 272"/>
                  <a:gd name="T11" fmla="*/ 302 h 336"/>
                  <a:gd name="T12" fmla="*/ 33 w 272"/>
                  <a:gd name="T13" fmla="*/ 269 h 336"/>
                  <a:gd name="T14" fmla="*/ 272 w 272"/>
                  <a:gd name="T15" fmla="*/ 27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2" h="336">
                    <a:moveTo>
                      <a:pt x="0" y="34"/>
                    </a:moveTo>
                    <a:cubicBezTo>
                      <a:pt x="0" y="15"/>
                      <a:pt x="15" y="0"/>
                      <a:pt x="33" y="0"/>
                    </a:cubicBezTo>
                    <a:cubicBezTo>
                      <a:pt x="272" y="0"/>
                      <a:pt x="272" y="0"/>
                      <a:pt x="272" y="0"/>
                    </a:cubicBezTo>
                    <a:cubicBezTo>
                      <a:pt x="272" y="336"/>
                      <a:pt x="272" y="336"/>
                      <a:pt x="272" y="336"/>
                    </a:cubicBezTo>
                    <a:cubicBezTo>
                      <a:pt x="33" y="336"/>
                      <a:pt x="33" y="336"/>
                      <a:pt x="33" y="336"/>
                    </a:cubicBezTo>
                    <a:cubicBezTo>
                      <a:pt x="15" y="336"/>
                      <a:pt x="0" y="321"/>
                      <a:pt x="0" y="302"/>
                    </a:cubicBezTo>
                    <a:cubicBezTo>
                      <a:pt x="0" y="284"/>
                      <a:pt x="15" y="269"/>
                      <a:pt x="33" y="269"/>
                    </a:cubicBezTo>
                    <a:cubicBezTo>
                      <a:pt x="272" y="270"/>
                      <a:pt x="272" y="270"/>
                      <a:pt x="272" y="27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7" name="Line 112"/>
              <p:cNvSpPr>
                <a:spLocks noChangeShapeType="1"/>
              </p:cNvSpPr>
              <p:nvPr/>
            </p:nvSpPr>
            <p:spPr bwMode="auto">
              <a:xfrm>
                <a:off x="3811" y="2104"/>
                <a:ext cx="0" cy="19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8" name="Freeform 113"/>
              <p:cNvSpPr>
                <a:spLocks/>
              </p:cNvSpPr>
              <p:nvPr/>
            </p:nvSpPr>
            <p:spPr bwMode="auto">
              <a:xfrm>
                <a:off x="4010" y="2223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9" name="Freeform 114"/>
              <p:cNvSpPr>
                <a:spLocks/>
              </p:cNvSpPr>
              <p:nvPr/>
            </p:nvSpPr>
            <p:spPr bwMode="auto">
              <a:xfrm>
                <a:off x="4010" y="2158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0" name="Freeform 115"/>
              <p:cNvSpPr>
                <a:spLocks/>
              </p:cNvSpPr>
              <p:nvPr/>
            </p:nvSpPr>
            <p:spPr bwMode="auto">
              <a:xfrm>
                <a:off x="4010" y="2093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4" name="Group 89"/>
            <p:cNvGrpSpPr>
              <a:grpSpLocks noChangeAspect="1"/>
            </p:cNvGrpSpPr>
            <p:nvPr/>
          </p:nvGrpSpPr>
          <p:grpSpPr bwMode="auto">
            <a:xfrm>
              <a:off x="2334514" y="2977145"/>
              <a:ext cx="391163" cy="273653"/>
              <a:chOff x="3796" y="2118"/>
              <a:chExt cx="243" cy="170"/>
            </a:xfrm>
          </p:grpSpPr>
          <p:sp>
            <p:nvSpPr>
              <p:cNvPr id="673" name="Freeform 90"/>
              <p:cNvSpPr>
                <a:spLocks/>
              </p:cNvSpPr>
              <p:nvPr/>
            </p:nvSpPr>
            <p:spPr bwMode="auto">
              <a:xfrm>
                <a:off x="3796" y="2118"/>
                <a:ext cx="243" cy="170"/>
              </a:xfrm>
              <a:custGeom>
                <a:avLst/>
                <a:gdLst>
                  <a:gd name="T0" fmla="*/ 0 w 335"/>
                  <a:gd name="T1" fmla="*/ 28 h 234"/>
                  <a:gd name="T2" fmla="*/ 28 w 335"/>
                  <a:gd name="T3" fmla="*/ 0 h 234"/>
                  <a:gd name="T4" fmla="*/ 306 w 335"/>
                  <a:gd name="T5" fmla="*/ 0 h 234"/>
                  <a:gd name="T6" fmla="*/ 335 w 335"/>
                  <a:gd name="T7" fmla="*/ 28 h 234"/>
                  <a:gd name="T8" fmla="*/ 335 w 335"/>
                  <a:gd name="T9" fmla="*/ 206 h 234"/>
                  <a:gd name="T10" fmla="*/ 306 w 335"/>
                  <a:gd name="T11" fmla="*/ 234 h 234"/>
                  <a:gd name="T12" fmla="*/ 28 w 335"/>
                  <a:gd name="T13" fmla="*/ 234 h 234"/>
                  <a:gd name="T14" fmla="*/ 0 w 335"/>
                  <a:gd name="T15" fmla="*/ 206 h 234"/>
                  <a:gd name="T16" fmla="*/ 0 w 335"/>
                  <a:gd name="T17" fmla="*/ 28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5" h="234">
                    <a:moveTo>
                      <a:pt x="0" y="28"/>
                    </a:moveTo>
                    <a:cubicBezTo>
                      <a:pt x="0" y="13"/>
                      <a:pt x="12" y="0"/>
                      <a:pt x="28" y="0"/>
                    </a:cubicBezTo>
                    <a:cubicBezTo>
                      <a:pt x="306" y="0"/>
                      <a:pt x="306" y="0"/>
                      <a:pt x="306" y="0"/>
                    </a:cubicBezTo>
                    <a:cubicBezTo>
                      <a:pt x="322" y="0"/>
                      <a:pt x="335" y="13"/>
                      <a:pt x="335" y="28"/>
                    </a:cubicBezTo>
                    <a:cubicBezTo>
                      <a:pt x="335" y="206"/>
                      <a:pt x="335" y="206"/>
                      <a:pt x="335" y="206"/>
                    </a:cubicBezTo>
                    <a:cubicBezTo>
                      <a:pt x="335" y="222"/>
                      <a:pt x="322" y="234"/>
                      <a:pt x="306" y="234"/>
                    </a:cubicBezTo>
                    <a:cubicBezTo>
                      <a:pt x="28" y="234"/>
                      <a:pt x="28" y="234"/>
                      <a:pt x="28" y="234"/>
                    </a:cubicBezTo>
                    <a:cubicBezTo>
                      <a:pt x="12" y="234"/>
                      <a:pt x="0" y="222"/>
                      <a:pt x="0" y="206"/>
                    </a:cubicBezTo>
                    <a:lnTo>
                      <a:pt x="0" y="2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4" name="Line 91"/>
              <p:cNvSpPr>
                <a:spLocks noChangeShapeType="1"/>
              </p:cNvSpPr>
              <p:nvPr/>
            </p:nvSpPr>
            <p:spPr bwMode="auto">
              <a:xfrm>
                <a:off x="3796" y="2160"/>
                <a:ext cx="24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5" name="Line 92"/>
              <p:cNvSpPr>
                <a:spLocks noChangeShapeType="1"/>
              </p:cNvSpPr>
              <p:nvPr/>
            </p:nvSpPr>
            <p:spPr bwMode="auto">
              <a:xfrm flipH="1">
                <a:off x="3826" y="2194"/>
                <a:ext cx="13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5" name="Group 42"/>
            <p:cNvGrpSpPr>
              <a:grpSpLocks noChangeAspect="1"/>
            </p:cNvGrpSpPr>
            <p:nvPr/>
          </p:nvGrpSpPr>
          <p:grpSpPr bwMode="auto">
            <a:xfrm>
              <a:off x="2351502" y="1872349"/>
              <a:ext cx="357187" cy="376237"/>
              <a:chOff x="1441" y="1165"/>
              <a:chExt cx="225" cy="237"/>
            </a:xfrm>
          </p:grpSpPr>
          <p:sp>
            <p:nvSpPr>
              <p:cNvPr id="667" name="Freeform 43"/>
              <p:cNvSpPr>
                <a:spLocks/>
              </p:cNvSpPr>
              <p:nvPr/>
            </p:nvSpPr>
            <p:spPr bwMode="auto">
              <a:xfrm>
                <a:off x="1441" y="1165"/>
                <a:ext cx="225" cy="237"/>
              </a:xfrm>
              <a:custGeom>
                <a:avLst/>
                <a:gdLst>
                  <a:gd name="T0" fmla="*/ 18 w 311"/>
                  <a:gd name="T1" fmla="*/ 0 h 329"/>
                  <a:gd name="T2" fmla="*/ 0 w 311"/>
                  <a:gd name="T3" fmla="*/ 18 h 329"/>
                  <a:gd name="T4" fmla="*/ 0 w 311"/>
                  <a:gd name="T5" fmla="*/ 81 h 329"/>
                  <a:gd name="T6" fmla="*/ 18 w 311"/>
                  <a:gd name="T7" fmla="*/ 99 h 329"/>
                  <a:gd name="T8" fmla="*/ 18 w 311"/>
                  <a:gd name="T9" fmla="*/ 229 h 329"/>
                  <a:gd name="T10" fmla="*/ 0 w 311"/>
                  <a:gd name="T11" fmla="*/ 247 h 329"/>
                  <a:gd name="T12" fmla="*/ 0 w 311"/>
                  <a:gd name="T13" fmla="*/ 310 h 329"/>
                  <a:gd name="T14" fmla="*/ 18 w 311"/>
                  <a:gd name="T15" fmla="*/ 329 h 329"/>
                  <a:gd name="T16" fmla="*/ 311 w 311"/>
                  <a:gd name="T17" fmla="*/ 329 h 329"/>
                  <a:gd name="T18" fmla="*/ 311 w 311"/>
                  <a:gd name="T19" fmla="*/ 0 h 329"/>
                  <a:gd name="T20" fmla="*/ 18 w 311"/>
                  <a:gd name="T2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1" h="329">
                    <a:moveTo>
                      <a:pt x="18" y="0"/>
                    </a:moveTo>
                    <a:cubicBezTo>
                      <a:pt x="18" y="10"/>
                      <a:pt x="10" y="18"/>
                      <a:pt x="0" y="18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0" y="81"/>
                      <a:pt x="18" y="89"/>
                      <a:pt x="18" y="99"/>
                    </a:cubicBezTo>
                    <a:cubicBezTo>
                      <a:pt x="18" y="229"/>
                      <a:pt x="18" y="229"/>
                      <a:pt x="18" y="229"/>
                    </a:cubicBezTo>
                    <a:cubicBezTo>
                      <a:pt x="18" y="239"/>
                      <a:pt x="10" y="247"/>
                      <a:pt x="0" y="247"/>
                    </a:cubicBezTo>
                    <a:cubicBezTo>
                      <a:pt x="0" y="310"/>
                      <a:pt x="0" y="310"/>
                      <a:pt x="0" y="310"/>
                    </a:cubicBezTo>
                    <a:cubicBezTo>
                      <a:pt x="10" y="310"/>
                      <a:pt x="18" y="319"/>
                      <a:pt x="18" y="329"/>
                    </a:cubicBezTo>
                    <a:cubicBezTo>
                      <a:pt x="311" y="329"/>
                      <a:pt x="311" y="329"/>
                      <a:pt x="311" y="329"/>
                    </a:cubicBezTo>
                    <a:cubicBezTo>
                      <a:pt x="311" y="0"/>
                      <a:pt x="311" y="0"/>
                      <a:pt x="311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8" name="Rectangle 44"/>
              <p:cNvSpPr>
                <a:spLocks noChangeArrowheads="1"/>
              </p:cNvSpPr>
              <p:nvPr/>
            </p:nvSpPr>
            <p:spPr bwMode="auto">
              <a:xfrm>
                <a:off x="1499" y="1207"/>
                <a:ext cx="128" cy="150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9" name="Oval 45"/>
              <p:cNvSpPr>
                <a:spLocks noChangeArrowheads="1"/>
              </p:cNvSpPr>
              <p:nvPr/>
            </p:nvSpPr>
            <p:spPr bwMode="auto">
              <a:xfrm>
                <a:off x="1546" y="1248"/>
                <a:ext cx="38" cy="3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0" name="Oval 46"/>
              <p:cNvSpPr>
                <a:spLocks noChangeArrowheads="1"/>
              </p:cNvSpPr>
              <p:nvPr/>
            </p:nvSpPr>
            <p:spPr bwMode="auto">
              <a:xfrm>
                <a:off x="1583" y="1313"/>
                <a:ext cx="13" cy="1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1" name="Line 47"/>
              <p:cNvSpPr>
                <a:spLocks noChangeShapeType="1"/>
              </p:cNvSpPr>
              <p:nvPr/>
            </p:nvSpPr>
            <p:spPr bwMode="auto">
              <a:xfrm>
                <a:off x="1580" y="1255"/>
                <a:ext cx="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2" name="Line 48"/>
              <p:cNvSpPr>
                <a:spLocks noChangeShapeType="1"/>
              </p:cNvSpPr>
              <p:nvPr/>
            </p:nvSpPr>
            <p:spPr bwMode="auto">
              <a:xfrm>
                <a:off x="1580" y="1277"/>
                <a:ext cx="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6" name="Group 165"/>
            <p:cNvGrpSpPr>
              <a:grpSpLocks noChangeAspect="1"/>
            </p:cNvGrpSpPr>
            <p:nvPr/>
          </p:nvGrpSpPr>
          <p:grpSpPr bwMode="auto">
            <a:xfrm>
              <a:off x="2333245" y="1438654"/>
              <a:ext cx="393700" cy="215900"/>
              <a:chOff x="1477" y="923"/>
              <a:chExt cx="248" cy="136"/>
            </a:xfrm>
          </p:grpSpPr>
          <p:sp>
            <p:nvSpPr>
              <p:cNvPr id="663" name="Freeform 166"/>
              <p:cNvSpPr>
                <a:spLocks/>
              </p:cNvSpPr>
              <p:nvPr/>
            </p:nvSpPr>
            <p:spPr bwMode="auto">
              <a:xfrm>
                <a:off x="1593" y="957"/>
                <a:ext cx="34" cy="69"/>
              </a:xfrm>
              <a:custGeom>
                <a:avLst/>
                <a:gdLst>
                  <a:gd name="T0" fmla="*/ 0 w 34"/>
                  <a:gd name="T1" fmla="*/ 0 h 69"/>
                  <a:gd name="T2" fmla="*/ 34 w 34"/>
                  <a:gd name="T3" fmla="*/ 34 h 69"/>
                  <a:gd name="T4" fmla="*/ 0 w 34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69">
                    <a:moveTo>
                      <a:pt x="0" y="0"/>
                    </a:moveTo>
                    <a:lnTo>
                      <a:pt x="34" y="34"/>
                    </a:lnTo>
                    <a:lnTo>
                      <a:pt x="0" y="6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4" name="Line 167"/>
              <p:cNvSpPr>
                <a:spLocks noChangeShapeType="1"/>
              </p:cNvSpPr>
              <p:nvPr/>
            </p:nvSpPr>
            <p:spPr bwMode="auto">
              <a:xfrm flipH="1">
                <a:off x="1553" y="991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5" name="Rectangle 168"/>
              <p:cNvSpPr>
                <a:spLocks noChangeArrowheads="1"/>
              </p:cNvSpPr>
              <p:nvPr/>
            </p:nvSpPr>
            <p:spPr bwMode="auto">
              <a:xfrm>
                <a:off x="1477" y="923"/>
                <a:ext cx="248" cy="13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6" name="Line 169"/>
              <p:cNvSpPr>
                <a:spLocks noChangeShapeType="1"/>
              </p:cNvSpPr>
              <p:nvPr/>
            </p:nvSpPr>
            <p:spPr bwMode="auto">
              <a:xfrm>
                <a:off x="1658" y="923"/>
                <a:ext cx="0" cy="1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7" name="Group 177"/>
            <p:cNvGrpSpPr>
              <a:grpSpLocks noChangeAspect="1"/>
            </p:cNvGrpSpPr>
            <p:nvPr/>
          </p:nvGrpSpPr>
          <p:grpSpPr bwMode="auto">
            <a:xfrm>
              <a:off x="2341183" y="247414"/>
              <a:ext cx="377825" cy="374650"/>
              <a:chOff x="1483" y="132"/>
              <a:chExt cx="238" cy="236"/>
            </a:xfrm>
          </p:grpSpPr>
          <p:sp>
            <p:nvSpPr>
              <p:cNvPr id="661" name="Freeform 178"/>
              <p:cNvSpPr>
                <a:spLocks/>
              </p:cNvSpPr>
              <p:nvPr/>
            </p:nvSpPr>
            <p:spPr bwMode="auto">
              <a:xfrm>
                <a:off x="1483" y="198"/>
                <a:ext cx="172" cy="170"/>
              </a:xfrm>
              <a:custGeom>
                <a:avLst/>
                <a:gdLst>
                  <a:gd name="T0" fmla="*/ 93 w 172"/>
                  <a:gd name="T1" fmla="*/ 0 h 170"/>
                  <a:gd name="T2" fmla="*/ 172 w 172"/>
                  <a:gd name="T3" fmla="*/ 0 h 170"/>
                  <a:gd name="T4" fmla="*/ 172 w 172"/>
                  <a:gd name="T5" fmla="*/ 74 h 170"/>
                  <a:gd name="T6" fmla="*/ 77 w 172"/>
                  <a:gd name="T7" fmla="*/ 170 h 170"/>
                  <a:gd name="T8" fmla="*/ 0 w 172"/>
                  <a:gd name="T9" fmla="*/ 92 h 170"/>
                  <a:gd name="T10" fmla="*/ 93 w 172"/>
                  <a:gd name="T11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" h="170">
                    <a:moveTo>
                      <a:pt x="93" y="0"/>
                    </a:moveTo>
                    <a:lnTo>
                      <a:pt x="172" y="0"/>
                    </a:lnTo>
                    <a:lnTo>
                      <a:pt x="172" y="74"/>
                    </a:lnTo>
                    <a:lnTo>
                      <a:pt x="77" y="170"/>
                    </a:lnTo>
                    <a:lnTo>
                      <a:pt x="0" y="92"/>
                    </a:lnTo>
                    <a:lnTo>
                      <a:pt x="93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2" name="Freeform 179"/>
              <p:cNvSpPr>
                <a:spLocks/>
              </p:cNvSpPr>
              <p:nvPr/>
            </p:nvSpPr>
            <p:spPr bwMode="auto">
              <a:xfrm>
                <a:off x="1608" y="132"/>
                <a:ext cx="113" cy="113"/>
              </a:xfrm>
              <a:custGeom>
                <a:avLst/>
                <a:gdLst>
                  <a:gd name="T0" fmla="*/ 22 w 155"/>
                  <a:gd name="T1" fmla="*/ 132 h 156"/>
                  <a:gd name="T2" fmla="*/ 0 w 155"/>
                  <a:gd name="T3" fmla="*/ 78 h 156"/>
                  <a:gd name="T4" fmla="*/ 78 w 155"/>
                  <a:gd name="T5" fmla="*/ 0 h 156"/>
                  <a:gd name="T6" fmla="*/ 155 w 155"/>
                  <a:gd name="T7" fmla="*/ 78 h 156"/>
                  <a:gd name="T8" fmla="*/ 78 w 155"/>
                  <a:gd name="T9" fmla="*/ 156 h 156"/>
                  <a:gd name="T10" fmla="*/ 68 w 155"/>
                  <a:gd name="T11" fmla="*/ 15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156">
                    <a:moveTo>
                      <a:pt x="22" y="132"/>
                    </a:moveTo>
                    <a:cubicBezTo>
                      <a:pt x="8" y="118"/>
                      <a:pt x="0" y="99"/>
                      <a:pt x="0" y="78"/>
                    </a:cubicBezTo>
                    <a:cubicBezTo>
                      <a:pt x="0" y="35"/>
                      <a:pt x="35" y="0"/>
                      <a:pt x="78" y="0"/>
                    </a:cubicBezTo>
                    <a:cubicBezTo>
                      <a:pt x="121" y="0"/>
                      <a:pt x="155" y="35"/>
                      <a:pt x="155" y="78"/>
                    </a:cubicBezTo>
                    <a:cubicBezTo>
                      <a:pt x="155" y="121"/>
                      <a:pt x="121" y="156"/>
                      <a:pt x="78" y="156"/>
                    </a:cubicBezTo>
                    <a:cubicBezTo>
                      <a:pt x="74" y="156"/>
                      <a:pt x="71" y="155"/>
                      <a:pt x="68" y="15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8" name="Group 199"/>
            <p:cNvGrpSpPr>
              <a:grpSpLocks noChangeAspect="1"/>
            </p:cNvGrpSpPr>
            <p:nvPr/>
          </p:nvGrpSpPr>
          <p:grpSpPr bwMode="auto">
            <a:xfrm>
              <a:off x="2335627" y="839859"/>
              <a:ext cx="388937" cy="381000"/>
              <a:chOff x="1501" y="576"/>
              <a:chExt cx="245" cy="240"/>
            </a:xfrm>
          </p:grpSpPr>
          <p:sp>
            <p:nvSpPr>
              <p:cNvPr id="659" name="Freeform 200"/>
              <p:cNvSpPr>
                <a:spLocks/>
              </p:cNvSpPr>
              <p:nvPr/>
            </p:nvSpPr>
            <p:spPr bwMode="auto">
              <a:xfrm>
                <a:off x="1619" y="576"/>
                <a:ext cx="127" cy="126"/>
              </a:xfrm>
              <a:custGeom>
                <a:avLst/>
                <a:gdLst>
                  <a:gd name="T0" fmla="*/ 3 w 175"/>
                  <a:gd name="T1" fmla="*/ 112 h 174"/>
                  <a:gd name="T2" fmla="*/ 0 w 175"/>
                  <a:gd name="T3" fmla="*/ 87 h 174"/>
                  <a:gd name="T4" fmla="*/ 87 w 175"/>
                  <a:gd name="T5" fmla="*/ 0 h 174"/>
                  <a:gd name="T6" fmla="*/ 135 w 175"/>
                  <a:gd name="T7" fmla="*/ 14 h 174"/>
                  <a:gd name="T8" fmla="*/ 68 w 175"/>
                  <a:gd name="T9" fmla="*/ 80 h 174"/>
                  <a:gd name="T10" fmla="*/ 91 w 175"/>
                  <a:gd name="T11" fmla="*/ 102 h 174"/>
                  <a:gd name="T12" fmla="*/ 158 w 175"/>
                  <a:gd name="T13" fmla="*/ 36 h 174"/>
                  <a:gd name="T14" fmla="*/ 175 w 175"/>
                  <a:gd name="T15" fmla="*/ 87 h 174"/>
                  <a:gd name="T16" fmla="*/ 87 w 175"/>
                  <a:gd name="T17" fmla="*/ 174 h 174"/>
                  <a:gd name="T18" fmla="*/ 65 w 175"/>
                  <a:gd name="T19" fmla="*/ 17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5" h="174">
                    <a:moveTo>
                      <a:pt x="3" y="112"/>
                    </a:moveTo>
                    <a:cubicBezTo>
                      <a:pt x="1" y="104"/>
                      <a:pt x="0" y="96"/>
                      <a:pt x="0" y="87"/>
                    </a:cubicBezTo>
                    <a:cubicBezTo>
                      <a:pt x="0" y="39"/>
                      <a:pt x="39" y="0"/>
                      <a:pt x="87" y="0"/>
                    </a:cubicBezTo>
                    <a:cubicBezTo>
                      <a:pt x="105" y="0"/>
                      <a:pt x="122" y="5"/>
                      <a:pt x="135" y="14"/>
                    </a:cubicBezTo>
                    <a:cubicBezTo>
                      <a:pt x="68" y="80"/>
                      <a:pt x="68" y="80"/>
                      <a:pt x="68" y="80"/>
                    </a:cubicBezTo>
                    <a:cubicBezTo>
                      <a:pt x="91" y="102"/>
                      <a:pt x="91" y="102"/>
                      <a:pt x="91" y="102"/>
                    </a:cubicBezTo>
                    <a:cubicBezTo>
                      <a:pt x="158" y="36"/>
                      <a:pt x="158" y="36"/>
                      <a:pt x="158" y="36"/>
                    </a:cubicBezTo>
                    <a:cubicBezTo>
                      <a:pt x="168" y="50"/>
                      <a:pt x="175" y="68"/>
                      <a:pt x="175" y="87"/>
                    </a:cubicBezTo>
                    <a:cubicBezTo>
                      <a:pt x="175" y="135"/>
                      <a:pt x="135" y="174"/>
                      <a:pt x="87" y="174"/>
                    </a:cubicBezTo>
                    <a:cubicBezTo>
                      <a:pt x="79" y="174"/>
                      <a:pt x="72" y="173"/>
                      <a:pt x="65" y="17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0" name="Freeform 201"/>
              <p:cNvSpPr>
                <a:spLocks/>
              </p:cNvSpPr>
              <p:nvPr/>
            </p:nvSpPr>
            <p:spPr bwMode="auto">
              <a:xfrm>
                <a:off x="1501" y="653"/>
                <a:ext cx="169" cy="163"/>
              </a:xfrm>
              <a:custGeom>
                <a:avLst/>
                <a:gdLst>
                  <a:gd name="T0" fmla="*/ 168 w 234"/>
                  <a:gd name="T1" fmla="*/ 0 h 226"/>
                  <a:gd name="T2" fmla="*/ 18 w 234"/>
                  <a:gd name="T3" fmla="*/ 144 h 226"/>
                  <a:gd name="T4" fmla="*/ 18 w 234"/>
                  <a:gd name="T5" fmla="*/ 208 h 226"/>
                  <a:gd name="T6" fmla="*/ 82 w 234"/>
                  <a:gd name="T7" fmla="*/ 208 h 226"/>
                  <a:gd name="T8" fmla="*/ 234 w 234"/>
                  <a:gd name="T9" fmla="*/ 6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26">
                    <a:moveTo>
                      <a:pt x="168" y="0"/>
                    </a:moveTo>
                    <a:cubicBezTo>
                      <a:pt x="18" y="144"/>
                      <a:pt x="18" y="144"/>
                      <a:pt x="18" y="144"/>
                    </a:cubicBezTo>
                    <a:cubicBezTo>
                      <a:pt x="0" y="162"/>
                      <a:pt x="0" y="190"/>
                      <a:pt x="18" y="208"/>
                    </a:cubicBezTo>
                    <a:cubicBezTo>
                      <a:pt x="36" y="226"/>
                      <a:pt x="65" y="226"/>
                      <a:pt x="82" y="208"/>
                    </a:cubicBezTo>
                    <a:cubicBezTo>
                      <a:pt x="234" y="65"/>
                      <a:pt x="234" y="65"/>
                      <a:pt x="234" y="6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88" name="Group 687"/>
          <p:cNvGrpSpPr/>
          <p:nvPr/>
        </p:nvGrpSpPr>
        <p:grpSpPr>
          <a:xfrm>
            <a:off x="-9457441" y="236812"/>
            <a:ext cx="406193" cy="4089968"/>
            <a:chOff x="1793507" y="241064"/>
            <a:chExt cx="414338" cy="4171980"/>
          </a:xfrm>
        </p:grpSpPr>
        <p:grpSp>
          <p:nvGrpSpPr>
            <p:cNvPr id="689" name="Group 53"/>
            <p:cNvGrpSpPr>
              <a:grpSpLocks noChangeAspect="1"/>
            </p:cNvGrpSpPr>
            <p:nvPr/>
          </p:nvGrpSpPr>
          <p:grpSpPr bwMode="auto">
            <a:xfrm>
              <a:off x="1802681" y="3046684"/>
              <a:ext cx="395991" cy="239849"/>
              <a:chOff x="3794" y="2128"/>
              <a:chExt cx="246" cy="149"/>
            </a:xfrm>
          </p:grpSpPr>
          <p:sp>
            <p:nvSpPr>
              <p:cNvPr id="741" name="Freeform 54"/>
              <p:cNvSpPr>
                <a:spLocks/>
              </p:cNvSpPr>
              <p:nvPr/>
            </p:nvSpPr>
            <p:spPr bwMode="auto">
              <a:xfrm>
                <a:off x="3794" y="2179"/>
                <a:ext cx="226" cy="82"/>
              </a:xfrm>
              <a:custGeom>
                <a:avLst/>
                <a:gdLst>
                  <a:gd name="T0" fmla="*/ 45 w 312"/>
                  <a:gd name="T1" fmla="*/ 112 h 112"/>
                  <a:gd name="T2" fmla="*/ 22 w 312"/>
                  <a:gd name="T3" fmla="*/ 112 h 112"/>
                  <a:gd name="T4" fmla="*/ 0 w 312"/>
                  <a:gd name="T5" fmla="*/ 90 h 112"/>
                  <a:gd name="T6" fmla="*/ 0 w 312"/>
                  <a:gd name="T7" fmla="*/ 52 h 112"/>
                  <a:gd name="T8" fmla="*/ 52 w 312"/>
                  <a:gd name="T9" fmla="*/ 0 h 112"/>
                  <a:gd name="T10" fmla="*/ 312 w 312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112">
                    <a:moveTo>
                      <a:pt x="45" y="112"/>
                    </a:moveTo>
                    <a:cubicBezTo>
                      <a:pt x="22" y="112"/>
                      <a:pt x="22" y="112"/>
                      <a:pt x="22" y="112"/>
                    </a:cubicBezTo>
                    <a:cubicBezTo>
                      <a:pt x="10" y="112"/>
                      <a:pt x="0" y="102"/>
                      <a:pt x="0" y="9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24"/>
                      <a:pt x="24" y="0"/>
                      <a:pt x="52" y="0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2" name="Oval 55"/>
              <p:cNvSpPr>
                <a:spLocks noChangeArrowheads="1"/>
              </p:cNvSpPr>
              <p:nvPr/>
            </p:nvSpPr>
            <p:spPr bwMode="auto">
              <a:xfrm>
                <a:off x="3825" y="2224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3" name="Oval 56"/>
              <p:cNvSpPr>
                <a:spLocks noChangeArrowheads="1"/>
              </p:cNvSpPr>
              <p:nvPr/>
            </p:nvSpPr>
            <p:spPr bwMode="auto">
              <a:xfrm>
                <a:off x="3971" y="2224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4" name="Freeform 57"/>
              <p:cNvSpPr>
                <a:spLocks/>
              </p:cNvSpPr>
              <p:nvPr/>
            </p:nvSpPr>
            <p:spPr bwMode="auto">
              <a:xfrm>
                <a:off x="3994" y="2128"/>
                <a:ext cx="46" cy="130"/>
              </a:xfrm>
              <a:custGeom>
                <a:avLst/>
                <a:gdLst>
                  <a:gd name="T0" fmla="*/ 39 w 64"/>
                  <a:gd name="T1" fmla="*/ 178 h 178"/>
                  <a:gd name="T2" fmla="*/ 63 w 64"/>
                  <a:gd name="T3" fmla="*/ 139 h 178"/>
                  <a:gd name="T4" fmla="*/ 54 w 64"/>
                  <a:gd name="T5" fmla="*/ 105 h 178"/>
                  <a:gd name="T6" fmla="*/ 0 w 64"/>
                  <a:gd name="T7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178">
                    <a:moveTo>
                      <a:pt x="39" y="178"/>
                    </a:moveTo>
                    <a:cubicBezTo>
                      <a:pt x="55" y="173"/>
                      <a:pt x="63" y="154"/>
                      <a:pt x="63" y="139"/>
                    </a:cubicBezTo>
                    <a:cubicBezTo>
                      <a:pt x="63" y="139"/>
                      <a:pt x="64" y="127"/>
                      <a:pt x="54" y="105"/>
                    </a:cubicBezTo>
                    <a:cubicBezTo>
                      <a:pt x="43" y="84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5" name="Freeform 58"/>
              <p:cNvSpPr>
                <a:spLocks/>
              </p:cNvSpPr>
              <p:nvPr/>
            </p:nvSpPr>
            <p:spPr bwMode="auto">
              <a:xfrm>
                <a:off x="3843" y="2128"/>
                <a:ext cx="171" cy="51"/>
              </a:xfrm>
              <a:custGeom>
                <a:avLst/>
                <a:gdLst>
                  <a:gd name="T0" fmla="*/ 235 w 235"/>
                  <a:gd name="T1" fmla="*/ 0 h 70"/>
                  <a:gd name="T2" fmla="*/ 78 w 235"/>
                  <a:gd name="T3" fmla="*/ 0 h 70"/>
                  <a:gd name="T4" fmla="*/ 50 w 235"/>
                  <a:gd name="T5" fmla="*/ 15 h 70"/>
                  <a:gd name="T6" fmla="*/ 0 w 235"/>
                  <a:gd name="T7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5" h="70">
                    <a:moveTo>
                      <a:pt x="235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66" y="0"/>
                      <a:pt x="58" y="5"/>
                      <a:pt x="50" y="15"/>
                    </a:cubicBezTo>
                    <a:cubicBezTo>
                      <a:pt x="0" y="70"/>
                      <a:pt x="0" y="70"/>
                      <a:pt x="0" y="7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6" name="Line 59"/>
              <p:cNvSpPr>
                <a:spLocks noChangeShapeType="1"/>
              </p:cNvSpPr>
              <p:nvPr/>
            </p:nvSpPr>
            <p:spPr bwMode="auto">
              <a:xfrm flipH="1">
                <a:off x="3877" y="2261"/>
                <a:ext cx="9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7" name="Line 60"/>
              <p:cNvSpPr>
                <a:spLocks noChangeShapeType="1"/>
              </p:cNvSpPr>
              <p:nvPr/>
            </p:nvSpPr>
            <p:spPr bwMode="auto">
              <a:xfrm>
                <a:off x="3943" y="2128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0" name="Group 63"/>
            <p:cNvGrpSpPr>
              <a:grpSpLocks noChangeAspect="1"/>
            </p:cNvGrpSpPr>
            <p:nvPr/>
          </p:nvGrpSpPr>
          <p:grpSpPr bwMode="auto">
            <a:xfrm>
              <a:off x="1830061" y="3471737"/>
              <a:ext cx="341231" cy="345623"/>
              <a:chOff x="3800" y="2084"/>
              <a:chExt cx="233" cy="236"/>
            </a:xfrm>
          </p:grpSpPr>
          <p:sp>
            <p:nvSpPr>
              <p:cNvPr id="737" name="Freeform 64"/>
              <p:cNvSpPr>
                <a:spLocks/>
              </p:cNvSpPr>
              <p:nvPr/>
            </p:nvSpPr>
            <p:spPr bwMode="auto">
              <a:xfrm>
                <a:off x="3934" y="2085"/>
                <a:ext cx="73" cy="235"/>
              </a:xfrm>
              <a:custGeom>
                <a:avLst/>
                <a:gdLst>
                  <a:gd name="T0" fmla="*/ 101 w 102"/>
                  <a:gd name="T1" fmla="*/ 323 h 323"/>
                  <a:gd name="T2" fmla="*/ 102 w 102"/>
                  <a:gd name="T3" fmla="*/ 310 h 323"/>
                  <a:gd name="T4" fmla="*/ 32 w 102"/>
                  <a:gd name="T5" fmla="*/ 198 h 323"/>
                  <a:gd name="T6" fmla="*/ 19 w 102"/>
                  <a:gd name="T7" fmla="*/ 192 h 323"/>
                  <a:gd name="T8" fmla="*/ 0 w 102"/>
                  <a:gd name="T9" fmla="*/ 163 h 323"/>
                  <a:gd name="T10" fmla="*/ 22 w 102"/>
                  <a:gd name="T11" fmla="*/ 130 h 323"/>
                  <a:gd name="T12" fmla="*/ 33 w 102"/>
                  <a:gd name="T13" fmla="*/ 125 h 323"/>
                  <a:gd name="T14" fmla="*/ 102 w 102"/>
                  <a:gd name="T15" fmla="*/ 13 h 323"/>
                  <a:gd name="T16" fmla="*/ 101 w 102"/>
                  <a:gd name="T17" fmla="*/ 0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323">
                    <a:moveTo>
                      <a:pt x="101" y="323"/>
                    </a:moveTo>
                    <a:cubicBezTo>
                      <a:pt x="102" y="319"/>
                      <a:pt x="102" y="315"/>
                      <a:pt x="102" y="310"/>
                    </a:cubicBezTo>
                    <a:cubicBezTo>
                      <a:pt x="102" y="261"/>
                      <a:pt x="73" y="218"/>
                      <a:pt x="32" y="198"/>
                    </a:cubicBezTo>
                    <a:cubicBezTo>
                      <a:pt x="19" y="192"/>
                      <a:pt x="19" y="192"/>
                      <a:pt x="19" y="192"/>
                    </a:cubicBezTo>
                    <a:cubicBezTo>
                      <a:pt x="8" y="187"/>
                      <a:pt x="0" y="175"/>
                      <a:pt x="0" y="163"/>
                    </a:cubicBezTo>
                    <a:cubicBezTo>
                      <a:pt x="0" y="148"/>
                      <a:pt x="10" y="135"/>
                      <a:pt x="22" y="130"/>
                    </a:cubicBezTo>
                    <a:cubicBezTo>
                      <a:pt x="33" y="125"/>
                      <a:pt x="33" y="125"/>
                      <a:pt x="33" y="125"/>
                    </a:cubicBezTo>
                    <a:cubicBezTo>
                      <a:pt x="74" y="104"/>
                      <a:pt x="102" y="62"/>
                      <a:pt x="102" y="13"/>
                    </a:cubicBezTo>
                    <a:cubicBezTo>
                      <a:pt x="102" y="9"/>
                      <a:pt x="101" y="4"/>
                      <a:pt x="101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8" name="Freeform 65"/>
              <p:cNvSpPr>
                <a:spLocks/>
              </p:cNvSpPr>
              <p:nvPr/>
            </p:nvSpPr>
            <p:spPr bwMode="auto">
              <a:xfrm>
                <a:off x="3827" y="2084"/>
                <a:ext cx="72" cy="236"/>
              </a:xfrm>
              <a:custGeom>
                <a:avLst/>
                <a:gdLst>
                  <a:gd name="T0" fmla="*/ 0 w 100"/>
                  <a:gd name="T1" fmla="*/ 0 h 324"/>
                  <a:gd name="T2" fmla="*/ 0 w 100"/>
                  <a:gd name="T3" fmla="*/ 14 h 324"/>
                  <a:gd name="T4" fmla="*/ 67 w 100"/>
                  <a:gd name="T5" fmla="*/ 126 h 324"/>
                  <a:gd name="T6" fmla="*/ 80 w 100"/>
                  <a:gd name="T7" fmla="*/ 133 h 324"/>
                  <a:gd name="T8" fmla="*/ 100 w 100"/>
                  <a:gd name="T9" fmla="*/ 164 h 324"/>
                  <a:gd name="T10" fmla="*/ 80 w 100"/>
                  <a:gd name="T11" fmla="*/ 194 h 324"/>
                  <a:gd name="T12" fmla="*/ 68 w 100"/>
                  <a:gd name="T13" fmla="*/ 200 h 324"/>
                  <a:gd name="T14" fmla="*/ 0 w 100"/>
                  <a:gd name="T15" fmla="*/ 311 h 324"/>
                  <a:gd name="T16" fmla="*/ 0 w 100"/>
                  <a:gd name="T17" fmla="*/ 32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324">
                    <a:moveTo>
                      <a:pt x="0" y="0"/>
                    </a:moveTo>
                    <a:cubicBezTo>
                      <a:pt x="0" y="5"/>
                      <a:pt x="0" y="10"/>
                      <a:pt x="0" y="14"/>
                    </a:cubicBezTo>
                    <a:cubicBezTo>
                      <a:pt x="0" y="64"/>
                      <a:pt x="26" y="105"/>
                      <a:pt x="67" y="126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92" y="139"/>
                      <a:pt x="100" y="149"/>
                      <a:pt x="100" y="164"/>
                    </a:cubicBezTo>
                    <a:cubicBezTo>
                      <a:pt x="100" y="177"/>
                      <a:pt x="92" y="189"/>
                      <a:pt x="80" y="194"/>
                    </a:cubicBezTo>
                    <a:cubicBezTo>
                      <a:pt x="68" y="200"/>
                      <a:pt x="68" y="200"/>
                      <a:pt x="68" y="200"/>
                    </a:cubicBezTo>
                    <a:cubicBezTo>
                      <a:pt x="27" y="220"/>
                      <a:pt x="0" y="263"/>
                      <a:pt x="0" y="311"/>
                    </a:cubicBezTo>
                    <a:cubicBezTo>
                      <a:pt x="0" y="316"/>
                      <a:pt x="0" y="320"/>
                      <a:pt x="0" y="32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9" name="Line 66"/>
              <p:cNvSpPr>
                <a:spLocks noChangeShapeType="1"/>
              </p:cNvSpPr>
              <p:nvPr/>
            </p:nvSpPr>
            <p:spPr bwMode="auto">
              <a:xfrm>
                <a:off x="3800" y="2086"/>
                <a:ext cx="2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0" name="Line 67"/>
              <p:cNvSpPr>
                <a:spLocks noChangeShapeType="1"/>
              </p:cNvSpPr>
              <p:nvPr/>
            </p:nvSpPr>
            <p:spPr bwMode="auto">
              <a:xfrm>
                <a:off x="3800" y="2320"/>
                <a:ext cx="2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1" name="Group 81"/>
            <p:cNvGrpSpPr>
              <a:grpSpLocks noChangeAspect="1"/>
            </p:cNvGrpSpPr>
            <p:nvPr/>
          </p:nvGrpSpPr>
          <p:grpSpPr bwMode="auto">
            <a:xfrm>
              <a:off x="1820387" y="4002564"/>
              <a:ext cx="360578" cy="410480"/>
              <a:chOff x="3805" y="2075"/>
              <a:chExt cx="224" cy="255"/>
            </a:xfrm>
          </p:grpSpPr>
          <p:sp>
            <p:nvSpPr>
              <p:cNvPr id="732" name="Freeform 82"/>
              <p:cNvSpPr>
                <a:spLocks/>
              </p:cNvSpPr>
              <p:nvPr/>
            </p:nvSpPr>
            <p:spPr bwMode="auto">
              <a:xfrm>
                <a:off x="3805" y="2095"/>
                <a:ext cx="194" cy="50"/>
              </a:xfrm>
              <a:custGeom>
                <a:avLst/>
                <a:gdLst>
                  <a:gd name="T0" fmla="*/ 28 w 194"/>
                  <a:gd name="T1" fmla="*/ 0 h 50"/>
                  <a:gd name="T2" fmla="*/ 0 w 194"/>
                  <a:gd name="T3" fmla="*/ 25 h 50"/>
                  <a:gd name="T4" fmla="*/ 28 w 194"/>
                  <a:gd name="T5" fmla="*/ 50 h 50"/>
                  <a:gd name="T6" fmla="*/ 194 w 194"/>
                  <a:gd name="T7" fmla="*/ 50 h 50"/>
                  <a:gd name="T8" fmla="*/ 194 w 194"/>
                  <a:gd name="T9" fmla="*/ 0 h 50"/>
                  <a:gd name="T10" fmla="*/ 28 w 194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4" h="50">
                    <a:moveTo>
                      <a:pt x="28" y="0"/>
                    </a:moveTo>
                    <a:lnTo>
                      <a:pt x="0" y="25"/>
                    </a:lnTo>
                    <a:lnTo>
                      <a:pt x="28" y="50"/>
                    </a:lnTo>
                    <a:lnTo>
                      <a:pt x="194" y="50"/>
                    </a:lnTo>
                    <a:lnTo>
                      <a:pt x="194" y="0"/>
                    </a:lnTo>
                    <a:lnTo>
                      <a:pt x="28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3" name="Freeform 83"/>
              <p:cNvSpPr>
                <a:spLocks/>
              </p:cNvSpPr>
              <p:nvPr/>
            </p:nvSpPr>
            <p:spPr bwMode="auto">
              <a:xfrm>
                <a:off x="3836" y="2176"/>
                <a:ext cx="193" cy="51"/>
              </a:xfrm>
              <a:custGeom>
                <a:avLst/>
                <a:gdLst>
                  <a:gd name="T0" fmla="*/ 166 w 193"/>
                  <a:gd name="T1" fmla="*/ 0 h 51"/>
                  <a:gd name="T2" fmla="*/ 193 w 193"/>
                  <a:gd name="T3" fmla="*/ 25 h 51"/>
                  <a:gd name="T4" fmla="*/ 166 w 193"/>
                  <a:gd name="T5" fmla="*/ 51 h 51"/>
                  <a:gd name="T6" fmla="*/ 0 w 193"/>
                  <a:gd name="T7" fmla="*/ 51 h 51"/>
                  <a:gd name="T8" fmla="*/ 0 w 193"/>
                  <a:gd name="T9" fmla="*/ 0 h 51"/>
                  <a:gd name="T10" fmla="*/ 166 w 193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" h="51">
                    <a:moveTo>
                      <a:pt x="166" y="0"/>
                    </a:moveTo>
                    <a:lnTo>
                      <a:pt x="193" y="25"/>
                    </a:lnTo>
                    <a:lnTo>
                      <a:pt x="166" y="51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66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4" name="Line 84"/>
              <p:cNvSpPr>
                <a:spLocks noChangeShapeType="1"/>
              </p:cNvSpPr>
              <p:nvPr/>
            </p:nvSpPr>
            <p:spPr bwMode="auto">
              <a:xfrm>
                <a:off x="3917" y="2075"/>
                <a:ext cx="0" cy="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5" name="Line 85"/>
              <p:cNvSpPr>
                <a:spLocks noChangeShapeType="1"/>
              </p:cNvSpPr>
              <p:nvPr/>
            </p:nvSpPr>
            <p:spPr bwMode="auto">
              <a:xfrm>
                <a:off x="3917" y="2145"/>
                <a:ext cx="0" cy="3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6" name="Line 86"/>
              <p:cNvSpPr>
                <a:spLocks noChangeShapeType="1"/>
              </p:cNvSpPr>
              <p:nvPr/>
            </p:nvSpPr>
            <p:spPr bwMode="auto">
              <a:xfrm>
                <a:off x="3917" y="2227"/>
                <a:ext cx="0" cy="10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2" name="Group 66"/>
            <p:cNvGrpSpPr>
              <a:grpSpLocks noChangeAspect="1"/>
            </p:cNvGrpSpPr>
            <p:nvPr/>
          </p:nvGrpSpPr>
          <p:grpSpPr bwMode="auto">
            <a:xfrm>
              <a:off x="1801445" y="2539218"/>
              <a:ext cx="398462" cy="322262"/>
              <a:chOff x="1128" y="1405"/>
              <a:chExt cx="251" cy="203"/>
            </a:xfrm>
          </p:grpSpPr>
          <p:sp>
            <p:nvSpPr>
              <p:cNvPr id="721" name="Line 67"/>
              <p:cNvSpPr>
                <a:spLocks noChangeShapeType="1"/>
              </p:cNvSpPr>
              <p:nvPr/>
            </p:nvSpPr>
            <p:spPr bwMode="auto">
              <a:xfrm>
                <a:off x="1253" y="1405"/>
                <a:ext cx="0" cy="18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2" name="Freeform 68"/>
              <p:cNvSpPr>
                <a:spLocks/>
              </p:cNvSpPr>
              <p:nvPr/>
            </p:nvSpPr>
            <p:spPr bwMode="auto">
              <a:xfrm>
                <a:off x="1195" y="1589"/>
                <a:ext cx="117" cy="19"/>
              </a:xfrm>
              <a:custGeom>
                <a:avLst/>
                <a:gdLst>
                  <a:gd name="T0" fmla="*/ 117 w 117"/>
                  <a:gd name="T1" fmla="*/ 19 h 19"/>
                  <a:gd name="T2" fmla="*/ 0 w 117"/>
                  <a:gd name="T3" fmla="*/ 19 h 19"/>
                  <a:gd name="T4" fmla="*/ 0 w 117"/>
                  <a:gd name="T5" fmla="*/ 14 h 19"/>
                  <a:gd name="T6" fmla="*/ 57 w 117"/>
                  <a:gd name="T7" fmla="*/ 0 h 19"/>
                  <a:gd name="T8" fmla="*/ 117 w 117"/>
                  <a:gd name="T9" fmla="*/ 14 h 19"/>
                  <a:gd name="T10" fmla="*/ 117 w 117"/>
                  <a:gd name="T1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7" h="19">
                    <a:moveTo>
                      <a:pt x="117" y="19"/>
                    </a:moveTo>
                    <a:lnTo>
                      <a:pt x="0" y="19"/>
                    </a:lnTo>
                    <a:lnTo>
                      <a:pt x="0" y="14"/>
                    </a:lnTo>
                    <a:lnTo>
                      <a:pt x="57" y="0"/>
                    </a:lnTo>
                    <a:lnTo>
                      <a:pt x="117" y="14"/>
                    </a:lnTo>
                    <a:lnTo>
                      <a:pt x="117" y="19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3" name="Line 69"/>
              <p:cNvSpPr>
                <a:spLocks noChangeShapeType="1"/>
              </p:cNvSpPr>
              <p:nvPr/>
            </p:nvSpPr>
            <p:spPr bwMode="auto">
              <a:xfrm>
                <a:off x="1244" y="1405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4" name="Line 70"/>
              <p:cNvSpPr>
                <a:spLocks noChangeShapeType="1"/>
              </p:cNvSpPr>
              <p:nvPr/>
            </p:nvSpPr>
            <p:spPr bwMode="auto">
              <a:xfrm>
                <a:off x="1244" y="1582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5" name="Line 71"/>
              <p:cNvSpPr>
                <a:spLocks noChangeShapeType="1"/>
              </p:cNvSpPr>
              <p:nvPr/>
            </p:nvSpPr>
            <p:spPr bwMode="auto">
              <a:xfrm>
                <a:off x="1244" y="1568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6" name="Freeform 72"/>
              <p:cNvSpPr>
                <a:spLocks/>
              </p:cNvSpPr>
              <p:nvPr/>
            </p:nvSpPr>
            <p:spPr bwMode="auto">
              <a:xfrm>
                <a:off x="1128" y="1533"/>
                <a:ext cx="82" cy="22"/>
              </a:xfrm>
              <a:custGeom>
                <a:avLst/>
                <a:gdLst>
                  <a:gd name="T0" fmla="*/ 113 w 113"/>
                  <a:gd name="T1" fmla="*/ 0 h 30"/>
                  <a:gd name="T2" fmla="*/ 56 w 113"/>
                  <a:gd name="T3" fmla="*/ 30 h 30"/>
                  <a:gd name="T4" fmla="*/ 0 w 113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30">
                    <a:moveTo>
                      <a:pt x="113" y="0"/>
                    </a:moveTo>
                    <a:cubicBezTo>
                      <a:pt x="101" y="18"/>
                      <a:pt x="80" y="30"/>
                      <a:pt x="56" y="30"/>
                    </a:cubicBezTo>
                    <a:cubicBezTo>
                      <a:pt x="33" y="30"/>
                      <a:pt x="12" y="18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7" name="Freeform 73"/>
              <p:cNvSpPr>
                <a:spLocks/>
              </p:cNvSpPr>
              <p:nvPr/>
            </p:nvSpPr>
            <p:spPr bwMode="auto">
              <a:xfrm>
                <a:off x="1132" y="1457"/>
                <a:ext cx="74" cy="74"/>
              </a:xfrm>
              <a:custGeom>
                <a:avLst/>
                <a:gdLst>
                  <a:gd name="T0" fmla="*/ 74 w 74"/>
                  <a:gd name="T1" fmla="*/ 74 h 74"/>
                  <a:gd name="T2" fmla="*/ 0 w 74"/>
                  <a:gd name="T3" fmla="*/ 74 h 74"/>
                  <a:gd name="T4" fmla="*/ 34 w 74"/>
                  <a:gd name="T5" fmla="*/ 0 h 74"/>
                  <a:gd name="T6" fmla="*/ 74 w 74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74">
                    <a:moveTo>
                      <a:pt x="74" y="74"/>
                    </a:moveTo>
                    <a:lnTo>
                      <a:pt x="0" y="74"/>
                    </a:lnTo>
                    <a:lnTo>
                      <a:pt x="34" y="0"/>
                    </a:lnTo>
                    <a:lnTo>
                      <a:pt x="74" y="74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8" name="Freeform 74"/>
              <p:cNvSpPr>
                <a:spLocks/>
              </p:cNvSpPr>
              <p:nvPr/>
            </p:nvSpPr>
            <p:spPr bwMode="auto">
              <a:xfrm>
                <a:off x="1144" y="1417"/>
                <a:ext cx="109" cy="35"/>
              </a:xfrm>
              <a:custGeom>
                <a:avLst/>
                <a:gdLst>
                  <a:gd name="T0" fmla="*/ 24 w 150"/>
                  <a:gd name="T1" fmla="*/ 0 h 48"/>
                  <a:gd name="T2" fmla="*/ 0 w 150"/>
                  <a:gd name="T3" fmla="*/ 24 h 48"/>
                  <a:gd name="T4" fmla="*/ 24 w 150"/>
                  <a:gd name="T5" fmla="*/ 48 h 48"/>
                  <a:gd name="T6" fmla="*/ 37 w 150"/>
                  <a:gd name="T7" fmla="*/ 44 h 48"/>
                  <a:gd name="T8" fmla="*/ 109 w 150"/>
                  <a:gd name="T9" fmla="*/ 10 h 48"/>
                  <a:gd name="T10" fmla="*/ 150 w 150"/>
                  <a:gd name="T11" fmla="*/ 2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0" h="48">
                    <a:moveTo>
                      <a:pt x="24" y="0"/>
                    </a:moveTo>
                    <a:cubicBezTo>
                      <a:pt x="11" y="0"/>
                      <a:pt x="0" y="10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29" y="48"/>
                      <a:pt x="33" y="46"/>
                      <a:pt x="37" y="44"/>
                    </a:cubicBezTo>
                    <a:cubicBezTo>
                      <a:pt x="45" y="41"/>
                      <a:pt x="82" y="12"/>
                      <a:pt x="109" y="10"/>
                    </a:cubicBezTo>
                    <a:cubicBezTo>
                      <a:pt x="137" y="9"/>
                      <a:pt x="150" y="20"/>
                      <a:pt x="150" y="2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9" name="Freeform 75"/>
              <p:cNvSpPr>
                <a:spLocks/>
              </p:cNvSpPr>
              <p:nvPr/>
            </p:nvSpPr>
            <p:spPr bwMode="auto">
              <a:xfrm>
                <a:off x="1297" y="1556"/>
                <a:ext cx="82" cy="22"/>
              </a:xfrm>
              <a:custGeom>
                <a:avLst/>
                <a:gdLst>
                  <a:gd name="T0" fmla="*/ 0 w 113"/>
                  <a:gd name="T1" fmla="*/ 0 h 30"/>
                  <a:gd name="T2" fmla="*/ 57 w 113"/>
                  <a:gd name="T3" fmla="*/ 30 h 30"/>
                  <a:gd name="T4" fmla="*/ 113 w 113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30">
                    <a:moveTo>
                      <a:pt x="0" y="0"/>
                    </a:moveTo>
                    <a:cubicBezTo>
                      <a:pt x="12" y="18"/>
                      <a:pt x="33" y="30"/>
                      <a:pt x="57" y="30"/>
                    </a:cubicBezTo>
                    <a:cubicBezTo>
                      <a:pt x="80" y="30"/>
                      <a:pt x="101" y="18"/>
                      <a:pt x="11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0" name="Freeform 76"/>
              <p:cNvSpPr>
                <a:spLocks/>
              </p:cNvSpPr>
              <p:nvPr/>
            </p:nvSpPr>
            <p:spPr bwMode="auto">
              <a:xfrm>
                <a:off x="1301" y="1480"/>
                <a:ext cx="74" cy="75"/>
              </a:xfrm>
              <a:custGeom>
                <a:avLst/>
                <a:gdLst>
                  <a:gd name="T0" fmla="*/ 0 w 74"/>
                  <a:gd name="T1" fmla="*/ 75 h 75"/>
                  <a:gd name="T2" fmla="*/ 74 w 74"/>
                  <a:gd name="T3" fmla="*/ 75 h 75"/>
                  <a:gd name="T4" fmla="*/ 40 w 74"/>
                  <a:gd name="T5" fmla="*/ 0 h 75"/>
                  <a:gd name="T6" fmla="*/ 0 w 74"/>
                  <a:gd name="T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75">
                    <a:moveTo>
                      <a:pt x="0" y="75"/>
                    </a:moveTo>
                    <a:lnTo>
                      <a:pt x="74" y="75"/>
                    </a:lnTo>
                    <a:lnTo>
                      <a:pt x="40" y="0"/>
                    </a:lnTo>
                    <a:lnTo>
                      <a:pt x="0" y="7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1" name="Freeform 77"/>
              <p:cNvSpPr>
                <a:spLocks/>
              </p:cNvSpPr>
              <p:nvPr/>
            </p:nvSpPr>
            <p:spPr bwMode="auto">
              <a:xfrm>
                <a:off x="1255" y="1426"/>
                <a:ext cx="108" cy="50"/>
              </a:xfrm>
              <a:custGeom>
                <a:avLst/>
                <a:gdLst>
                  <a:gd name="T0" fmla="*/ 128 w 149"/>
                  <a:gd name="T1" fmla="*/ 18 h 69"/>
                  <a:gd name="T2" fmla="*/ 145 w 149"/>
                  <a:gd name="T3" fmla="*/ 48 h 69"/>
                  <a:gd name="T4" fmla="*/ 116 w 149"/>
                  <a:gd name="T5" fmla="*/ 65 h 69"/>
                  <a:gd name="T6" fmla="*/ 104 w 149"/>
                  <a:gd name="T7" fmla="*/ 59 h 69"/>
                  <a:gd name="T8" fmla="*/ 42 w 149"/>
                  <a:gd name="T9" fmla="*/ 8 h 69"/>
                  <a:gd name="T10" fmla="*/ 1 w 149"/>
                  <a:gd name="T11" fmla="*/ 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9" h="69">
                    <a:moveTo>
                      <a:pt x="128" y="18"/>
                    </a:moveTo>
                    <a:cubicBezTo>
                      <a:pt x="141" y="21"/>
                      <a:pt x="149" y="34"/>
                      <a:pt x="145" y="48"/>
                    </a:cubicBezTo>
                    <a:cubicBezTo>
                      <a:pt x="142" y="61"/>
                      <a:pt x="129" y="69"/>
                      <a:pt x="116" y="65"/>
                    </a:cubicBezTo>
                    <a:cubicBezTo>
                      <a:pt x="111" y="64"/>
                      <a:pt x="108" y="61"/>
                      <a:pt x="104" y="59"/>
                    </a:cubicBezTo>
                    <a:cubicBezTo>
                      <a:pt x="98" y="53"/>
                      <a:pt x="69" y="16"/>
                      <a:pt x="42" y="8"/>
                    </a:cubicBezTo>
                    <a:cubicBezTo>
                      <a:pt x="16" y="0"/>
                      <a:pt x="0" y="8"/>
                      <a:pt x="1" y="9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3" name="Group 153"/>
            <p:cNvGrpSpPr>
              <a:grpSpLocks noChangeAspect="1"/>
            </p:cNvGrpSpPr>
            <p:nvPr/>
          </p:nvGrpSpPr>
          <p:grpSpPr bwMode="auto">
            <a:xfrm>
              <a:off x="1793507" y="1941264"/>
              <a:ext cx="414338" cy="412750"/>
              <a:chOff x="1133" y="1137"/>
              <a:chExt cx="261" cy="260"/>
            </a:xfrm>
          </p:grpSpPr>
          <p:sp>
            <p:nvSpPr>
              <p:cNvPr id="712" name="Oval 154"/>
              <p:cNvSpPr>
                <a:spLocks noChangeArrowheads="1"/>
              </p:cNvSpPr>
              <p:nvPr/>
            </p:nvSpPr>
            <p:spPr bwMode="auto">
              <a:xfrm>
                <a:off x="1210" y="1215"/>
                <a:ext cx="107" cy="10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3" name="Line 155"/>
              <p:cNvSpPr>
                <a:spLocks noChangeShapeType="1"/>
              </p:cNvSpPr>
              <p:nvPr/>
            </p:nvSpPr>
            <p:spPr bwMode="auto">
              <a:xfrm flipH="1" flipV="1">
                <a:off x="1171" y="1175"/>
                <a:ext cx="37" cy="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4" name="Line 156"/>
              <p:cNvSpPr>
                <a:spLocks noChangeShapeType="1"/>
              </p:cNvSpPr>
              <p:nvPr/>
            </p:nvSpPr>
            <p:spPr bwMode="auto">
              <a:xfrm flipV="1">
                <a:off x="1319" y="1175"/>
                <a:ext cx="38" cy="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5" name="Line 157"/>
              <p:cNvSpPr>
                <a:spLocks noChangeShapeType="1"/>
              </p:cNvSpPr>
              <p:nvPr/>
            </p:nvSpPr>
            <p:spPr bwMode="auto">
              <a:xfrm flipV="1">
                <a:off x="1264" y="1137"/>
                <a:ext cx="0" cy="52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6" name="Line 158"/>
              <p:cNvSpPr>
                <a:spLocks noChangeShapeType="1"/>
              </p:cNvSpPr>
              <p:nvPr/>
            </p:nvSpPr>
            <p:spPr bwMode="auto">
              <a:xfrm>
                <a:off x="1264" y="1345"/>
                <a:ext cx="0" cy="52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7" name="Line 159"/>
              <p:cNvSpPr>
                <a:spLocks noChangeShapeType="1"/>
              </p:cNvSpPr>
              <p:nvPr/>
            </p:nvSpPr>
            <p:spPr bwMode="auto">
              <a:xfrm>
                <a:off x="1319" y="1322"/>
                <a:ext cx="38" cy="3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8" name="Line 160"/>
              <p:cNvSpPr>
                <a:spLocks noChangeShapeType="1"/>
              </p:cNvSpPr>
              <p:nvPr/>
            </p:nvSpPr>
            <p:spPr bwMode="auto">
              <a:xfrm flipH="1">
                <a:off x="1171" y="1322"/>
                <a:ext cx="37" cy="3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9" name="Line 161"/>
              <p:cNvSpPr>
                <a:spLocks noChangeShapeType="1"/>
              </p:cNvSpPr>
              <p:nvPr/>
            </p:nvSpPr>
            <p:spPr bwMode="auto">
              <a:xfrm flipH="1">
                <a:off x="1133" y="1267"/>
                <a:ext cx="5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0" name="Line 162"/>
              <p:cNvSpPr>
                <a:spLocks noChangeShapeType="1"/>
              </p:cNvSpPr>
              <p:nvPr/>
            </p:nvSpPr>
            <p:spPr bwMode="auto">
              <a:xfrm>
                <a:off x="1342" y="1267"/>
                <a:ext cx="5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4" name="Group 191"/>
            <p:cNvGrpSpPr>
              <a:grpSpLocks noChangeAspect="1"/>
            </p:cNvGrpSpPr>
            <p:nvPr/>
          </p:nvGrpSpPr>
          <p:grpSpPr bwMode="auto">
            <a:xfrm>
              <a:off x="1801445" y="1357597"/>
              <a:ext cx="398462" cy="398463"/>
              <a:chOff x="1152" y="805"/>
              <a:chExt cx="251" cy="251"/>
            </a:xfrm>
          </p:grpSpPr>
          <p:sp>
            <p:nvSpPr>
              <p:cNvPr id="707" name="Freeform 192"/>
              <p:cNvSpPr>
                <a:spLocks/>
              </p:cNvSpPr>
              <p:nvPr/>
            </p:nvSpPr>
            <p:spPr bwMode="auto">
              <a:xfrm>
                <a:off x="1152" y="805"/>
                <a:ext cx="251" cy="251"/>
              </a:xfrm>
              <a:custGeom>
                <a:avLst/>
                <a:gdLst>
                  <a:gd name="T0" fmla="*/ 314 w 346"/>
                  <a:gd name="T1" fmla="*/ 73 h 346"/>
                  <a:gd name="T2" fmla="*/ 346 w 346"/>
                  <a:gd name="T3" fmla="*/ 173 h 346"/>
                  <a:gd name="T4" fmla="*/ 173 w 346"/>
                  <a:gd name="T5" fmla="*/ 346 h 346"/>
                  <a:gd name="T6" fmla="*/ 0 w 346"/>
                  <a:gd name="T7" fmla="*/ 173 h 346"/>
                  <a:gd name="T8" fmla="*/ 173 w 346"/>
                  <a:gd name="T9" fmla="*/ 0 h 346"/>
                  <a:gd name="T10" fmla="*/ 269 w 346"/>
                  <a:gd name="T11" fmla="*/ 3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6" h="346">
                    <a:moveTo>
                      <a:pt x="314" y="73"/>
                    </a:moveTo>
                    <a:cubicBezTo>
                      <a:pt x="334" y="101"/>
                      <a:pt x="346" y="136"/>
                      <a:pt x="346" y="173"/>
                    </a:cubicBezTo>
                    <a:cubicBezTo>
                      <a:pt x="346" y="268"/>
                      <a:pt x="268" y="346"/>
                      <a:pt x="173" y="346"/>
                    </a:cubicBezTo>
                    <a:cubicBezTo>
                      <a:pt x="78" y="346"/>
                      <a:pt x="0" y="268"/>
                      <a:pt x="0" y="173"/>
                    </a:cubicBezTo>
                    <a:cubicBezTo>
                      <a:pt x="0" y="78"/>
                      <a:pt x="78" y="0"/>
                      <a:pt x="173" y="0"/>
                    </a:cubicBezTo>
                    <a:cubicBezTo>
                      <a:pt x="209" y="0"/>
                      <a:pt x="242" y="11"/>
                      <a:pt x="269" y="3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8" name="Oval 193"/>
              <p:cNvSpPr>
                <a:spLocks noChangeArrowheads="1"/>
              </p:cNvSpPr>
              <p:nvPr/>
            </p:nvSpPr>
            <p:spPr bwMode="auto">
              <a:xfrm>
                <a:off x="1204" y="857"/>
                <a:ext cx="147" cy="14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9" name="Oval 194"/>
              <p:cNvSpPr>
                <a:spLocks noChangeArrowheads="1"/>
              </p:cNvSpPr>
              <p:nvPr/>
            </p:nvSpPr>
            <p:spPr bwMode="auto">
              <a:xfrm>
                <a:off x="1256" y="909"/>
                <a:ext cx="43" cy="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0" name="Line 195"/>
              <p:cNvSpPr>
                <a:spLocks noChangeShapeType="1"/>
              </p:cNvSpPr>
              <p:nvPr/>
            </p:nvSpPr>
            <p:spPr bwMode="auto">
              <a:xfrm flipV="1">
                <a:off x="1277" y="877"/>
                <a:ext cx="54" cy="5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1" name="Freeform 196"/>
              <p:cNvSpPr>
                <a:spLocks/>
              </p:cNvSpPr>
              <p:nvPr/>
            </p:nvSpPr>
            <p:spPr bwMode="auto">
              <a:xfrm>
                <a:off x="1329" y="816"/>
                <a:ext cx="64" cy="62"/>
              </a:xfrm>
              <a:custGeom>
                <a:avLst/>
                <a:gdLst>
                  <a:gd name="T0" fmla="*/ 64 w 64"/>
                  <a:gd name="T1" fmla="*/ 30 h 62"/>
                  <a:gd name="T2" fmla="*/ 34 w 64"/>
                  <a:gd name="T3" fmla="*/ 30 h 62"/>
                  <a:gd name="T4" fmla="*/ 34 w 64"/>
                  <a:gd name="T5" fmla="*/ 0 h 62"/>
                  <a:gd name="T6" fmla="*/ 0 w 64"/>
                  <a:gd name="T7" fmla="*/ 31 h 62"/>
                  <a:gd name="T8" fmla="*/ 0 w 64"/>
                  <a:gd name="T9" fmla="*/ 62 h 62"/>
                  <a:gd name="T10" fmla="*/ 30 w 64"/>
                  <a:gd name="T11" fmla="*/ 62 h 62"/>
                  <a:gd name="T12" fmla="*/ 64 w 64"/>
                  <a:gd name="T13" fmla="*/ 3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2">
                    <a:moveTo>
                      <a:pt x="64" y="30"/>
                    </a:moveTo>
                    <a:lnTo>
                      <a:pt x="34" y="30"/>
                    </a:lnTo>
                    <a:lnTo>
                      <a:pt x="34" y="0"/>
                    </a:lnTo>
                    <a:lnTo>
                      <a:pt x="0" y="31"/>
                    </a:lnTo>
                    <a:lnTo>
                      <a:pt x="0" y="62"/>
                    </a:lnTo>
                    <a:lnTo>
                      <a:pt x="30" y="62"/>
                    </a:lnTo>
                    <a:lnTo>
                      <a:pt x="64" y="3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5" name="Group 222"/>
            <p:cNvGrpSpPr>
              <a:grpSpLocks noChangeAspect="1"/>
            </p:cNvGrpSpPr>
            <p:nvPr/>
          </p:nvGrpSpPr>
          <p:grpSpPr bwMode="auto">
            <a:xfrm>
              <a:off x="1807001" y="813618"/>
              <a:ext cx="387350" cy="358775"/>
              <a:chOff x="1167" y="497"/>
              <a:chExt cx="244" cy="226"/>
            </a:xfrm>
          </p:grpSpPr>
          <p:sp>
            <p:nvSpPr>
              <p:cNvPr id="703" name="Freeform 223"/>
              <p:cNvSpPr>
                <a:spLocks/>
              </p:cNvSpPr>
              <p:nvPr/>
            </p:nvSpPr>
            <p:spPr bwMode="auto">
              <a:xfrm>
                <a:off x="1189" y="538"/>
                <a:ext cx="112" cy="112"/>
              </a:xfrm>
              <a:custGeom>
                <a:avLst/>
                <a:gdLst>
                  <a:gd name="T0" fmla="*/ 0 w 154"/>
                  <a:gd name="T1" fmla="*/ 154 h 154"/>
                  <a:gd name="T2" fmla="*/ 154 w 154"/>
                  <a:gd name="T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4" h="154">
                    <a:moveTo>
                      <a:pt x="0" y="154"/>
                    </a:moveTo>
                    <a:cubicBezTo>
                      <a:pt x="0" y="69"/>
                      <a:pt x="69" y="0"/>
                      <a:pt x="15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4" name="Freeform 224"/>
              <p:cNvSpPr>
                <a:spLocks/>
              </p:cNvSpPr>
              <p:nvPr/>
            </p:nvSpPr>
            <p:spPr bwMode="auto">
              <a:xfrm>
                <a:off x="1265" y="507"/>
                <a:ext cx="38" cy="69"/>
              </a:xfrm>
              <a:custGeom>
                <a:avLst/>
                <a:gdLst>
                  <a:gd name="T0" fmla="*/ 0 w 38"/>
                  <a:gd name="T1" fmla="*/ 0 h 69"/>
                  <a:gd name="T2" fmla="*/ 38 w 38"/>
                  <a:gd name="T3" fmla="*/ 32 h 69"/>
                  <a:gd name="T4" fmla="*/ 7 w 38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69">
                    <a:moveTo>
                      <a:pt x="0" y="0"/>
                    </a:moveTo>
                    <a:lnTo>
                      <a:pt x="38" y="32"/>
                    </a:lnTo>
                    <a:lnTo>
                      <a:pt x="7" y="6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5" name="Oval 225"/>
              <p:cNvSpPr>
                <a:spLocks noChangeArrowheads="1"/>
              </p:cNvSpPr>
              <p:nvPr/>
            </p:nvSpPr>
            <p:spPr bwMode="auto">
              <a:xfrm>
                <a:off x="1167" y="670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6" name="Rectangle 226"/>
              <p:cNvSpPr>
                <a:spLocks noChangeArrowheads="1"/>
              </p:cNvSpPr>
              <p:nvPr/>
            </p:nvSpPr>
            <p:spPr bwMode="auto">
              <a:xfrm>
                <a:off x="1325" y="497"/>
                <a:ext cx="86" cy="8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6" name="Group 229"/>
            <p:cNvGrpSpPr>
              <a:grpSpLocks noChangeAspect="1"/>
            </p:cNvGrpSpPr>
            <p:nvPr/>
          </p:nvGrpSpPr>
          <p:grpSpPr bwMode="auto">
            <a:xfrm>
              <a:off x="1833195" y="241064"/>
              <a:ext cx="334963" cy="387350"/>
              <a:chOff x="1179" y="157"/>
              <a:chExt cx="211" cy="244"/>
            </a:xfrm>
          </p:grpSpPr>
          <p:sp>
            <p:nvSpPr>
              <p:cNvPr id="697" name="Freeform 230"/>
              <p:cNvSpPr>
                <a:spLocks/>
              </p:cNvSpPr>
              <p:nvPr/>
            </p:nvSpPr>
            <p:spPr bwMode="auto">
              <a:xfrm>
                <a:off x="1203" y="188"/>
                <a:ext cx="163" cy="213"/>
              </a:xfrm>
              <a:custGeom>
                <a:avLst/>
                <a:gdLst>
                  <a:gd name="T0" fmla="*/ 225 w 225"/>
                  <a:gd name="T1" fmla="*/ 0 h 293"/>
                  <a:gd name="T2" fmla="*/ 225 w 225"/>
                  <a:gd name="T3" fmla="*/ 269 h 293"/>
                  <a:gd name="T4" fmla="*/ 201 w 225"/>
                  <a:gd name="T5" fmla="*/ 293 h 293"/>
                  <a:gd name="T6" fmla="*/ 24 w 225"/>
                  <a:gd name="T7" fmla="*/ 293 h 293"/>
                  <a:gd name="T8" fmla="*/ 0 w 225"/>
                  <a:gd name="T9" fmla="*/ 269 h 293"/>
                  <a:gd name="T10" fmla="*/ 0 w 225"/>
                  <a:gd name="T11" fmla="*/ 2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5" h="293">
                    <a:moveTo>
                      <a:pt x="225" y="0"/>
                    </a:moveTo>
                    <a:cubicBezTo>
                      <a:pt x="225" y="269"/>
                      <a:pt x="225" y="269"/>
                      <a:pt x="225" y="269"/>
                    </a:cubicBezTo>
                    <a:cubicBezTo>
                      <a:pt x="225" y="282"/>
                      <a:pt x="214" y="293"/>
                      <a:pt x="201" y="293"/>
                    </a:cubicBezTo>
                    <a:cubicBezTo>
                      <a:pt x="24" y="293"/>
                      <a:pt x="24" y="293"/>
                      <a:pt x="24" y="293"/>
                    </a:cubicBezTo>
                    <a:cubicBezTo>
                      <a:pt x="11" y="293"/>
                      <a:pt x="0" y="282"/>
                      <a:pt x="0" y="269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98" name="Line 231"/>
              <p:cNvSpPr>
                <a:spLocks noChangeShapeType="1"/>
              </p:cNvSpPr>
              <p:nvPr/>
            </p:nvSpPr>
            <p:spPr bwMode="auto">
              <a:xfrm>
                <a:off x="1179" y="190"/>
                <a:ext cx="21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99" name="Line 232"/>
              <p:cNvSpPr>
                <a:spLocks noChangeShapeType="1"/>
              </p:cNvSpPr>
              <p:nvPr/>
            </p:nvSpPr>
            <p:spPr bwMode="auto">
              <a:xfrm>
                <a:off x="1252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0" name="Line 233"/>
              <p:cNvSpPr>
                <a:spLocks noChangeShapeType="1"/>
              </p:cNvSpPr>
              <p:nvPr/>
            </p:nvSpPr>
            <p:spPr bwMode="auto">
              <a:xfrm>
                <a:off x="1285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1" name="Line 234"/>
              <p:cNvSpPr>
                <a:spLocks noChangeShapeType="1"/>
              </p:cNvSpPr>
              <p:nvPr/>
            </p:nvSpPr>
            <p:spPr bwMode="auto">
              <a:xfrm>
                <a:off x="1317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2" name="Freeform 235"/>
              <p:cNvSpPr>
                <a:spLocks/>
              </p:cNvSpPr>
              <p:nvPr/>
            </p:nvSpPr>
            <p:spPr bwMode="auto">
              <a:xfrm>
                <a:off x="1252" y="157"/>
                <a:ext cx="65" cy="33"/>
              </a:xfrm>
              <a:custGeom>
                <a:avLst/>
                <a:gdLst>
                  <a:gd name="T0" fmla="*/ 90 w 90"/>
                  <a:gd name="T1" fmla="*/ 44 h 46"/>
                  <a:gd name="T2" fmla="*/ 90 w 90"/>
                  <a:gd name="T3" fmla="*/ 14 h 46"/>
                  <a:gd name="T4" fmla="*/ 76 w 90"/>
                  <a:gd name="T5" fmla="*/ 0 h 46"/>
                  <a:gd name="T6" fmla="*/ 14 w 90"/>
                  <a:gd name="T7" fmla="*/ 0 h 46"/>
                  <a:gd name="T8" fmla="*/ 0 w 90"/>
                  <a:gd name="T9" fmla="*/ 14 h 46"/>
                  <a:gd name="T10" fmla="*/ 0 w 90"/>
                  <a:gd name="T11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46">
                    <a:moveTo>
                      <a:pt x="90" y="44"/>
                    </a:moveTo>
                    <a:cubicBezTo>
                      <a:pt x="90" y="14"/>
                      <a:pt x="90" y="14"/>
                      <a:pt x="90" y="14"/>
                    </a:cubicBezTo>
                    <a:cubicBezTo>
                      <a:pt x="90" y="6"/>
                      <a:pt x="84" y="0"/>
                      <a:pt x="76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46"/>
                      <a:pt x="0" y="46"/>
                      <a:pt x="0" y="4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748" name="Group 747"/>
          <p:cNvGrpSpPr/>
          <p:nvPr/>
        </p:nvGrpSpPr>
        <p:grpSpPr>
          <a:xfrm>
            <a:off x="-9970398" y="303965"/>
            <a:ext cx="389786" cy="4022815"/>
            <a:chOff x="1273034" y="309563"/>
            <a:chExt cx="397602" cy="4103481"/>
          </a:xfrm>
        </p:grpSpPr>
        <p:grpSp>
          <p:nvGrpSpPr>
            <p:cNvPr id="749" name="Group 31"/>
            <p:cNvGrpSpPr>
              <a:grpSpLocks noChangeAspect="1"/>
            </p:cNvGrpSpPr>
            <p:nvPr/>
          </p:nvGrpSpPr>
          <p:grpSpPr bwMode="auto">
            <a:xfrm>
              <a:off x="1273034" y="3079105"/>
              <a:ext cx="397602" cy="289750"/>
              <a:chOff x="3795" y="2113"/>
              <a:chExt cx="247" cy="180"/>
            </a:xfrm>
          </p:grpSpPr>
          <p:sp>
            <p:nvSpPr>
              <p:cNvPr id="791" name="Rectangle 32"/>
              <p:cNvSpPr>
                <a:spLocks noChangeArrowheads="1"/>
              </p:cNvSpPr>
              <p:nvPr/>
            </p:nvSpPr>
            <p:spPr bwMode="auto">
              <a:xfrm>
                <a:off x="3795" y="2146"/>
                <a:ext cx="245" cy="14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2" name="Rectangle 33"/>
              <p:cNvSpPr>
                <a:spLocks noChangeArrowheads="1"/>
              </p:cNvSpPr>
              <p:nvPr/>
            </p:nvSpPr>
            <p:spPr bwMode="auto">
              <a:xfrm>
                <a:off x="3893" y="2210"/>
                <a:ext cx="49" cy="3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3" name="Line 34"/>
              <p:cNvSpPr>
                <a:spLocks noChangeShapeType="1"/>
              </p:cNvSpPr>
              <p:nvPr/>
            </p:nvSpPr>
            <p:spPr bwMode="auto">
              <a:xfrm flipH="1" flipV="1">
                <a:off x="3795" y="2179"/>
                <a:ext cx="98" cy="5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4" name="Line 35"/>
              <p:cNvSpPr>
                <a:spLocks noChangeShapeType="1"/>
              </p:cNvSpPr>
              <p:nvPr/>
            </p:nvSpPr>
            <p:spPr bwMode="auto">
              <a:xfrm flipV="1">
                <a:off x="3943" y="2179"/>
                <a:ext cx="99" cy="5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5" name="Freeform 36"/>
              <p:cNvSpPr>
                <a:spLocks/>
              </p:cNvSpPr>
              <p:nvPr/>
            </p:nvSpPr>
            <p:spPr bwMode="auto">
              <a:xfrm>
                <a:off x="3876" y="2113"/>
                <a:ext cx="84" cy="33"/>
              </a:xfrm>
              <a:custGeom>
                <a:avLst/>
                <a:gdLst>
                  <a:gd name="T0" fmla="*/ 116 w 116"/>
                  <a:gd name="T1" fmla="*/ 45 h 45"/>
                  <a:gd name="T2" fmla="*/ 116 w 116"/>
                  <a:gd name="T3" fmla="*/ 17 h 45"/>
                  <a:gd name="T4" fmla="*/ 99 w 116"/>
                  <a:gd name="T5" fmla="*/ 0 h 45"/>
                  <a:gd name="T6" fmla="*/ 17 w 116"/>
                  <a:gd name="T7" fmla="*/ 0 h 45"/>
                  <a:gd name="T8" fmla="*/ 0 w 116"/>
                  <a:gd name="T9" fmla="*/ 17 h 45"/>
                  <a:gd name="T10" fmla="*/ 0 w 11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45">
                    <a:moveTo>
                      <a:pt x="116" y="45"/>
                    </a:moveTo>
                    <a:cubicBezTo>
                      <a:pt x="116" y="17"/>
                      <a:pt x="116" y="17"/>
                      <a:pt x="116" y="17"/>
                    </a:cubicBezTo>
                    <a:cubicBezTo>
                      <a:pt x="116" y="7"/>
                      <a:pt x="108" y="0"/>
                      <a:pt x="9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45"/>
                      <a:pt x="0" y="45"/>
                      <a:pt x="0" y="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0" name="Group 39"/>
            <p:cNvGrpSpPr>
              <a:grpSpLocks noChangeAspect="1"/>
            </p:cNvGrpSpPr>
            <p:nvPr/>
          </p:nvGrpSpPr>
          <p:grpSpPr bwMode="auto">
            <a:xfrm>
              <a:off x="1291828" y="3558718"/>
              <a:ext cx="360014" cy="365892"/>
              <a:chOff x="3796" y="2078"/>
              <a:chExt cx="245" cy="249"/>
            </a:xfrm>
          </p:grpSpPr>
          <p:sp>
            <p:nvSpPr>
              <p:cNvPr id="786" name="Rectangle 40"/>
              <p:cNvSpPr>
                <a:spLocks noChangeArrowheads="1"/>
              </p:cNvSpPr>
              <p:nvPr/>
            </p:nvSpPr>
            <p:spPr bwMode="auto">
              <a:xfrm>
                <a:off x="3879" y="2164"/>
                <a:ext cx="161" cy="16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7" name="Freeform 41"/>
              <p:cNvSpPr>
                <a:spLocks/>
              </p:cNvSpPr>
              <p:nvPr/>
            </p:nvSpPr>
            <p:spPr bwMode="auto">
              <a:xfrm>
                <a:off x="3801" y="2081"/>
                <a:ext cx="240" cy="83"/>
              </a:xfrm>
              <a:custGeom>
                <a:avLst/>
                <a:gdLst>
                  <a:gd name="T0" fmla="*/ 240 w 240"/>
                  <a:gd name="T1" fmla="*/ 81 h 83"/>
                  <a:gd name="T2" fmla="*/ 160 w 240"/>
                  <a:gd name="T3" fmla="*/ 0 h 83"/>
                  <a:gd name="T4" fmla="*/ 0 w 240"/>
                  <a:gd name="T5" fmla="*/ 0 h 83"/>
                  <a:gd name="T6" fmla="*/ 78 w 240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83">
                    <a:moveTo>
                      <a:pt x="240" y="81"/>
                    </a:moveTo>
                    <a:lnTo>
                      <a:pt x="160" y="0"/>
                    </a:lnTo>
                    <a:lnTo>
                      <a:pt x="0" y="0"/>
                    </a:lnTo>
                    <a:lnTo>
                      <a:pt x="78" y="8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8" name="Freeform 42"/>
              <p:cNvSpPr>
                <a:spLocks/>
              </p:cNvSpPr>
              <p:nvPr/>
            </p:nvSpPr>
            <p:spPr bwMode="auto">
              <a:xfrm>
                <a:off x="3796" y="2078"/>
                <a:ext cx="82" cy="249"/>
              </a:xfrm>
              <a:custGeom>
                <a:avLst/>
                <a:gdLst>
                  <a:gd name="T0" fmla="*/ 0 w 82"/>
                  <a:gd name="T1" fmla="*/ 0 h 249"/>
                  <a:gd name="T2" fmla="*/ 0 w 82"/>
                  <a:gd name="T3" fmla="*/ 166 h 249"/>
                  <a:gd name="T4" fmla="*/ 82 w 82"/>
                  <a:gd name="T5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2" h="249">
                    <a:moveTo>
                      <a:pt x="0" y="0"/>
                    </a:moveTo>
                    <a:lnTo>
                      <a:pt x="0" y="166"/>
                    </a:lnTo>
                    <a:lnTo>
                      <a:pt x="82" y="24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9" name="Line 43"/>
              <p:cNvSpPr>
                <a:spLocks noChangeShapeType="1"/>
              </p:cNvSpPr>
              <p:nvPr/>
            </p:nvSpPr>
            <p:spPr bwMode="auto">
              <a:xfrm>
                <a:off x="3887" y="2081"/>
                <a:ext cx="78" cy="8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0" name="Line 44"/>
              <p:cNvSpPr>
                <a:spLocks noChangeShapeType="1"/>
              </p:cNvSpPr>
              <p:nvPr/>
            </p:nvSpPr>
            <p:spPr bwMode="auto">
              <a:xfrm flipH="1">
                <a:off x="3924" y="2120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1" name="Group 47"/>
            <p:cNvGrpSpPr>
              <a:grpSpLocks noChangeAspect="1"/>
            </p:cNvGrpSpPr>
            <p:nvPr/>
          </p:nvGrpSpPr>
          <p:grpSpPr bwMode="auto">
            <a:xfrm>
              <a:off x="1285035" y="4114475"/>
              <a:ext cx="373601" cy="298569"/>
              <a:chOff x="3798" y="2107"/>
              <a:chExt cx="239" cy="191"/>
            </a:xfrm>
          </p:grpSpPr>
          <p:sp>
            <p:nvSpPr>
              <p:cNvPr id="783" name="Freeform 48"/>
              <p:cNvSpPr>
                <a:spLocks/>
              </p:cNvSpPr>
              <p:nvPr/>
            </p:nvSpPr>
            <p:spPr bwMode="auto">
              <a:xfrm>
                <a:off x="3798" y="2107"/>
                <a:ext cx="239" cy="191"/>
              </a:xfrm>
              <a:custGeom>
                <a:avLst/>
                <a:gdLst>
                  <a:gd name="T0" fmla="*/ 0 w 239"/>
                  <a:gd name="T1" fmla="*/ 17 h 191"/>
                  <a:gd name="T2" fmla="*/ 63 w 239"/>
                  <a:gd name="T3" fmla="*/ 17 h 191"/>
                  <a:gd name="T4" fmla="*/ 81 w 239"/>
                  <a:gd name="T5" fmla="*/ 0 h 191"/>
                  <a:gd name="T6" fmla="*/ 157 w 239"/>
                  <a:gd name="T7" fmla="*/ 0 h 191"/>
                  <a:gd name="T8" fmla="*/ 176 w 239"/>
                  <a:gd name="T9" fmla="*/ 17 h 191"/>
                  <a:gd name="T10" fmla="*/ 239 w 239"/>
                  <a:gd name="T11" fmla="*/ 17 h 191"/>
                  <a:gd name="T12" fmla="*/ 239 w 239"/>
                  <a:gd name="T13" fmla="*/ 191 h 191"/>
                  <a:gd name="T14" fmla="*/ 0 w 239"/>
                  <a:gd name="T15" fmla="*/ 191 h 191"/>
                  <a:gd name="T16" fmla="*/ 0 w 239"/>
                  <a:gd name="T17" fmla="*/ 17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91">
                    <a:moveTo>
                      <a:pt x="0" y="17"/>
                    </a:moveTo>
                    <a:lnTo>
                      <a:pt x="63" y="17"/>
                    </a:lnTo>
                    <a:lnTo>
                      <a:pt x="81" y="0"/>
                    </a:lnTo>
                    <a:lnTo>
                      <a:pt x="157" y="0"/>
                    </a:lnTo>
                    <a:lnTo>
                      <a:pt x="176" y="17"/>
                    </a:lnTo>
                    <a:lnTo>
                      <a:pt x="239" y="17"/>
                    </a:lnTo>
                    <a:lnTo>
                      <a:pt x="239" y="191"/>
                    </a:lnTo>
                    <a:lnTo>
                      <a:pt x="0" y="191"/>
                    </a:lnTo>
                    <a:lnTo>
                      <a:pt x="0" y="17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4" name="Oval 49"/>
              <p:cNvSpPr>
                <a:spLocks noChangeArrowheads="1"/>
              </p:cNvSpPr>
              <p:nvPr/>
            </p:nvSpPr>
            <p:spPr bwMode="auto">
              <a:xfrm>
                <a:off x="3862" y="2155"/>
                <a:ext cx="112" cy="11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5" name="Oval 50"/>
              <p:cNvSpPr>
                <a:spLocks noChangeArrowheads="1"/>
              </p:cNvSpPr>
              <p:nvPr/>
            </p:nvSpPr>
            <p:spPr bwMode="auto">
              <a:xfrm>
                <a:off x="3824" y="2151"/>
                <a:ext cx="9" cy="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2" name="Group 80"/>
            <p:cNvGrpSpPr>
              <a:grpSpLocks noChangeAspect="1"/>
            </p:cNvGrpSpPr>
            <p:nvPr/>
          </p:nvGrpSpPr>
          <p:grpSpPr bwMode="auto">
            <a:xfrm>
              <a:off x="1292448" y="2649529"/>
              <a:ext cx="358775" cy="239713"/>
              <a:chOff x="836" y="1659"/>
              <a:chExt cx="226" cy="151"/>
            </a:xfrm>
          </p:grpSpPr>
          <p:sp>
            <p:nvSpPr>
              <p:cNvPr id="781" name="Freeform 81"/>
              <p:cNvSpPr>
                <a:spLocks/>
              </p:cNvSpPr>
              <p:nvPr/>
            </p:nvSpPr>
            <p:spPr bwMode="auto">
              <a:xfrm>
                <a:off x="836" y="1659"/>
                <a:ext cx="226" cy="151"/>
              </a:xfrm>
              <a:custGeom>
                <a:avLst/>
                <a:gdLst>
                  <a:gd name="T0" fmla="*/ 0 w 226"/>
                  <a:gd name="T1" fmla="*/ 0 h 151"/>
                  <a:gd name="T2" fmla="*/ 226 w 226"/>
                  <a:gd name="T3" fmla="*/ 76 h 151"/>
                  <a:gd name="T4" fmla="*/ 0 w 226"/>
                  <a:gd name="T5" fmla="*/ 151 h 151"/>
                  <a:gd name="T6" fmla="*/ 26 w 226"/>
                  <a:gd name="T7" fmla="*/ 76 h 151"/>
                  <a:gd name="T8" fmla="*/ 0 w 226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51">
                    <a:moveTo>
                      <a:pt x="0" y="0"/>
                    </a:moveTo>
                    <a:lnTo>
                      <a:pt x="226" y="76"/>
                    </a:lnTo>
                    <a:lnTo>
                      <a:pt x="0" y="151"/>
                    </a:lnTo>
                    <a:lnTo>
                      <a:pt x="26" y="7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2" name="Line 82"/>
              <p:cNvSpPr>
                <a:spLocks noChangeShapeType="1"/>
              </p:cNvSpPr>
              <p:nvPr/>
            </p:nvSpPr>
            <p:spPr bwMode="auto">
              <a:xfrm>
                <a:off x="862" y="1735"/>
                <a:ext cx="1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3" name="Group 131"/>
            <p:cNvGrpSpPr>
              <a:grpSpLocks noChangeAspect="1"/>
            </p:cNvGrpSpPr>
            <p:nvPr/>
          </p:nvGrpSpPr>
          <p:grpSpPr bwMode="auto">
            <a:xfrm>
              <a:off x="1301179" y="2154866"/>
              <a:ext cx="341313" cy="304800"/>
              <a:chOff x="825" y="1339"/>
              <a:chExt cx="215" cy="192"/>
            </a:xfrm>
          </p:grpSpPr>
          <p:sp>
            <p:nvSpPr>
              <p:cNvPr id="776" name="Freeform 132"/>
              <p:cNvSpPr>
                <a:spLocks/>
              </p:cNvSpPr>
              <p:nvPr/>
            </p:nvSpPr>
            <p:spPr bwMode="auto">
              <a:xfrm>
                <a:off x="825" y="1339"/>
                <a:ext cx="215" cy="192"/>
              </a:xfrm>
              <a:custGeom>
                <a:avLst/>
                <a:gdLst>
                  <a:gd name="T0" fmla="*/ 215 w 215"/>
                  <a:gd name="T1" fmla="*/ 121 h 192"/>
                  <a:gd name="T2" fmla="*/ 215 w 215"/>
                  <a:gd name="T3" fmla="*/ 0 h 192"/>
                  <a:gd name="T4" fmla="*/ 0 w 215"/>
                  <a:gd name="T5" fmla="*/ 0 h 192"/>
                  <a:gd name="T6" fmla="*/ 0 w 215"/>
                  <a:gd name="T7" fmla="*/ 146 h 192"/>
                  <a:gd name="T8" fmla="*/ 31 w 215"/>
                  <a:gd name="T9" fmla="*/ 146 h 192"/>
                  <a:gd name="T10" fmla="*/ 31 w 215"/>
                  <a:gd name="T11" fmla="*/ 192 h 192"/>
                  <a:gd name="T12" fmla="*/ 77 w 215"/>
                  <a:gd name="T13" fmla="*/ 146 h 192"/>
                  <a:gd name="T14" fmla="*/ 122 w 215"/>
                  <a:gd name="T15" fmla="*/ 14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192">
                    <a:moveTo>
                      <a:pt x="215" y="121"/>
                    </a:moveTo>
                    <a:lnTo>
                      <a:pt x="215" y="0"/>
                    </a:lnTo>
                    <a:lnTo>
                      <a:pt x="0" y="0"/>
                    </a:lnTo>
                    <a:lnTo>
                      <a:pt x="0" y="146"/>
                    </a:lnTo>
                    <a:lnTo>
                      <a:pt x="31" y="146"/>
                    </a:lnTo>
                    <a:lnTo>
                      <a:pt x="31" y="192"/>
                    </a:lnTo>
                    <a:lnTo>
                      <a:pt x="77" y="146"/>
                    </a:lnTo>
                    <a:lnTo>
                      <a:pt x="122" y="14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7" name="Line 133"/>
              <p:cNvSpPr>
                <a:spLocks noChangeShapeType="1"/>
              </p:cNvSpPr>
              <p:nvPr/>
            </p:nvSpPr>
            <p:spPr bwMode="auto">
              <a:xfrm>
                <a:off x="945" y="1485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8" name="Freeform 134"/>
              <p:cNvSpPr>
                <a:spLocks/>
              </p:cNvSpPr>
              <p:nvPr/>
            </p:nvSpPr>
            <p:spPr bwMode="auto">
              <a:xfrm>
                <a:off x="947" y="1460"/>
                <a:ext cx="93" cy="25"/>
              </a:xfrm>
              <a:custGeom>
                <a:avLst/>
                <a:gdLst>
                  <a:gd name="T0" fmla="*/ 0 w 93"/>
                  <a:gd name="T1" fmla="*/ 25 h 25"/>
                  <a:gd name="T2" fmla="*/ 93 w 93"/>
                  <a:gd name="T3" fmla="*/ 25 h 25"/>
                  <a:gd name="T4" fmla="*/ 93 w 93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3" h="25">
                    <a:moveTo>
                      <a:pt x="0" y="25"/>
                    </a:moveTo>
                    <a:lnTo>
                      <a:pt x="93" y="25"/>
                    </a:lnTo>
                    <a:lnTo>
                      <a:pt x="93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9" name="Freeform 135"/>
              <p:cNvSpPr>
                <a:spLocks/>
              </p:cNvSpPr>
              <p:nvPr/>
            </p:nvSpPr>
            <p:spPr bwMode="auto">
              <a:xfrm>
                <a:off x="879" y="1380"/>
                <a:ext cx="77" cy="61"/>
              </a:xfrm>
              <a:custGeom>
                <a:avLst/>
                <a:gdLst>
                  <a:gd name="T0" fmla="*/ 77 w 77"/>
                  <a:gd name="T1" fmla="*/ 61 h 61"/>
                  <a:gd name="T2" fmla="*/ 0 w 77"/>
                  <a:gd name="T3" fmla="*/ 61 h 61"/>
                  <a:gd name="T4" fmla="*/ 0 w 77"/>
                  <a:gd name="T5" fmla="*/ 0 h 61"/>
                  <a:gd name="T6" fmla="*/ 77 w 77"/>
                  <a:gd name="T7" fmla="*/ 0 h 61"/>
                  <a:gd name="T8" fmla="*/ 77 w 77"/>
                  <a:gd name="T9" fmla="*/ 19 h 61"/>
                  <a:gd name="T10" fmla="*/ 77 w 77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61">
                    <a:moveTo>
                      <a:pt x="77" y="61"/>
                    </a:moveTo>
                    <a:lnTo>
                      <a:pt x="0" y="61"/>
                    </a:lnTo>
                    <a:lnTo>
                      <a:pt x="0" y="0"/>
                    </a:lnTo>
                    <a:lnTo>
                      <a:pt x="77" y="0"/>
                    </a:lnTo>
                    <a:lnTo>
                      <a:pt x="77" y="19"/>
                    </a:lnTo>
                    <a:lnTo>
                      <a:pt x="77" y="6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0" name="Freeform 136"/>
              <p:cNvSpPr>
                <a:spLocks/>
              </p:cNvSpPr>
              <p:nvPr/>
            </p:nvSpPr>
            <p:spPr bwMode="auto">
              <a:xfrm>
                <a:off x="956" y="1384"/>
                <a:ext cx="30" cy="56"/>
              </a:xfrm>
              <a:custGeom>
                <a:avLst/>
                <a:gdLst>
                  <a:gd name="T0" fmla="*/ 0 w 30"/>
                  <a:gd name="T1" fmla="*/ 39 h 56"/>
                  <a:gd name="T2" fmla="*/ 30 w 30"/>
                  <a:gd name="T3" fmla="*/ 56 h 56"/>
                  <a:gd name="T4" fmla="*/ 30 w 30"/>
                  <a:gd name="T5" fmla="*/ 0 h 56"/>
                  <a:gd name="T6" fmla="*/ 0 w 30"/>
                  <a:gd name="T7" fmla="*/ 1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56">
                    <a:moveTo>
                      <a:pt x="0" y="39"/>
                    </a:moveTo>
                    <a:lnTo>
                      <a:pt x="30" y="56"/>
                    </a:lnTo>
                    <a:lnTo>
                      <a:pt x="30" y="0"/>
                    </a:lnTo>
                    <a:lnTo>
                      <a:pt x="0" y="1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4" name="Group 753"/>
            <p:cNvGrpSpPr/>
            <p:nvPr/>
          </p:nvGrpSpPr>
          <p:grpSpPr>
            <a:xfrm>
              <a:off x="1278160" y="1715765"/>
              <a:ext cx="387350" cy="249238"/>
              <a:chOff x="1319213" y="1714500"/>
              <a:chExt cx="387350" cy="249238"/>
            </a:xfrm>
          </p:grpSpPr>
          <p:sp>
            <p:nvSpPr>
              <p:cNvPr id="770" name="Oval 183"/>
              <p:cNvSpPr>
                <a:spLocks noChangeArrowheads="1"/>
              </p:cNvSpPr>
              <p:nvPr/>
            </p:nvSpPr>
            <p:spPr bwMode="auto">
              <a:xfrm>
                <a:off x="1614488" y="1831975"/>
                <a:ext cx="80963" cy="8096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1" name="Freeform 184"/>
              <p:cNvSpPr>
                <a:spLocks/>
              </p:cNvSpPr>
              <p:nvPr/>
            </p:nvSpPr>
            <p:spPr bwMode="auto">
              <a:xfrm>
                <a:off x="1601788" y="1912938"/>
                <a:ext cx="104775" cy="50800"/>
              </a:xfrm>
              <a:custGeom>
                <a:avLst/>
                <a:gdLst>
                  <a:gd name="T0" fmla="*/ 0 w 91"/>
                  <a:gd name="T1" fmla="*/ 45 h 45"/>
                  <a:gd name="T2" fmla="*/ 46 w 91"/>
                  <a:gd name="T3" fmla="*/ 0 h 45"/>
                  <a:gd name="T4" fmla="*/ 91 w 91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1" h="45">
                    <a:moveTo>
                      <a:pt x="0" y="45"/>
                    </a:moveTo>
                    <a:cubicBezTo>
                      <a:pt x="0" y="20"/>
                      <a:pt x="21" y="0"/>
                      <a:pt x="46" y="0"/>
                    </a:cubicBezTo>
                    <a:cubicBezTo>
                      <a:pt x="71" y="0"/>
                      <a:pt x="91" y="20"/>
                      <a:pt x="91" y="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2" name="Oval 185"/>
              <p:cNvSpPr>
                <a:spLocks noChangeArrowheads="1"/>
              </p:cNvSpPr>
              <p:nvPr/>
            </p:nvSpPr>
            <p:spPr bwMode="auto">
              <a:xfrm>
                <a:off x="1331913" y="1714500"/>
                <a:ext cx="79375" cy="7937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3" name="Freeform 186"/>
              <p:cNvSpPr>
                <a:spLocks/>
              </p:cNvSpPr>
              <p:nvPr/>
            </p:nvSpPr>
            <p:spPr bwMode="auto">
              <a:xfrm>
                <a:off x="1319213" y="1793875"/>
                <a:ext cx="104775" cy="52388"/>
              </a:xfrm>
              <a:custGeom>
                <a:avLst/>
                <a:gdLst>
                  <a:gd name="T0" fmla="*/ 0 w 92"/>
                  <a:gd name="T1" fmla="*/ 46 h 46"/>
                  <a:gd name="T2" fmla="*/ 46 w 92"/>
                  <a:gd name="T3" fmla="*/ 0 h 46"/>
                  <a:gd name="T4" fmla="*/ 92 w 92"/>
                  <a:gd name="T5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2" h="46">
                    <a:moveTo>
                      <a:pt x="0" y="46"/>
                    </a:move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4" name="Freeform 187"/>
              <p:cNvSpPr>
                <a:spLocks/>
              </p:cNvSpPr>
              <p:nvPr/>
            </p:nvSpPr>
            <p:spPr bwMode="auto">
              <a:xfrm>
                <a:off x="1462088" y="1714500"/>
                <a:ext cx="244475" cy="55563"/>
              </a:xfrm>
              <a:custGeom>
                <a:avLst/>
                <a:gdLst>
                  <a:gd name="T0" fmla="*/ 24 w 154"/>
                  <a:gd name="T1" fmla="*/ 0 h 35"/>
                  <a:gd name="T2" fmla="*/ 24 w 154"/>
                  <a:gd name="T3" fmla="*/ 18 h 35"/>
                  <a:gd name="T4" fmla="*/ 0 w 154"/>
                  <a:gd name="T5" fmla="*/ 35 h 35"/>
                  <a:gd name="T6" fmla="*/ 24 w 154"/>
                  <a:gd name="T7" fmla="*/ 35 h 35"/>
                  <a:gd name="T8" fmla="*/ 33 w 154"/>
                  <a:gd name="T9" fmla="*/ 35 h 35"/>
                  <a:gd name="T10" fmla="*/ 154 w 154"/>
                  <a:gd name="T11" fmla="*/ 35 h 35"/>
                  <a:gd name="T12" fmla="*/ 154 w 154"/>
                  <a:gd name="T13" fmla="*/ 0 h 35"/>
                  <a:gd name="T14" fmla="*/ 24 w 154"/>
                  <a:gd name="T1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" h="35">
                    <a:moveTo>
                      <a:pt x="24" y="0"/>
                    </a:moveTo>
                    <a:lnTo>
                      <a:pt x="24" y="18"/>
                    </a:lnTo>
                    <a:lnTo>
                      <a:pt x="0" y="35"/>
                    </a:lnTo>
                    <a:lnTo>
                      <a:pt x="24" y="35"/>
                    </a:lnTo>
                    <a:lnTo>
                      <a:pt x="33" y="35"/>
                    </a:lnTo>
                    <a:lnTo>
                      <a:pt x="154" y="35"/>
                    </a:lnTo>
                    <a:lnTo>
                      <a:pt x="154" y="0"/>
                    </a:lnTo>
                    <a:lnTo>
                      <a:pt x="24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5" name="Freeform 188"/>
              <p:cNvSpPr>
                <a:spLocks/>
              </p:cNvSpPr>
              <p:nvPr/>
            </p:nvSpPr>
            <p:spPr bwMode="auto">
              <a:xfrm>
                <a:off x="1319213" y="1908175"/>
                <a:ext cx="244475" cy="55563"/>
              </a:xfrm>
              <a:custGeom>
                <a:avLst/>
                <a:gdLst>
                  <a:gd name="T0" fmla="*/ 131 w 154"/>
                  <a:gd name="T1" fmla="*/ 35 h 35"/>
                  <a:gd name="T2" fmla="*/ 131 w 154"/>
                  <a:gd name="T3" fmla="*/ 17 h 35"/>
                  <a:gd name="T4" fmla="*/ 154 w 154"/>
                  <a:gd name="T5" fmla="*/ 0 h 35"/>
                  <a:gd name="T6" fmla="*/ 131 w 154"/>
                  <a:gd name="T7" fmla="*/ 0 h 35"/>
                  <a:gd name="T8" fmla="*/ 121 w 154"/>
                  <a:gd name="T9" fmla="*/ 0 h 35"/>
                  <a:gd name="T10" fmla="*/ 0 w 154"/>
                  <a:gd name="T11" fmla="*/ 0 h 35"/>
                  <a:gd name="T12" fmla="*/ 0 w 154"/>
                  <a:gd name="T13" fmla="*/ 35 h 35"/>
                  <a:gd name="T14" fmla="*/ 131 w 154"/>
                  <a:gd name="T1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" h="35">
                    <a:moveTo>
                      <a:pt x="131" y="35"/>
                    </a:moveTo>
                    <a:lnTo>
                      <a:pt x="131" y="17"/>
                    </a:lnTo>
                    <a:lnTo>
                      <a:pt x="154" y="0"/>
                    </a:lnTo>
                    <a:lnTo>
                      <a:pt x="131" y="0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0" y="35"/>
                    </a:lnTo>
                    <a:lnTo>
                      <a:pt x="131" y="3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5" name="Group 238"/>
            <p:cNvGrpSpPr>
              <a:grpSpLocks noChangeAspect="1"/>
            </p:cNvGrpSpPr>
            <p:nvPr/>
          </p:nvGrpSpPr>
          <p:grpSpPr bwMode="auto">
            <a:xfrm>
              <a:off x="1278954" y="1289364"/>
              <a:ext cx="385763" cy="236538"/>
              <a:chOff x="818" y="788"/>
              <a:chExt cx="243" cy="149"/>
            </a:xfrm>
          </p:grpSpPr>
          <p:sp>
            <p:nvSpPr>
              <p:cNvPr id="765" name="Oval 239"/>
              <p:cNvSpPr>
                <a:spLocks noChangeArrowheads="1"/>
              </p:cNvSpPr>
              <p:nvPr/>
            </p:nvSpPr>
            <p:spPr bwMode="auto">
              <a:xfrm>
                <a:off x="849" y="902"/>
                <a:ext cx="35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6" name="Oval 240"/>
              <p:cNvSpPr>
                <a:spLocks noChangeArrowheads="1"/>
              </p:cNvSpPr>
              <p:nvPr/>
            </p:nvSpPr>
            <p:spPr bwMode="auto">
              <a:xfrm>
                <a:off x="962" y="902"/>
                <a:ext cx="35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7" name="Line 241"/>
              <p:cNvSpPr>
                <a:spLocks noChangeShapeType="1"/>
              </p:cNvSpPr>
              <p:nvPr/>
            </p:nvSpPr>
            <p:spPr bwMode="auto">
              <a:xfrm>
                <a:off x="884" y="919"/>
                <a:ext cx="7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8" name="Freeform 242"/>
              <p:cNvSpPr>
                <a:spLocks/>
              </p:cNvSpPr>
              <p:nvPr/>
            </p:nvSpPr>
            <p:spPr bwMode="auto">
              <a:xfrm>
                <a:off x="980" y="805"/>
                <a:ext cx="81" cy="114"/>
              </a:xfrm>
              <a:custGeom>
                <a:avLst/>
                <a:gdLst>
                  <a:gd name="T0" fmla="*/ 17 w 81"/>
                  <a:gd name="T1" fmla="*/ 114 h 114"/>
                  <a:gd name="T2" fmla="*/ 81 w 81"/>
                  <a:gd name="T3" fmla="*/ 114 h 114"/>
                  <a:gd name="T4" fmla="*/ 81 w 81"/>
                  <a:gd name="T5" fmla="*/ 65 h 114"/>
                  <a:gd name="T6" fmla="*/ 49 w 81"/>
                  <a:gd name="T7" fmla="*/ 0 h 114"/>
                  <a:gd name="T8" fmla="*/ 0 w 81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14">
                    <a:moveTo>
                      <a:pt x="17" y="114"/>
                    </a:moveTo>
                    <a:lnTo>
                      <a:pt x="81" y="114"/>
                    </a:lnTo>
                    <a:lnTo>
                      <a:pt x="81" y="65"/>
                    </a:lnTo>
                    <a:lnTo>
                      <a:pt x="49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9" name="Freeform 243"/>
              <p:cNvSpPr>
                <a:spLocks/>
              </p:cNvSpPr>
              <p:nvPr/>
            </p:nvSpPr>
            <p:spPr bwMode="auto">
              <a:xfrm>
                <a:off x="818" y="788"/>
                <a:ext cx="162" cy="131"/>
              </a:xfrm>
              <a:custGeom>
                <a:avLst/>
                <a:gdLst>
                  <a:gd name="T0" fmla="*/ 162 w 162"/>
                  <a:gd name="T1" fmla="*/ 114 h 131"/>
                  <a:gd name="T2" fmla="*/ 162 w 162"/>
                  <a:gd name="T3" fmla="*/ 0 h 131"/>
                  <a:gd name="T4" fmla="*/ 0 w 162"/>
                  <a:gd name="T5" fmla="*/ 0 h 131"/>
                  <a:gd name="T6" fmla="*/ 0 w 162"/>
                  <a:gd name="T7" fmla="*/ 131 h 131"/>
                  <a:gd name="T8" fmla="*/ 31 w 162"/>
                  <a:gd name="T9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" h="131">
                    <a:moveTo>
                      <a:pt x="162" y="114"/>
                    </a:moveTo>
                    <a:lnTo>
                      <a:pt x="162" y="0"/>
                    </a:lnTo>
                    <a:lnTo>
                      <a:pt x="0" y="0"/>
                    </a:lnTo>
                    <a:lnTo>
                      <a:pt x="0" y="131"/>
                    </a:lnTo>
                    <a:lnTo>
                      <a:pt x="31" y="131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6" name="Group 246"/>
            <p:cNvGrpSpPr>
              <a:grpSpLocks noChangeAspect="1"/>
            </p:cNvGrpSpPr>
            <p:nvPr/>
          </p:nvGrpSpPr>
          <p:grpSpPr bwMode="auto">
            <a:xfrm>
              <a:off x="1280541" y="740726"/>
              <a:ext cx="382588" cy="358775"/>
              <a:chOff x="817" y="462"/>
              <a:chExt cx="241" cy="226"/>
            </a:xfrm>
          </p:grpSpPr>
          <p:sp>
            <p:nvSpPr>
              <p:cNvPr id="760" name="Freeform 247"/>
              <p:cNvSpPr>
                <a:spLocks/>
              </p:cNvSpPr>
              <p:nvPr/>
            </p:nvSpPr>
            <p:spPr bwMode="auto">
              <a:xfrm>
                <a:off x="817" y="462"/>
                <a:ext cx="241" cy="121"/>
              </a:xfrm>
              <a:custGeom>
                <a:avLst/>
                <a:gdLst>
                  <a:gd name="T0" fmla="*/ 0 w 333"/>
                  <a:gd name="T1" fmla="*/ 167 h 167"/>
                  <a:gd name="T2" fmla="*/ 166 w 333"/>
                  <a:gd name="T3" fmla="*/ 0 h 167"/>
                  <a:gd name="T4" fmla="*/ 333 w 333"/>
                  <a:gd name="T5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3" h="167">
                    <a:moveTo>
                      <a:pt x="0" y="167"/>
                    </a:moveTo>
                    <a:cubicBezTo>
                      <a:pt x="0" y="75"/>
                      <a:pt x="74" y="0"/>
                      <a:pt x="166" y="0"/>
                    </a:cubicBezTo>
                    <a:cubicBezTo>
                      <a:pt x="258" y="0"/>
                      <a:pt x="333" y="75"/>
                      <a:pt x="333" y="16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1" name="Freeform 248"/>
              <p:cNvSpPr>
                <a:spLocks/>
              </p:cNvSpPr>
              <p:nvPr/>
            </p:nvSpPr>
            <p:spPr bwMode="auto">
              <a:xfrm>
                <a:off x="817" y="547"/>
                <a:ext cx="80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4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2" name="Freeform 249"/>
              <p:cNvSpPr>
                <a:spLocks/>
              </p:cNvSpPr>
              <p:nvPr/>
            </p:nvSpPr>
            <p:spPr bwMode="auto">
              <a:xfrm>
                <a:off x="897" y="547"/>
                <a:ext cx="80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5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3" name="Freeform 250"/>
              <p:cNvSpPr>
                <a:spLocks/>
              </p:cNvSpPr>
              <p:nvPr/>
            </p:nvSpPr>
            <p:spPr bwMode="auto">
              <a:xfrm>
                <a:off x="884" y="551"/>
                <a:ext cx="54" cy="137"/>
              </a:xfrm>
              <a:custGeom>
                <a:avLst/>
                <a:gdLst>
                  <a:gd name="T0" fmla="*/ 75 w 75"/>
                  <a:gd name="T1" fmla="*/ 0 h 190"/>
                  <a:gd name="T2" fmla="*/ 75 w 75"/>
                  <a:gd name="T3" fmla="*/ 153 h 190"/>
                  <a:gd name="T4" fmla="*/ 38 w 75"/>
                  <a:gd name="T5" fmla="*/ 190 h 190"/>
                  <a:gd name="T6" fmla="*/ 0 w 75"/>
                  <a:gd name="T7" fmla="*/ 153 h 190"/>
                  <a:gd name="T8" fmla="*/ 0 w 75"/>
                  <a:gd name="T9" fmla="*/ 131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90">
                    <a:moveTo>
                      <a:pt x="75" y="0"/>
                    </a:moveTo>
                    <a:cubicBezTo>
                      <a:pt x="75" y="153"/>
                      <a:pt x="75" y="153"/>
                      <a:pt x="75" y="153"/>
                    </a:cubicBezTo>
                    <a:cubicBezTo>
                      <a:pt x="75" y="174"/>
                      <a:pt x="58" y="190"/>
                      <a:pt x="38" y="190"/>
                    </a:cubicBezTo>
                    <a:cubicBezTo>
                      <a:pt x="17" y="190"/>
                      <a:pt x="0" y="174"/>
                      <a:pt x="0" y="153"/>
                    </a:cubicBezTo>
                    <a:cubicBezTo>
                      <a:pt x="0" y="131"/>
                      <a:pt x="0" y="131"/>
                      <a:pt x="0" y="13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4" name="Freeform 251"/>
              <p:cNvSpPr>
                <a:spLocks/>
              </p:cNvSpPr>
              <p:nvPr/>
            </p:nvSpPr>
            <p:spPr bwMode="auto">
              <a:xfrm>
                <a:off x="977" y="547"/>
                <a:ext cx="81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5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7" name="Group 254"/>
            <p:cNvGrpSpPr>
              <a:grpSpLocks noChangeAspect="1"/>
            </p:cNvGrpSpPr>
            <p:nvPr/>
          </p:nvGrpSpPr>
          <p:grpSpPr bwMode="auto">
            <a:xfrm>
              <a:off x="1278954" y="309563"/>
              <a:ext cx="385763" cy="241300"/>
              <a:chOff x="808" y="183"/>
              <a:chExt cx="243" cy="152"/>
            </a:xfrm>
          </p:grpSpPr>
          <p:sp>
            <p:nvSpPr>
              <p:cNvPr id="758" name="Freeform 255"/>
              <p:cNvSpPr>
                <a:spLocks/>
              </p:cNvSpPr>
              <p:nvPr/>
            </p:nvSpPr>
            <p:spPr bwMode="auto">
              <a:xfrm>
                <a:off x="808" y="209"/>
                <a:ext cx="188" cy="115"/>
              </a:xfrm>
              <a:custGeom>
                <a:avLst/>
                <a:gdLst>
                  <a:gd name="T0" fmla="*/ 0 w 188"/>
                  <a:gd name="T1" fmla="*/ 0 h 115"/>
                  <a:gd name="T2" fmla="*/ 188 w 188"/>
                  <a:gd name="T3" fmla="*/ 0 h 115"/>
                  <a:gd name="T4" fmla="*/ 188 w 188"/>
                  <a:gd name="T5" fmla="*/ 115 h 115"/>
                  <a:gd name="T6" fmla="*/ 17 w 188"/>
                  <a:gd name="T7" fmla="*/ 115 h 115"/>
                  <a:gd name="T8" fmla="*/ 17 w 188"/>
                  <a:gd name="T9" fmla="*/ 46 h 115"/>
                  <a:gd name="T10" fmla="*/ 0 w 188"/>
                  <a:gd name="T11" fmla="*/ 28 h 115"/>
                  <a:gd name="T12" fmla="*/ 0 w 188"/>
                  <a:gd name="T13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8" h="115">
                    <a:moveTo>
                      <a:pt x="0" y="0"/>
                    </a:moveTo>
                    <a:lnTo>
                      <a:pt x="188" y="0"/>
                    </a:lnTo>
                    <a:lnTo>
                      <a:pt x="188" y="115"/>
                    </a:lnTo>
                    <a:lnTo>
                      <a:pt x="17" y="115"/>
                    </a:lnTo>
                    <a:lnTo>
                      <a:pt x="17" y="46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59" name="Freeform 256"/>
              <p:cNvSpPr>
                <a:spLocks/>
              </p:cNvSpPr>
              <p:nvPr/>
            </p:nvSpPr>
            <p:spPr bwMode="auto">
              <a:xfrm>
                <a:off x="996" y="183"/>
                <a:ext cx="55" cy="152"/>
              </a:xfrm>
              <a:custGeom>
                <a:avLst/>
                <a:gdLst>
                  <a:gd name="T0" fmla="*/ 0 w 55"/>
                  <a:gd name="T1" fmla="*/ 55 h 152"/>
                  <a:gd name="T2" fmla="*/ 55 w 55"/>
                  <a:gd name="T3" fmla="*/ 0 h 152"/>
                  <a:gd name="T4" fmla="*/ 55 w 55"/>
                  <a:gd name="T5" fmla="*/ 152 h 152"/>
                  <a:gd name="T6" fmla="*/ 2 w 55"/>
                  <a:gd name="T7" fmla="*/ 9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152">
                    <a:moveTo>
                      <a:pt x="0" y="55"/>
                    </a:moveTo>
                    <a:lnTo>
                      <a:pt x="55" y="0"/>
                    </a:lnTo>
                    <a:lnTo>
                      <a:pt x="55" y="152"/>
                    </a:lnTo>
                    <a:lnTo>
                      <a:pt x="2" y="9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796" name="Group 795"/>
          <p:cNvGrpSpPr/>
          <p:nvPr/>
        </p:nvGrpSpPr>
        <p:grpSpPr>
          <a:xfrm>
            <a:off x="-10475464" y="249515"/>
            <a:ext cx="381895" cy="4077264"/>
            <a:chOff x="730213" y="254022"/>
            <a:chExt cx="389553" cy="4159022"/>
          </a:xfrm>
        </p:grpSpPr>
        <p:grpSp>
          <p:nvGrpSpPr>
            <p:cNvPr id="797" name="Group 796"/>
            <p:cNvGrpSpPr>
              <a:grpSpLocks noChangeAspect="1"/>
            </p:cNvGrpSpPr>
            <p:nvPr/>
          </p:nvGrpSpPr>
          <p:grpSpPr bwMode="auto">
            <a:xfrm>
              <a:off x="765627" y="4017052"/>
              <a:ext cx="318725" cy="395992"/>
              <a:chOff x="3818" y="2080"/>
              <a:chExt cx="198" cy="246"/>
            </a:xfrm>
          </p:grpSpPr>
          <p:sp>
            <p:nvSpPr>
              <p:cNvPr id="837" name="Freeform 18"/>
              <p:cNvSpPr>
                <a:spLocks/>
              </p:cNvSpPr>
              <p:nvPr/>
            </p:nvSpPr>
            <p:spPr bwMode="auto">
              <a:xfrm>
                <a:off x="3852" y="2080"/>
                <a:ext cx="82" cy="66"/>
              </a:xfrm>
              <a:custGeom>
                <a:avLst/>
                <a:gdLst>
                  <a:gd name="T0" fmla="*/ 114 w 114"/>
                  <a:gd name="T1" fmla="*/ 91 h 91"/>
                  <a:gd name="T2" fmla="*/ 114 w 114"/>
                  <a:gd name="T3" fmla="*/ 57 h 91"/>
                  <a:gd name="T4" fmla="*/ 57 w 114"/>
                  <a:gd name="T5" fmla="*/ 0 h 91"/>
                  <a:gd name="T6" fmla="*/ 0 w 114"/>
                  <a:gd name="T7" fmla="*/ 57 h 91"/>
                  <a:gd name="T8" fmla="*/ 0 w 114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91">
                    <a:moveTo>
                      <a:pt x="114" y="91"/>
                    </a:moveTo>
                    <a:cubicBezTo>
                      <a:pt x="114" y="57"/>
                      <a:pt x="114" y="57"/>
                      <a:pt x="114" y="57"/>
                    </a:cubicBezTo>
                    <a:cubicBezTo>
                      <a:pt x="114" y="26"/>
                      <a:pt x="88" y="0"/>
                      <a:pt x="57" y="0"/>
                    </a:cubicBezTo>
                    <a:cubicBezTo>
                      <a:pt x="25" y="0"/>
                      <a:pt x="0" y="26"/>
                      <a:pt x="0" y="57"/>
                    </a:cubicBezTo>
                    <a:cubicBezTo>
                      <a:pt x="0" y="91"/>
                      <a:pt x="0" y="91"/>
                      <a:pt x="0" y="9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8" name="Freeform 19"/>
              <p:cNvSpPr>
                <a:spLocks/>
              </p:cNvSpPr>
              <p:nvPr/>
            </p:nvSpPr>
            <p:spPr bwMode="auto">
              <a:xfrm>
                <a:off x="3919" y="2080"/>
                <a:ext cx="63" cy="66"/>
              </a:xfrm>
              <a:custGeom>
                <a:avLst/>
                <a:gdLst>
                  <a:gd name="T0" fmla="*/ 0 w 86"/>
                  <a:gd name="T1" fmla="*/ 9 h 91"/>
                  <a:gd name="T2" fmla="*/ 29 w 86"/>
                  <a:gd name="T3" fmla="*/ 0 h 91"/>
                  <a:gd name="T4" fmla="*/ 86 w 86"/>
                  <a:gd name="T5" fmla="*/ 57 h 91"/>
                  <a:gd name="T6" fmla="*/ 86 w 86"/>
                  <a:gd name="T7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" h="91">
                    <a:moveTo>
                      <a:pt x="0" y="9"/>
                    </a:moveTo>
                    <a:cubicBezTo>
                      <a:pt x="8" y="3"/>
                      <a:pt x="18" y="0"/>
                      <a:pt x="29" y="0"/>
                    </a:cubicBezTo>
                    <a:cubicBezTo>
                      <a:pt x="61" y="0"/>
                      <a:pt x="86" y="26"/>
                      <a:pt x="86" y="57"/>
                    </a:cubicBezTo>
                    <a:cubicBezTo>
                      <a:pt x="86" y="91"/>
                      <a:pt x="86" y="91"/>
                      <a:pt x="86" y="9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9" name="Freeform 20"/>
              <p:cNvSpPr>
                <a:spLocks/>
              </p:cNvSpPr>
              <p:nvPr/>
            </p:nvSpPr>
            <p:spPr bwMode="auto">
              <a:xfrm>
                <a:off x="3818" y="2146"/>
                <a:ext cx="198" cy="180"/>
              </a:xfrm>
              <a:custGeom>
                <a:avLst/>
                <a:gdLst>
                  <a:gd name="T0" fmla="*/ 239 w 275"/>
                  <a:gd name="T1" fmla="*/ 249 h 249"/>
                  <a:gd name="T2" fmla="*/ 37 w 275"/>
                  <a:gd name="T3" fmla="*/ 249 h 249"/>
                  <a:gd name="T4" fmla="*/ 0 w 275"/>
                  <a:gd name="T5" fmla="*/ 212 h 249"/>
                  <a:gd name="T6" fmla="*/ 0 w 275"/>
                  <a:gd name="T7" fmla="*/ 0 h 249"/>
                  <a:gd name="T8" fmla="*/ 275 w 275"/>
                  <a:gd name="T9" fmla="*/ 0 h 249"/>
                  <a:gd name="T10" fmla="*/ 275 w 275"/>
                  <a:gd name="T11" fmla="*/ 212 h 249"/>
                  <a:gd name="T12" fmla="*/ 239 w 275"/>
                  <a:gd name="T13" fmla="*/ 249 h 249"/>
                  <a:gd name="T14" fmla="*/ 202 w 275"/>
                  <a:gd name="T15" fmla="*/ 212 h 249"/>
                  <a:gd name="T16" fmla="*/ 203 w 275"/>
                  <a:gd name="T17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249">
                    <a:moveTo>
                      <a:pt x="239" y="249"/>
                    </a:moveTo>
                    <a:cubicBezTo>
                      <a:pt x="37" y="249"/>
                      <a:pt x="37" y="249"/>
                      <a:pt x="37" y="249"/>
                    </a:cubicBezTo>
                    <a:cubicBezTo>
                      <a:pt x="17" y="249"/>
                      <a:pt x="0" y="232"/>
                      <a:pt x="0" y="21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5" y="0"/>
                      <a:pt x="275" y="0"/>
                      <a:pt x="275" y="0"/>
                    </a:cubicBezTo>
                    <a:cubicBezTo>
                      <a:pt x="275" y="212"/>
                      <a:pt x="275" y="212"/>
                      <a:pt x="275" y="212"/>
                    </a:cubicBezTo>
                    <a:cubicBezTo>
                      <a:pt x="275" y="232"/>
                      <a:pt x="259" y="249"/>
                      <a:pt x="239" y="249"/>
                    </a:cubicBezTo>
                    <a:cubicBezTo>
                      <a:pt x="219" y="249"/>
                      <a:pt x="202" y="232"/>
                      <a:pt x="202" y="212"/>
                    </a:cubicBezTo>
                    <a:cubicBezTo>
                      <a:pt x="203" y="0"/>
                      <a:pt x="203" y="0"/>
                      <a:pt x="20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98" name="Group 23"/>
            <p:cNvGrpSpPr>
              <a:grpSpLocks noChangeAspect="1"/>
            </p:cNvGrpSpPr>
            <p:nvPr/>
          </p:nvGrpSpPr>
          <p:grpSpPr bwMode="auto">
            <a:xfrm>
              <a:off x="730213" y="3477440"/>
              <a:ext cx="389553" cy="334822"/>
              <a:chOff x="3796" y="2099"/>
              <a:chExt cx="242" cy="208"/>
            </a:xfrm>
          </p:grpSpPr>
          <p:sp>
            <p:nvSpPr>
              <p:cNvPr id="832" name="Freeform 24"/>
              <p:cNvSpPr>
                <a:spLocks/>
              </p:cNvSpPr>
              <p:nvPr/>
            </p:nvSpPr>
            <p:spPr bwMode="auto">
              <a:xfrm>
                <a:off x="3796" y="2099"/>
                <a:ext cx="242" cy="208"/>
              </a:xfrm>
              <a:custGeom>
                <a:avLst/>
                <a:gdLst>
                  <a:gd name="T0" fmla="*/ 0 w 242"/>
                  <a:gd name="T1" fmla="*/ 0 h 208"/>
                  <a:gd name="T2" fmla="*/ 242 w 242"/>
                  <a:gd name="T3" fmla="*/ 0 h 208"/>
                  <a:gd name="T4" fmla="*/ 242 w 242"/>
                  <a:gd name="T5" fmla="*/ 208 h 208"/>
                  <a:gd name="T6" fmla="*/ 0 w 242"/>
                  <a:gd name="T7" fmla="*/ 208 h 208"/>
                  <a:gd name="T8" fmla="*/ 0 w 242"/>
                  <a:gd name="T9" fmla="*/ 0 h 208"/>
                  <a:gd name="T10" fmla="*/ 0 w 242"/>
                  <a:gd name="T1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2" h="208">
                    <a:moveTo>
                      <a:pt x="0" y="0"/>
                    </a:moveTo>
                    <a:lnTo>
                      <a:pt x="242" y="0"/>
                    </a:lnTo>
                    <a:lnTo>
                      <a:pt x="242" y="208"/>
                    </a:lnTo>
                    <a:lnTo>
                      <a:pt x="0" y="20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3" name="Line 25"/>
              <p:cNvSpPr>
                <a:spLocks noChangeShapeType="1"/>
              </p:cNvSpPr>
              <p:nvPr/>
            </p:nvSpPr>
            <p:spPr bwMode="auto">
              <a:xfrm>
                <a:off x="3796" y="2146"/>
                <a:ext cx="24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4" name="Oval 26"/>
              <p:cNvSpPr>
                <a:spLocks noChangeArrowheads="1"/>
              </p:cNvSpPr>
              <p:nvPr/>
            </p:nvSpPr>
            <p:spPr bwMode="auto">
              <a:xfrm>
                <a:off x="4005" y="2119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5" name="Oval 27"/>
              <p:cNvSpPr>
                <a:spLocks noChangeArrowheads="1"/>
              </p:cNvSpPr>
              <p:nvPr/>
            </p:nvSpPr>
            <p:spPr bwMode="auto">
              <a:xfrm>
                <a:off x="3966" y="2119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6" name="Oval 28"/>
              <p:cNvSpPr>
                <a:spLocks noChangeArrowheads="1"/>
              </p:cNvSpPr>
              <p:nvPr/>
            </p:nvSpPr>
            <p:spPr bwMode="auto">
              <a:xfrm>
                <a:off x="3927" y="2119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99" name="Group 142"/>
            <p:cNvGrpSpPr>
              <a:grpSpLocks noChangeAspect="1"/>
            </p:cNvGrpSpPr>
            <p:nvPr/>
          </p:nvGrpSpPr>
          <p:grpSpPr bwMode="auto">
            <a:xfrm>
              <a:off x="739840" y="1871702"/>
              <a:ext cx="370298" cy="370298"/>
              <a:chOff x="3793" y="2080"/>
              <a:chExt cx="247" cy="247"/>
            </a:xfrm>
          </p:grpSpPr>
          <p:sp>
            <p:nvSpPr>
              <p:cNvPr id="828" name="Oval 143"/>
              <p:cNvSpPr>
                <a:spLocks noChangeArrowheads="1"/>
              </p:cNvSpPr>
              <p:nvPr/>
            </p:nvSpPr>
            <p:spPr bwMode="auto">
              <a:xfrm>
                <a:off x="3793" y="2080"/>
                <a:ext cx="247" cy="24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9" name="Freeform 144"/>
              <p:cNvSpPr>
                <a:spLocks/>
              </p:cNvSpPr>
              <p:nvPr/>
            </p:nvSpPr>
            <p:spPr bwMode="auto">
              <a:xfrm>
                <a:off x="3826" y="2179"/>
                <a:ext cx="181" cy="101"/>
              </a:xfrm>
              <a:custGeom>
                <a:avLst/>
                <a:gdLst>
                  <a:gd name="T0" fmla="*/ 219 w 250"/>
                  <a:gd name="T1" fmla="*/ 13 h 140"/>
                  <a:gd name="T2" fmla="*/ 173 w 250"/>
                  <a:gd name="T3" fmla="*/ 19 h 140"/>
                  <a:gd name="T4" fmla="*/ 130 w 250"/>
                  <a:gd name="T5" fmla="*/ 32 h 140"/>
                  <a:gd name="T6" fmla="*/ 125 w 250"/>
                  <a:gd name="T7" fmla="*/ 33 h 140"/>
                  <a:gd name="T8" fmla="*/ 120 w 250"/>
                  <a:gd name="T9" fmla="*/ 32 h 140"/>
                  <a:gd name="T10" fmla="*/ 77 w 250"/>
                  <a:gd name="T11" fmla="*/ 19 h 140"/>
                  <a:gd name="T12" fmla="*/ 31 w 250"/>
                  <a:gd name="T13" fmla="*/ 13 h 140"/>
                  <a:gd name="T14" fmla="*/ 124 w 250"/>
                  <a:gd name="T15" fmla="*/ 140 h 140"/>
                  <a:gd name="T16" fmla="*/ 126 w 250"/>
                  <a:gd name="T17" fmla="*/ 140 h 140"/>
                  <a:gd name="T18" fmla="*/ 219 w 250"/>
                  <a:gd name="T19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140">
                    <a:moveTo>
                      <a:pt x="219" y="13"/>
                    </a:moveTo>
                    <a:cubicBezTo>
                      <a:pt x="213" y="8"/>
                      <a:pt x="212" y="0"/>
                      <a:pt x="173" y="19"/>
                    </a:cubicBezTo>
                    <a:cubicBezTo>
                      <a:pt x="152" y="28"/>
                      <a:pt x="139" y="31"/>
                      <a:pt x="130" y="32"/>
                    </a:cubicBezTo>
                    <a:cubicBezTo>
                      <a:pt x="130" y="32"/>
                      <a:pt x="129" y="32"/>
                      <a:pt x="125" y="33"/>
                    </a:cubicBezTo>
                    <a:cubicBezTo>
                      <a:pt x="121" y="32"/>
                      <a:pt x="120" y="32"/>
                      <a:pt x="120" y="32"/>
                    </a:cubicBezTo>
                    <a:cubicBezTo>
                      <a:pt x="111" y="31"/>
                      <a:pt x="98" y="28"/>
                      <a:pt x="77" y="19"/>
                    </a:cubicBezTo>
                    <a:cubicBezTo>
                      <a:pt x="38" y="0"/>
                      <a:pt x="37" y="8"/>
                      <a:pt x="31" y="13"/>
                    </a:cubicBezTo>
                    <a:cubicBezTo>
                      <a:pt x="25" y="17"/>
                      <a:pt x="0" y="131"/>
                      <a:pt x="124" y="140"/>
                    </a:cubicBezTo>
                    <a:cubicBezTo>
                      <a:pt x="126" y="140"/>
                      <a:pt x="126" y="140"/>
                      <a:pt x="126" y="140"/>
                    </a:cubicBezTo>
                    <a:cubicBezTo>
                      <a:pt x="250" y="131"/>
                      <a:pt x="226" y="17"/>
                      <a:pt x="219" y="13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0" name="Freeform 145"/>
              <p:cNvSpPr>
                <a:spLocks/>
              </p:cNvSpPr>
              <p:nvPr/>
            </p:nvSpPr>
            <p:spPr bwMode="auto">
              <a:xfrm>
                <a:off x="3857" y="2143"/>
                <a:ext cx="21" cy="11"/>
              </a:xfrm>
              <a:custGeom>
                <a:avLst/>
                <a:gdLst>
                  <a:gd name="T0" fmla="*/ 29 w 29"/>
                  <a:gd name="T1" fmla="*/ 15 h 15"/>
                  <a:gd name="T2" fmla="*/ 15 w 29"/>
                  <a:gd name="T3" fmla="*/ 0 h 15"/>
                  <a:gd name="T4" fmla="*/ 0 w 29"/>
                  <a:gd name="T5" fmla="*/ 15 h 15"/>
                  <a:gd name="T6" fmla="*/ 29 w 29"/>
                  <a:gd name="T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5">
                    <a:moveTo>
                      <a:pt x="29" y="15"/>
                    </a:moveTo>
                    <a:cubicBezTo>
                      <a:pt x="29" y="6"/>
                      <a:pt x="23" y="0"/>
                      <a:pt x="15" y="0"/>
                    </a:cubicBezTo>
                    <a:cubicBezTo>
                      <a:pt x="6" y="0"/>
                      <a:pt x="0" y="6"/>
                      <a:pt x="0" y="15"/>
                    </a:cubicBezTo>
                    <a:lnTo>
                      <a:pt x="29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1" name="Freeform 146"/>
              <p:cNvSpPr>
                <a:spLocks/>
              </p:cNvSpPr>
              <p:nvPr/>
            </p:nvSpPr>
            <p:spPr bwMode="auto">
              <a:xfrm>
                <a:off x="3955" y="2143"/>
                <a:ext cx="21" cy="11"/>
              </a:xfrm>
              <a:custGeom>
                <a:avLst/>
                <a:gdLst>
                  <a:gd name="T0" fmla="*/ 29 w 29"/>
                  <a:gd name="T1" fmla="*/ 15 h 15"/>
                  <a:gd name="T2" fmla="*/ 15 w 29"/>
                  <a:gd name="T3" fmla="*/ 0 h 15"/>
                  <a:gd name="T4" fmla="*/ 0 w 29"/>
                  <a:gd name="T5" fmla="*/ 15 h 15"/>
                  <a:gd name="T6" fmla="*/ 29 w 29"/>
                  <a:gd name="T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5">
                    <a:moveTo>
                      <a:pt x="29" y="15"/>
                    </a:moveTo>
                    <a:cubicBezTo>
                      <a:pt x="29" y="6"/>
                      <a:pt x="23" y="0"/>
                      <a:pt x="15" y="0"/>
                    </a:cubicBezTo>
                    <a:cubicBezTo>
                      <a:pt x="6" y="0"/>
                      <a:pt x="0" y="6"/>
                      <a:pt x="0" y="15"/>
                    </a:cubicBezTo>
                    <a:lnTo>
                      <a:pt x="29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0" name="Group 59"/>
            <p:cNvGrpSpPr>
              <a:grpSpLocks noChangeAspect="1"/>
            </p:cNvGrpSpPr>
            <p:nvPr/>
          </p:nvGrpSpPr>
          <p:grpSpPr bwMode="auto">
            <a:xfrm>
              <a:off x="745767" y="2977372"/>
              <a:ext cx="358444" cy="295275"/>
              <a:chOff x="448" y="1909"/>
              <a:chExt cx="244" cy="201"/>
            </a:xfrm>
          </p:grpSpPr>
          <p:sp>
            <p:nvSpPr>
              <p:cNvPr id="824" name="Freeform 60"/>
              <p:cNvSpPr>
                <a:spLocks/>
              </p:cNvSpPr>
              <p:nvPr/>
            </p:nvSpPr>
            <p:spPr bwMode="auto">
              <a:xfrm>
                <a:off x="448" y="2043"/>
                <a:ext cx="244" cy="67"/>
              </a:xfrm>
              <a:custGeom>
                <a:avLst/>
                <a:gdLst>
                  <a:gd name="T0" fmla="*/ 0 w 337"/>
                  <a:gd name="T1" fmla="*/ 15 h 92"/>
                  <a:gd name="T2" fmla="*/ 15 w 337"/>
                  <a:gd name="T3" fmla="*/ 0 h 92"/>
                  <a:gd name="T4" fmla="*/ 337 w 337"/>
                  <a:gd name="T5" fmla="*/ 0 h 92"/>
                  <a:gd name="T6" fmla="*/ 337 w 337"/>
                  <a:gd name="T7" fmla="*/ 92 h 92"/>
                  <a:gd name="T8" fmla="*/ 0 w 337"/>
                  <a:gd name="T9" fmla="*/ 92 h 92"/>
                  <a:gd name="T10" fmla="*/ 0 w 337"/>
                  <a:gd name="T11" fmla="*/ 1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7" h="92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92"/>
                      <a:pt x="337" y="92"/>
                      <a:pt x="337" y="92"/>
                    </a:cubicBezTo>
                    <a:cubicBezTo>
                      <a:pt x="0" y="92"/>
                      <a:pt x="0" y="92"/>
                      <a:pt x="0" y="92"/>
                    </a:cubicBezTo>
                    <a:lnTo>
                      <a:pt x="0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5" name="Line 61"/>
              <p:cNvSpPr>
                <a:spLocks noChangeShapeType="1"/>
              </p:cNvSpPr>
              <p:nvPr/>
            </p:nvSpPr>
            <p:spPr bwMode="auto">
              <a:xfrm>
                <a:off x="473" y="2010"/>
                <a:ext cx="1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6" name="Freeform 62"/>
              <p:cNvSpPr>
                <a:spLocks/>
              </p:cNvSpPr>
              <p:nvPr/>
            </p:nvSpPr>
            <p:spPr bwMode="auto">
              <a:xfrm>
                <a:off x="489" y="1909"/>
                <a:ext cx="203" cy="134"/>
              </a:xfrm>
              <a:custGeom>
                <a:avLst/>
                <a:gdLst>
                  <a:gd name="T0" fmla="*/ 0 w 281"/>
                  <a:gd name="T1" fmla="*/ 0 h 184"/>
                  <a:gd name="T2" fmla="*/ 272 w 281"/>
                  <a:gd name="T3" fmla="*/ 133 h 184"/>
                  <a:gd name="T4" fmla="*/ 280 w 281"/>
                  <a:gd name="T5" fmla="*/ 147 h 184"/>
                  <a:gd name="T6" fmla="*/ 281 w 281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1" h="184">
                    <a:moveTo>
                      <a:pt x="0" y="0"/>
                    </a:moveTo>
                    <a:cubicBezTo>
                      <a:pt x="272" y="133"/>
                      <a:pt x="272" y="133"/>
                      <a:pt x="272" y="133"/>
                    </a:cubicBezTo>
                    <a:cubicBezTo>
                      <a:pt x="277" y="135"/>
                      <a:pt x="280" y="142"/>
                      <a:pt x="280" y="147"/>
                    </a:cubicBezTo>
                    <a:cubicBezTo>
                      <a:pt x="281" y="184"/>
                      <a:pt x="281" y="184"/>
                      <a:pt x="281" y="18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7" name="Oval 63"/>
              <p:cNvSpPr>
                <a:spLocks noChangeArrowheads="1"/>
              </p:cNvSpPr>
              <p:nvPr/>
            </p:nvSpPr>
            <p:spPr bwMode="auto">
              <a:xfrm>
                <a:off x="477" y="2072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1" name="Group 99"/>
            <p:cNvGrpSpPr>
              <a:grpSpLocks noChangeAspect="1"/>
            </p:cNvGrpSpPr>
            <p:nvPr/>
          </p:nvGrpSpPr>
          <p:grpSpPr bwMode="auto">
            <a:xfrm>
              <a:off x="766238" y="2446793"/>
              <a:ext cx="317502" cy="325786"/>
              <a:chOff x="461" y="1600"/>
              <a:chExt cx="230" cy="236"/>
            </a:xfrm>
          </p:grpSpPr>
          <p:sp>
            <p:nvSpPr>
              <p:cNvPr id="822" name="Freeform 100"/>
              <p:cNvSpPr>
                <a:spLocks/>
              </p:cNvSpPr>
              <p:nvPr/>
            </p:nvSpPr>
            <p:spPr bwMode="auto">
              <a:xfrm>
                <a:off x="461" y="1600"/>
                <a:ext cx="118" cy="236"/>
              </a:xfrm>
              <a:custGeom>
                <a:avLst/>
                <a:gdLst>
                  <a:gd name="T0" fmla="*/ 163 w 163"/>
                  <a:gd name="T1" fmla="*/ 0 h 327"/>
                  <a:gd name="T2" fmla="*/ 87 w 163"/>
                  <a:gd name="T3" fmla="*/ 29 h 327"/>
                  <a:gd name="T4" fmla="*/ 2 w 163"/>
                  <a:gd name="T5" fmla="*/ 0 h 327"/>
                  <a:gd name="T6" fmla="*/ 16 w 163"/>
                  <a:gd name="T7" fmla="*/ 187 h 327"/>
                  <a:gd name="T8" fmla="*/ 163 w 163"/>
                  <a:gd name="T9" fmla="*/ 3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327">
                    <a:moveTo>
                      <a:pt x="163" y="0"/>
                    </a:moveTo>
                    <a:cubicBezTo>
                      <a:pt x="163" y="0"/>
                      <a:pt x="137" y="29"/>
                      <a:pt x="87" y="29"/>
                    </a:cubicBezTo>
                    <a:cubicBezTo>
                      <a:pt x="38" y="29"/>
                      <a:pt x="2" y="0"/>
                      <a:pt x="2" y="0"/>
                    </a:cubicBezTo>
                    <a:cubicBezTo>
                      <a:pt x="2" y="0"/>
                      <a:pt x="0" y="146"/>
                      <a:pt x="16" y="187"/>
                    </a:cubicBezTo>
                    <a:cubicBezTo>
                      <a:pt x="35" y="234"/>
                      <a:pt x="70" y="289"/>
                      <a:pt x="163" y="3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3" name="Freeform 101"/>
              <p:cNvSpPr>
                <a:spLocks/>
              </p:cNvSpPr>
              <p:nvPr/>
            </p:nvSpPr>
            <p:spPr bwMode="auto">
              <a:xfrm>
                <a:off x="573" y="1600"/>
                <a:ext cx="118" cy="236"/>
              </a:xfrm>
              <a:custGeom>
                <a:avLst/>
                <a:gdLst>
                  <a:gd name="T0" fmla="*/ 4 w 163"/>
                  <a:gd name="T1" fmla="*/ 327 h 327"/>
                  <a:gd name="T2" fmla="*/ 147 w 163"/>
                  <a:gd name="T3" fmla="*/ 187 h 327"/>
                  <a:gd name="T4" fmla="*/ 161 w 163"/>
                  <a:gd name="T5" fmla="*/ 0 h 327"/>
                  <a:gd name="T6" fmla="*/ 76 w 163"/>
                  <a:gd name="T7" fmla="*/ 29 h 327"/>
                  <a:gd name="T8" fmla="*/ 0 w 163"/>
                  <a:gd name="T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327">
                    <a:moveTo>
                      <a:pt x="4" y="327"/>
                    </a:moveTo>
                    <a:cubicBezTo>
                      <a:pt x="96" y="289"/>
                      <a:pt x="128" y="234"/>
                      <a:pt x="147" y="187"/>
                    </a:cubicBezTo>
                    <a:cubicBezTo>
                      <a:pt x="163" y="146"/>
                      <a:pt x="161" y="0"/>
                      <a:pt x="161" y="0"/>
                    </a:cubicBezTo>
                    <a:cubicBezTo>
                      <a:pt x="161" y="0"/>
                      <a:pt x="126" y="29"/>
                      <a:pt x="76" y="29"/>
                    </a:cubicBezTo>
                    <a:cubicBezTo>
                      <a:pt x="26" y="29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2" name="Group 212"/>
            <p:cNvGrpSpPr>
              <a:grpSpLocks noChangeAspect="1"/>
            </p:cNvGrpSpPr>
            <p:nvPr/>
          </p:nvGrpSpPr>
          <p:grpSpPr bwMode="auto">
            <a:xfrm>
              <a:off x="733695" y="1287496"/>
              <a:ext cx="382588" cy="379413"/>
              <a:chOff x="476" y="892"/>
              <a:chExt cx="241" cy="239"/>
            </a:xfrm>
          </p:grpSpPr>
          <p:sp>
            <p:nvSpPr>
              <p:cNvPr id="815" name="Freeform 213"/>
              <p:cNvSpPr>
                <a:spLocks/>
              </p:cNvSpPr>
              <p:nvPr/>
            </p:nvSpPr>
            <p:spPr bwMode="auto">
              <a:xfrm>
                <a:off x="525" y="892"/>
                <a:ext cx="142" cy="173"/>
              </a:xfrm>
              <a:custGeom>
                <a:avLst/>
                <a:gdLst>
                  <a:gd name="T0" fmla="*/ 0 w 197"/>
                  <a:gd name="T1" fmla="*/ 18 h 239"/>
                  <a:gd name="T2" fmla="*/ 18 w 197"/>
                  <a:gd name="T3" fmla="*/ 0 h 239"/>
                  <a:gd name="T4" fmla="*/ 179 w 197"/>
                  <a:gd name="T5" fmla="*/ 0 h 239"/>
                  <a:gd name="T6" fmla="*/ 197 w 197"/>
                  <a:gd name="T7" fmla="*/ 18 h 239"/>
                  <a:gd name="T8" fmla="*/ 197 w 197"/>
                  <a:gd name="T9" fmla="*/ 222 h 239"/>
                  <a:gd name="T10" fmla="*/ 179 w 197"/>
                  <a:gd name="T11" fmla="*/ 239 h 239"/>
                  <a:gd name="T12" fmla="*/ 18 w 197"/>
                  <a:gd name="T13" fmla="*/ 239 h 239"/>
                  <a:gd name="T14" fmla="*/ 0 w 197"/>
                  <a:gd name="T15" fmla="*/ 222 h 239"/>
                  <a:gd name="T16" fmla="*/ 0 w 197"/>
                  <a:gd name="T17" fmla="*/ 1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7" h="239">
                    <a:moveTo>
                      <a:pt x="0" y="18"/>
                    </a:moveTo>
                    <a:cubicBezTo>
                      <a:pt x="0" y="8"/>
                      <a:pt x="8" y="0"/>
                      <a:pt x="18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89" y="0"/>
                      <a:pt x="197" y="8"/>
                      <a:pt x="197" y="18"/>
                    </a:cubicBezTo>
                    <a:cubicBezTo>
                      <a:pt x="197" y="222"/>
                      <a:pt x="197" y="222"/>
                      <a:pt x="197" y="222"/>
                    </a:cubicBezTo>
                    <a:cubicBezTo>
                      <a:pt x="197" y="232"/>
                      <a:pt x="189" y="239"/>
                      <a:pt x="179" y="239"/>
                    </a:cubicBezTo>
                    <a:cubicBezTo>
                      <a:pt x="18" y="239"/>
                      <a:pt x="18" y="239"/>
                      <a:pt x="18" y="239"/>
                    </a:cubicBezTo>
                    <a:cubicBezTo>
                      <a:pt x="8" y="239"/>
                      <a:pt x="0" y="232"/>
                      <a:pt x="0" y="222"/>
                    </a:cubicBezTo>
                    <a:lnTo>
                      <a:pt x="0" y="1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6" name="Line 214"/>
              <p:cNvSpPr>
                <a:spLocks noChangeShapeType="1"/>
              </p:cNvSpPr>
              <p:nvPr/>
            </p:nvSpPr>
            <p:spPr bwMode="auto">
              <a:xfrm>
                <a:off x="564" y="923"/>
                <a:ext cx="6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7" name="Freeform 215"/>
              <p:cNvSpPr>
                <a:spLocks/>
              </p:cNvSpPr>
              <p:nvPr/>
            </p:nvSpPr>
            <p:spPr bwMode="auto">
              <a:xfrm>
                <a:off x="476" y="1065"/>
                <a:ext cx="241" cy="66"/>
              </a:xfrm>
              <a:custGeom>
                <a:avLst/>
                <a:gdLst>
                  <a:gd name="T0" fmla="*/ 172 w 241"/>
                  <a:gd name="T1" fmla="*/ 0 h 66"/>
                  <a:gd name="T2" fmla="*/ 241 w 241"/>
                  <a:gd name="T3" fmla="*/ 66 h 66"/>
                  <a:gd name="T4" fmla="*/ 0 w 241"/>
                  <a:gd name="T5" fmla="*/ 66 h 66"/>
                  <a:gd name="T6" fmla="*/ 70 w 241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66">
                    <a:moveTo>
                      <a:pt x="172" y="0"/>
                    </a:moveTo>
                    <a:lnTo>
                      <a:pt x="241" y="66"/>
                    </a:lnTo>
                    <a:lnTo>
                      <a:pt x="0" y="66"/>
                    </a:lnTo>
                    <a:lnTo>
                      <a:pt x="7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8" name="Oval 216"/>
              <p:cNvSpPr>
                <a:spLocks noChangeArrowheads="1"/>
              </p:cNvSpPr>
              <p:nvPr/>
            </p:nvSpPr>
            <p:spPr bwMode="auto">
              <a:xfrm>
                <a:off x="552" y="1032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9" name="Oval 217"/>
              <p:cNvSpPr>
                <a:spLocks noChangeArrowheads="1"/>
              </p:cNvSpPr>
              <p:nvPr/>
            </p:nvSpPr>
            <p:spPr bwMode="auto">
              <a:xfrm>
                <a:off x="633" y="1032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0" name="Rectangle 218"/>
              <p:cNvSpPr>
                <a:spLocks noChangeArrowheads="1"/>
              </p:cNvSpPr>
              <p:nvPr/>
            </p:nvSpPr>
            <p:spPr bwMode="auto">
              <a:xfrm>
                <a:off x="556" y="954"/>
                <a:ext cx="81" cy="5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1" name="Line 219"/>
              <p:cNvSpPr>
                <a:spLocks noChangeShapeType="1"/>
              </p:cNvSpPr>
              <p:nvPr/>
            </p:nvSpPr>
            <p:spPr bwMode="auto">
              <a:xfrm>
                <a:off x="512" y="1097"/>
                <a:ext cx="17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3" name="Group 259"/>
            <p:cNvGrpSpPr>
              <a:grpSpLocks noChangeAspect="1"/>
            </p:cNvGrpSpPr>
            <p:nvPr/>
          </p:nvGrpSpPr>
          <p:grpSpPr bwMode="auto">
            <a:xfrm>
              <a:off x="743221" y="782665"/>
              <a:ext cx="363537" cy="300038"/>
              <a:chOff x="499" y="579"/>
              <a:chExt cx="229" cy="189"/>
            </a:xfrm>
          </p:grpSpPr>
          <p:sp>
            <p:nvSpPr>
              <p:cNvPr id="812" name="Freeform 260"/>
              <p:cNvSpPr>
                <a:spLocks/>
              </p:cNvSpPr>
              <p:nvPr/>
            </p:nvSpPr>
            <p:spPr bwMode="auto">
              <a:xfrm>
                <a:off x="499" y="579"/>
                <a:ext cx="229" cy="189"/>
              </a:xfrm>
              <a:custGeom>
                <a:avLst/>
                <a:gdLst>
                  <a:gd name="T0" fmla="*/ 117 w 229"/>
                  <a:gd name="T1" fmla="*/ 0 h 189"/>
                  <a:gd name="T2" fmla="*/ 0 w 229"/>
                  <a:gd name="T3" fmla="*/ 189 h 189"/>
                  <a:gd name="T4" fmla="*/ 229 w 229"/>
                  <a:gd name="T5" fmla="*/ 189 h 189"/>
                  <a:gd name="T6" fmla="*/ 117 w 229"/>
                  <a:gd name="T7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9" h="189">
                    <a:moveTo>
                      <a:pt x="117" y="0"/>
                    </a:moveTo>
                    <a:lnTo>
                      <a:pt x="0" y="189"/>
                    </a:lnTo>
                    <a:lnTo>
                      <a:pt x="229" y="189"/>
                    </a:lnTo>
                    <a:lnTo>
                      <a:pt x="117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3" name="Line 261"/>
              <p:cNvSpPr>
                <a:spLocks noChangeShapeType="1"/>
              </p:cNvSpPr>
              <p:nvPr/>
            </p:nvSpPr>
            <p:spPr bwMode="auto">
              <a:xfrm>
                <a:off x="617" y="632"/>
                <a:ext cx="0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4" name="Line 262"/>
              <p:cNvSpPr>
                <a:spLocks noChangeShapeType="1"/>
              </p:cNvSpPr>
              <p:nvPr/>
            </p:nvSpPr>
            <p:spPr bwMode="auto">
              <a:xfrm>
                <a:off x="617" y="735"/>
                <a:ext cx="0" cy="1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4" name="Group 265"/>
            <p:cNvGrpSpPr>
              <a:grpSpLocks noChangeAspect="1"/>
            </p:cNvGrpSpPr>
            <p:nvPr/>
          </p:nvGrpSpPr>
          <p:grpSpPr bwMode="auto">
            <a:xfrm>
              <a:off x="734489" y="254022"/>
              <a:ext cx="381000" cy="323850"/>
              <a:chOff x="465" y="208"/>
              <a:chExt cx="240" cy="204"/>
            </a:xfrm>
          </p:grpSpPr>
          <p:sp>
            <p:nvSpPr>
              <p:cNvPr id="805" name="Rectangle 266"/>
              <p:cNvSpPr>
                <a:spLocks noChangeArrowheads="1"/>
              </p:cNvSpPr>
              <p:nvPr/>
            </p:nvSpPr>
            <p:spPr bwMode="auto">
              <a:xfrm>
                <a:off x="465" y="208"/>
                <a:ext cx="240" cy="20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6" name="Line 267"/>
              <p:cNvSpPr>
                <a:spLocks noChangeShapeType="1"/>
              </p:cNvSpPr>
              <p:nvPr/>
            </p:nvSpPr>
            <p:spPr bwMode="auto">
              <a:xfrm>
                <a:off x="465" y="265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7" name="Oval 268"/>
              <p:cNvSpPr>
                <a:spLocks noChangeArrowheads="1"/>
              </p:cNvSpPr>
              <p:nvPr/>
            </p:nvSpPr>
            <p:spPr bwMode="auto">
              <a:xfrm>
                <a:off x="610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8" name="Oval 269"/>
              <p:cNvSpPr>
                <a:spLocks noChangeArrowheads="1"/>
              </p:cNvSpPr>
              <p:nvPr/>
            </p:nvSpPr>
            <p:spPr bwMode="auto">
              <a:xfrm>
                <a:off x="637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9" name="Oval 270"/>
              <p:cNvSpPr>
                <a:spLocks noChangeArrowheads="1"/>
              </p:cNvSpPr>
              <p:nvPr/>
            </p:nvSpPr>
            <p:spPr bwMode="auto">
              <a:xfrm>
                <a:off x="665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0" name="Freeform 271"/>
              <p:cNvSpPr>
                <a:spLocks/>
              </p:cNvSpPr>
              <p:nvPr/>
            </p:nvSpPr>
            <p:spPr bwMode="auto">
              <a:xfrm>
                <a:off x="548" y="305"/>
                <a:ext cx="73" cy="72"/>
              </a:xfrm>
              <a:custGeom>
                <a:avLst/>
                <a:gdLst>
                  <a:gd name="T0" fmla="*/ 0 w 73"/>
                  <a:gd name="T1" fmla="*/ 72 h 72"/>
                  <a:gd name="T2" fmla="*/ 0 w 73"/>
                  <a:gd name="T3" fmla="*/ 37 h 72"/>
                  <a:gd name="T4" fmla="*/ 36 w 73"/>
                  <a:gd name="T5" fmla="*/ 0 h 72"/>
                  <a:gd name="T6" fmla="*/ 73 w 73"/>
                  <a:gd name="T7" fmla="*/ 37 h 72"/>
                  <a:gd name="T8" fmla="*/ 73 w 73"/>
                  <a:gd name="T9" fmla="*/ 72 h 72"/>
                  <a:gd name="T10" fmla="*/ 0 w 73"/>
                  <a:gd name="T1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2">
                    <a:moveTo>
                      <a:pt x="0" y="72"/>
                    </a:moveTo>
                    <a:lnTo>
                      <a:pt x="0" y="37"/>
                    </a:lnTo>
                    <a:lnTo>
                      <a:pt x="36" y="0"/>
                    </a:lnTo>
                    <a:lnTo>
                      <a:pt x="73" y="37"/>
                    </a:lnTo>
                    <a:lnTo>
                      <a:pt x="73" y="72"/>
                    </a:lnTo>
                    <a:lnTo>
                      <a:pt x="0" y="7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1" name="Freeform 272"/>
              <p:cNvSpPr>
                <a:spLocks/>
              </p:cNvSpPr>
              <p:nvPr/>
            </p:nvSpPr>
            <p:spPr bwMode="auto">
              <a:xfrm>
                <a:off x="579" y="354"/>
                <a:ext cx="11" cy="23"/>
              </a:xfrm>
              <a:custGeom>
                <a:avLst/>
                <a:gdLst>
                  <a:gd name="T0" fmla="*/ 0 w 11"/>
                  <a:gd name="T1" fmla="*/ 23 h 23"/>
                  <a:gd name="T2" fmla="*/ 0 w 11"/>
                  <a:gd name="T3" fmla="*/ 0 h 23"/>
                  <a:gd name="T4" fmla="*/ 11 w 11"/>
                  <a:gd name="T5" fmla="*/ 0 h 23"/>
                  <a:gd name="T6" fmla="*/ 11 w 11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23">
                    <a:moveTo>
                      <a:pt x="0" y="23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11" y="2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840" name="Group 839"/>
          <p:cNvGrpSpPr/>
          <p:nvPr/>
        </p:nvGrpSpPr>
        <p:grpSpPr>
          <a:xfrm>
            <a:off x="-10983040" y="251051"/>
            <a:ext cx="384405" cy="4075729"/>
            <a:chOff x="187196" y="247414"/>
            <a:chExt cx="392113" cy="4157456"/>
          </a:xfrm>
        </p:grpSpPr>
        <p:grpSp>
          <p:nvGrpSpPr>
            <p:cNvPr id="841" name="Group 255"/>
            <p:cNvGrpSpPr>
              <a:grpSpLocks noChangeAspect="1"/>
            </p:cNvGrpSpPr>
            <p:nvPr/>
          </p:nvGrpSpPr>
          <p:grpSpPr bwMode="auto">
            <a:xfrm>
              <a:off x="220671" y="837957"/>
              <a:ext cx="325163" cy="323818"/>
              <a:chOff x="7482" y="1491"/>
              <a:chExt cx="242" cy="241"/>
            </a:xfrm>
          </p:grpSpPr>
          <p:sp>
            <p:nvSpPr>
              <p:cNvPr id="877" name="Freeform 256"/>
              <p:cNvSpPr>
                <a:spLocks/>
              </p:cNvSpPr>
              <p:nvPr/>
            </p:nvSpPr>
            <p:spPr bwMode="auto">
              <a:xfrm>
                <a:off x="7482" y="1507"/>
                <a:ext cx="225" cy="225"/>
              </a:xfrm>
              <a:custGeom>
                <a:avLst/>
                <a:gdLst>
                  <a:gd name="T0" fmla="*/ 310 w 310"/>
                  <a:gd name="T1" fmla="*/ 155 h 310"/>
                  <a:gd name="T2" fmla="*/ 155 w 310"/>
                  <a:gd name="T3" fmla="*/ 310 h 310"/>
                  <a:gd name="T4" fmla="*/ 0 w 310"/>
                  <a:gd name="T5" fmla="*/ 155 h 310"/>
                  <a:gd name="T6" fmla="*/ 155 w 310"/>
                  <a:gd name="T7" fmla="*/ 0 h 310"/>
                  <a:gd name="T8" fmla="*/ 155 w 310"/>
                  <a:gd name="T9" fmla="*/ 155 h 310"/>
                  <a:gd name="T10" fmla="*/ 310 w 310"/>
                  <a:gd name="T11" fmla="*/ 15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0" h="310">
                    <a:moveTo>
                      <a:pt x="310" y="155"/>
                    </a:moveTo>
                    <a:cubicBezTo>
                      <a:pt x="310" y="241"/>
                      <a:pt x="241" y="310"/>
                      <a:pt x="155" y="310"/>
                    </a:cubicBezTo>
                    <a:cubicBezTo>
                      <a:pt x="69" y="310"/>
                      <a:pt x="0" y="241"/>
                      <a:pt x="0" y="155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55" y="155"/>
                      <a:pt x="155" y="155"/>
                      <a:pt x="155" y="155"/>
                    </a:cubicBezTo>
                    <a:lnTo>
                      <a:pt x="310" y="15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8" name="Freeform 257"/>
              <p:cNvSpPr>
                <a:spLocks/>
              </p:cNvSpPr>
              <p:nvPr/>
            </p:nvSpPr>
            <p:spPr bwMode="auto">
              <a:xfrm>
                <a:off x="7623" y="1491"/>
                <a:ext cx="101" cy="100"/>
              </a:xfrm>
              <a:custGeom>
                <a:avLst/>
                <a:gdLst>
                  <a:gd name="T0" fmla="*/ 139 w 139"/>
                  <a:gd name="T1" fmla="*/ 139 h 139"/>
                  <a:gd name="T2" fmla="*/ 0 w 139"/>
                  <a:gd name="T3" fmla="*/ 0 h 139"/>
                  <a:gd name="T4" fmla="*/ 0 w 139"/>
                  <a:gd name="T5" fmla="*/ 139 h 139"/>
                  <a:gd name="T6" fmla="*/ 139 w 139"/>
                  <a:gd name="T7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39">
                    <a:moveTo>
                      <a:pt x="139" y="139"/>
                    </a:moveTo>
                    <a:cubicBezTo>
                      <a:pt x="139" y="62"/>
                      <a:pt x="77" y="0"/>
                      <a:pt x="0" y="0"/>
                    </a:cubicBezTo>
                    <a:cubicBezTo>
                      <a:pt x="0" y="139"/>
                      <a:pt x="0" y="139"/>
                      <a:pt x="0" y="139"/>
                    </a:cubicBezTo>
                    <a:lnTo>
                      <a:pt x="139" y="139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2" name="Group 103"/>
            <p:cNvGrpSpPr>
              <a:grpSpLocks noChangeAspect="1"/>
            </p:cNvGrpSpPr>
            <p:nvPr/>
          </p:nvGrpSpPr>
          <p:grpSpPr bwMode="auto">
            <a:xfrm>
              <a:off x="210682" y="4066860"/>
              <a:ext cx="345141" cy="338010"/>
              <a:chOff x="3796" y="2085"/>
              <a:chExt cx="242" cy="237"/>
            </a:xfrm>
          </p:grpSpPr>
          <p:sp>
            <p:nvSpPr>
              <p:cNvPr id="873" name="Oval 104"/>
              <p:cNvSpPr>
                <a:spLocks noChangeArrowheads="1"/>
              </p:cNvSpPr>
              <p:nvPr/>
            </p:nvSpPr>
            <p:spPr bwMode="auto">
              <a:xfrm>
                <a:off x="3796" y="2085"/>
                <a:ext cx="242" cy="7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4" name="Oval 105"/>
              <p:cNvSpPr>
                <a:spLocks noChangeArrowheads="1"/>
              </p:cNvSpPr>
              <p:nvPr/>
            </p:nvSpPr>
            <p:spPr bwMode="auto">
              <a:xfrm>
                <a:off x="3796" y="2243"/>
                <a:ext cx="242" cy="7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5" name="Line 106"/>
              <p:cNvSpPr>
                <a:spLocks noChangeShapeType="1"/>
              </p:cNvSpPr>
              <p:nvPr/>
            </p:nvSpPr>
            <p:spPr bwMode="auto">
              <a:xfrm>
                <a:off x="3796" y="2125"/>
                <a:ext cx="0" cy="15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6" name="Line 107"/>
              <p:cNvSpPr>
                <a:spLocks noChangeShapeType="1"/>
              </p:cNvSpPr>
              <p:nvPr/>
            </p:nvSpPr>
            <p:spPr bwMode="auto">
              <a:xfrm>
                <a:off x="4038" y="2125"/>
                <a:ext cx="0" cy="15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843" name="Freeform 25"/>
            <p:cNvSpPr>
              <a:spLocks/>
            </p:cNvSpPr>
            <p:nvPr/>
          </p:nvSpPr>
          <p:spPr bwMode="auto">
            <a:xfrm>
              <a:off x="190371" y="3539816"/>
              <a:ext cx="385763" cy="323850"/>
            </a:xfrm>
            <a:custGeom>
              <a:avLst/>
              <a:gdLst>
                <a:gd name="T0" fmla="*/ 296 w 336"/>
                <a:gd name="T1" fmla="*/ 179 h 280"/>
                <a:gd name="T2" fmla="*/ 336 w 336"/>
                <a:gd name="T3" fmla="*/ 139 h 280"/>
                <a:gd name="T4" fmla="*/ 296 w 336"/>
                <a:gd name="T5" fmla="*/ 99 h 280"/>
                <a:gd name="T6" fmla="*/ 216 w 336"/>
                <a:gd name="T7" fmla="*/ 99 h 280"/>
                <a:gd name="T8" fmla="*/ 155 w 336"/>
                <a:gd name="T9" fmla="*/ 0 h 280"/>
                <a:gd name="T10" fmla="*/ 130 w 336"/>
                <a:gd name="T11" fmla="*/ 0 h 280"/>
                <a:gd name="T12" fmla="*/ 130 w 336"/>
                <a:gd name="T13" fmla="*/ 113 h 280"/>
                <a:gd name="T14" fmla="*/ 54 w 336"/>
                <a:gd name="T15" fmla="*/ 113 h 280"/>
                <a:gd name="T16" fmla="*/ 24 w 336"/>
                <a:gd name="T17" fmla="*/ 90 h 280"/>
                <a:gd name="T18" fmla="*/ 0 w 336"/>
                <a:gd name="T19" fmla="*/ 90 h 280"/>
                <a:gd name="T20" fmla="*/ 12 w 336"/>
                <a:gd name="T21" fmla="*/ 139 h 280"/>
                <a:gd name="T22" fmla="*/ 0 w 336"/>
                <a:gd name="T23" fmla="*/ 190 h 280"/>
                <a:gd name="T24" fmla="*/ 27 w 336"/>
                <a:gd name="T25" fmla="*/ 190 h 280"/>
                <a:gd name="T26" fmla="*/ 54 w 336"/>
                <a:gd name="T27" fmla="*/ 166 h 280"/>
                <a:gd name="T28" fmla="*/ 130 w 336"/>
                <a:gd name="T29" fmla="*/ 166 h 280"/>
                <a:gd name="T30" fmla="*/ 130 w 336"/>
                <a:gd name="T31" fmla="*/ 280 h 280"/>
                <a:gd name="T32" fmla="*/ 153 w 336"/>
                <a:gd name="T33" fmla="*/ 280 h 280"/>
                <a:gd name="T34" fmla="*/ 216 w 336"/>
                <a:gd name="T35" fmla="*/ 179 h 280"/>
                <a:gd name="T36" fmla="*/ 296 w 336"/>
                <a:gd name="T37" fmla="*/ 1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6" h="280">
                  <a:moveTo>
                    <a:pt x="296" y="179"/>
                  </a:moveTo>
                  <a:cubicBezTo>
                    <a:pt x="318" y="179"/>
                    <a:pt x="336" y="161"/>
                    <a:pt x="336" y="139"/>
                  </a:cubicBezTo>
                  <a:cubicBezTo>
                    <a:pt x="336" y="117"/>
                    <a:pt x="318" y="99"/>
                    <a:pt x="296" y="99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113"/>
                    <a:pt x="130" y="113"/>
                    <a:pt x="130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27" y="190"/>
                    <a:pt x="27" y="190"/>
                    <a:pt x="27" y="190"/>
                  </a:cubicBezTo>
                  <a:cubicBezTo>
                    <a:pt x="54" y="166"/>
                    <a:pt x="54" y="166"/>
                    <a:pt x="54" y="166"/>
                  </a:cubicBezTo>
                  <a:cubicBezTo>
                    <a:pt x="130" y="166"/>
                    <a:pt x="130" y="166"/>
                    <a:pt x="130" y="166"/>
                  </a:cubicBezTo>
                  <a:cubicBezTo>
                    <a:pt x="130" y="280"/>
                    <a:pt x="130" y="280"/>
                    <a:pt x="130" y="280"/>
                  </a:cubicBezTo>
                  <a:cubicBezTo>
                    <a:pt x="153" y="280"/>
                    <a:pt x="153" y="280"/>
                    <a:pt x="153" y="280"/>
                  </a:cubicBezTo>
                  <a:cubicBezTo>
                    <a:pt x="216" y="179"/>
                    <a:pt x="216" y="179"/>
                    <a:pt x="216" y="179"/>
                  </a:cubicBezTo>
                  <a:lnTo>
                    <a:pt x="296" y="179"/>
                  </a:lnTo>
                  <a:close/>
                </a:path>
              </a:pathLst>
            </a:custGeom>
            <a:noFill/>
            <a:ln w="15875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grpSp>
          <p:nvGrpSpPr>
            <p:cNvPr id="844" name="Group 92"/>
            <p:cNvGrpSpPr>
              <a:grpSpLocks noChangeAspect="1"/>
            </p:cNvGrpSpPr>
            <p:nvPr/>
          </p:nvGrpSpPr>
          <p:grpSpPr bwMode="auto">
            <a:xfrm>
              <a:off x="283240" y="2944510"/>
              <a:ext cx="200024" cy="392113"/>
              <a:chOff x="158" y="1888"/>
              <a:chExt cx="131" cy="247"/>
            </a:xfrm>
          </p:grpSpPr>
          <p:sp>
            <p:nvSpPr>
              <p:cNvPr id="869" name="Rectangle 93"/>
              <p:cNvSpPr>
                <a:spLocks noChangeArrowheads="1"/>
              </p:cNvSpPr>
              <p:nvPr/>
            </p:nvSpPr>
            <p:spPr bwMode="auto">
              <a:xfrm>
                <a:off x="158" y="1888"/>
                <a:ext cx="131" cy="24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0" name="Line 94"/>
              <p:cNvSpPr>
                <a:spLocks noChangeShapeType="1"/>
              </p:cNvSpPr>
              <p:nvPr/>
            </p:nvSpPr>
            <p:spPr bwMode="auto">
              <a:xfrm>
                <a:off x="186" y="1928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1" name="Line 95"/>
              <p:cNvSpPr>
                <a:spLocks noChangeShapeType="1"/>
              </p:cNvSpPr>
              <p:nvPr/>
            </p:nvSpPr>
            <p:spPr bwMode="auto">
              <a:xfrm>
                <a:off x="186" y="2058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2" name="Line 96"/>
              <p:cNvSpPr>
                <a:spLocks noChangeShapeType="1"/>
              </p:cNvSpPr>
              <p:nvPr/>
            </p:nvSpPr>
            <p:spPr bwMode="auto">
              <a:xfrm>
                <a:off x="186" y="2094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5" name="Group 104"/>
            <p:cNvGrpSpPr>
              <a:grpSpLocks noChangeAspect="1"/>
            </p:cNvGrpSpPr>
            <p:nvPr/>
          </p:nvGrpSpPr>
          <p:grpSpPr bwMode="auto">
            <a:xfrm>
              <a:off x="237996" y="2341267"/>
              <a:ext cx="290513" cy="400050"/>
              <a:chOff x="178" y="1490"/>
              <a:chExt cx="183" cy="252"/>
            </a:xfrm>
          </p:grpSpPr>
          <p:sp>
            <p:nvSpPr>
              <p:cNvPr id="860" name="Oval 105"/>
              <p:cNvSpPr>
                <a:spLocks noChangeArrowheads="1"/>
              </p:cNvSpPr>
              <p:nvPr/>
            </p:nvSpPr>
            <p:spPr bwMode="auto">
              <a:xfrm>
                <a:off x="248" y="1531"/>
                <a:ext cx="43" cy="4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1" name="Line 106"/>
              <p:cNvSpPr>
                <a:spLocks noChangeShapeType="1"/>
              </p:cNvSpPr>
              <p:nvPr/>
            </p:nvSpPr>
            <p:spPr bwMode="auto">
              <a:xfrm flipV="1">
                <a:off x="206" y="1573"/>
                <a:ext cx="56" cy="16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2" name="Line 107"/>
              <p:cNvSpPr>
                <a:spLocks noChangeShapeType="1"/>
              </p:cNvSpPr>
              <p:nvPr/>
            </p:nvSpPr>
            <p:spPr bwMode="auto">
              <a:xfrm flipH="1" flipV="1">
                <a:off x="276" y="1573"/>
                <a:ext cx="56" cy="16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3" name="Line 108"/>
              <p:cNvSpPr>
                <a:spLocks noChangeShapeType="1"/>
              </p:cNvSpPr>
              <p:nvPr/>
            </p:nvSpPr>
            <p:spPr bwMode="auto">
              <a:xfrm>
                <a:off x="240" y="1641"/>
                <a:ext cx="5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4" name="Line 109"/>
              <p:cNvSpPr>
                <a:spLocks noChangeShapeType="1"/>
              </p:cNvSpPr>
              <p:nvPr/>
            </p:nvSpPr>
            <p:spPr bwMode="auto">
              <a:xfrm>
                <a:off x="221" y="1695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5" name="Freeform 110"/>
              <p:cNvSpPr>
                <a:spLocks/>
              </p:cNvSpPr>
              <p:nvPr/>
            </p:nvSpPr>
            <p:spPr bwMode="auto">
              <a:xfrm>
                <a:off x="178" y="1490"/>
                <a:ext cx="26" cy="125"/>
              </a:xfrm>
              <a:custGeom>
                <a:avLst/>
                <a:gdLst>
                  <a:gd name="T0" fmla="*/ 36 w 36"/>
                  <a:gd name="T1" fmla="*/ 173 h 173"/>
                  <a:gd name="T2" fmla="*/ 0 w 36"/>
                  <a:gd name="T3" fmla="*/ 86 h 173"/>
                  <a:gd name="T4" fmla="*/ 35 w 36"/>
                  <a:gd name="T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173">
                    <a:moveTo>
                      <a:pt x="36" y="173"/>
                    </a:moveTo>
                    <a:cubicBezTo>
                      <a:pt x="13" y="151"/>
                      <a:pt x="0" y="120"/>
                      <a:pt x="0" y="86"/>
                    </a:cubicBezTo>
                    <a:cubicBezTo>
                      <a:pt x="0" y="52"/>
                      <a:pt x="13" y="22"/>
                      <a:pt x="3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6" name="Freeform 111"/>
              <p:cNvSpPr>
                <a:spLocks/>
              </p:cNvSpPr>
              <p:nvPr/>
            </p:nvSpPr>
            <p:spPr bwMode="auto">
              <a:xfrm>
                <a:off x="216" y="1517"/>
                <a:ext cx="14" cy="71"/>
              </a:xfrm>
              <a:custGeom>
                <a:avLst/>
                <a:gdLst>
                  <a:gd name="T0" fmla="*/ 20 w 20"/>
                  <a:gd name="T1" fmla="*/ 97 h 97"/>
                  <a:gd name="T2" fmla="*/ 0 w 20"/>
                  <a:gd name="T3" fmla="*/ 49 h 97"/>
                  <a:gd name="T4" fmla="*/ 20 w 20"/>
                  <a:gd name="T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97">
                    <a:moveTo>
                      <a:pt x="20" y="97"/>
                    </a:moveTo>
                    <a:cubicBezTo>
                      <a:pt x="8" y="84"/>
                      <a:pt x="0" y="67"/>
                      <a:pt x="0" y="49"/>
                    </a:cubicBezTo>
                    <a:cubicBezTo>
                      <a:pt x="0" y="30"/>
                      <a:pt x="8" y="12"/>
                      <a:pt x="2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7" name="Freeform 112"/>
              <p:cNvSpPr>
                <a:spLocks/>
              </p:cNvSpPr>
              <p:nvPr/>
            </p:nvSpPr>
            <p:spPr bwMode="auto">
              <a:xfrm>
                <a:off x="335" y="1490"/>
                <a:ext cx="26" cy="125"/>
              </a:xfrm>
              <a:custGeom>
                <a:avLst/>
                <a:gdLst>
                  <a:gd name="T0" fmla="*/ 0 w 37"/>
                  <a:gd name="T1" fmla="*/ 173 h 173"/>
                  <a:gd name="T2" fmla="*/ 37 w 37"/>
                  <a:gd name="T3" fmla="*/ 86 h 173"/>
                  <a:gd name="T4" fmla="*/ 1 w 37"/>
                  <a:gd name="T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173">
                    <a:moveTo>
                      <a:pt x="0" y="173"/>
                    </a:moveTo>
                    <a:cubicBezTo>
                      <a:pt x="23" y="151"/>
                      <a:pt x="37" y="120"/>
                      <a:pt x="37" y="86"/>
                    </a:cubicBezTo>
                    <a:cubicBezTo>
                      <a:pt x="37" y="52"/>
                      <a:pt x="23" y="22"/>
                      <a:pt x="1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8" name="Freeform 113"/>
              <p:cNvSpPr>
                <a:spLocks/>
              </p:cNvSpPr>
              <p:nvPr/>
            </p:nvSpPr>
            <p:spPr bwMode="auto">
              <a:xfrm>
                <a:off x="309" y="1517"/>
                <a:ext cx="14" cy="71"/>
              </a:xfrm>
              <a:custGeom>
                <a:avLst/>
                <a:gdLst>
                  <a:gd name="T0" fmla="*/ 0 w 20"/>
                  <a:gd name="T1" fmla="*/ 97 h 97"/>
                  <a:gd name="T2" fmla="*/ 20 w 20"/>
                  <a:gd name="T3" fmla="*/ 49 h 97"/>
                  <a:gd name="T4" fmla="*/ 0 w 20"/>
                  <a:gd name="T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97">
                    <a:moveTo>
                      <a:pt x="0" y="97"/>
                    </a:moveTo>
                    <a:cubicBezTo>
                      <a:pt x="12" y="84"/>
                      <a:pt x="20" y="67"/>
                      <a:pt x="20" y="49"/>
                    </a:cubicBezTo>
                    <a:cubicBezTo>
                      <a:pt x="20" y="30"/>
                      <a:pt x="12" y="12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6" name="Group 204"/>
            <p:cNvGrpSpPr>
              <a:grpSpLocks noChangeAspect="1"/>
            </p:cNvGrpSpPr>
            <p:nvPr/>
          </p:nvGrpSpPr>
          <p:grpSpPr bwMode="auto">
            <a:xfrm>
              <a:off x="235615" y="1723736"/>
              <a:ext cx="295275" cy="414338"/>
              <a:chOff x="207" y="1124"/>
              <a:chExt cx="186" cy="261"/>
            </a:xfrm>
          </p:grpSpPr>
          <p:sp>
            <p:nvSpPr>
              <p:cNvPr id="855" name="Freeform 205"/>
              <p:cNvSpPr>
                <a:spLocks/>
              </p:cNvSpPr>
              <p:nvPr/>
            </p:nvSpPr>
            <p:spPr bwMode="auto">
              <a:xfrm>
                <a:off x="306" y="1124"/>
                <a:ext cx="87" cy="261"/>
              </a:xfrm>
              <a:custGeom>
                <a:avLst/>
                <a:gdLst>
                  <a:gd name="T0" fmla="*/ 60 w 120"/>
                  <a:gd name="T1" fmla="*/ 0 h 360"/>
                  <a:gd name="T2" fmla="*/ 120 w 120"/>
                  <a:gd name="T3" fmla="*/ 60 h 360"/>
                  <a:gd name="T4" fmla="*/ 94 w 120"/>
                  <a:gd name="T5" fmla="*/ 110 h 360"/>
                  <a:gd name="T6" fmla="*/ 86 w 120"/>
                  <a:gd name="T7" fmla="*/ 114 h 360"/>
                  <a:gd name="T8" fmla="*/ 86 w 120"/>
                  <a:gd name="T9" fmla="*/ 334 h 360"/>
                  <a:gd name="T10" fmla="*/ 60 w 120"/>
                  <a:gd name="T11" fmla="*/ 360 h 360"/>
                  <a:gd name="T12" fmla="*/ 34 w 120"/>
                  <a:gd name="T13" fmla="*/ 334 h 360"/>
                  <a:gd name="T14" fmla="*/ 34 w 120"/>
                  <a:gd name="T15" fmla="*/ 114 h 360"/>
                  <a:gd name="T16" fmla="*/ 26 w 120"/>
                  <a:gd name="T17" fmla="*/ 110 h 360"/>
                  <a:gd name="T18" fmla="*/ 0 w 120"/>
                  <a:gd name="T19" fmla="*/ 60 h 360"/>
                  <a:gd name="T20" fmla="*/ 60 w 120"/>
                  <a:gd name="T21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360">
                    <a:moveTo>
                      <a:pt x="60" y="0"/>
                    </a:moveTo>
                    <a:cubicBezTo>
                      <a:pt x="93" y="0"/>
                      <a:pt x="120" y="27"/>
                      <a:pt x="120" y="60"/>
                    </a:cubicBezTo>
                    <a:cubicBezTo>
                      <a:pt x="120" y="81"/>
                      <a:pt x="110" y="99"/>
                      <a:pt x="94" y="110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334"/>
                      <a:pt x="86" y="334"/>
                      <a:pt x="86" y="334"/>
                    </a:cubicBezTo>
                    <a:cubicBezTo>
                      <a:pt x="86" y="348"/>
                      <a:pt x="74" y="360"/>
                      <a:pt x="60" y="360"/>
                    </a:cubicBezTo>
                    <a:cubicBezTo>
                      <a:pt x="46" y="360"/>
                      <a:pt x="34" y="348"/>
                      <a:pt x="34" y="334"/>
                    </a:cubicBezTo>
                    <a:cubicBezTo>
                      <a:pt x="34" y="114"/>
                      <a:pt x="34" y="114"/>
                      <a:pt x="34" y="114"/>
                    </a:cubicBezTo>
                    <a:cubicBezTo>
                      <a:pt x="26" y="110"/>
                      <a:pt x="26" y="110"/>
                      <a:pt x="26" y="110"/>
                    </a:cubicBezTo>
                    <a:cubicBezTo>
                      <a:pt x="11" y="99"/>
                      <a:pt x="0" y="81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6" name="Freeform 206"/>
              <p:cNvSpPr>
                <a:spLocks/>
              </p:cNvSpPr>
              <p:nvPr/>
            </p:nvSpPr>
            <p:spPr bwMode="auto">
              <a:xfrm>
                <a:off x="207" y="1264"/>
                <a:ext cx="39" cy="121"/>
              </a:xfrm>
              <a:custGeom>
                <a:avLst/>
                <a:gdLst>
                  <a:gd name="T0" fmla="*/ 0 w 53"/>
                  <a:gd name="T1" fmla="*/ 0 h 167"/>
                  <a:gd name="T2" fmla="*/ 26 w 53"/>
                  <a:gd name="T3" fmla="*/ 0 h 167"/>
                  <a:gd name="T4" fmla="*/ 53 w 53"/>
                  <a:gd name="T5" fmla="*/ 0 h 167"/>
                  <a:gd name="T6" fmla="*/ 53 w 53"/>
                  <a:gd name="T7" fmla="*/ 26 h 167"/>
                  <a:gd name="T8" fmla="*/ 53 w 53"/>
                  <a:gd name="T9" fmla="*/ 94 h 167"/>
                  <a:gd name="T10" fmla="*/ 53 w 53"/>
                  <a:gd name="T11" fmla="*/ 141 h 167"/>
                  <a:gd name="T12" fmla="*/ 26 w 53"/>
                  <a:gd name="T13" fmla="*/ 167 h 167"/>
                  <a:gd name="T14" fmla="*/ 0 w 53"/>
                  <a:gd name="T15" fmla="*/ 141 h 167"/>
                  <a:gd name="T16" fmla="*/ 0 w 53"/>
                  <a:gd name="T17" fmla="*/ 94 h 167"/>
                  <a:gd name="T18" fmla="*/ 0 w 53"/>
                  <a:gd name="T19" fmla="*/ 26 h 167"/>
                  <a:gd name="T20" fmla="*/ 0 w 53"/>
                  <a:gd name="T2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" h="167">
                    <a:moveTo>
                      <a:pt x="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141"/>
                      <a:pt x="53" y="141"/>
                      <a:pt x="53" y="141"/>
                    </a:cubicBezTo>
                    <a:cubicBezTo>
                      <a:pt x="53" y="155"/>
                      <a:pt x="41" y="167"/>
                      <a:pt x="26" y="167"/>
                    </a:cubicBezTo>
                    <a:cubicBezTo>
                      <a:pt x="12" y="167"/>
                      <a:pt x="0" y="155"/>
                      <a:pt x="0" y="141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7" name="Freeform 207"/>
              <p:cNvSpPr>
                <a:spLocks/>
              </p:cNvSpPr>
              <p:nvPr/>
            </p:nvSpPr>
            <p:spPr bwMode="auto">
              <a:xfrm>
                <a:off x="207" y="1124"/>
                <a:ext cx="39" cy="49"/>
              </a:xfrm>
              <a:custGeom>
                <a:avLst/>
                <a:gdLst>
                  <a:gd name="T0" fmla="*/ 39 w 39"/>
                  <a:gd name="T1" fmla="*/ 0 h 49"/>
                  <a:gd name="T2" fmla="*/ 39 w 39"/>
                  <a:gd name="T3" fmla="*/ 31 h 49"/>
                  <a:gd name="T4" fmla="*/ 19 w 39"/>
                  <a:gd name="T5" fmla="*/ 49 h 49"/>
                  <a:gd name="T6" fmla="*/ 0 w 39"/>
                  <a:gd name="T7" fmla="*/ 31 h 49"/>
                  <a:gd name="T8" fmla="*/ 0 w 39"/>
                  <a:gd name="T9" fmla="*/ 0 h 49"/>
                  <a:gd name="T10" fmla="*/ 39 w 39"/>
                  <a:gd name="T11" fmla="*/ 0 h 49"/>
                  <a:gd name="T12" fmla="*/ 39 w 39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49">
                    <a:moveTo>
                      <a:pt x="39" y="0"/>
                    </a:moveTo>
                    <a:lnTo>
                      <a:pt x="39" y="31"/>
                    </a:lnTo>
                    <a:lnTo>
                      <a:pt x="19" y="49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8" name="Line 208"/>
              <p:cNvSpPr>
                <a:spLocks noChangeShapeType="1"/>
              </p:cNvSpPr>
              <p:nvPr/>
            </p:nvSpPr>
            <p:spPr bwMode="auto">
              <a:xfrm>
                <a:off x="226" y="1173"/>
                <a:ext cx="0" cy="8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9" name="Line 209"/>
              <p:cNvSpPr>
                <a:spLocks noChangeShapeType="1"/>
              </p:cNvSpPr>
              <p:nvPr/>
            </p:nvSpPr>
            <p:spPr bwMode="auto">
              <a:xfrm>
                <a:off x="348" y="1124"/>
                <a:ext cx="0" cy="4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7" name="Group 275"/>
            <p:cNvGrpSpPr>
              <a:grpSpLocks noChangeAspect="1"/>
            </p:cNvGrpSpPr>
            <p:nvPr/>
          </p:nvGrpSpPr>
          <p:grpSpPr bwMode="auto">
            <a:xfrm>
              <a:off x="189577" y="1364968"/>
              <a:ext cx="387350" cy="155575"/>
              <a:chOff x="159" y="894"/>
              <a:chExt cx="244" cy="98"/>
            </a:xfrm>
          </p:grpSpPr>
          <p:sp>
            <p:nvSpPr>
              <p:cNvPr id="852" name="Rectangle 276"/>
              <p:cNvSpPr>
                <a:spLocks noChangeArrowheads="1"/>
              </p:cNvSpPr>
              <p:nvPr/>
            </p:nvSpPr>
            <p:spPr bwMode="auto">
              <a:xfrm>
                <a:off x="159" y="894"/>
                <a:ext cx="244" cy="9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3" name="Line 277"/>
              <p:cNvSpPr>
                <a:spLocks noChangeShapeType="1"/>
              </p:cNvSpPr>
              <p:nvPr/>
            </p:nvSpPr>
            <p:spPr bwMode="auto">
              <a:xfrm flipH="1">
                <a:off x="159" y="944"/>
                <a:ext cx="10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4" name="Oval 278"/>
              <p:cNvSpPr>
                <a:spLocks noChangeArrowheads="1"/>
              </p:cNvSpPr>
              <p:nvPr/>
            </p:nvSpPr>
            <p:spPr bwMode="auto">
              <a:xfrm>
                <a:off x="349" y="938"/>
                <a:ext cx="9" cy="1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8" name="Group 288"/>
            <p:cNvGrpSpPr>
              <a:grpSpLocks noChangeAspect="1"/>
            </p:cNvGrpSpPr>
            <p:nvPr/>
          </p:nvGrpSpPr>
          <p:grpSpPr bwMode="auto">
            <a:xfrm>
              <a:off x="187196" y="247414"/>
              <a:ext cx="392113" cy="387350"/>
              <a:chOff x="209" y="149"/>
              <a:chExt cx="247" cy="244"/>
            </a:xfrm>
          </p:grpSpPr>
          <p:sp>
            <p:nvSpPr>
              <p:cNvPr id="849" name="Freeform 289"/>
              <p:cNvSpPr>
                <a:spLocks/>
              </p:cNvSpPr>
              <p:nvPr/>
            </p:nvSpPr>
            <p:spPr bwMode="auto">
              <a:xfrm>
                <a:off x="209" y="149"/>
                <a:ext cx="247" cy="244"/>
              </a:xfrm>
              <a:custGeom>
                <a:avLst/>
                <a:gdLst>
                  <a:gd name="T0" fmla="*/ 214 w 247"/>
                  <a:gd name="T1" fmla="*/ 56 h 244"/>
                  <a:gd name="T2" fmla="*/ 247 w 247"/>
                  <a:gd name="T3" fmla="*/ 56 h 244"/>
                  <a:gd name="T4" fmla="*/ 247 w 247"/>
                  <a:gd name="T5" fmla="*/ 244 h 244"/>
                  <a:gd name="T6" fmla="*/ 0 w 247"/>
                  <a:gd name="T7" fmla="*/ 244 h 244"/>
                  <a:gd name="T8" fmla="*/ 0 w 247"/>
                  <a:gd name="T9" fmla="*/ 56 h 244"/>
                  <a:gd name="T10" fmla="*/ 33 w 247"/>
                  <a:gd name="T11" fmla="*/ 56 h 244"/>
                  <a:gd name="T12" fmla="*/ 124 w 247"/>
                  <a:gd name="T13" fmla="*/ 0 h 244"/>
                  <a:gd name="T14" fmla="*/ 214 w 247"/>
                  <a:gd name="T15" fmla="*/ 56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44">
                    <a:moveTo>
                      <a:pt x="214" y="56"/>
                    </a:moveTo>
                    <a:lnTo>
                      <a:pt x="247" y="56"/>
                    </a:lnTo>
                    <a:lnTo>
                      <a:pt x="247" y="244"/>
                    </a:lnTo>
                    <a:lnTo>
                      <a:pt x="0" y="244"/>
                    </a:lnTo>
                    <a:lnTo>
                      <a:pt x="0" y="56"/>
                    </a:lnTo>
                    <a:lnTo>
                      <a:pt x="33" y="56"/>
                    </a:lnTo>
                    <a:lnTo>
                      <a:pt x="124" y="0"/>
                    </a:lnTo>
                    <a:lnTo>
                      <a:pt x="214" y="56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0" name="Freeform 290"/>
              <p:cNvSpPr>
                <a:spLocks/>
              </p:cNvSpPr>
              <p:nvPr/>
            </p:nvSpPr>
            <p:spPr bwMode="auto">
              <a:xfrm>
                <a:off x="242" y="208"/>
                <a:ext cx="181" cy="154"/>
              </a:xfrm>
              <a:custGeom>
                <a:avLst/>
                <a:gdLst>
                  <a:gd name="T0" fmla="*/ 0 w 181"/>
                  <a:gd name="T1" fmla="*/ 0 h 154"/>
                  <a:gd name="T2" fmla="*/ 91 w 181"/>
                  <a:gd name="T3" fmla="*/ 65 h 154"/>
                  <a:gd name="T4" fmla="*/ 181 w 181"/>
                  <a:gd name="T5" fmla="*/ 0 h 154"/>
                  <a:gd name="T6" fmla="*/ 181 w 181"/>
                  <a:gd name="T7" fmla="*/ 92 h 154"/>
                  <a:gd name="T8" fmla="*/ 91 w 181"/>
                  <a:gd name="T9" fmla="*/ 154 h 154"/>
                  <a:gd name="T10" fmla="*/ 0 w 181"/>
                  <a:gd name="T11" fmla="*/ 92 h 154"/>
                  <a:gd name="T12" fmla="*/ 0 w 181"/>
                  <a:gd name="T1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1" h="154">
                    <a:moveTo>
                      <a:pt x="0" y="0"/>
                    </a:moveTo>
                    <a:lnTo>
                      <a:pt x="91" y="65"/>
                    </a:lnTo>
                    <a:lnTo>
                      <a:pt x="181" y="0"/>
                    </a:lnTo>
                    <a:lnTo>
                      <a:pt x="181" y="92"/>
                    </a:lnTo>
                    <a:lnTo>
                      <a:pt x="91" y="154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1" name="Line 291"/>
              <p:cNvSpPr>
                <a:spLocks noChangeShapeType="1"/>
              </p:cNvSpPr>
              <p:nvPr/>
            </p:nvSpPr>
            <p:spPr bwMode="auto">
              <a:xfrm>
                <a:off x="333" y="271"/>
                <a:ext cx="0" cy="9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884" name="Group 883"/>
          <p:cNvGrpSpPr/>
          <p:nvPr/>
        </p:nvGrpSpPr>
        <p:grpSpPr>
          <a:xfrm>
            <a:off x="-8353575" y="229809"/>
            <a:ext cx="396098" cy="4096971"/>
            <a:chOff x="2896295" y="233920"/>
            <a:chExt cx="404041" cy="4179124"/>
          </a:xfrm>
        </p:grpSpPr>
        <p:grpSp>
          <p:nvGrpSpPr>
            <p:cNvPr id="885" name="Group 118"/>
            <p:cNvGrpSpPr>
              <a:grpSpLocks noChangeAspect="1"/>
            </p:cNvGrpSpPr>
            <p:nvPr/>
          </p:nvGrpSpPr>
          <p:grpSpPr bwMode="auto">
            <a:xfrm>
              <a:off x="2901124" y="1942892"/>
              <a:ext cx="394382" cy="394382"/>
              <a:chOff x="3794" y="2081"/>
              <a:chExt cx="245" cy="245"/>
            </a:xfrm>
          </p:grpSpPr>
          <p:sp>
            <p:nvSpPr>
              <p:cNvPr id="939" name="Oval 119"/>
              <p:cNvSpPr>
                <a:spLocks noChangeArrowheads="1"/>
              </p:cNvSpPr>
              <p:nvPr/>
            </p:nvSpPr>
            <p:spPr bwMode="auto">
              <a:xfrm>
                <a:off x="3899" y="2186"/>
                <a:ext cx="34" cy="3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0" name="Oval 120"/>
              <p:cNvSpPr>
                <a:spLocks noChangeArrowheads="1"/>
              </p:cNvSpPr>
              <p:nvPr/>
            </p:nvSpPr>
            <p:spPr bwMode="auto">
              <a:xfrm>
                <a:off x="3794" y="2081"/>
                <a:ext cx="245" cy="24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1" name="Line 121"/>
              <p:cNvSpPr>
                <a:spLocks noChangeShapeType="1"/>
              </p:cNvSpPr>
              <p:nvPr/>
            </p:nvSpPr>
            <p:spPr bwMode="auto">
              <a:xfrm>
                <a:off x="3859" y="2145"/>
                <a:ext cx="34" cy="3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2" name="Line 122"/>
              <p:cNvSpPr>
                <a:spLocks noChangeShapeType="1"/>
              </p:cNvSpPr>
              <p:nvPr/>
            </p:nvSpPr>
            <p:spPr bwMode="auto">
              <a:xfrm>
                <a:off x="3939" y="2226"/>
                <a:ext cx="34" cy="3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3" name="Line 123"/>
              <p:cNvSpPr>
                <a:spLocks noChangeShapeType="1"/>
              </p:cNvSpPr>
              <p:nvPr/>
            </p:nvSpPr>
            <p:spPr bwMode="auto">
              <a:xfrm>
                <a:off x="3917" y="2081"/>
                <a:ext cx="0" cy="2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6" name="Group 132"/>
            <p:cNvGrpSpPr>
              <a:grpSpLocks noChangeAspect="1"/>
            </p:cNvGrpSpPr>
            <p:nvPr/>
          </p:nvGrpSpPr>
          <p:grpSpPr bwMode="auto">
            <a:xfrm>
              <a:off x="2936284" y="4039600"/>
              <a:ext cx="324063" cy="373444"/>
              <a:chOff x="3812" y="2082"/>
              <a:chExt cx="210" cy="242"/>
            </a:xfrm>
          </p:grpSpPr>
          <p:sp>
            <p:nvSpPr>
              <p:cNvPr id="932" name="Freeform 133"/>
              <p:cNvSpPr>
                <a:spLocks/>
              </p:cNvSpPr>
              <p:nvPr/>
            </p:nvSpPr>
            <p:spPr bwMode="auto">
              <a:xfrm>
                <a:off x="3812" y="2082"/>
                <a:ext cx="210" cy="242"/>
              </a:xfrm>
              <a:custGeom>
                <a:avLst/>
                <a:gdLst>
                  <a:gd name="T0" fmla="*/ 54 w 288"/>
                  <a:gd name="T1" fmla="*/ 334 h 334"/>
                  <a:gd name="T2" fmla="*/ 237 w 288"/>
                  <a:gd name="T3" fmla="*/ 334 h 334"/>
                  <a:gd name="T4" fmla="*/ 288 w 288"/>
                  <a:gd name="T5" fmla="*/ 283 h 334"/>
                  <a:gd name="T6" fmla="*/ 102 w 288"/>
                  <a:gd name="T7" fmla="*/ 283 h 334"/>
                  <a:gd name="T8" fmla="*/ 51 w 288"/>
                  <a:gd name="T9" fmla="*/ 334 h 334"/>
                  <a:gd name="T10" fmla="*/ 0 w 288"/>
                  <a:gd name="T11" fmla="*/ 283 h 334"/>
                  <a:gd name="T12" fmla="*/ 0 w 288"/>
                  <a:gd name="T13" fmla="*/ 0 h 334"/>
                  <a:gd name="T14" fmla="*/ 256 w 288"/>
                  <a:gd name="T15" fmla="*/ 0 h 334"/>
                  <a:gd name="T16" fmla="*/ 256 w 288"/>
                  <a:gd name="T17" fmla="*/ 281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8" h="334">
                    <a:moveTo>
                      <a:pt x="54" y="334"/>
                    </a:moveTo>
                    <a:cubicBezTo>
                      <a:pt x="237" y="334"/>
                      <a:pt x="237" y="334"/>
                      <a:pt x="237" y="334"/>
                    </a:cubicBezTo>
                    <a:cubicBezTo>
                      <a:pt x="265" y="334"/>
                      <a:pt x="288" y="311"/>
                      <a:pt x="288" y="283"/>
                    </a:cubicBezTo>
                    <a:cubicBezTo>
                      <a:pt x="102" y="283"/>
                      <a:pt x="102" y="283"/>
                      <a:pt x="102" y="283"/>
                    </a:cubicBezTo>
                    <a:cubicBezTo>
                      <a:pt x="102" y="311"/>
                      <a:pt x="79" y="334"/>
                      <a:pt x="51" y="334"/>
                    </a:cubicBezTo>
                    <a:cubicBezTo>
                      <a:pt x="23" y="334"/>
                      <a:pt x="0" y="311"/>
                      <a:pt x="0" y="28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6" y="0"/>
                      <a:pt x="256" y="0"/>
                      <a:pt x="256" y="0"/>
                    </a:cubicBezTo>
                    <a:cubicBezTo>
                      <a:pt x="256" y="281"/>
                      <a:pt x="256" y="281"/>
                      <a:pt x="256" y="28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3" name="Line 134"/>
              <p:cNvSpPr>
                <a:spLocks noChangeShapeType="1"/>
              </p:cNvSpPr>
              <p:nvPr/>
            </p:nvSpPr>
            <p:spPr bwMode="auto">
              <a:xfrm>
                <a:off x="3878" y="2137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4" name="Line 135"/>
              <p:cNvSpPr>
                <a:spLocks noChangeShapeType="1"/>
              </p:cNvSpPr>
              <p:nvPr/>
            </p:nvSpPr>
            <p:spPr bwMode="auto">
              <a:xfrm>
                <a:off x="3840" y="2137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5" name="Line 136"/>
              <p:cNvSpPr>
                <a:spLocks noChangeShapeType="1"/>
              </p:cNvSpPr>
              <p:nvPr/>
            </p:nvSpPr>
            <p:spPr bwMode="auto">
              <a:xfrm>
                <a:off x="3878" y="2192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6" name="Line 137"/>
              <p:cNvSpPr>
                <a:spLocks noChangeShapeType="1"/>
              </p:cNvSpPr>
              <p:nvPr/>
            </p:nvSpPr>
            <p:spPr bwMode="auto">
              <a:xfrm>
                <a:off x="3840" y="2192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7" name="Line 138"/>
              <p:cNvSpPr>
                <a:spLocks noChangeShapeType="1"/>
              </p:cNvSpPr>
              <p:nvPr/>
            </p:nvSpPr>
            <p:spPr bwMode="auto">
              <a:xfrm>
                <a:off x="3878" y="2248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8" name="Line 139"/>
              <p:cNvSpPr>
                <a:spLocks noChangeShapeType="1"/>
              </p:cNvSpPr>
              <p:nvPr/>
            </p:nvSpPr>
            <p:spPr bwMode="auto">
              <a:xfrm>
                <a:off x="3840" y="2248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7" name="Group 160"/>
            <p:cNvGrpSpPr>
              <a:grpSpLocks noChangeAspect="1"/>
            </p:cNvGrpSpPr>
            <p:nvPr/>
          </p:nvGrpSpPr>
          <p:grpSpPr bwMode="auto">
            <a:xfrm>
              <a:off x="2896295" y="2564690"/>
              <a:ext cx="404041" cy="214093"/>
              <a:chOff x="7058" y="925"/>
              <a:chExt cx="251" cy="133"/>
            </a:xfrm>
          </p:grpSpPr>
          <p:sp>
            <p:nvSpPr>
              <p:cNvPr id="928" name="Freeform 161"/>
              <p:cNvSpPr>
                <a:spLocks/>
              </p:cNvSpPr>
              <p:nvPr/>
            </p:nvSpPr>
            <p:spPr bwMode="auto">
              <a:xfrm>
                <a:off x="7058" y="925"/>
                <a:ext cx="250" cy="69"/>
              </a:xfrm>
              <a:custGeom>
                <a:avLst/>
                <a:gdLst>
                  <a:gd name="T0" fmla="*/ 0 w 346"/>
                  <a:gd name="T1" fmla="*/ 95 h 95"/>
                  <a:gd name="T2" fmla="*/ 173 w 346"/>
                  <a:gd name="T3" fmla="*/ 0 h 95"/>
                  <a:gd name="T4" fmla="*/ 346 w 346"/>
                  <a:gd name="T5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95">
                    <a:moveTo>
                      <a:pt x="0" y="95"/>
                    </a:moveTo>
                    <a:cubicBezTo>
                      <a:pt x="0" y="95"/>
                      <a:pt x="63" y="0"/>
                      <a:pt x="173" y="0"/>
                    </a:cubicBezTo>
                    <a:cubicBezTo>
                      <a:pt x="283" y="0"/>
                      <a:pt x="346" y="95"/>
                      <a:pt x="346" y="9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9" name="Freeform 162"/>
              <p:cNvSpPr>
                <a:spLocks/>
              </p:cNvSpPr>
              <p:nvPr/>
            </p:nvSpPr>
            <p:spPr bwMode="auto">
              <a:xfrm>
                <a:off x="7059" y="988"/>
                <a:ext cx="250" cy="70"/>
              </a:xfrm>
              <a:custGeom>
                <a:avLst/>
                <a:gdLst>
                  <a:gd name="T0" fmla="*/ 0 w 346"/>
                  <a:gd name="T1" fmla="*/ 0 h 95"/>
                  <a:gd name="T2" fmla="*/ 173 w 346"/>
                  <a:gd name="T3" fmla="*/ 95 h 95"/>
                  <a:gd name="T4" fmla="*/ 346 w 346"/>
                  <a:gd name="T5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95">
                    <a:moveTo>
                      <a:pt x="0" y="0"/>
                    </a:moveTo>
                    <a:cubicBezTo>
                      <a:pt x="0" y="0"/>
                      <a:pt x="63" y="95"/>
                      <a:pt x="173" y="95"/>
                    </a:cubicBezTo>
                    <a:cubicBezTo>
                      <a:pt x="283" y="95"/>
                      <a:pt x="346" y="0"/>
                      <a:pt x="346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0" name="Oval 163"/>
              <p:cNvSpPr>
                <a:spLocks noChangeArrowheads="1"/>
              </p:cNvSpPr>
              <p:nvPr/>
            </p:nvSpPr>
            <p:spPr bwMode="auto">
              <a:xfrm>
                <a:off x="7121" y="931"/>
                <a:ext cx="124" cy="11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1" name="Oval 164"/>
              <p:cNvSpPr>
                <a:spLocks noChangeArrowheads="1"/>
              </p:cNvSpPr>
              <p:nvPr/>
            </p:nvSpPr>
            <p:spPr bwMode="auto">
              <a:xfrm>
                <a:off x="7170" y="977"/>
                <a:ext cx="27" cy="2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8" name="Group 167"/>
            <p:cNvGrpSpPr>
              <a:grpSpLocks noChangeAspect="1"/>
            </p:cNvGrpSpPr>
            <p:nvPr/>
          </p:nvGrpSpPr>
          <p:grpSpPr bwMode="auto">
            <a:xfrm>
              <a:off x="2925280" y="3006199"/>
              <a:ext cx="346070" cy="301555"/>
              <a:chOff x="6385" y="1100"/>
              <a:chExt cx="241" cy="210"/>
            </a:xfrm>
          </p:grpSpPr>
          <p:sp>
            <p:nvSpPr>
              <p:cNvPr id="926" name="Freeform 168"/>
              <p:cNvSpPr>
                <a:spLocks/>
              </p:cNvSpPr>
              <p:nvPr/>
            </p:nvSpPr>
            <p:spPr bwMode="auto">
              <a:xfrm>
                <a:off x="6385" y="1100"/>
                <a:ext cx="241" cy="210"/>
              </a:xfrm>
              <a:custGeom>
                <a:avLst/>
                <a:gdLst>
                  <a:gd name="T0" fmla="*/ 241 w 241"/>
                  <a:gd name="T1" fmla="*/ 210 h 210"/>
                  <a:gd name="T2" fmla="*/ 0 w 241"/>
                  <a:gd name="T3" fmla="*/ 210 h 210"/>
                  <a:gd name="T4" fmla="*/ 0 w 241"/>
                  <a:gd name="T5" fmla="*/ 0 h 210"/>
                  <a:gd name="T6" fmla="*/ 97 w 241"/>
                  <a:gd name="T7" fmla="*/ 0 h 210"/>
                  <a:gd name="T8" fmla="*/ 115 w 241"/>
                  <a:gd name="T9" fmla="*/ 18 h 210"/>
                  <a:gd name="T10" fmla="*/ 241 w 241"/>
                  <a:gd name="T11" fmla="*/ 18 h 210"/>
                  <a:gd name="T12" fmla="*/ 241 w 241"/>
                  <a:gd name="T1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10">
                    <a:moveTo>
                      <a:pt x="241" y="210"/>
                    </a:moveTo>
                    <a:lnTo>
                      <a:pt x="0" y="210"/>
                    </a:lnTo>
                    <a:lnTo>
                      <a:pt x="0" y="0"/>
                    </a:lnTo>
                    <a:lnTo>
                      <a:pt x="97" y="0"/>
                    </a:lnTo>
                    <a:lnTo>
                      <a:pt x="115" y="18"/>
                    </a:lnTo>
                    <a:lnTo>
                      <a:pt x="241" y="18"/>
                    </a:lnTo>
                    <a:lnTo>
                      <a:pt x="241" y="21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7" name="Line 169"/>
              <p:cNvSpPr>
                <a:spLocks noChangeShapeType="1"/>
              </p:cNvSpPr>
              <p:nvPr/>
            </p:nvSpPr>
            <p:spPr bwMode="auto">
              <a:xfrm>
                <a:off x="6385" y="1140"/>
                <a:ext cx="24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9" name="Group 180"/>
            <p:cNvGrpSpPr>
              <a:grpSpLocks noChangeAspect="1"/>
            </p:cNvGrpSpPr>
            <p:nvPr/>
          </p:nvGrpSpPr>
          <p:grpSpPr bwMode="auto">
            <a:xfrm>
              <a:off x="2926059" y="3535170"/>
              <a:ext cx="344512" cy="277016"/>
              <a:chOff x="3795" y="2105"/>
              <a:chExt cx="245" cy="197"/>
            </a:xfrm>
          </p:grpSpPr>
          <p:sp>
            <p:nvSpPr>
              <p:cNvPr id="913" name="Rectangle 181"/>
              <p:cNvSpPr>
                <a:spLocks noChangeArrowheads="1"/>
              </p:cNvSpPr>
              <p:nvPr/>
            </p:nvSpPr>
            <p:spPr bwMode="auto">
              <a:xfrm>
                <a:off x="3795" y="2105"/>
                <a:ext cx="245" cy="19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4" name="Line 182"/>
              <p:cNvSpPr>
                <a:spLocks noChangeShapeType="1"/>
              </p:cNvSpPr>
              <p:nvPr/>
            </p:nvSpPr>
            <p:spPr bwMode="auto">
              <a:xfrm>
                <a:off x="3828" y="2141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5" name="Line 183"/>
              <p:cNvSpPr>
                <a:spLocks noChangeShapeType="1"/>
              </p:cNvSpPr>
              <p:nvPr/>
            </p:nvSpPr>
            <p:spPr bwMode="auto">
              <a:xfrm>
                <a:off x="3828" y="2105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6" name="Line 184"/>
              <p:cNvSpPr>
                <a:spLocks noChangeShapeType="1"/>
              </p:cNvSpPr>
              <p:nvPr/>
            </p:nvSpPr>
            <p:spPr bwMode="auto">
              <a:xfrm>
                <a:off x="3828" y="2177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7" name="Line 185"/>
              <p:cNvSpPr>
                <a:spLocks noChangeShapeType="1"/>
              </p:cNvSpPr>
              <p:nvPr/>
            </p:nvSpPr>
            <p:spPr bwMode="auto">
              <a:xfrm>
                <a:off x="3828" y="2213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8" name="Line 186"/>
              <p:cNvSpPr>
                <a:spLocks noChangeShapeType="1"/>
              </p:cNvSpPr>
              <p:nvPr/>
            </p:nvSpPr>
            <p:spPr bwMode="auto">
              <a:xfrm>
                <a:off x="3828" y="2248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9" name="Line 187"/>
              <p:cNvSpPr>
                <a:spLocks noChangeShapeType="1"/>
              </p:cNvSpPr>
              <p:nvPr/>
            </p:nvSpPr>
            <p:spPr bwMode="auto">
              <a:xfrm>
                <a:off x="3828" y="2284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0" name="Line 188"/>
              <p:cNvSpPr>
                <a:spLocks noChangeShapeType="1"/>
              </p:cNvSpPr>
              <p:nvPr/>
            </p:nvSpPr>
            <p:spPr bwMode="auto">
              <a:xfrm>
                <a:off x="4008" y="2141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1" name="Line 189"/>
              <p:cNvSpPr>
                <a:spLocks noChangeShapeType="1"/>
              </p:cNvSpPr>
              <p:nvPr/>
            </p:nvSpPr>
            <p:spPr bwMode="auto">
              <a:xfrm>
                <a:off x="4008" y="2105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2" name="Line 190"/>
              <p:cNvSpPr>
                <a:spLocks noChangeShapeType="1"/>
              </p:cNvSpPr>
              <p:nvPr/>
            </p:nvSpPr>
            <p:spPr bwMode="auto">
              <a:xfrm>
                <a:off x="4008" y="2177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3" name="Line 191"/>
              <p:cNvSpPr>
                <a:spLocks noChangeShapeType="1"/>
              </p:cNvSpPr>
              <p:nvPr/>
            </p:nvSpPr>
            <p:spPr bwMode="auto">
              <a:xfrm>
                <a:off x="4008" y="2213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4" name="Line 192"/>
              <p:cNvSpPr>
                <a:spLocks noChangeShapeType="1"/>
              </p:cNvSpPr>
              <p:nvPr/>
            </p:nvSpPr>
            <p:spPr bwMode="auto">
              <a:xfrm>
                <a:off x="4008" y="2248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5" name="Line 193"/>
              <p:cNvSpPr>
                <a:spLocks noChangeShapeType="1"/>
              </p:cNvSpPr>
              <p:nvPr/>
            </p:nvSpPr>
            <p:spPr bwMode="auto">
              <a:xfrm>
                <a:off x="4008" y="2284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0" name="Group 51"/>
            <p:cNvGrpSpPr>
              <a:grpSpLocks noChangeAspect="1"/>
            </p:cNvGrpSpPr>
            <p:nvPr/>
          </p:nvGrpSpPr>
          <p:grpSpPr bwMode="auto">
            <a:xfrm>
              <a:off x="2952265" y="1422178"/>
              <a:ext cx="292100" cy="293298"/>
              <a:chOff x="1774" y="867"/>
              <a:chExt cx="244" cy="245"/>
            </a:xfrm>
          </p:grpSpPr>
          <p:sp>
            <p:nvSpPr>
              <p:cNvPr id="908" name="Freeform 52"/>
              <p:cNvSpPr>
                <a:spLocks/>
              </p:cNvSpPr>
              <p:nvPr/>
            </p:nvSpPr>
            <p:spPr bwMode="auto">
              <a:xfrm>
                <a:off x="1782" y="1019"/>
                <a:ext cx="83" cy="42"/>
              </a:xfrm>
              <a:custGeom>
                <a:avLst/>
                <a:gdLst>
                  <a:gd name="T0" fmla="*/ 83 w 83"/>
                  <a:gd name="T1" fmla="*/ 0 h 42"/>
                  <a:gd name="T2" fmla="*/ 42 w 83"/>
                  <a:gd name="T3" fmla="*/ 42 h 42"/>
                  <a:gd name="T4" fmla="*/ 0 w 83"/>
                  <a:gd name="T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" h="42">
                    <a:moveTo>
                      <a:pt x="83" y="0"/>
                    </a:moveTo>
                    <a:lnTo>
                      <a:pt x="42" y="42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9" name="Freeform 53"/>
              <p:cNvSpPr>
                <a:spLocks/>
              </p:cNvSpPr>
              <p:nvPr/>
            </p:nvSpPr>
            <p:spPr bwMode="auto">
              <a:xfrm>
                <a:off x="1927" y="875"/>
                <a:ext cx="41" cy="83"/>
              </a:xfrm>
              <a:custGeom>
                <a:avLst/>
                <a:gdLst>
                  <a:gd name="T0" fmla="*/ 0 w 41"/>
                  <a:gd name="T1" fmla="*/ 0 h 83"/>
                  <a:gd name="T2" fmla="*/ 41 w 41"/>
                  <a:gd name="T3" fmla="*/ 42 h 83"/>
                  <a:gd name="T4" fmla="*/ 0 w 41"/>
                  <a:gd name="T5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83">
                    <a:moveTo>
                      <a:pt x="0" y="0"/>
                    </a:moveTo>
                    <a:lnTo>
                      <a:pt x="41" y="42"/>
                    </a:lnTo>
                    <a:lnTo>
                      <a:pt x="0" y="8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0" name="Freeform 54"/>
              <p:cNvSpPr>
                <a:spLocks/>
              </p:cNvSpPr>
              <p:nvPr/>
            </p:nvSpPr>
            <p:spPr bwMode="auto">
              <a:xfrm>
                <a:off x="1809" y="900"/>
                <a:ext cx="159" cy="161"/>
              </a:xfrm>
              <a:custGeom>
                <a:avLst/>
                <a:gdLst>
                  <a:gd name="T0" fmla="*/ 220 w 220"/>
                  <a:gd name="T1" fmla="*/ 23 h 222"/>
                  <a:gd name="T2" fmla="*/ 54 w 220"/>
                  <a:gd name="T3" fmla="*/ 51 h 222"/>
                  <a:gd name="T4" fmla="*/ 21 w 220"/>
                  <a:gd name="T5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2">
                    <a:moveTo>
                      <a:pt x="220" y="23"/>
                    </a:moveTo>
                    <a:cubicBezTo>
                      <a:pt x="220" y="23"/>
                      <a:pt x="104" y="0"/>
                      <a:pt x="54" y="51"/>
                    </a:cubicBezTo>
                    <a:cubicBezTo>
                      <a:pt x="0" y="105"/>
                      <a:pt x="21" y="222"/>
                      <a:pt x="21" y="22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1" name="Freeform 55"/>
              <p:cNvSpPr>
                <a:spLocks/>
              </p:cNvSpPr>
              <p:nvPr/>
            </p:nvSpPr>
            <p:spPr bwMode="auto">
              <a:xfrm>
                <a:off x="1957" y="1050"/>
                <a:ext cx="61" cy="62"/>
              </a:xfrm>
              <a:custGeom>
                <a:avLst/>
                <a:gdLst>
                  <a:gd name="T0" fmla="*/ 0 w 61"/>
                  <a:gd name="T1" fmla="*/ 62 h 62"/>
                  <a:gd name="T2" fmla="*/ 0 w 61"/>
                  <a:gd name="T3" fmla="*/ 0 h 62"/>
                  <a:gd name="T4" fmla="*/ 61 w 61"/>
                  <a:gd name="T5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1" h="62">
                    <a:moveTo>
                      <a:pt x="0" y="62"/>
                    </a:moveTo>
                    <a:lnTo>
                      <a:pt x="0" y="0"/>
                    </a:lnTo>
                    <a:lnTo>
                      <a:pt x="61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2" name="Freeform 56"/>
              <p:cNvSpPr>
                <a:spLocks/>
              </p:cNvSpPr>
              <p:nvPr/>
            </p:nvSpPr>
            <p:spPr bwMode="auto">
              <a:xfrm>
                <a:off x="1774" y="867"/>
                <a:ext cx="244" cy="245"/>
              </a:xfrm>
              <a:custGeom>
                <a:avLst/>
                <a:gdLst>
                  <a:gd name="T0" fmla="*/ 244 w 244"/>
                  <a:gd name="T1" fmla="*/ 0 h 245"/>
                  <a:gd name="T2" fmla="*/ 244 w 244"/>
                  <a:gd name="T3" fmla="*/ 245 h 245"/>
                  <a:gd name="T4" fmla="*/ 0 w 244"/>
                  <a:gd name="T5" fmla="*/ 245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4" h="245">
                    <a:moveTo>
                      <a:pt x="244" y="0"/>
                    </a:moveTo>
                    <a:lnTo>
                      <a:pt x="244" y="245"/>
                    </a:lnTo>
                    <a:lnTo>
                      <a:pt x="0" y="24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1" name="Group 144"/>
            <p:cNvGrpSpPr>
              <a:grpSpLocks noChangeAspect="1"/>
            </p:cNvGrpSpPr>
            <p:nvPr/>
          </p:nvGrpSpPr>
          <p:grpSpPr bwMode="auto">
            <a:xfrm>
              <a:off x="2896703" y="233920"/>
              <a:ext cx="403225" cy="401638"/>
              <a:chOff x="1734" y="136"/>
              <a:chExt cx="254" cy="253"/>
            </a:xfrm>
          </p:grpSpPr>
          <p:sp>
            <p:nvSpPr>
              <p:cNvPr id="902" name="Freeform 145"/>
              <p:cNvSpPr>
                <a:spLocks/>
              </p:cNvSpPr>
              <p:nvPr/>
            </p:nvSpPr>
            <p:spPr bwMode="auto">
              <a:xfrm>
                <a:off x="1788" y="136"/>
                <a:ext cx="200" cy="199"/>
              </a:xfrm>
              <a:custGeom>
                <a:avLst/>
                <a:gdLst>
                  <a:gd name="T0" fmla="*/ 0 w 275"/>
                  <a:gd name="T1" fmla="*/ 123 h 275"/>
                  <a:gd name="T2" fmla="*/ 137 w 275"/>
                  <a:gd name="T3" fmla="*/ 0 h 275"/>
                  <a:gd name="T4" fmla="*/ 275 w 275"/>
                  <a:gd name="T5" fmla="*/ 138 h 275"/>
                  <a:gd name="T6" fmla="*/ 147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0" y="123"/>
                    </a:moveTo>
                    <a:cubicBezTo>
                      <a:pt x="7" y="54"/>
                      <a:pt x="66" y="0"/>
                      <a:pt x="137" y="0"/>
                    </a:cubicBezTo>
                    <a:cubicBezTo>
                      <a:pt x="213" y="0"/>
                      <a:pt x="275" y="62"/>
                      <a:pt x="275" y="138"/>
                    </a:cubicBezTo>
                    <a:cubicBezTo>
                      <a:pt x="275" y="210"/>
                      <a:pt x="219" y="270"/>
                      <a:pt x="147" y="27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3" name="Freeform 146"/>
              <p:cNvSpPr>
                <a:spLocks/>
              </p:cNvSpPr>
              <p:nvPr/>
            </p:nvSpPr>
            <p:spPr bwMode="auto">
              <a:xfrm>
                <a:off x="1734" y="220"/>
                <a:ext cx="169" cy="169"/>
              </a:xfrm>
              <a:custGeom>
                <a:avLst/>
                <a:gdLst>
                  <a:gd name="T0" fmla="*/ 170 w 232"/>
                  <a:gd name="T1" fmla="*/ 65 h 234"/>
                  <a:gd name="T2" fmla="*/ 211 w 232"/>
                  <a:gd name="T3" fmla="*/ 215 h 234"/>
                  <a:gd name="T4" fmla="*/ 62 w 232"/>
                  <a:gd name="T5" fmla="*/ 174 h 234"/>
                  <a:gd name="T6" fmla="*/ 21 w 232"/>
                  <a:gd name="T7" fmla="*/ 24 h 234"/>
                  <a:gd name="T8" fmla="*/ 170 w 232"/>
                  <a:gd name="T9" fmla="*/ 6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234">
                    <a:moveTo>
                      <a:pt x="170" y="65"/>
                    </a:moveTo>
                    <a:cubicBezTo>
                      <a:pt x="223" y="118"/>
                      <a:pt x="232" y="194"/>
                      <a:pt x="211" y="215"/>
                    </a:cubicBezTo>
                    <a:cubicBezTo>
                      <a:pt x="192" y="234"/>
                      <a:pt x="114" y="226"/>
                      <a:pt x="62" y="174"/>
                    </a:cubicBezTo>
                    <a:cubicBezTo>
                      <a:pt x="9" y="121"/>
                      <a:pt x="0" y="45"/>
                      <a:pt x="21" y="24"/>
                    </a:cubicBezTo>
                    <a:cubicBezTo>
                      <a:pt x="45" y="0"/>
                      <a:pt x="118" y="13"/>
                      <a:pt x="170" y="65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4" name="Line 147"/>
              <p:cNvSpPr>
                <a:spLocks noChangeShapeType="1"/>
              </p:cNvSpPr>
              <p:nvPr/>
            </p:nvSpPr>
            <p:spPr bwMode="auto">
              <a:xfrm>
                <a:off x="1801" y="289"/>
                <a:ext cx="33" cy="3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5" name="Line 148"/>
              <p:cNvSpPr>
                <a:spLocks noChangeShapeType="1"/>
              </p:cNvSpPr>
              <p:nvPr/>
            </p:nvSpPr>
            <p:spPr bwMode="auto">
              <a:xfrm>
                <a:off x="1818" y="165"/>
                <a:ext cx="142" cy="14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6" name="Line 149"/>
              <p:cNvSpPr>
                <a:spLocks noChangeShapeType="1"/>
              </p:cNvSpPr>
              <p:nvPr/>
            </p:nvSpPr>
            <p:spPr bwMode="auto">
              <a:xfrm flipH="1">
                <a:off x="1856" y="165"/>
                <a:ext cx="101" cy="10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7" name="Freeform 150"/>
              <p:cNvSpPr>
                <a:spLocks/>
              </p:cNvSpPr>
              <p:nvPr/>
            </p:nvSpPr>
            <p:spPr bwMode="auto">
              <a:xfrm>
                <a:off x="1893" y="136"/>
                <a:ext cx="95" cy="97"/>
              </a:xfrm>
              <a:custGeom>
                <a:avLst/>
                <a:gdLst>
                  <a:gd name="T0" fmla="*/ 131 w 131"/>
                  <a:gd name="T1" fmla="*/ 119 h 133"/>
                  <a:gd name="T2" fmla="*/ 85 w 131"/>
                  <a:gd name="T3" fmla="*/ 133 h 133"/>
                  <a:gd name="T4" fmla="*/ 0 w 131"/>
                  <a:gd name="T5" fmla="*/ 48 h 133"/>
                  <a:gd name="T6" fmla="*/ 15 w 131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133">
                    <a:moveTo>
                      <a:pt x="131" y="119"/>
                    </a:moveTo>
                    <a:cubicBezTo>
                      <a:pt x="118" y="128"/>
                      <a:pt x="102" y="133"/>
                      <a:pt x="85" y="133"/>
                    </a:cubicBezTo>
                    <a:cubicBezTo>
                      <a:pt x="38" y="133"/>
                      <a:pt x="0" y="95"/>
                      <a:pt x="0" y="48"/>
                    </a:cubicBezTo>
                    <a:cubicBezTo>
                      <a:pt x="0" y="30"/>
                      <a:pt x="6" y="14"/>
                      <a:pt x="1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2" name="Group 12"/>
            <p:cNvGrpSpPr>
              <a:grpSpLocks noChangeAspect="1"/>
            </p:cNvGrpSpPr>
            <p:nvPr/>
          </p:nvGrpSpPr>
          <p:grpSpPr bwMode="auto">
            <a:xfrm>
              <a:off x="2905434" y="862974"/>
              <a:ext cx="385763" cy="331788"/>
              <a:chOff x="1811" y="516"/>
              <a:chExt cx="243" cy="209"/>
            </a:xfrm>
          </p:grpSpPr>
          <p:sp>
            <p:nvSpPr>
              <p:cNvPr id="893" name="Freeform 13"/>
              <p:cNvSpPr>
                <a:spLocks/>
              </p:cNvSpPr>
              <p:nvPr/>
            </p:nvSpPr>
            <p:spPr bwMode="auto">
              <a:xfrm>
                <a:off x="1811" y="516"/>
                <a:ext cx="243" cy="62"/>
              </a:xfrm>
              <a:custGeom>
                <a:avLst/>
                <a:gdLst>
                  <a:gd name="T0" fmla="*/ 122 w 243"/>
                  <a:gd name="T1" fmla="*/ 0 h 62"/>
                  <a:gd name="T2" fmla="*/ 0 w 243"/>
                  <a:gd name="T3" fmla="*/ 62 h 62"/>
                  <a:gd name="T4" fmla="*/ 243 w 243"/>
                  <a:gd name="T5" fmla="*/ 62 h 62"/>
                  <a:gd name="T6" fmla="*/ 122 w 243"/>
                  <a:gd name="T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3" h="62">
                    <a:moveTo>
                      <a:pt x="122" y="0"/>
                    </a:moveTo>
                    <a:lnTo>
                      <a:pt x="0" y="62"/>
                    </a:lnTo>
                    <a:lnTo>
                      <a:pt x="243" y="62"/>
                    </a:lnTo>
                    <a:lnTo>
                      <a:pt x="122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4" name="Freeform 14"/>
              <p:cNvSpPr>
                <a:spLocks/>
              </p:cNvSpPr>
              <p:nvPr/>
            </p:nvSpPr>
            <p:spPr bwMode="auto">
              <a:xfrm>
                <a:off x="1823" y="687"/>
                <a:ext cx="219" cy="38"/>
              </a:xfrm>
              <a:custGeom>
                <a:avLst/>
                <a:gdLst>
                  <a:gd name="T0" fmla="*/ 15 w 219"/>
                  <a:gd name="T1" fmla="*/ 0 h 38"/>
                  <a:gd name="T2" fmla="*/ 204 w 219"/>
                  <a:gd name="T3" fmla="*/ 0 h 38"/>
                  <a:gd name="T4" fmla="*/ 219 w 219"/>
                  <a:gd name="T5" fmla="*/ 38 h 38"/>
                  <a:gd name="T6" fmla="*/ 0 w 219"/>
                  <a:gd name="T7" fmla="*/ 38 h 38"/>
                  <a:gd name="T8" fmla="*/ 15 w 219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38">
                    <a:moveTo>
                      <a:pt x="15" y="0"/>
                    </a:moveTo>
                    <a:lnTo>
                      <a:pt x="204" y="0"/>
                    </a:lnTo>
                    <a:lnTo>
                      <a:pt x="219" y="38"/>
                    </a:lnTo>
                    <a:lnTo>
                      <a:pt x="0" y="38"/>
                    </a:lnTo>
                    <a:lnTo>
                      <a:pt x="15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5" name="Line 15"/>
              <p:cNvSpPr>
                <a:spLocks noChangeShapeType="1"/>
              </p:cNvSpPr>
              <p:nvPr/>
            </p:nvSpPr>
            <p:spPr bwMode="auto">
              <a:xfrm flipV="1">
                <a:off x="1838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6" name="Line 16"/>
              <p:cNvSpPr>
                <a:spLocks noChangeShapeType="1"/>
              </p:cNvSpPr>
              <p:nvPr/>
            </p:nvSpPr>
            <p:spPr bwMode="auto">
              <a:xfrm flipV="1">
                <a:off x="2027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7" name="Line 17"/>
              <p:cNvSpPr>
                <a:spLocks noChangeShapeType="1"/>
              </p:cNvSpPr>
              <p:nvPr/>
            </p:nvSpPr>
            <p:spPr bwMode="auto">
              <a:xfrm flipV="1">
                <a:off x="1996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8" name="Line 18"/>
              <p:cNvSpPr>
                <a:spLocks noChangeShapeType="1"/>
              </p:cNvSpPr>
              <p:nvPr/>
            </p:nvSpPr>
            <p:spPr bwMode="auto">
              <a:xfrm flipV="1">
                <a:off x="1965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9" name="Line 19"/>
              <p:cNvSpPr>
                <a:spLocks noChangeShapeType="1"/>
              </p:cNvSpPr>
              <p:nvPr/>
            </p:nvSpPr>
            <p:spPr bwMode="auto">
              <a:xfrm flipV="1">
                <a:off x="1933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0" name="Line 20"/>
              <p:cNvSpPr>
                <a:spLocks noChangeShapeType="1"/>
              </p:cNvSpPr>
              <p:nvPr/>
            </p:nvSpPr>
            <p:spPr bwMode="auto">
              <a:xfrm flipV="1">
                <a:off x="1901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1" name="Line 21"/>
              <p:cNvSpPr>
                <a:spLocks noChangeShapeType="1"/>
              </p:cNvSpPr>
              <p:nvPr/>
            </p:nvSpPr>
            <p:spPr bwMode="auto">
              <a:xfrm flipV="1">
                <a:off x="1870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944" name="Group 943"/>
          <p:cNvGrpSpPr/>
          <p:nvPr/>
        </p:nvGrpSpPr>
        <p:grpSpPr>
          <a:xfrm>
            <a:off x="-7324505" y="241482"/>
            <a:ext cx="375067" cy="4085298"/>
            <a:chOff x="3952448" y="245827"/>
            <a:chExt cx="382588" cy="4167217"/>
          </a:xfrm>
        </p:grpSpPr>
        <p:grpSp>
          <p:nvGrpSpPr>
            <p:cNvPr id="945" name="Group 260"/>
            <p:cNvGrpSpPr>
              <a:grpSpLocks noChangeAspect="1"/>
            </p:cNvGrpSpPr>
            <p:nvPr/>
          </p:nvGrpSpPr>
          <p:grpSpPr bwMode="auto">
            <a:xfrm>
              <a:off x="3985700" y="1322349"/>
              <a:ext cx="316085" cy="317115"/>
              <a:chOff x="6525" y="1171"/>
              <a:chExt cx="244" cy="197"/>
            </a:xfrm>
          </p:grpSpPr>
          <p:sp>
            <p:nvSpPr>
              <p:cNvPr id="988" name="Rectangle 261"/>
              <p:cNvSpPr>
                <a:spLocks noChangeArrowheads="1"/>
              </p:cNvSpPr>
              <p:nvPr/>
            </p:nvSpPr>
            <p:spPr bwMode="auto">
              <a:xfrm>
                <a:off x="6525" y="1330"/>
                <a:ext cx="35" cy="3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9" name="Rectangle 262"/>
              <p:cNvSpPr>
                <a:spLocks noChangeArrowheads="1"/>
              </p:cNvSpPr>
              <p:nvPr/>
            </p:nvSpPr>
            <p:spPr bwMode="auto">
              <a:xfrm>
                <a:off x="6594" y="1279"/>
                <a:ext cx="36" cy="8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90" name="Rectangle 263"/>
              <p:cNvSpPr>
                <a:spLocks noChangeArrowheads="1"/>
              </p:cNvSpPr>
              <p:nvPr/>
            </p:nvSpPr>
            <p:spPr bwMode="auto">
              <a:xfrm>
                <a:off x="6664" y="1225"/>
                <a:ext cx="35" cy="14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91" name="Rectangle 264"/>
              <p:cNvSpPr>
                <a:spLocks noChangeArrowheads="1"/>
              </p:cNvSpPr>
              <p:nvPr/>
            </p:nvSpPr>
            <p:spPr bwMode="auto">
              <a:xfrm>
                <a:off x="6734" y="1171"/>
                <a:ext cx="35" cy="19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6" name="Group 267"/>
            <p:cNvGrpSpPr>
              <a:grpSpLocks noChangeAspect="1"/>
            </p:cNvGrpSpPr>
            <p:nvPr/>
          </p:nvGrpSpPr>
          <p:grpSpPr bwMode="auto">
            <a:xfrm>
              <a:off x="3977388" y="4080335"/>
              <a:ext cx="332709" cy="332709"/>
              <a:chOff x="3792" y="2076"/>
              <a:chExt cx="249" cy="249"/>
            </a:xfrm>
          </p:grpSpPr>
          <p:sp>
            <p:nvSpPr>
              <p:cNvPr id="985" name="Freeform 268"/>
              <p:cNvSpPr>
                <a:spLocks/>
              </p:cNvSpPr>
              <p:nvPr/>
            </p:nvSpPr>
            <p:spPr bwMode="auto">
              <a:xfrm>
                <a:off x="3792" y="2076"/>
                <a:ext cx="249" cy="249"/>
              </a:xfrm>
              <a:custGeom>
                <a:avLst/>
                <a:gdLst>
                  <a:gd name="T0" fmla="*/ 249 w 249"/>
                  <a:gd name="T1" fmla="*/ 249 h 249"/>
                  <a:gd name="T2" fmla="*/ 0 w 249"/>
                  <a:gd name="T3" fmla="*/ 249 h 249"/>
                  <a:gd name="T4" fmla="*/ 0 w 249"/>
                  <a:gd name="T5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9" h="249">
                    <a:moveTo>
                      <a:pt x="249" y="249"/>
                    </a:moveTo>
                    <a:lnTo>
                      <a:pt x="0" y="249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6" name="Freeform 269"/>
              <p:cNvSpPr>
                <a:spLocks/>
              </p:cNvSpPr>
              <p:nvPr/>
            </p:nvSpPr>
            <p:spPr bwMode="auto">
              <a:xfrm>
                <a:off x="3977" y="2136"/>
                <a:ext cx="64" cy="65"/>
              </a:xfrm>
              <a:custGeom>
                <a:avLst/>
                <a:gdLst>
                  <a:gd name="T0" fmla="*/ 0 w 64"/>
                  <a:gd name="T1" fmla="*/ 0 h 65"/>
                  <a:gd name="T2" fmla="*/ 64 w 64"/>
                  <a:gd name="T3" fmla="*/ 0 h 65"/>
                  <a:gd name="T4" fmla="*/ 64 w 64"/>
                  <a:gd name="T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4" h="65">
                    <a:moveTo>
                      <a:pt x="0" y="0"/>
                    </a:moveTo>
                    <a:lnTo>
                      <a:pt x="64" y="0"/>
                    </a:lnTo>
                    <a:lnTo>
                      <a:pt x="64" y="6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7" name="Freeform 270"/>
              <p:cNvSpPr>
                <a:spLocks/>
              </p:cNvSpPr>
              <p:nvPr/>
            </p:nvSpPr>
            <p:spPr bwMode="auto">
              <a:xfrm>
                <a:off x="3832" y="2136"/>
                <a:ext cx="209" cy="142"/>
              </a:xfrm>
              <a:custGeom>
                <a:avLst/>
                <a:gdLst>
                  <a:gd name="T0" fmla="*/ 209 w 209"/>
                  <a:gd name="T1" fmla="*/ 0 h 142"/>
                  <a:gd name="T2" fmla="*/ 106 w 209"/>
                  <a:gd name="T3" fmla="*/ 94 h 142"/>
                  <a:gd name="T4" fmla="*/ 82 w 209"/>
                  <a:gd name="T5" fmla="*/ 65 h 142"/>
                  <a:gd name="T6" fmla="*/ 0 w 209"/>
                  <a:gd name="T7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" h="142">
                    <a:moveTo>
                      <a:pt x="209" y="0"/>
                    </a:moveTo>
                    <a:lnTo>
                      <a:pt x="106" y="94"/>
                    </a:lnTo>
                    <a:lnTo>
                      <a:pt x="82" y="65"/>
                    </a:lnTo>
                    <a:lnTo>
                      <a:pt x="0" y="142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7" name="Group 286"/>
            <p:cNvGrpSpPr>
              <a:grpSpLocks noChangeAspect="1"/>
            </p:cNvGrpSpPr>
            <p:nvPr/>
          </p:nvGrpSpPr>
          <p:grpSpPr bwMode="auto">
            <a:xfrm>
              <a:off x="3971502" y="3578427"/>
              <a:ext cx="344481" cy="343058"/>
              <a:chOff x="6524" y="2236"/>
              <a:chExt cx="242" cy="241"/>
            </a:xfrm>
          </p:grpSpPr>
          <p:sp>
            <p:nvSpPr>
              <p:cNvPr id="980" name="Freeform 287"/>
              <p:cNvSpPr>
                <a:spLocks/>
              </p:cNvSpPr>
              <p:nvPr/>
            </p:nvSpPr>
            <p:spPr bwMode="auto">
              <a:xfrm>
                <a:off x="6524" y="2236"/>
                <a:ext cx="242" cy="165"/>
              </a:xfrm>
              <a:custGeom>
                <a:avLst/>
                <a:gdLst>
                  <a:gd name="T0" fmla="*/ 0 w 333"/>
                  <a:gd name="T1" fmla="*/ 216 h 227"/>
                  <a:gd name="T2" fmla="*/ 0 w 333"/>
                  <a:gd name="T3" fmla="*/ 167 h 227"/>
                  <a:gd name="T4" fmla="*/ 167 w 333"/>
                  <a:gd name="T5" fmla="*/ 0 h 227"/>
                  <a:gd name="T6" fmla="*/ 333 w 333"/>
                  <a:gd name="T7" fmla="*/ 167 h 227"/>
                  <a:gd name="T8" fmla="*/ 333 w 333"/>
                  <a:gd name="T9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3" h="227">
                    <a:moveTo>
                      <a:pt x="0" y="216"/>
                    </a:moveTo>
                    <a:cubicBezTo>
                      <a:pt x="0" y="167"/>
                      <a:pt x="0" y="167"/>
                      <a:pt x="0" y="167"/>
                    </a:cubicBezTo>
                    <a:cubicBezTo>
                      <a:pt x="0" y="75"/>
                      <a:pt x="75" y="0"/>
                      <a:pt x="167" y="0"/>
                    </a:cubicBezTo>
                    <a:cubicBezTo>
                      <a:pt x="258" y="0"/>
                      <a:pt x="333" y="75"/>
                      <a:pt x="333" y="167"/>
                    </a:cubicBezTo>
                    <a:cubicBezTo>
                      <a:pt x="333" y="227"/>
                      <a:pt x="333" y="227"/>
                      <a:pt x="333" y="2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1" name="Freeform 288"/>
              <p:cNvSpPr>
                <a:spLocks/>
              </p:cNvSpPr>
              <p:nvPr/>
            </p:nvSpPr>
            <p:spPr bwMode="auto">
              <a:xfrm>
                <a:off x="6524" y="2374"/>
                <a:ext cx="39" cy="91"/>
              </a:xfrm>
              <a:custGeom>
                <a:avLst/>
                <a:gdLst>
                  <a:gd name="T0" fmla="*/ 53 w 53"/>
                  <a:gd name="T1" fmla="*/ 125 h 125"/>
                  <a:gd name="T2" fmla="*/ 30 w 53"/>
                  <a:gd name="T3" fmla="*/ 125 h 125"/>
                  <a:gd name="T4" fmla="*/ 0 w 53"/>
                  <a:gd name="T5" fmla="*/ 95 h 125"/>
                  <a:gd name="T6" fmla="*/ 0 w 53"/>
                  <a:gd name="T7" fmla="*/ 30 h 125"/>
                  <a:gd name="T8" fmla="*/ 30 w 53"/>
                  <a:gd name="T9" fmla="*/ 0 h 125"/>
                  <a:gd name="T10" fmla="*/ 53 w 53"/>
                  <a:gd name="T11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25">
                    <a:moveTo>
                      <a:pt x="53" y="125"/>
                    </a:moveTo>
                    <a:cubicBezTo>
                      <a:pt x="30" y="125"/>
                      <a:pt x="30" y="125"/>
                      <a:pt x="30" y="125"/>
                    </a:cubicBezTo>
                    <a:cubicBezTo>
                      <a:pt x="13" y="125"/>
                      <a:pt x="0" y="112"/>
                      <a:pt x="0" y="95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13"/>
                      <a:pt x="13" y="0"/>
                      <a:pt x="30" y="0"/>
                    </a:cubicBezTo>
                    <a:cubicBezTo>
                      <a:pt x="53" y="0"/>
                      <a:pt x="53" y="0"/>
                      <a:pt x="5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2" name="Rectangle 289"/>
              <p:cNvSpPr>
                <a:spLocks noChangeArrowheads="1"/>
              </p:cNvSpPr>
              <p:nvPr/>
            </p:nvSpPr>
            <p:spPr bwMode="auto">
              <a:xfrm>
                <a:off x="6563" y="2362"/>
                <a:ext cx="43" cy="11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3" name="Freeform 290"/>
              <p:cNvSpPr>
                <a:spLocks/>
              </p:cNvSpPr>
              <p:nvPr/>
            </p:nvSpPr>
            <p:spPr bwMode="auto">
              <a:xfrm>
                <a:off x="6727" y="2374"/>
                <a:ext cx="39" cy="91"/>
              </a:xfrm>
              <a:custGeom>
                <a:avLst/>
                <a:gdLst>
                  <a:gd name="T0" fmla="*/ 0 w 53"/>
                  <a:gd name="T1" fmla="*/ 125 h 125"/>
                  <a:gd name="T2" fmla="*/ 23 w 53"/>
                  <a:gd name="T3" fmla="*/ 125 h 125"/>
                  <a:gd name="T4" fmla="*/ 53 w 53"/>
                  <a:gd name="T5" fmla="*/ 95 h 125"/>
                  <a:gd name="T6" fmla="*/ 53 w 53"/>
                  <a:gd name="T7" fmla="*/ 30 h 125"/>
                  <a:gd name="T8" fmla="*/ 23 w 53"/>
                  <a:gd name="T9" fmla="*/ 0 h 125"/>
                  <a:gd name="T10" fmla="*/ 0 w 53"/>
                  <a:gd name="T11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25">
                    <a:moveTo>
                      <a:pt x="0" y="125"/>
                    </a:moveTo>
                    <a:cubicBezTo>
                      <a:pt x="23" y="125"/>
                      <a:pt x="23" y="125"/>
                      <a:pt x="23" y="125"/>
                    </a:cubicBezTo>
                    <a:cubicBezTo>
                      <a:pt x="40" y="125"/>
                      <a:pt x="53" y="112"/>
                      <a:pt x="53" y="95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3" y="13"/>
                      <a:pt x="40" y="0"/>
                      <a:pt x="23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4" name="Rectangle 291"/>
              <p:cNvSpPr>
                <a:spLocks noChangeArrowheads="1"/>
              </p:cNvSpPr>
              <p:nvPr/>
            </p:nvSpPr>
            <p:spPr bwMode="auto">
              <a:xfrm>
                <a:off x="6684" y="2362"/>
                <a:ext cx="43" cy="11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8" name="Group 331"/>
            <p:cNvGrpSpPr>
              <a:grpSpLocks noChangeAspect="1"/>
            </p:cNvGrpSpPr>
            <p:nvPr/>
          </p:nvGrpSpPr>
          <p:grpSpPr bwMode="auto">
            <a:xfrm>
              <a:off x="3973648" y="2750448"/>
              <a:ext cx="340189" cy="259702"/>
              <a:chOff x="6538" y="1680"/>
              <a:chExt cx="245" cy="212"/>
            </a:xfrm>
          </p:grpSpPr>
          <p:sp>
            <p:nvSpPr>
              <p:cNvPr id="977" name="Freeform 332"/>
              <p:cNvSpPr>
                <a:spLocks/>
              </p:cNvSpPr>
              <p:nvPr/>
            </p:nvSpPr>
            <p:spPr bwMode="auto">
              <a:xfrm>
                <a:off x="6538" y="1680"/>
                <a:ext cx="245" cy="121"/>
              </a:xfrm>
              <a:custGeom>
                <a:avLst/>
                <a:gdLst>
                  <a:gd name="T0" fmla="*/ 0 w 245"/>
                  <a:gd name="T1" fmla="*/ 61 h 121"/>
                  <a:gd name="T2" fmla="*/ 123 w 245"/>
                  <a:gd name="T3" fmla="*/ 0 h 121"/>
                  <a:gd name="T4" fmla="*/ 245 w 245"/>
                  <a:gd name="T5" fmla="*/ 61 h 121"/>
                  <a:gd name="T6" fmla="*/ 123 w 245"/>
                  <a:gd name="T7" fmla="*/ 121 h 121"/>
                  <a:gd name="T8" fmla="*/ 0 w 245"/>
                  <a:gd name="T9" fmla="*/ 6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121">
                    <a:moveTo>
                      <a:pt x="0" y="61"/>
                    </a:moveTo>
                    <a:lnTo>
                      <a:pt x="123" y="0"/>
                    </a:lnTo>
                    <a:lnTo>
                      <a:pt x="245" y="61"/>
                    </a:lnTo>
                    <a:lnTo>
                      <a:pt x="123" y="121"/>
                    </a:lnTo>
                    <a:lnTo>
                      <a:pt x="0" y="6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8" name="Freeform 333"/>
              <p:cNvSpPr>
                <a:spLocks/>
              </p:cNvSpPr>
              <p:nvPr/>
            </p:nvSpPr>
            <p:spPr bwMode="auto">
              <a:xfrm>
                <a:off x="6538" y="1763"/>
                <a:ext cx="245" cy="84"/>
              </a:xfrm>
              <a:custGeom>
                <a:avLst/>
                <a:gdLst>
                  <a:gd name="T0" fmla="*/ 47 w 245"/>
                  <a:gd name="T1" fmla="*/ 1 h 84"/>
                  <a:gd name="T2" fmla="*/ 0 w 245"/>
                  <a:gd name="T3" fmla="*/ 23 h 84"/>
                  <a:gd name="T4" fmla="*/ 123 w 245"/>
                  <a:gd name="T5" fmla="*/ 84 h 84"/>
                  <a:gd name="T6" fmla="*/ 245 w 245"/>
                  <a:gd name="T7" fmla="*/ 23 h 84"/>
                  <a:gd name="T8" fmla="*/ 200 w 245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84">
                    <a:moveTo>
                      <a:pt x="47" y="1"/>
                    </a:moveTo>
                    <a:lnTo>
                      <a:pt x="0" y="23"/>
                    </a:lnTo>
                    <a:lnTo>
                      <a:pt x="123" y="84"/>
                    </a:lnTo>
                    <a:lnTo>
                      <a:pt x="245" y="23"/>
                    </a:lnTo>
                    <a:lnTo>
                      <a:pt x="20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9" name="Freeform 334"/>
              <p:cNvSpPr>
                <a:spLocks/>
              </p:cNvSpPr>
              <p:nvPr/>
            </p:nvSpPr>
            <p:spPr bwMode="auto">
              <a:xfrm>
                <a:off x="6538" y="1809"/>
                <a:ext cx="245" cy="83"/>
              </a:xfrm>
              <a:custGeom>
                <a:avLst/>
                <a:gdLst>
                  <a:gd name="T0" fmla="*/ 47 w 245"/>
                  <a:gd name="T1" fmla="*/ 0 h 83"/>
                  <a:gd name="T2" fmla="*/ 0 w 245"/>
                  <a:gd name="T3" fmla="*/ 23 h 83"/>
                  <a:gd name="T4" fmla="*/ 123 w 245"/>
                  <a:gd name="T5" fmla="*/ 83 h 83"/>
                  <a:gd name="T6" fmla="*/ 245 w 245"/>
                  <a:gd name="T7" fmla="*/ 23 h 83"/>
                  <a:gd name="T8" fmla="*/ 200 w 245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83">
                    <a:moveTo>
                      <a:pt x="47" y="0"/>
                    </a:moveTo>
                    <a:lnTo>
                      <a:pt x="0" y="23"/>
                    </a:lnTo>
                    <a:lnTo>
                      <a:pt x="123" y="83"/>
                    </a:lnTo>
                    <a:lnTo>
                      <a:pt x="245" y="23"/>
                    </a:lnTo>
                    <a:lnTo>
                      <a:pt x="20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9" name="Group 294"/>
            <p:cNvGrpSpPr>
              <a:grpSpLocks noChangeAspect="1"/>
            </p:cNvGrpSpPr>
            <p:nvPr/>
          </p:nvGrpSpPr>
          <p:grpSpPr bwMode="auto">
            <a:xfrm>
              <a:off x="3964539" y="2264819"/>
              <a:ext cx="358406" cy="326781"/>
              <a:chOff x="6535" y="1471"/>
              <a:chExt cx="238" cy="217"/>
            </a:xfrm>
          </p:grpSpPr>
          <p:sp>
            <p:nvSpPr>
              <p:cNvPr id="975" name="Freeform 295"/>
              <p:cNvSpPr>
                <a:spLocks/>
              </p:cNvSpPr>
              <p:nvPr/>
            </p:nvSpPr>
            <p:spPr bwMode="auto">
              <a:xfrm>
                <a:off x="6535" y="1471"/>
                <a:ext cx="238" cy="217"/>
              </a:xfrm>
              <a:custGeom>
                <a:avLst/>
                <a:gdLst>
                  <a:gd name="T0" fmla="*/ 306 w 329"/>
                  <a:gd name="T1" fmla="*/ 153 h 299"/>
                  <a:gd name="T2" fmla="*/ 329 w 329"/>
                  <a:gd name="T3" fmla="*/ 93 h 299"/>
                  <a:gd name="T4" fmla="*/ 236 w 329"/>
                  <a:gd name="T5" fmla="*/ 0 h 299"/>
                  <a:gd name="T6" fmla="*/ 164 w 329"/>
                  <a:gd name="T7" fmla="*/ 34 h 299"/>
                  <a:gd name="T8" fmla="*/ 93 w 329"/>
                  <a:gd name="T9" fmla="*/ 0 h 299"/>
                  <a:gd name="T10" fmla="*/ 0 w 329"/>
                  <a:gd name="T11" fmla="*/ 93 h 299"/>
                  <a:gd name="T12" fmla="*/ 23 w 329"/>
                  <a:gd name="T13" fmla="*/ 154 h 299"/>
                  <a:gd name="T14" fmla="*/ 23 w 329"/>
                  <a:gd name="T15" fmla="*/ 154 h 299"/>
                  <a:gd name="T16" fmla="*/ 23 w 329"/>
                  <a:gd name="T17" fmla="*/ 154 h 299"/>
                  <a:gd name="T18" fmla="*/ 30 w 329"/>
                  <a:gd name="T19" fmla="*/ 162 h 299"/>
                  <a:gd name="T20" fmla="*/ 164 w 329"/>
                  <a:gd name="T21" fmla="*/ 299 h 299"/>
                  <a:gd name="T22" fmla="*/ 298 w 329"/>
                  <a:gd name="T23" fmla="*/ 162 h 299"/>
                  <a:gd name="T24" fmla="*/ 306 w 329"/>
                  <a:gd name="T25" fmla="*/ 154 h 299"/>
                  <a:gd name="T26" fmla="*/ 306 w 329"/>
                  <a:gd name="T27" fmla="*/ 154 h 299"/>
                  <a:gd name="T28" fmla="*/ 306 w 329"/>
                  <a:gd name="T29" fmla="*/ 153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9" h="299">
                    <a:moveTo>
                      <a:pt x="306" y="153"/>
                    </a:moveTo>
                    <a:cubicBezTo>
                      <a:pt x="320" y="137"/>
                      <a:pt x="329" y="116"/>
                      <a:pt x="329" y="93"/>
                    </a:cubicBezTo>
                    <a:cubicBezTo>
                      <a:pt x="329" y="42"/>
                      <a:pt x="287" y="0"/>
                      <a:pt x="236" y="0"/>
                    </a:cubicBezTo>
                    <a:cubicBezTo>
                      <a:pt x="207" y="0"/>
                      <a:pt x="181" y="14"/>
                      <a:pt x="164" y="34"/>
                    </a:cubicBezTo>
                    <a:cubicBezTo>
                      <a:pt x="147" y="14"/>
                      <a:pt x="122" y="0"/>
                      <a:pt x="93" y="0"/>
                    </a:cubicBezTo>
                    <a:cubicBezTo>
                      <a:pt x="41" y="0"/>
                      <a:pt x="0" y="42"/>
                      <a:pt x="0" y="93"/>
                    </a:cubicBezTo>
                    <a:cubicBezTo>
                      <a:pt x="0" y="116"/>
                      <a:pt x="8" y="137"/>
                      <a:pt x="23" y="154"/>
                    </a:cubicBezTo>
                    <a:cubicBezTo>
                      <a:pt x="23" y="154"/>
                      <a:pt x="23" y="154"/>
                      <a:pt x="23" y="154"/>
                    </a:cubicBezTo>
                    <a:cubicBezTo>
                      <a:pt x="23" y="154"/>
                      <a:pt x="23" y="154"/>
                      <a:pt x="23" y="154"/>
                    </a:cubicBezTo>
                    <a:cubicBezTo>
                      <a:pt x="25" y="156"/>
                      <a:pt x="28" y="159"/>
                      <a:pt x="30" y="162"/>
                    </a:cubicBezTo>
                    <a:cubicBezTo>
                      <a:pt x="164" y="299"/>
                      <a:pt x="164" y="299"/>
                      <a:pt x="164" y="299"/>
                    </a:cubicBezTo>
                    <a:cubicBezTo>
                      <a:pt x="298" y="162"/>
                      <a:pt x="298" y="162"/>
                      <a:pt x="298" y="162"/>
                    </a:cubicBezTo>
                    <a:cubicBezTo>
                      <a:pt x="301" y="159"/>
                      <a:pt x="304" y="157"/>
                      <a:pt x="306" y="154"/>
                    </a:cubicBezTo>
                    <a:cubicBezTo>
                      <a:pt x="306" y="154"/>
                      <a:pt x="306" y="154"/>
                      <a:pt x="306" y="154"/>
                    </a:cubicBezTo>
                    <a:lnTo>
                      <a:pt x="306" y="153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6" name="Freeform 296"/>
              <p:cNvSpPr>
                <a:spLocks/>
              </p:cNvSpPr>
              <p:nvPr/>
            </p:nvSpPr>
            <p:spPr bwMode="auto">
              <a:xfrm>
                <a:off x="6557" y="1526"/>
                <a:ext cx="199" cy="93"/>
              </a:xfrm>
              <a:custGeom>
                <a:avLst/>
                <a:gdLst>
                  <a:gd name="T0" fmla="*/ 0 w 199"/>
                  <a:gd name="T1" fmla="*/ 62 h 93"/>
                  <a:gd name="T2" fmla="*/ 25 w 199"/>
                  <a:gd name="T3" fmla="*/ 62 h 93"/>
                  <a:gd name="T4" fmla="*/ 51 w 199"/>
                  <a:gd name="T5" fmla="*/ 20 h 93"/>
                  <a:gd name="T6" fmla="*/ 91 w 199"/>
                  <a:gd name="T7" fmla="*/ 93 h 93"/>
                  <a:gd name="T8" fmla="*/ 131 w 199"/>
                  <a:gd name="T9" fmla="*/ 0 h 93"/>
                  <a:gd name="T10" fmla="*/ 160 w 199"/>
                  <a:gd name="T11" fmla="*/ 57 h 93"/>
                  <a:gd name="T12" fmla="*/ 199 w 199"/>
                  <a:gd name="T13" fmla="*/ 5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93">
                    <a:moveTo>
                      <a:pt x="0" y="62"/>
                    </a:moveTo>
                    <a:lnTo>
                      <a:pt x="25" y="62"/>
                    </a:lnTo>
                    <a:lnTo>
                      <a:pt x="51" y="20"/>
                    </a:lnTo>
                    <a:lnTo>
                      <a:pt x="91" y="93"/>
                    </a:lnTo>
                    <a:lnTo>
                      <a:pt x="131" y="0"/>
                    </a:lnTo>
                    <a:lnTo>
                      <a:pt x="160" y="57"/>
                    </a:lnTo>
                    <a:lnTo>
                      <a:pt x="199" y="57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0" name="Group 304"/>
            <p:cNvGrpSpPr>
              <a:grpSpLocks noChangeAspect="1"/>
            </p:cNvGrpSpPr>
            <p:nvPr/>
          </p:nvGrpSpPr>
          <p:grpSpPr bwMode="auto">
            <a:xfrm>
              <a:off x="3966187" y="3168998"/>
              <a:ext cx="355110" cy="250581"/>
              <a:chOff x="6500" y="1977"/>
              <a:chExt cx="248" cy="175"/>
            </a:xfrm>
          </p:grpSpPr>
          <p:sp>
            <p:nvSpPr>
              <p:cNvPr id="969" name="Oval 305"/>
              <p:cNvSpPr>
                <a:spLocks noChangeArrowheads="1"/>
              </p:cNvSpPr>
              <p:nvPr/>
            </p:nvSpPr>
            <p:spPr bwMode="auto">
              <a:xfrm>
                <a:off x="6533" y="2006"/>
                <a:ext cx="71" cy="71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0" name="Freeform 306"/>
              <p:cNvSpPr>
                <a:spLocks/>
              </p:cNvSpPr>
              <p:nvPr/>
            </p:nvSpPr>
            <p:spPr bwMode="auto">
              <a:xfrm>
                <a:off x="6522" y="2077"/>
                <a:ext cx="93" cy="46"/>
              </a:xfrm>
              <a:custGeom>
                <a:avLst/>
                <a:gdLst>
                  <a:gd name="T0" fmla="*/ 0 w 128"/>
                  <a:gd name="T1" fmla="*/ 64 h 64"/>
                  <a:gd name="T2" fmla="*/ 64 w 128"/>
                  <a:gd name="T3" fmla="*/ 0 h 64"/>
                  <a:gd name="T4" fmla="*/ 128 w 128"/>
                  <a:gd name="T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8" h="64">
                    <a:moveTo>
                      <a:pt x="0" y="64"/>
                    </a:moveTo>
                    <a:cubicBezTo>
                      <a:pt x="0" y="29"/>
                      <a:pt x="28" y="0"/>
                      <a:pt x="64" y="0"/>
                    </a:cubicBezTo>
                    <a:cubicBezTo>
                      <a:pt x="99" y="0"/>
                      <a:pt x="128" y="29"/>
                      <a:pt x="128" y="6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1" name="Line 307"/>
              <p:cNvSpPr>
                <a:spLocks noChangeShapeType="1"/>
              </p:cNvSpPr>
              <p:nvPr/>
            </p:nvSpPr>
            <p:spPr bwMode="auto">
              <a:xfrm>
                <a:off x="6636" y="2007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2" name="Line 308"/>
              <p:cNvSpPr>
                <a:spLocks noChangeShapeType="1"/>
              </p:cNvSpPr>
              <p:nvPr/>
            </p:nvSpPr>
            <p:spPr bwMode="auto">
              <a:xfrm>
                <a:off x="6636" y="2062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3" name="Line 309"/>
              <p:cNvSpPr>
                <a:spLocks noChangeShapeType="1"/>
              </p:cNvSpPr>
              <p:nvPr/>
            </p:nvSpPr>
            <p:spPr bwMode="auto">
              <a:xfrm>
                <a:off x="6636" y="2117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4" name="Rectangle 310"/>
              <p:cNvSpPr>
                <a:spLocks noChangeArrowheads="1"/>
              </p:cNvSpPr>
              <p:nvPr/>
            </p:nvSpPr>
            <p:spPr bwMode="auto">
              <a:xfrm>
                <a:off x="6500" y="1977"/>
                <a:ext cx="248" cy="17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1" name="Group 35"/>
            <p:cNvGrpSpPr>
              <a:grpSpLocks noChangeAspect="1"/>
            </p:cNvGrpSpPr>
            <p:nvPr/>
          </p:nvGrpSpPr>
          <p:grpSpPr bwMode="auto">
            <a:xfrm>
              <a:off x="3952448" y="782500"/>
              <a:ext cx="382588" cy="381000"/>
              <a:chOff x="1409" y="1200"/>
              <a:chExt cx="241" cy="240"/>
            </a:xfrm>
          </p:grpSpPr>
          <p:sp>
            <p:nvSpPr>
              <p:cNvPr id="965" name="Freeform 36"/>
              <p:cNvSpPr>
                <a:spLocks/>
              </p:cNvSpPr>
              <p:nvPr/>
            </p:nvSpPr>
            <p:spPr bwMode="auto">
              <a:xfrm>
                <a:off x="1409" y="1293"/>
                <a:ext cx="241" cy="114"/>
              </a:xfrm>
              <a:custGeom>
                <a:avLst/>
                <a:gdLst>
                  <a:gd name="T0" fmla="*/ 88 w 333"/>
                  <a:gd name="T1" fmla="*/ 157 h 157"/>
                  <a:gd name="T2" fmla="*/ 0 w 333"/>
                  <a:gd name="T3" fmla="*/ 157 h 157"/>
                  <a:gd name="T4" fmla="*/ 0 w 333"/>
                  <a:gd name="T5" fmla="*/ 18 h 157"/>
                  <a:gd name="T6" fmla="*/ 18 w 333"/>
                  <a:gd name="T7" fmla="*/ 0 h 157"/>
                  <a:gd name="T8" fmla="*/ 315 w 333"/>
                  <a:gd name="T9" fmla="*/ 0 h 157"/>
                  <a:gd name="T10" fmla="*/ 333 w 333"/>
                  <a:gd name="T11" fmla="*/ 18 h 157"/>
                  <a:gd name="T12" fmla="*/ 333 w 333"/>
                  <a:gd name="T13" fmla="*/ 157 h 157"/>
                  <a:gd name="T14" fmla="*/ 243 w 333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3" h="157">
                    <a:moveTo>
                      <a:pt x="88" y="157"/>
                    </a:moveTo>
                    <a:cubicBezTo>
                      <a:pt x="0" y="157"/>
                      <a:pt x="0" y="157"/>
                      <a:pt x="0" y="15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325" y="0"/>
                      <a:pt x="333" y="8"/>
                      <a:pt x="333" y="18"/>
                    </a:cubicBezTo>
                    <a:cubicBezTo>
                      <a:pt x="333" y="157"/>
                      <a:pt x="333" y="157"/>
                      <a:pt x="333" y="157"/>
                    </a:cubicBezTo>
                    <a:cubicBezTo>
                      <a:pt x="243" y="157"/>
                      <a:pt x="243" y="157"/>
                      <a:pt x="243" y="15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6" name="Freeform 37"/>
              <p:cNvSpPr>
                <a:spLocks/>
              </p:cNvSpPr>
              <p:nvPr/>
            </p:nvSpPr>
            <p:spPr bwMode="auto">
              <a:xfrm>
                <a:off x="1472" y="1200"/>
                <a:ext cx="113" cy="93"/>
              </a:xfrm>
              <a:custGeom>
                <a:avLst/>
                <a:gdLst>
                  <a:gd name="T0" fmla="*/ 0 w 113"/>
                  <a:gd name="T1" fmla="*/ 93 h 93"/>
                  <a:gd name="T2" fmla="*/ 0 w 113"/>
                  <a:gd name="T3" fmla="*/ 0 h 93"/>
                  <a:gd name="T4" fmla="*/ 113 w 113"/>
                  <a:gd name="T5" fmla="*/ 0 h 93"/>
                  <a:gd name="T6" fmla="*/ 113 w 113"/>
                  <a:gd name="T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93">
                    <a:moveTo>
                      <a:pt x="0" y="93"/>
                    </a:moveTo>
                    <a:lnTo>
                      <a:pt x="0" y="0"/>
                    </a:lnTo>
                    <a:lnTo>
                      <a:pt x="113" y="0"/>
                    </a:lnTo>
                    <a:lnTo>
                      <a:pt x="113" y="9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7" name="Rectangle 38"/>
              <p:cNvSpPr>
                <a:spLocks noChangeArrowheads="1"/>
              </p:cNvSpPr>
              <p:nvPr/>
            </p:nvSpPr>
            <p:spPr bwMode="auto">
              <a:xfrm>
                <a:off x="1472" y="1361"/>
                <a:ext cx="113" cy="7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8" name="Oval 39"/>
              <p:cNvSpPr>
                <a:spLocks noChangeArrowheads="1"/>
              </p:cNvSpPr>
              <p:nvPr/>
            </p:nvSpPr>
            <p:spPr bwMode="auto">
              <a:xfrm>
                <a:off x="1435" y="1322"/>
                <a:ext cx="10" cy="1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2" name="Group 85"/>
            <p:cNvGrpSpPr>
              <a:grpSpLocks noChangeAspect="1"/>
            </p:cNvGrpSpPr>
            <p:nvPr/>
          </p:nvGrpSpPr>
          <p:grpSpPr bwMode="auto">
            <a:xfrm>
              <a:off x="4025473" y="245827"/>
              <a:ext cx="236538" cy="377825"/>
              <a:chOff x="2495" y="148"/>
              <a:chExt cx="149" cy="238"/>
            </a:xfrm>
          </p:grpSpPr>
          <p:sp>
            <p:nvSpPr>
              <p:cNvPr id="961" name="Rectangle 86"/>
              <p:cNvSpPr>
                <a:spLocks noChangeArrowheads="1"/>
              </p:cNvSpPr>
              <p:nvPr/>
            </p:nvSpPr>
            <p:spPr bwMode="auto">
              <a:xfrm>
                <a:off x="2495" y="148"/>
                <a:ext cx="149" cy="23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2" name="Line 87"/>
              <p:cNvSpPr>
                <a:spLocks noChangeShapeType="1"/>
              </p:cNvSpPr>
              <p:nvPr/>
            </p:nvSpPr>
            <p:spPr bwMode="auto">
              <a:xfrm>
                <a:off x="2495" y="177"/>
                <a:ext cx="14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3" name="Line 88"/>
              <p:cNvSpPr>
                <a:spLocks noChangeShapeType="1"/>
              </p:cNvSpPr>
              <p:nvPr/>
            </p:nvSpPr>
            <p:spPr bwMode="auto">
              <a:xfrm>
                <a:off x="2495" y="320"/>
                <a:ext cx="14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4" name="Line 89"/>
              <p:cNvSpPr>
                <a:spLocks noChangeShapeType="1"/>
              </p:cNvSpPr>
              <p:nvPr/>
            </p:nvSpPr>
            <p:spPr bwMode="auto">
              <a:xfrm>
                <a:off x="2561" y="353"/>
                <a:ext cx="1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3" name="Group 24"/>
            <p:cNvGrpSpPr>
              <a:grpSpLocks noChangeAspect="1"/>
            </p:cNvGrpSpPr>
            <p:nvPr/>
          </p:nvGrpSpPr>
          <p:grpSpPr bwMode="auto">
            <a:xfrm>
              <a:off x="3961114" y="1798313"/>
              <a:ext cx="365256" cy="307658"/>
              <a:chOff x="2474" y="1101"/>
              <a:chExt cx="260" cy="219"/>
            </a:xfrm>
          </p:grpSpPr>
          <p:sp>
            <p:nvSpPr>
              <p:cNvPr id="954" name="Freeform 25"/>
              <p:cNvSpPr>
                <a:spLocks/>
              </p:cNvSpPr>
              <p:nvPr/>
            </p:nvSpPr>
            <p:spPr bwMode="auto">
              <a:xfrm>
                <a:off x="2474" y="1180"/>
                <a:ext cx="260" cy="140"/>
              </a:xfrm>
              <a:custGeom>
                <a:avLst/>
                <a:gdLst>
                  <a:gd name="T0" fmla="*/ 60 w 260"/>
                  <a:gd name="T1" fmla="*/ 0 h 140"/>
                  <a:gd name="T2" fmla="*/ 199 w 260"/>
                  <a:gd name="T3" fmla="*/ 0 h 140"/>
                  <a:gd name="T4" fmla="*/ 260 w 260"/>
                  <a:gd name="T5" fmla="*/ 140 h 140"/>
                  <a:gd name="T6" fmla="*/ 0 w 260"/>
                  <a:gd name="T7" fmla="*/ 140 h 140"/>
                  <a:gd name="T8" fmla="*/ 60 w 260"/>
                  <a:gd name="T9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140">
                    <a:moveTo>
                      <a:pt x="60" y="0"/>
                    </a:moveTo>
                    <a:lnTo>
                      <a:pt x="199" y="0"/>
                    </a:lnTo>
                    <a:lnTo>
                      <a:pt x="260" y="140"/>
                    </a:lnTo>
                    <a:lnTo>
                      <a:pt x="0" y="140"/>
                    </a:lnTo>
                    <a:lnTo>
                      <a:pt x="6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5" name="Oval 26"/>
              <p:cNvSpPr>
                <a:spLocks noChangeArrowheads="1"/>
              </p:cNvSpPr>
              <p:nvPr/>
            </p:nvSpPr>
            <p:spPr bwMode="auto">
              <a:xfrm>
                <a:off x="2578" y="1101"/>
                <a:ext cx="52" cy="5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6" name="Line 27"/>
              <p:cNvSpPr>
                <a:spLocks noChangeShapeType="1"/>
              </p:cNvSpPr>
              <p:nvPr/>
            </p:nvSpPr>
            <p:spPr bwMode="auto">
              <a:xfrm>
                <a:off x="2604" y="1153"/>
                <a:ext cx="0" cy="10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7" name="Line 28"/>
              <p:cNvSpPr>
                <a:spLocks noChangeShapeType="1"/>
              </p:cNvSpPr>
              <p:nvPr/>
            </p:nvSpPr>
            <p:spPr bwMode="auto">
              <a:xfrm>
                <a:off x="2503" y="1259"/>
                <a:ext cx="20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8" name="Line 29"/>
              <p:cNvSpPr>
                <a:spLocks noChangeShapeType="1"/>
              </p:cNvSpPr>
              <p:nvPr/>
            </p:nvSpPr>
            <p:spPr bwMode="auto">
              <a:xfrm flipH="1">
                <a:off x="2542" y="1259"/>
                <a:ext cx="12" cy="6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9" name="Line 30"/>
              <p:cNvSpPr>
                <a:spLocks noChangeShapeType="1"/>
              </p:cNvSpPr>
              <p:nvPr/>
            </p:nvSpPr>
            <p:spPr bwMode="auto">
              <a:xfrm>
                <a:off x="2634" y="1180"/>
                <a:ext cx="33" cy="14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0" name="Line 31"/>
              <p:cNvSpPr>
                <a:spLocks noChangeShapeType="1"/>
              </p:cNvSpPr>
              <p:nvPr/>
            </p:nvSpPr>
            <p:spPr bwMode="auto">
              <a:xfrm>
                <a:off x="2644" y="1224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992" name="Group 991"/>
          <p:cNvGrpSpPr/>
          <p:nvPr/>
        </p:nvGrpSpPr>
        <p:grpSpPr>
          <a:xfrm>
            <a:off x="-6195494" y="265604"/>
            <a:ext cx="375066" cy="4061176"/>
            <a:chOff x="5020135" y="270433"/>
            <a:chExt cx="382587" cy="4142611"/>
          </a:xfrm>
        </p:grpSpPr>
        <p:grpSp>
          <p:nvGrpSpPr>
            <p:cNvPr id="993" name="Group 196"/>
            <p:cNvGrpSpPr>
              <a:grpSpLocks noChangeAspect="1"/>
            </p:cNvGrpSpPr>
            <p:nvPr/>
          </p:nvGrpSpPr>
          <p:grpSpPr bwMode="auto">
            <a:xfrm>
              <a:off x="5109211" y="1171774"/>
              <a:ext cx="204434" cy="389553"/>
              <a:chOff x="7261" y="805"/>
              <a:chExt cx="127" cy="242"/>
            </a:xfrm>
          </p:grpSpPr>
          <p:sp>
            <p:nvSpPr>
              <p:cNvPr id="1032" name="Freeform 197"/>
              <p:cNvSpPr>
                <a:spLocks/>
              </p:cNvSpPr>
              <p:nvPr/>
            </p:nvSpPr>
            <p:spPr bwMode="auto">
              <a:xfrm>
                <a:off x="7323" y="805"/>
                <a:ext cx="65" cy="194"/>
              </a:xfrm>
              <a:custGeom>
                <a:avLst/>
                <a:gdLst>
                  <a:gd name="T0" fmla="*/ 90 w 90"/>
                  <a:gd name="T1" fmla="*/ 166 h 268"/>
                  <a:gd name="T2" fmla="*/ 90 w 90"/>
                  <a:gd name="T3" fmla="*/ 46 h 268"/>
                  <a:gd name="T4" fmla="*/ 45 w 90"/>
                  <a:gd name="T5" fmla="*/ 0 h 268"/>
                  <a:gd name="T6" fmla="*/ 0 w 90"/>
                  <a:gd name="T7" fmla="*/ 46 h 268"/>
                  <a:gd name="T8" fmla="*/ 0 w 90"/>
                  <a:gd name="T9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268">
                    <a:moveTo>
                      <a:pt x="90" y="166"/>
                    </a:move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20"/>
                      <a:pt x="70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3" name="Freeform 198"/>
              <p:cNvSpPr>
                <a:spLocks/>
              </p:cNvSpPr>
              <p:nvPr/>
            </p:nvSpPr>
            <p:spPr bwMode="auto">
              <a:xfrm>
                <a:off x="7261" y="805"/>
                <a:ext cx="95" cy="194"/>
              </a:xfrm>
              <a:custGeom>
                <a:avLst/>
                <a:gdLst>
                  <a:gd name="T0" fmla="*/ 131 w 131"/>
                  <a:gd name="T1" fmla="*/ 0 h 268"/>
                  <a:gd name="T2" fmla="*/ 45 w 131"/>
                  <a:gd name="T3" fmla="*/ 0 h 268"/>
                  <a:gd name="T4" fmla="*/ 0 w 131"/>
                  <a:gd name="T5" fmla="*/ 46 h 268"/>
                  <a:gd name="T6" fmla="*/ 0 w 131"/>
                  <a:gd name="T7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68">
                    <a:moveTo>
                      <a:pt x="131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4" name="Freeform 199"/>
              <p:cNvSpPr>
                <a:spLocks/>
              </p:cNvSpPr>
              <p:nvPr/>
            </p:nvSpPr>
            <p:spPr bwMode="auto">
              <a:xfrm>
                <a:off x="7322" y="992"/>
                <a:ext cx="66" cy="55"/>
              </a:xfrm>
              <a:custGeom>
                <a:avLst/>
                <a:gdLst>
                  <a:gd name="T0" fmla="*/ 91 w 91"/>
                  <a:gd name="T1" fmla="*/ 0 h 77"/>
                  <a:gd name="T2" fmla="*/ 91 w 91"/>
                  <a:gd name="T3" fmla="*/ 32 h 77"/>
                  <a:gd name="T4" fmla="*/ 46 w 91"/>
                  <a:gd name="T5" fmla="*/ 77 h 77"/>
                  <a:gd name="T6" fmla="*/ 0 w 91"/>
                  <a:gd name="T7" fmla="*/ 32 h 77"/>
                  <a:gd name="T8" fmla="*/ 0 w 91"/>
                  <a:gd name="T9" fmla="*/ 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7">
                    <a:moveTo>
                      <a:pt x="91" y="0"/>
                    </a:moveTo>
                    <a:cubicBezTo>
                      <a:pt x="91" y="32"/>
                      <a:pt x="91" y="32"/>
                      <a:pt x="91" y="32"/>
                    </a:cubicBezTo>
                    <a:cubicBezTo>
                      <a:pt x="91" y="57"/>
                      <a:pt x="71" y="77"/>
                      <a:pt x="46" y="77"/>
                    </a:cubicBezTo>
                    <a:cubicBezTo>
                      <a:pt x="21" y="77"/>
                      <a:pt x="0" y="57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5" name="Freeform 200"/>
              <p:cNvSpPr>
                <a:spLocks/>
              </p:cNvSpPr>
              <p:nvPr/>
            </p:nvSpPr>
            <p:spPr bwMode="auto">
              <a:xfrm>
                <a:off x="7261" y="996"/>
                <a:ext cx="95" cy="51"/>
              </a:xfrm>
              <a:custGeom>
                <a:avLst/>
                <a:gdLst>
                  <a:gd name="T0" fmla="*/ 131 w 131"/>
                  <a:gd name="T1" fmla="*/ 71 h 71"/>
                  <a:gd name="T2" fmla="*/ 45 w 131"/>
                  <a:gd name="T3" fmla="*/ 71 h 71"/>
                  <a:gd name="T4" fmla="*/ 0 w 131"/>
                  <a:gd name="T5" fmla="*/ 26 h 71"/>
                  <a:gd name="T6" fmla="*/ 0 w 13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71">
                    <a:moveTo>
                      <a:pt x="131" y="71"/>
                    </a:moveTo>
                    <a:cubicBezTo>
                      <a:pt x="45" y="71"/>
                      <a:pt x="45" y="71"/>
                      <a:pt x="45" y="71"/>
                    </a:cubicBezTo>
                    <a:cubicBezTo>
                      <a:pt x="20" y="71"/>
                      <a:pt x="0" y="51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6" name="Oval 201"/>
              <p:cNvSpPr>
                <a:spLocks noChangeArrowheads="1"/>
              </p:cNvSpPr>
              <p:nvPr/>
            </p:nvSpPr>
            <p:spPr bwMode="auto">
              <a:xfrm>
                <a:off x="7287" y="878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7" name="Oval 202"/>
              <p:cNvSpPr>
                <a:spLocks noChangeArrowheads="1"/>
              </p:cNvSpPr>
              <p:nvPr/>
            </p:nvSpPr>
            <p:spPr bwMode="auto">
              <a:xfrm>
                <a:off x="7287" y="923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8" name="Oval 203"/>
              <p:cNvSpPr>
                <a:spLocks noChangeArrowheads="1"/>
              </p:cNvSpPr>
              <p:nvPr/>
            </p:nvSpPr>
            <p:spPr bwMode="auto">
              <a:xfrm>
                <a:off x="7287" y="967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4" name="Group 273"/>
            <p:cNvGrpSpPr>
              <a:grpSpLocks noChangeAspect="1"/>
            </p:cNvGrpSpPr>
            <p:nvPr/>
          </p:nvGrpSpPr>
          <p:grpSpPr bwMode="auto">
            <a:xfrm>
              <a:off x="5069773" y="1710372"/>
              <a:ext cx="283311" cy="387943"/>
              <a:chOff x="7194" y="1126"/>
              <a:chExt cx="176" cy="241"/>
            </a:xfrm>
          </p:grpSpPr>
          <p:sp>
            <p:nvSpPr>
              <p:cNvPr id="1028" name="Freeform 274"/>
              <p:cNvSpPr>
                <a:spLocks/>
              </p:cNvSpPr>
              <p:nvPr/>
            </p:nvSpPr>
            <p:spPr bwMode="auto">
              <a:xfrm>
                <a:off x="7275" y="1206"/>
                <a:ext cx="31" cy="56"/>
              </a:xfrm>
              <a:custGeom>
                <a:avLst/>
                <a:gdLst>
                  <a:gd name="T0" fmla="*/ 0 w 42"/>
                  <a:gd name="T1" fmla="*/ 21 h 77"/>
                  <a:gd name="T2" fmla="*/ 21 w 42"/>
                  <a:gd name="T3" fmla="*/ 0 h 77"/>
                  <a:gd name="T4" fmla="*/ 42 w 42"/>
                  <a:gd name="T5" fmla="*/ 21 h 77"/>
                  <a:gd name="T6" fmla="*/ 42 w 42"/>
                  <a:gd name="T7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77">
                    <a:moveTo>
                      <a:pt x="0" y="21"/>
                    </a:moveTo>
                    <a:cubicBezTo>
                      <a:pt x="0" y="10"/>
                      <a:pt x="9" y="0"/>
                      <a:pt x="21" y="0"/>
                    </a:cubicBezTo>
                    <a:cubicBezTo>
                      <a:pt x="33" y="0"/>
                      <a:pt x="42" y="10"/>
                      <a:pt x="42" y="21"/>
                    </a:cubicBezTo>
                    <a:cubicBezTo>
                      <a:pt x="42" y="77"/>
                      <a:pt x="42" y="77"/>
                      <a:pt x="42" y="7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9" name="Freeform 275"/>
              <p:cNvSpPr>
                <a:spLocks/>
              </p:cNvSpPr>
              <p:nvPr/>
            </p:nvSpPr>
            <p:spPr bwMode="auto">
              <a:xfrm>
                <a:off x="7306" y="1204"/>
                <a:ext cx="31" cy="58"/>
              </a:xfrm>
              <a:custGeom>
                <a:avLst/>
                <a:gdLst>
                  <a:gd name="T0" fmla="*/ 0 w 43"/>
                  <a:gd name="T1" fmla="*/ 22 h 80"/>
                  <a:gd name="T2" fmla="*/ 22 w 43"/>
                  <a:gd name="T3" fmla="*/ 0 h 80"/>
                  <a:gd name="T4" fmla="*/ 43 w 43"/>
                  <a:gd name="T5" fmla="*/ 22 h 80"/>
                  <a:gd name="T6" fmla="*/ 43 w 43"/>
                  <a:gd name="T7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80">
                    <a:moveTo>
                      <a:pt x="0" y="22"/>
                    </a:moveTo>
                    <a:cubicBezTo>
                      <a:pt x="0" y="10"/>
                      <a:pt x="10" y="0"/>
                      <a:pt x="22" y="0"/>
                    </a:cubicBezTo>
                    <a:cubicBezTo>
                      <a:pt x="33" y="0"/>
                      <a:pt x="43" y="10"/>
                      <a:pt x="43" y="22"/>
                    </a:cubicBezTo>
                    <a:cubicBezTo>
                      <a:pt x="43" y="80"/>
                      <a:pt x="43" y="80"/>
                      <a:pt x="43" y="8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0" name="Freeform 276"/>
              <p:cNvSpPr>
                <a:spLocks/>
              </p:cNvSpPr>
              <p:nvPr/>
            </p:nvSpPr>
            <p:spPr bwMode="auto">
              <a:xfrm>
                <a:off x="7194" y="1156"/>
                <a:ext cx="176" cy="211"/>
              </a:xfrm>
              <a:custGeom>
                <a:avLst/>
                <a:gdLst>
                  <a:gd name="T0" fmla="*/ 197 w 242"/>
                  <a:gd name="T1" fmla="*/ 110 h 291"/>
                  <a:gd name="T2" fmla="*/ 218 w 242"/>
                  <a:gd name="T3" fmla="*/ 89 h 291"/>
                  <a:gd name="T4" fmla="*/ 240 w 242"/>
                  <a:gd name="T5" fmla="*/ 110 h 291"/>
                  <a:gd name="T6" fmla="*/ 240 w 242"/>
                  <a:gd name="T7" fmla="*/ 169 h 291"/>
                  <a:gd name="T8" fmla="*/ 237 w 242"/>
                  <a:gd name="T9" fmla="*/ 235 h 291"/>
                  <a:gd name="T10" fmla="*/ 162 w 242"/>
                  <a:gd name="T11" fmla="*/ 291 h 291"/>
                  <a:gd name="T12" fmla="*/ 86 w 242"/>
                  <a:gd name="T13" fmla="*/ 267 h 291"/>
                  <a:gd name="T14" fmla="*/ 8 w 242"/>
                  <a:gd name="T15" fmla="*/ 183 h 291"/>
                  <a:gd name="T16" fmla="*/ 6 w 242"/>
                  <a:gd name="T17" fmla="*/ 165 h 291"/>
                  <a:gd name="T18" fmla="*/ 22 w 242"/>
                  <a:gd name="T19" fmla="*/ 159 h 291"/>
                  <a:gd name="T20" fmla="*/ 69 w 242"/>
                  <a:gd name="T21" fmla="*/ 174 h 291"/>
                  <a:gd name="T22" fmla="*/ 69 w 242"/>
                  <a:gd name="T23" fmla="*/ 21 h 291"/>
                  <a:gd name="T24" fmla="*/ 90 w 242"/>
                  <a:gd name="T25" fmla="*/ 0 h 291"/>
                  <a:gd name="T26" fmla="*/ 112 w 242"/>
                  <a:gd name="T27" fmla="*/ 21 h 291"/>
                  <a:gd name="T28" fmla="*/ 112 w 242"/>
                  <a:gd name="T29" fmla="*/ 145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2" h="291">
                    <a:moveTo>
                      <a:pt x="197" y="110"/>
                    </a:moveTo>
                    <a:cubicBezTo>
                      <a:pt x="197" y="98"/>
                      <a:pt x="206" y="89"/>
                      <a:pt x="218" y="89"/>
                    </a:cubicBezTo>
                    <a:cubicBezTo>
                      <a:pt x="230" y="89"/>
                      <a:pt x="240" y="98"/>
                      <a:pt x="240" y="110"/>
                    </a:cubicBezTo>
                    <a:cubicBezTo>
                      <a:pt x="240" y="169"/>
                      <a:pt x="240" y="169"/>
                      <a:pt x="240" y="169"/>
                    </a:cubicBezTo>
                    <a:cubicBezTo>
                      <a:pt x="240" y="169"/>
                      <a:pt x="242" y="220"/>
                      <a:pt x="237" y="235"/>
                    </a:cubicBezTo>
                    <a:cubicBezTo>
                      <a:pt x="237" y="235"/>
                      <a:pt x="216" y="291"/>
                      <a:pt x="162" y="291"/>
                    </a:cubicBezTo>
                    <a:cubicBezTo>
                      <a:pt x="104" y="291"/>
                      <a:pt x="94" y="274"/>
                      <a:pt x="86" y="267"/>
                    </a:cubicBezTo>
                    <a:cubicBezTo>
                      <a:pt x="79" y="261"/>
                      <a:pt x="11" y="186"/>
                      <a:pt x="8" y="183"/>
                    </a:cubicBezTo>
                    <a:cubicBezTo>
                      <a:pt x="5" y="180"/>
                      <a:pt x="0" y="171"/>
                      <a:pt x="6" y="165"/>
                    </a:cubicBezTo>
                    <a:cubicBezTo>
                      <a:pt x="12" y="159"/>
                      <a:pt x="13" y="159"/>
                      <a:pt x="22" y="159"/>
                    </a:cubicBezTo>
                    <a:cubicBezTo>
                      <a:pt x="31" y="159"/>
                      <a:pt x="69" y="174"/>
                      <a:pt x="69" y="174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9"/>
                      <a:pt x="79" y="0"/>
                      <a:pt x="90" y="0"/>
                    </a:cubicBezTo>
                    <a:cubicBezTo>
                      <a:pt x="102" y="0"/>
                      <a:pt x="112" y="9"/>
                      <a:pt x="112" y="21"/>
                    </a:cubicBezTo>
                    <a:cubicBezTo>
                      <a:pt x="112" y="145"/>
                      <a:pt x="112" y="145"/>
                      <a:pt x="112" y="1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1" name="Freeform 277"/>
              <p:cNvSpPr>
                <a:spLocks/>
              </p:cNvSpPr>
              <p:nvPr/>
            </p:nvSpPr>
            <p:spPr bwMode="auto">
              <a:xfrm>
                <a:off x="7210" y="1126"/>
                <a:ext cx="99" cy="96"/>
              </a:xfrm>
              <a:custGeom>
                <a:avLst/>
                <a:gdLst>
                  <a:gd name="T0" fmla="*/ 45 w 137"/>
                  <a:gd name="T1" fmla="*/ 133 h 133"/>
                  <a:gd name="T2" fmla="*/ 0 w 137"/>
                  <a:gd name="T3" fmla="*/ 68 h 133"/>
                  <a:gd name="T4" fmla="*/ 68 w 137"/>
                  <a:gd name="T5" fmla="*/ 0 h 133"/>
                  <a:gd name="T6" fmla="*/ 137 w 137"/>
                  <a:gd name="T7" fmla="*/ 68 h 133"/>
                  <a:gd name="T8" fmla="*/ 123 w 137"/>
                  <a:gd name="T9" fmla="*/ 11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133">
                    <a:moveTo>
                      <a:pt x="45" y="133"/>
                    </a:moveTo>
                    <a:cubicBezTo>
                      <a:pt x="19" y="123"/>
                      <a:pt x="0" y="98"/>
                      <a:pt x="0" y="68"/>
                    </a:cubicBezTo>
                    <a:cubicBezTo>
                      <a:pt x="0" y="31"/>
                      <a:pt x="31" y="0"/>
                      <a:pt x="68" y="0"/>
                    </a:cubicBezTo>
                    <a:cubicBezTo>
                      <a:pt x="106" y="0"/>
                      <a:pt x="137" y="31"/>
                      <a:pt x="137" y="68"/>
                    </a:cubicBezTo>
                    <a:cubicBezTo>
                      <a:pt x="137" y="84"/>
                      <a:pt x="131" y="98"/>
                      <a:pt x="123" y="11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5" name="Group 321"/>
            <p:cNvGrpSpPr>
              <a:grpSpLocks noChangeAspect="1"/>
            </p:cNvGrpSpPr>
            <p:nvPr/>
          </p:nvGrpSpPr>
          <p:grpSpPr bwMode="auto">
            <a:xfrm>
              <a:off x="5027684" y="2247360"/>
              <a:ext cx="367488" cy="365944"/>
              <a:chOff x="7177" y="1377"/>
              <a:chExt cx="238" cy="237"/>
            </a:xfrm>
          </p:grpSpPr>
          <p:sp>
            <p:nvSpPr>
              <p:cNvPr id="1026" name="Freeform 322"/>
              <p:cNvSpPr>
                <a:spLocks/>
              </p:cNvSpPr>
              <p:nvPr/>
            </p:nvSpPr>
            <p:spPr bwMode="auto">
              <a:xfrm>
                <a:off x="7177" y="1377"/>
                <a:ext cx="238" cy="237"/>
              </a:xfrm>
              <a:custGeom>
                <a:avLst/>
                <a:gdLst>
                  <a:gd name="T0" fmla="*/ 175 w 330"/>
                  <a:gd name="T1" fmla="*/ 198 h 328"/>
                  <a:gd name="T2" fmla="*/ 109 w 330"/>
                  <a:gd name="T3" fmla="*/ 220 h 328"/>
                  <a:gd name="T4" fmla="*/ 0 w 330"/>
                  <a:gd name="T5" fmla="*/ 110 h 328"/>
                  <a:gd name="T6" fmla="*/ 109 w 330"/>
                  <a:gd name="T7" fmla="*/ 0 h 328"/>
                  <a:gd name="T8" fmla="*/ 219 w 330"/>
                  <a:gd name="T9" fmla="*/ 110 h 328"/>
                  <a:gd name="T10" fmla="*/ 214 w 330"/>
                  <a:gd name="T11" fmla="*/ 143 h 328"/>
                  <a:gd name="T12" fmla="*/ 330 w 330"/>
                  <a:gd name="T13" fmla="*/ 258 h 328"/>
                  <a:gd name="T14" fmla="*/ 330 w 330"/>
                  <a:gd name="T15" fmla="*/ 328 h 328"/>
                  <a:gd name="T16" fmla="*/ 264 w 330"/>
                  <a:gd name="T17" fmla="*/ 328 h 328"/>
                  <a:gd name="T18" fmla="*/ 264 w 330"/>
                  <a:gd name="T19" fmla="*/ 283 h 328"/>
                  <a:gd name="T20" fmla="*/ 221 w 330"/>
                  <a:gd name="T21" fmla="*/ 283 h 328"/>
                  <a:gd name="T22" fmla="*/ 221 w 330"/>
                  <a:gd name="T23" fmla="*/ 239 h 328"/>
                  <a:gd name="T24" fmla="*/ 175 w 330"/>
                  <a:gd name="T25" fmla="*/ 239 h 328"/>
                  <a:gd name="T26" fmla="*/ 175 w 330"/>
                  <a:gd name="T27" fmla="*/ 19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0" h="328">
                    <a:moveTo>
                      <a:pt x="175" y="198"/>
                    </a:moveTo>
                    <a:cubicBezTo>
                      <a:pt x="157" y="212"/>
                      <a:pt x="134" y="220"/>
                      <a:pt x="109" y="220"/>
                    </a:cubicBezTo>
                    <a:cubicBezTo>
                      <a:pt x="49" y="220"/>
                      <a:pt x="0" y="171"/>
                      <a:pt x="0" y="110"/>
                    </a:cubicBezTo>
                    <a:cubicBezTo>
                      <a:pt x="0" y="49"/>
                      <a:pt x="49" y="0"/>
                      <a:pt x="109" y="0"/>
                    </a:cubicBezTo>
                    <a:cubicBezTo>
                      <a:pt x="170" y="0"/>
                      <a:pt x="219" y="49"/>
                      <a:pt x="219" y="110"/>
                    </a:cubicBezTo>
                    <a:cubicBezTo>
                      <a:pt x="219" y="122"/>
                      <a:pt x="217" y="133"/>
                      <a:pt x="214" y="143"/>
                    </a:cubicBezTo>
                    <a:cubicBezTo>
                      <a:pt x="330" y="258"/>
                      <a:pt x="330" y="258"/>
                      <a:pt x="330" y="258"/>
                    </a:cubicBezTo>
                    <a:cubicBezTo>
                      <a:pt x="330" y="328"/>
                      <a:pt x="330" y="328"/>
                      <a:pt x="330" y="328"/>
                    </a:cubicBezTo>
                    <a:cubicBezTo>
                      <a:pt x="264" y="328"/>
                      <a:pt x="264" y="328"/>
                      <a:pt x="264" y="328"/>
                    </a:cubicBezTo>
                    <a:cubicBezTo>
                      <a:pt x="264" y="283"/>
                      <a:pt x="264" y="283"/>
                      <a:pt x="264" y="283"/>
                    </a:cubicBezTo>
                    <a:cubicBezTo>
                      <a:pt x="221" y="283"/>
                      <a:pt x="221" y="283"/>
                      <a:pt x="221" y="283"/>
                    </a:cubicBezTo>
                    <a:cubicBezTo>
                      <a:pt x="221" y="239"/>
                      <a:pt x="221" y="239"/>
                      <a:pt x="221" y="239"/>
                    </a:cubicBezTo>
                    <a:cubicBezTo>
                      <a:pt x="175" y="239"/>
                      <a:pt x="175" y="239"/>
                      <a:pt x="175" y="239"/>
                    </a:cubicBezTo>
                    <a:lnTo>
                      <a:pt x="175" y="19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7" name="Oval 323"/>
              <p:cNvSpPr>
                <a:spLocks noChangeArrowheads="1"/>
              </p:cNvSpPr>
              <p:nvPr/>
            </p:nvSpPr>
            <p:spPr bwMode="auto">
              <a:xfrm>
                <a:off x="7220" y="1420"/>
                <a:ext cx="23" cy="2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6" name="Group 343"/>
            <p:cNvGrpSpPr>
              <a:grpSpLocks noChangeAspect="1"/>
            </p:cNvGrpSpPr>
            <p:nvPr/>
          </p:nvGrpSpPr>
          <p:grpSpPr bwMode="auto">
            <a:xfrm>
              <a:off x="5032749" y="2762349"/>
              <a:ext cx="357358" cy="222142"/>
              <a:chOff x="7176" y="1766"/>
              <a:chExt cx="254" cy="138"/>
            </a:xfrm>
          </p:grpSpPr>
          <p:sp>
            <p:nvSpPr>
              <p:cNvPr id="1020" name="Line 344"/>
              <p:cNvSpPr>
                <a:spLocks noChangeShapeType="1"/>
              </p:cNvSpPr>
              <p:nvPr/>
            </p:nvSpPr>
            <p:spPr bwMode="auto">
              <a:xfrm>
                <a:off x="7220" y="1769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1" name="Line 345"/>
              <p:cNvSpPr>
                <a:spLocks noChangeShapeType="1"/>
              </p:cNvSpPr>
              <p:nvPr/>
            </p:nvSpPr>
            <p:spPr bwMode="auto">
              <a:xfrm>
                <a:off x="7220" y="1835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2" name="Line 346"/>
              <p:cNvSpPr>
                <a:spLocks noChangeShapeType="1"/>
              </p:cNvSpPr>
              <p:nvPr/>
            </p:nvSpPr>
            <p:spPr bwMode="auto">
              <a:xfrm>
                <a:off x="7220" y="1901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3" name="Rectangle 347"/>
              <p:cNvSpPr>
                <a:spLocks noChangeArrowheads="1"/>
              </p:cNvSpPr>
              <p:nvPr/>
            </p:nvSpPr>
            <p:spPr bwMode="auto">
              <a:xfrm>
                <a:off x="7176" y="1766"/>
                <a:ext cx="5" cy="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4" name="Rectangle 348"/>
              <p:cNvSpPr>
                <a:spLocks noChangeArrowheads="1"/>
              </p:cNvSpPr>
              <p:nvPr/>
            </p:nvSpPr>
            <p:spPr bwMode="auto">
              <a:xfrm>
                <a:off x="7176" y="1832"/>
                <a:ext cx="5" cy="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5" name="Rectangle 349"/>
              <p:cNvSpPr>
                <a:spLocks noChangeArrowheads="1"/>
              </p:cNvSpPr>
              <p:nvPr/>
            </p:nvSpPr>
            <p:spPr bwMode="auto">
              <a:xfrm>
                <a:off x="7176" y="1899"/>
                <a:ext cx="5" cy="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7" name="Group 368"/>
            <p:cNvGrpSpPr>
              <a:grpSpLocks noChangeAspect="1"/>
            </p:cNvGrpSpPr>
            <p:nvPr/>
          </p:nvGrpSpPr>
          <p:grpSpPr bwMode="auto">
            <a:xfrm>
              <a:off x="5035003" y="3133536"/>
              <a:ext cx="352851" cy="350004"/>
              <a:chOff x="7184" y="2016"/>
              <a:chExt cx="248" cy="246"/>
            </a:xfrm>
          </p:grpSpPr>
          <p:sp>
            <p:nvSpPr>
              <p:cNvPr id="1018" name="Oval 369"/>
              <p:cNvSpPr>
                <a:spLocks noChangeArrowheads="1"/>
              </p:cNvSpPr>
              <p:nvPr/>
            </p:nvSpPr>
            <p:spPr bwMode="auto">
              <a:xfrm>
                <a:off x="7271" y="2016"/>
                <a:ext cx="161" cy="16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9" name="Line 370"/>
              <p:cNvSpPr>
                <a:spLocks noChangeShapeType="1"/>
              </p:cNvSpPr>
              <p:nvPr/>
            </p:nvSpPr>
            <p:spPr bwMode="auto">
              <a:xfrm flipH="1">
                <a:off x="7184" y="2154"/>
                <a:ext cx="110" cy="10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8" name="Group 379"/>
            <p:cNvGrpSpPr>
              <a:grpSpLocks noChangeAspect="1"/>
            </p:cNvGrpSpPr>
            <p:nvPr/>
          </p:nvGrpSpPr>
          <p:grpSpPr bwMode="auto">
            <a:xfrm>
              <a:off x="5062046" y="3632585"/>
              <a:ext cx="298764" cy="312689"/>
              <a:chOff x="7178" y="2272"/>
              <a:chExt cx="236" cy="247"/>
            </a:xfrm>
          </p:grpSpPr>
          <p:sp>
            <p:nvSpPr>
              <p:cNvPr id="1015" name="Oval 380"/>
              <p:cNvSpPr>
                <a:spLocks noChangeArrowheads="1"/>
              </p:cNvSpPr>
              <p:nvPr/>
            </p:nvSpPr>
            <p:spPr bwMode="auto">
              <a:xfrm>
                <a:off x="7178" y="2453"/>
                <a:ext cx="79" cy="66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6" name="Oval 381"/>
              <p:cNvSpPr>
                <a:spLocks noChangeArrowheads="1"/>
              </p:cNvSpPr>
              <p:nvPr/>
            </p:nvSpPr>
            <p:spPr bwMode="auto">
              <a:xfrm>
                <a:off x="7334" y="2427"/>
                <a:ext cx="80" cy="6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7" name="Freeform 382"/>
              <p:cNvSpPr>
                <a:spLocks/>
              </p:cNvSpPr>
              <p:nvPr/>
            </p:nvSpPr>
            <p:spPr bwMode="auto">
              <a:xfrm>
                <a:off x="7257" y="2272"/>
                <a:ext cx="157" cy="214"/>
              </a:xfrm>
              <a:custGeom>
                <a:avLst/>
                <a:gdLst>
                  <a:gd name="T0" fmla="*/ 0 w 157"/>
                  <a:gd name="T1" fmla="*/ 214 h 214"/>
                  <a:gd name="T2" fmla="*/ 0 w 157"/>
                  <a:gd name="T3" fmla="*/ 41 h 214"/>
                  <a:gd name="T4" fmla="*/ 157 w 157"/>
                  <a:gd name="T5" fmla="*/ 0 h 214"/>
                  <a:gd name="T6" fmla="*/ 157 w 157"/>
                  <a:gd name="T7" fmla="*/ 188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7" h="214">
                    <a:moveTo>
                      <a:pt x="0" y="214"/>
                    </a:moveTo>
                    <a:lnTo>
                      <a:pt x="0" y="41"/>
                    </a:lnTo>
                    <a:lnTo>
                      <a:pt x="157" y="0"/>
                    </a:lnTo>
                    <a:lnTo>
                      <a:pt x="157" y="18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9" name="Group 385"/>
            <p:cNvGrpSpPr>
              <a:grpSpLocks noChangeAspect="1"/>
            </p:cNvGrpSpPr>
            <p:nvPr/>
          </p:nvGrpSpPr>
          <p:grpSpPr bwMode="auto">
            <a:xfrm>
              <a:off x="5052871" y="4094319"/>
              <a:ext cx="317115" cy="318725"/>
              <a:chOff x="7230" y="2568"/>
              <a:chExt cx="197" cy="198"/>
            </a:xfrm>
          </p:grpSpPr>
          <p:sp>
            <p:nvSpPr>
              <p:cNvPr id="1010" name="Rectangle 386"/>
              <p:cNvSpPr>
                <a:spLocks noChangeArrowheads="1"/>
              </p:cNvSpPr>
              <p:nvPr/>
            </p:nvSpPr>
            <p:spPr bwMode="auto">
              <a:xfrm>
                <a:off x="7230" y="2568"/>
                <a:ext cx="197" cy="19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1" name="Freeform 387"/>
              <p:cNvSpPr>
                <a:spLocks/>
              </p:cNvSpPr>
              <p:nvPr/>
            </p:nvSpPr>
            <p:spPr bwMode="auto">
              <a:xfrm>
                <a:off x="7230" y="2626"/>
                <a:ext cx="197" cy="63"/>
              </a:xfrm>
              <a:custGeom>
                <a:avLst/>
                <a:gdLst>
                  <a:gd name="T0" fmla="*/ 0 w 197"/>
                  <a:gd name="T1" fmla="*/ 49 h 63"/>
                  <a:gd name="T2" fmla="*/ 42 w 197"/>
                  <a:gd name="T3" fmla="*/ 0 h 63"/>
                  <a:gd name="T4" fmla="*/ 88 w 197"/>
                  <a:gd name="T5" fmla="*/ 55 h 63"/>
                  <a:gd name="T6" fmla="*/ 113 w 197"/>
                  <a:gd name="T7" fmla="*/ 16 h 63"/>
                  <a:gd name="T8" fmla="*/ 141 w 197"/>
                  <a:gd name="T9" fmla="*/ 63 h 63"/>
                  <a:gd name="T10" fmla="*/ 197 w 197"/>
                  <a:gd name="T11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63">
                    <a:moveTo>
                      <a:pt x="0" y="49"/>
                    </a:moveTo>
                    <a:lnTo>
                      <a:pt x="42" y="0"/>
                    </a:lnTo>
                    <a:lnTo>
                      <a:pt x="88" y="55"/>
                    </a:lnTo>
                    <a:lnTo>
                      <a:pt x="113" y="16"/>
                    </a:lnTo>
                    <a:lnTo>
                      <a:pt x="141" y="63"/>
                    </a:lnTo>
                    <a:lnTo>
                      <a:pt x="197" y="6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2" name="Line 388"/>
              <p:cNvSpPr>
                <a:spLocks noChangeShapeType="1"/>
              </p:cNvSpPr>
              <p:nvPr/>
            </p:nvSpPr>
            <p:spPr bwMode="auto">
              <a:xfrm>
                <a:off x="7316" y="2715"/>
                <a:ext cx="11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3" name="Freeform 389"/>
              <p:cNvSpPr>
                <a:spLocks/>
              </p:cNvSpPr>
              <p:nvPr/>
            </p:nvSpPr>
            <p:spPr bwMode="auto">
              <a:xfrm>
                <a:off x="7274" y="2715"/>
                <a:ext cx="25" cy="10"/>
              </a:xfrm>
              <a:custGeom>
                <a:avLst/>
                <a:gdLst>
                  <a:gd name="T0" fmla="*/ 25 w 25"/>
                  <a:gd name="T1" fmla="*/ 0 h 10"/>
                  <a:gd name="T2" fmla="*/ 9 w 25"/>
                  <a:gd name="T3" fmla="*/ 0 h 10"/>
                  <a:gd name="T4" fmla="*/ 0 w 25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" h="10">
                    <a:moveTo>
                      <a:pt x="25" y="0"/>
                    </a:moveTo>
                    <a:lnTo>
                      <a:pt x="9" y="0"/>
                    </a:lnTo>
                    <a:lnTo>
                      <a:pt x="0" y="1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4" name="Oval 391"/>
              <p:cNvSpPr>
                <a:spLocks noChangeArrowheads="1"/>
              </p:cNvSpPr>
              <p:nvPr/>
            </p:nvSpPr>
            <p:spPr bwMode="auto">
              <a:xfrm>
                <a:off x="7368" y="2595"/>
                <a:ext cx="34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00" name="Group 4"/>
            <p:cNvGrpSpPr>
              <a:grpSpLocks noChangeAspect="1"/>
            </p:cNvGrpSpPr>
            <p:nvPr/>
          </p:nvGrpSpPr>
          <p:grpSpPr bwMode="auto">
            <a:xfrm>
              <a:off x="5020928" y="270433"/>
              <a:ext cx="381000" cy="328613"/>
              <a:chOff x="129" y="2196"/>
              <a:chExt cx="240" cy="207"/>
            </a:xfrm>
          </p:grpSpPr>
          <p:sp>
            <p:nvSpPr>
              <p:cNvPr id="1008" name="Freeform 5"/>
              <p:cNvSpPr>
                <a:spLocks/>
              </p:cNvSpPr>
              <p:nvPr/>
            </p:nvSpPr>
            <p:spPr bwMode="auto">
              <a:xfrm>
                <a:off x="129" y="2196"/>
                <a:ext cx="240" cy="207"/>
              </a:xfrm>
              <a:custGeom>
                <a:avLst/>
                <a:gdLst>
                  <a:gd name="T0" fmla="*/ 240 w 240"/>
                  <a:gd name="T1" fmla="*/ 207 h 207"/>
                  <a:gd name="T2" fmla="*/ 0 w 240"/>
                  <a:gd name="T3" fmla="*/ 207 h 207"/>
                  <a:gd name="T4" fmla="*/ 0 w 240"/>
                  <a:gd name="T5" fmla="*/ 92 h 207"/>
                  <a:gd name="T6" fmla="*/ 0 w 240"/>
                  <a:gd name="T7" fmla="*/ 0 h 207"/>
                  <a:gd name="T8" fmla="*/ 240 w 240"/>
                  <a:gd name="T9" fmla="*/ 0 h 207"/>
                  <a:gd name="T10" fmla="*/ 240 w 240"/>
                  <a:gd name="T11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07">
                    <a:moveTo>
                      <a:pt x="240" y="207"/>
                    </a:moveTo>
                    <a:lnTo>
                      <a:pt x="0" y="207"/>
                    </a:lnTo>
                    <a:lnTo>
                      <a:pt x="0" y="92"/>
                    </a:lnTo>
                    <a:lnTo>
                      <a:pt x="0" y="0"/>
                    </a:lnTo>
                    <a:lnTo>
                      <a:pt x="240" y="0"/>
                    </a:lnTo>
                    <a:lnTo>
                      <a:pt x="240" y="207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9" name="Freeform 6"/>
              <p:cNvSpPr>
                <a:spLocks/>
              </p:cNvSpPr>
              <p:nvPr/>
            </p:nvSpPr>
            <p:spPr bwMode="auto">
              <a:xfrm>
                <a:off x="133" y="2264"/>
                <a:ext cx="236" cy="75"/>
              </a:xfrm>
              <a:custGeom>
                <a:avLst/>
                <a:gdLst>
                  <a:gd name="T0" fmla="*/ 0 w 236"/>
                  <a:gd name="T1" fmla="*/ 26 h 75"/>
                  <a:gd name="T2" fmla="*/ 25 w 236"/>
                  <a:gd name="T3" fmla="*/ 26 h 75"/>
                  <a:gd name="T4" fmla="*/ 42 w 236"/>
                  <a:gd name="T5" fmla="*/ 7 h 75"/>
                  <a:gd name="T6" fmla="*/ 108 w 236"/>
                  <a:gd name="T7" fmla="*/ 75 h 75"/>
                  <a:gd name="T8" fmla="*/ 182 w 236"/>
                  <a:gd name="T9" fmla="*/ 0 h 75"/>
                  <a:gd name="T10" fmla="*/ 210 w 236"/>
                  <a:gd name="T11" fmla="*/ 29 h 75"/>
                  <a:gd name="T12" fmla="*/ 236 w 236"/>
                  <a:gd name="T13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75">
                    <a:moveTo>
                      <a:pt x="0" y="26"/>
                    </a:moveTo>
                    <a:lnTo>
                      <a:pt x="25" y="26"/>
                    </a:lnTo>
                    <a:lnTo>
                      <a:pt x="42" y="7"/>
                    </a:lnTo>
                    <a:lnTo>
                      <a:pt x="108" y="75"/>
                    </a:lnTo>
                    <a:lnTo>
                      <a:pt x="182" y="0"/>
                    </a:lnTo>
                    <a:lnTo>
                      <a:pt x="210" y="29"/>
                    </a:lnTo>
                    <a:lnTo>
                      <a:pt x="236" y="2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01" name="Group 34"/>
            <p:cNvGrpSpPr>
              <a:grpSpLocks noChangeAspect="1"/>
            </p:cNvGrpSpPr>
            <p:nvPr/>
          </p:nvGrpSpPr>
          <p:grpSpPr bwMode="auto">
            <a:xfrm>
              <a:off x="5020135" y="748091"/>
              <a:ext cx="382587" cy="274638"/>
              <a:chOff x="3173" y="494"/>
              <a:chExt cx="241" cy="173"/>
            </a:xfrm>
          </p:grpSpPr>
          <p:sp>
            <p:nvSpPr>
              <p:cNvPr id="1002" name="Freeform 35"/>
              <p:cNvSpPr>
                <a:spLocks/>
              </p:cNvSpPr>
              <p:nvPr/>
            </p:nvSpPr>
            <p:spPr bwMode="auto">
              <a:xfrm>
                <a:off x="3173" y="494"/>
                <a:ext cx="241" cy="173"/>
              </a:xfrm>
              <a:custGeom>
                <a:avLst/>
                <a:gdLst>
                  <a:gd name="T0" fmla="*/ 31 w 334"/>
                  <a:gd name="T1" fmla="*/ 238 h 238"/>
                  <a:gd name="T2" fmla="*/ 303 w 334"/>
                  <a:gd name="T3" fmla="*/ 238 h 238"/>
                  <a:gd name="T4" fmla="*/ 334 w 334"/>
                  <a:gd name="T5" fmla="*/ 207 h 238"/>
                  <a:gd name="T6" fmla="*/ 334 w 334"/>
                  <a:gd name="T7" fmla="*/ 40 h 238"/>
                  <a:gd name="T8" fmla="*/ 62 w 334"/>
                  <a:gd name="T9" fmla="*/ 40 h 238"/>
                  <a:gd name="T10" fmla="*/ 62 w 334"/>
                  <a:gd name="T11" fmla="*/ 207 h 238"/>
                  <a:gd name="T12" fmla="*/ 31 w 334"/>
                  <a:gd name="T13" fmla="*/ 238 h 238"/>
                  <a:gd name="T14" fmla="*/ 0 w 334"/>
                  <a:gd name="T15" fmla="*/ 207 h 238"/>
                  <a:gd name="T16" fmla="*/ 0 w 334"/>
                  <a:gd name="T17" fmla="*/ 0 h 238"/>
                  <a:gd name="T18" fmla="*/ 294 w 334"/>
                  <a:gd name="T19" fmla="*/ 0 h 238"/>
                  <a:gd name="T20" fmla="*/ 294 w 334"/>
                  <a:gd name="T21" fmla="*/ 41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4" h="238">
                    <a:moveTo>
                      <a:pt x="31" y="238"/>
                    </a:moveTo>
                    <a:cubicBezTo>
                      <a:pt x="303" y="238"/>
                      <a:pt x="303" y="238"/>
                      <a:pt x="303" y="238"/>
                    </a:cubicBezTo>
                    <a:cubicBezTo>
                      <a:pt x="320" y="238"/>
                      <a:pt x="334" y="224"/>
                      <a:pt x="334" y="207"/>
                    </a:cubicBezTo>
                    <a:cubicBezTo>
                      <a:pt x="334" y="40"/>
                      <a:pt x="334" y="40"/>
                      <a:pt x="334" y="40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62" y="207"/>
                      <a:pt x="62" y="207"/>
                      <a:pt x="62" y="207"/>
                    </a:cubicBezTo>
                    <a:cubicBezTo>
                      <a:pt x="62" y="224"/>
                      <a:pt x="48" y="238"/>
                      <a:pt x="31" y="238"/>
                    </a:cubicBezTo>
                    <a:cubicBezTo>
                      <a:pt x="14" y="238"/>
                      <a:pt x="0" y="224"/>
                      <a:pt x="0" y="20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4" y="0"/>
                      <a:pt x="294" y="0"/>
                      <a:pt x="294" y="0"/>
                    </a:cubicBezTo>
                    <a:cubicBezTo>
                      <a:pt x="294" y="41"/>
                      <a:pt x="294" y="41"/>
                      <a:pt x="294" y="4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3" name="Line 36"/>
              <p:cNvSpPr>
                <a:spLocks noChangeShapeType="1"/>
              </p:cNvSpPr>
              <p:nvPr/>
            </p:nvSpPr>
            <p:spPr bwMode="auto">
              <a:xfrm>
                <a:off x="3307" y="580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4" name="Line 37"/>
              <p:cNvSpPr>
                <a:spLocks noChangeShapeType="1"/>
              </p:cNvSpPr>
              <p:nvPr/>
            </p:nvSpPr>
            <p:spPr bwMode="auto">
              <a:xfrm>
                <a:off x="3307" y="602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5" name="Line 38"/>
              <p:cNvSpPr>
                <a:spLocks noChangeShapeType="1"/>
              </p:cNvSpPr>
              <p:nvPr/>
            </p:nvSpPr>
            <p:spPr bwMode="auto">
              <a:xfrm>
                <a:off x="3307" y="624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6" name="Rectangle 39"/>
              <p:cNvSpPr>
                <a:spLocks noChangeArrowheads="1"/>
              </p:cNvSpPr>
              <p:nvPr/>
            </p:nvSpPr>
            <p:spPr bwMode="auto">
              <a:xfrm>
                <a:off x="3243" y="545"/>
                <a:ext cx="44" cy="82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7" name="Rectangle 40"/>
              <p:cNvSpPr>
                <a:spLocks noChangeArrowheads="1"/>
              </p:cNvSpPr>
              <p:nvPr/>
            </p:nvSpPr>
            <p:spPr bwMode="auto">
              <a:xfrm>
                <a:off x="3311" y="545"/>
                <a:ext cx="80" cy="1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039" name="Group 1038"/>
          <p:cNvGrpSpPr/>
          <p:nvPr/>
        </p:nvGrpSpPr>
        <p:grpSpPr>
          <a:xfrm>
            <a:off x="-5697259" y="302012"/>
            <a:ext cx="404636" cy="4024768"/>
            <a:chOff x="5591668" y="307571"/>
            <a:chExt cx="412750" cy="4105473"/>
          </a:xfrm>
        </p:grpSpPr>
        <p:sp>
          <p:nvSpPr>
            <p:cNvPr id="1040" name="Freeform 71"/>
            <p:cNvSpPr>
              <a:spLocks/>
            </p:cNvSpPr>
            <p:nvPr/>
          </p:nvSpPr>
          <p:spPr bwMode="auto">
            <a:xfrm>
              <a:off x="5598438" y="307571"/>
              <a:ext cx="399211" cy="254336"/>
            </a:xfrm>
            <a:custGeom>
              <a:avLst/>
              <a:gdLst>
                <a:gd name="T0" fmla="*/ 344 w 344"/>
                <a:gd name="T1" fmla="*/ 151 h 217"/>
                <a:gd name="T2" fmla="*/ 278 w 344"/>
                <a:gd name="T3" fmla="*/ 85 h 217"/>
                <a:gd name="T4" fmla="*/ 278 w 344"/>
                <a:gd name="T5" fmla="*/ 85 h 217"/>
                <a:gd name="T6" fmla="*/ 184 w 344"/>
                <a:gd name="T7" fmla="*/ 0 h 217"/>
                <a:gd name="T8" fmla="*/ 104 w 344"/>
                <a:gd name="T9" fmla="*/ 45 h 217"/>
                <a:gd name="T10" fmla="*/ 86 w 344"/>
                <a:gd name="T11" fmla="*/ 44 h 217"/>
                <a:gd name="T12" fmla="*/ 0 w 344"/>
                <a:gd name="T13" fmla="*/ 130 h 217"/>
                <a:gd name="T14" fmla="*/ 86 w 344"/>
                <a:gd name="T15" fmla="*/ 217 h 217"/>
                <a:gd name="T16" fmla="*/ 88 w 344"/>
                <a:gd name="T17" fmla="*/ 217 h 217"/>
                <a:gd name="T18" fmla="*/ 88 w 344"/>
                <a:gd name="T19" fmla="*/ 217 h 217"/>
                <a:gd name="T20" fmla="*/ 281 w 344"/>
                <a:gd name="T21" fmla="*/ 217 h 217"/>
                <a:gd name="T22" fmla="*/ 281 w 344"/>
                <a:gd name="T23" fmla="*/ 216 h 217"/>
                <a:gd name="T24" fmla="*/ 344 w 344"/>
                <a:gd name="T25" fmla="*/ 15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4" h="217">
                  <a:moveTo>
                    <a:pt x="344" y="151"/>
                  </a:moveTo>
                  <a:cubicBezTo>
                    <a:pt x="344" y="114"/>
                    <a:pt x="315" y="85"/>
                    <a:pt x="278" y="85"/>
                  </a:cubicBezTo>
                  <a:cubicBezTo>
                    <a:pt x="278" y="85"/>
                    <a:pt x="278" y="85"/>
                    <a:pt x="278" y="85"/>
                  </a:cubicBezTo>
                  <a:cubicBezTo>
                    <a:pt x="273" y="37"/>
                    <a:pt x="233" y="0"/>
                    <a:pt x="184" y="0"/>
                  </a:cubicBezTo>
                  <a:cubicBezTo>
                    <a:pt x="150" y="0"/>
                    <a:pt x="121" y="18"/>
                    <a:pt x="104" y="45"/>
                  </a:cubicBezTo>
                  <a:cubicBezTo>
                    <a:pt x="98" y="44"/>
                    <a:pt x="92" y="44"/>
                    <a:pt x="86" y="44"/>
                  </a:cubicBezTo>
                  <a:cubicBezTo>
                    <a:pt x="39" y="44"/>
                    <a:pt x="0" y="82"/>
                    <a:pt x="0" y="130"/>
                  </a:cubicBezTo>
                  <a:cubicBezTo>
                    <a:pt x="0" y="178"/>
                    <a:pt x="39" y="217"/>
                    <a:pt x="86" y="217"/>
                  </a:cubicBezTo>
                  <a:cubicBezTo>
                    <a:pt x="87" y="217"/>
                    <a:pt x="87" y="217"/>
                    <a:pt x="88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281" y="217"/>
                    <a:pt x="281" y="217"/>
                    <a:pt x="281" y="217"/>
                  </a:cubicBezTo>
                  <a:cubicBezTo>
                    <a:pt x="281" y="216"/>
                    <a:pt x="281" y="216"/>
                    <a:pt x="281" y="216"/>
                  </a:cubicBezTo>
                  <a:cubicBezTo>
                    <a:pt x="316" y="215"/>
                    <a:pt x="344" y="186"/>
                    <a:pt x="344" y="151"/>
                  </a:cubicBezTo>
                  <a:close/>
                </a:path>
              </a:pathLst>
            </a:custGeom>
            <a:noFill/>
            <a:ln w="15875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grpSp>
          <p:nvGrpSpPr>
            <p:cNvPr id="1041" name="Group 172"/>
            <p:cNvGrpSpPr>
              <a:grpSpLocks noChangeAspect="1"/>
            </p:cNvGrpSpPr>
            <p:nvPr/>
          </p:nvGrpSpPr>
          <p:grpSpPr bwMode="auto">
            <a:xfrm>
              <a:off x="5632108" y="1189154"/>
              <a:ext cx="331870" cy="389309"/>
              <a:chOff x="3813" y="2081"/>
              <a:chExt cx="208" cy="244"/>
            </a:xfrm>
          </p:grpSpPr>
          <p:sp>
            <p:nvSpPr>
              <p:cNvPr id="1074" name="Rectangle 173"/>
              <p:cNvSpPr>
                <a:spLocks noChangeArrowheads="1"/>
              </p:cNvSpPr>
              <p:nvPr/>
            </p:nvSpPr>
            <p:spPr bwMode="auto">
              <a:xfrm>
                <a:off x="3813" y="2081"/>
                <a:ext cx="171" cy="24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5" name="Freeform 174"/>
              <p:cNvSpPr>
                <a:spLocks/>
              </p:cNvSpPr>
              <p:nvPr/>
            </p:nvSpPr>
            <p:spPr bwMode="auto">
              <a:xfrm>
                <a:off x="3984" y="2081"/>
                <a:ext cx="37" cy="244"/>
              </a:xfrm>
              <a:custGeom>
                <a:avLst/>
                <a:gdLst>
                  <a:gd name="T0" fmla="*/ 0 w 37"/>
                  <a:gd name="T1" fmla="*/ 0 h 244"/>
                  <a:gd name="T2" fmla="*/ 37 w 37"/>
                  <a:gd name="T3" fmla="*/ 27 h 244"/>
                  <a:gd name="T4" fmla="*/ 37 w 37"/>
                  <a:gd name="T5" fmla="*/ 218 h 244"/>
                  <a:gd name="T6" fmla="*/ 0 w 37"/>
                  <a:gd name="T7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44">
                    <a:moveTo>
                      <a:pt x="0" y="0"/>
                    </a:moveTo>
                    <a:lnTo>
                      <a:pt x="37" y="27"/>
                    </a:lnTo>
                    <a:lnTo>
                      <a:pt x="37" y="218"/>
                    </a:lnTo>
                    <a:lnTo>
                      <a:pt x="0" y="24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6" name="Line 175"/>
              <p:cNvSpPr>
                <a:spLocks noChangeShapeType="1"/>
              </p:cNvSpPr>
              <p:nvPr/>
            </p:nvSpPr>
            <p:spPr bwMode="auto">
              <a:xfrm>
                <a:off x="3813" y="2202"/>
                <a:ext cx="17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7" name="Line 176"/>
              <p:cNvSpPr>
                <a:spLocks noChangeShapeType="1"/>
              </p:cNvSpPr>
              <p:nvPr/>
            </p:nvSpPr>
            <p:spPr bwMode="auto">
              <a:xfrm>
                <a:off x="3860" y="2240"/>
                <a:ext cx="7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8" name="Line 177"/>
              <p:cNvSpPr>
                <a:spLocks noChangeShapeType="1"/>
              </p:cNvSpPr>
              <p:nvPr/>
            </p:nvSpPr>
            <p:spPr bwMode="auto">
              <a:xfrm>
                <a:off x="3860" y="2120"/>
                <a:ext cx="7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2" name="Group 313"/>
            <p:cNvGrpSpPr>
              <a:grpSpLocks noChangeAspect="1"/>
            </p:cNvGrpSpPr>
            <p:nvPr/>
          </p:nvGrpSpPr>
          <p:grpSpPr bwMode="auto">
            <a:xfrm>
              <a:off x="5662042" y="3039332"/>
              <a:ext cx="272003" cy="325556"/>
              <a:chOff x="7515" y="1788"/>
              <a:chExt cx="193" cy="231"/>
            </a:xfrm>
          </p:grpSpPr>
          <p:sp>
            <p:nvSpPr>
              <p:cNvPr id="1069" name="Freeform 314"/>
              <p:cNvSpPr>
                <a:spLocks/>
              </p:cNvSpPr>
              <p:nvPr/>
            </p:nvSpPr>
            <p:spPr bwMode="auto">
              <a:xfrm>
                <a:off x="7515" y="1855"/>
                <a:ext cx="171" cy="164"/>
              </a:xfrm>
              <a:custGeom>
                <a:avLst/>
                <a:gdLst>
                  <a:gd name="T0" fmla="*/ 0 w 235"/>
                  <a:gd name="T1" fmla="*/ 105 h 227"/>
                  <a:gd name="T2" fmla="*/ 39 w 235"/>
                  <a:gd name="T3" fmla="*/ 84 h 227"/>
                  <a:gd name="T4" fmla="*/ 64 w 235"/>
                  <a:gd name="T5" fmla="*/ 39 h 227"/>
                  <a:gd name="T6" fmla="*/ 139 w 235"/>
                  <a:gd name="T7" fmla="*/ 0 h 227"/>
                  <a:gd name="T8" fmla="*/ 232 w 235"/>
                  <a:gd name="T9" fmla="*/ 98 h 227"/>
                  <a:gd name="T10" fmla="*/ 169 w 235"/>
                  <a:gd name="T11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227">
                    <a:moveTo>
                      <a:pt x="0" y="105"/>
                    </a:moveTo>
                    <a:cubicBezTo>
                      <a:pt x="8" y="101"/>
                      <a:pt x="23" y="99"/>
                      <a:pt x="39" y="84"/>
                    </a:cubicBezTo>
                    <a:cubicBezTo>
                      <a:pt x="50" y="72"/>
                      <a:pt x="64" y="39"/>
                      <a:pt x="64" y="39"/>
                    </a:cubicBezTo>
                    <a:cubicBezTo>
                      <a:pt x="82" y="7"/>
                      <a:pt x="108" y="0"/>
                      <a:pt x="139" y="0"/>
                    </a:cubicBezTo>
                    <a:cubicBezTo>
                      <a:pt x="191" y="0"/>
                      <a:pt x="235" y="46"/>
                      <a:pt x="232" y="98"/>
                    </a:cubicBezTo>
                    <a:cubicBezTo>
                      <a:pt x="232" y="110"/>
                      <a:pt x="220" y="188"/>
                      <a:pt x="169" y="2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0" name="Freeform 315"/>
              <p:cNvSpPr>
                <a:spLocks/>
              </p:cNvSpPr>
              <p:nvPr/>
            </p:nvSpPr>
            <p:spPr bwMode="auto">
              <a:xfrm>
                <a:off x="7531" y="1889"/>
                <a:ext cx="119" cy="129"/>
              </a:xfrm>
              <a:custGeom>
                <a:avLst/>
                <a:gdLst>
                  <a:gd name="T0" fmla="*/ 77 w 164"/>
                  <a:gd name="T1" fmla="*/ 178 h 178"/>
                  <a:gd name="T2" fmla="*/ 162 w 164"/>
                  <a:gd name="T3" fmla="*/ 51 h 178"/>
                  <a:gd name="T4" fmla="*/ 111 w 164"/>
                  <a:gd name="T5" fmla="*/ 0 h 178"/>
                  <a:gd name="T6" fmla="*/ 62 w 164"/>
                  <a:gd name="T7" fmla="*/ 36 h 178"/>
                  <a:gd name="T8" fmla="*/ 38 w 164"/>
                  <a:gd name="T9" fmla="*/ 81 h 178"/>
                  <a:gd name="T10" fmla="*/ 0 w 164"/>
                  <a:gd name="T11" fmla="*/ 10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178">
                    <a:moveTo>
                      <a:pt x="77" y="178"/>
                    </a:moveTo>
                    <a:cubicBezTo>
                      <a:pt x="137" y="140"/>
                      <a:pt x="164" y="78"/>
                      <a:pt x="162" y="51"/>
                    </a:cubicBezTo>
                    <a:cubicBezTo>
                      <a:pt x="159" y="18"/>
                      <a:pt x="139" y="0"/>
                      <a:pt x="111" y="0"/>
                    </a:cubicBezTo>
                    <a:cubicBezTo>
                      <a:pt x="88" y="0"/>
                      <a:pt x="70" y="14"/>
                      <a:pt x="62" y="36"/>
                    </a:cubicBezTo>
                    <a:cubicBezTo>
                      <a:pt x="58" y="50"/>
                      <a:pt x="49" y="69"/>
                      <a:pt x="38" y="81"/>
                    </a:cubicBezTo>
                    <a:cubicBezTo>
                      <a:pt x="25" y="94"/>
                      <a:pt x="3" y="104"/>
                      <a:pt x="0" y="10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1" name="Freeform 316"/>
              <p:cNvSpPr>
                <a:spLocks/>
              </p:cNvSpPr>
              <p:nvPr/>
            </p:nvSpPr>
            <p:spPr bwMode="auto">
              <a:xfrm>
                <a:off x="7536" y="1822"/>
                <a:ext cx="172" cy="59"/>
              </a:xfrm>
              <a:custGeom>
                <a:avLst/>
                <a:gdLst>
                  <a:gd name="T0" fmla="*/ 0 w 236"/>
                  <a:gd name="T1" fmla="*/ 56 h 81"/>
                  <a:gd name="T2" fmla="*/ 111 w 236"/>
                  <a:gd name="T3" fmla="*/ 0 h 81"/>
                  <a:gd name="T4" fmla="*/ 236 w 236"/>
                  <a:gd name="T5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6" h="81">
                    <a:moveTo>
                      <a:pt x="0" y="56"/>
                    </a:moveTo>
                    <a:cubicBezTo>
                      <a:pt x="25" y="22"/>
                      <a:pt x="65" y="0"/>
                      <a:pt x="111" y="0"/>
                    </a:cubicBezTo>
                    <a:cubicBezTo>
                      <a:pt x="166" y="0"/>
                      <a:pt x="214" y="33"/>
                      <a:pt x="236" y="8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2" name="Freeform 317"/>
              <p:cNvSpPr>
                <a:spLocks/>
              </p:cNvSpPr>
              <p:nvPr/>
            </p:nvSpPr>
            <p:spPr bwMode="auto">
              <a:xfrm>
                <a:off x="7551" y="1788"/>
                <a:ext cx="141" cy="21"/>
              </a:xfrm>
              <a:custGeom>
                <a:avLst/>
                <a:gdLst>
                  <a:gd name="T0" fmla="*/ 0 w 195"/>
                  <a:gd name="T1" fmla="*/ 25 h 29"/>
                  <a:gd name="T2" fmla="*/ 94 w 195"/>
                  <a:gd name="T3" fmla="*/ 0 h 29"/>
                  <a:gd name="T4" fmla="*/ 195 w 195"/>
                  <a:gd name="T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5" h="29">
                    <a:moveTo>
                      <a:pt x="0" y="25"/>
                    </a:moveTo>
                    <a:cubicBezTo>
                      <a:pt x="28" y="9"/>
                      <a:pt x="60" y="0"/>
                      <a:pt x="94" y="0"/>
                    </a:cubicBezTo>
                    <a:cubicBezTo>
                      <a:pt x="132" y="0"/>
                      <a:pt x="166" y="10"/>
                      <a:pt x="195" y="29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3" name="Freeform 318"/>
              <p:cNvSpPr>
                <a:spLocks/>
              </p:cNvSpPr>
              <p:nvPr/>
            </p:nvSpPr>
            <p:spPr bwMode="auto">
              <a:xfrm>
                <a:off x="7542" y="1918"/>
                <a:ext cx="71" cy="84"/>
              </a:xfrm>
              <a:custGeom>
                <a:avLst/>
                <a:gdLst>
                  <a:gd name="T0" fmla="*/ 96 w 97"/>
                  <a:gd name="T1" fmla="*/ 0 h 116"/>
                  <a:gd name="T2" fmla="*/ 62 w 97"/>
                  <a:gd name="T3" fmla="*/ 72 h 116"/>
                  <a:gd name="T4" fmla="*/ 0 w 97"/>
                  <a:gd name="T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116">
                    <a:moveTo>
                      <a:pt x="96" y="0"/>
                    </a:moveTo>
                    <a:cubicBezTo>
                      <a:pt x="96" y="0"/>
                      <a:pt x="97" y="35"/>
                      <a:pt x="62" y="72"/>
                    </a:cubicBezTo>
                    <a:cubicBezTo>
                      <a:pt x="28" y="109"/>
                      <a:pt x="0" y="116"/>
                      <a:pt x="0" y="11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3" name="Group 358"/>
            <p:cNvGrpSpPr>
              <a:grpSpLocks noChangeAspect="1"/>
            </p:cNvGrpSpPr>
            <p:nvPr/>
          </p:nvGrpSpPr>
          <p:grpSpPr bwMode="auto">
            <a:xfrm>
              <a:off x="5631437" y="4012223"/>
              <a:ext cx="333213" cy="400821"/>
              <a:chOff x="7498" y="2505"/>
              <a:chExt cx="207" cy="249"/>
            </a:xfrm>
          </p:grpSpPr>
          <p:sp>
            <p:nvSpPr>
              <p:cNvPr id="1067" name="Oval 359"/>
              <p:cNvSpPr>
                <a:spLocks noChangeArrowheads="1"/>
              </p:cNvSpPr>
              <p:nvPr/>
            </p:nvSpPr>
            <p:spPr bwMode="auto">
              <a:xfrm>
                <a:off x="7541" y="2549"/>
                <a:ext cx="120" cy="12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8" name="Freeform 360"/>
              <p:cNvSpPr>
                <a:spLocks/>
              </p:cNvSpPr>
              <p:nvPr/>
            </p:nvSpPr>
            <p:spPr bwMode="auto">
              <a:xfrm>
                <a:off x="7498" y="2505"/>
                <a:ext cx="207" cy="249"/>
              </a:xfrm>
              <a:custGeom>
                <a:avLst/>
                <a:gdLst>
                  <a:gd name="T0" fmla="*/ 285 w 285"/>
                  <a:gd name="T1" fmla="*/ 143 h 343"/>
                  <a:gd name="T2" fmla="*/ 142 w 285"/>
                  <a:gd name="T3" fmla="*/ 0 h 343"/>
                  <a:gd name="T4" fmla="*/ 0 w 285"/>
                  <a:gd name="T5" fmla="*/ 143 h 343"/>
                  <a:gd name="T6" fmla="*/ 35 w 285"/>
                  <a:gd name="T7" fmla="*/ 237 h 343"/>
                  <a:gd name="T8" fmla="*/ 49 w 285"/>
                  <a:gd name="T9" fmla="*/ 251 h 343"/>
                  <a:gd name="T10" fmla="*/ 141 w 285"/>
                  <a:gd name="T11" fmla="*/ 343 h 343"/>
                  <a:gd name="T12" fmla="*/ 233 w 285"/>
                  <a:gd name="T13" fmla="*/ 252 h 343"/>
                  <a:gd name="T14" fmla="*/ 285 w 285"/>
                  <a:gd name="T15" fmla="*/ 143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5" h="343">
                    <a:moveTo>
                      <a:pt x="285" y="143"/>
                    </a:moveTo>
                    <a:cubicBezTo>
                      <a:pt x="285" y="64"/>
                      <a:pt x="221" y="0"/>
                      <a:pt x="142" y="0"/>
                    </a:cubicBezTo>
                    <a:cubicBezTo>
                      <a:pt x="64" y="0"/>
                      <a:pt x="0" y="64"/>
                      <a:pt x="0" y="143"/>
                    </a:cubicBezTo>
                    <a:cubicBezTo>
                      <a:pt x="0" y="179"/>
                      <a:pt x="13" y="212"/>
                      <a:pt x="35" y="237"/>
                    </a:cubicBezTo>
                    <a:cubicBezTo>
                      <a:pt x="40" y="242"/>
                      <a:pt x="44" y="246"/>
                      <a:pt x="49" y="251"/>
                    </a:cubicBezTo>
                    <a:cubicBezTo>
                      <a:pt x="141" y="343"/>
                      <a:pt x="141" y="343"/>
                      <a:pt x="141" y="343"/>
                    </a:cubicBezTo>
                    <a:cubicBezTo>
                      <a:pt x="233" y="252"/>
                      <a:pt x="233" y="252"/>
                      <a:pt x="233" y="252"/>
                    </a:cubicBezTo>
                    <a:cubicBezTo>
                      <a:pt x="265" y="226"/>
                      <a:pt x="285" y="187"/>
                      <a:pt x="285" y="143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4" name="Group 373"/>
            <p:cNvGrpSpPr>
              <a:grpSpLocks noChangeAspect="1"/>
            </p:cNvGrpSpPr>
            <p:nvPr/>
          </p:nvGrpSpPr>
          <p:grpSpPr bwMode="auto">
            <a:xfrm>
              <a:off x="5627723" y="3536430"/>
              <a:ext cx="340640" cy="304248"/>
              <a:chOff x="7473" y="2118"/>
              <a:chExt cx="234" cy="209"/>
            </a:xfrm>
          </p:grpSpPr>
          <p:sp>
            <p:nvSpPr>
              <p:cNvPr id="1064" name="Freeform 374"/>
              <p:cNvSpPr>
                <a:spLocks/>
              </p:cNvSpPr>
              <p:nvPr/>
            </p:nvSpPr>
            <p:spPr bwMode="auto">
              <a:xfrm>
                <a:off x="7473" y="2196"/>
                <a:ext cx="234" cy="131"/>
              </a:xfrm>
              <a:custGeom>
                <a:avLst/>
                <a:gdLst>
                  <a:gd name="T0" fmla="*/ 0 w 234"/>
                  <a:gd name="T1" fmla="*/ 0 h 131"/>
                  <a:gd name="T2" fmla="*/ 0 w 234"/>
                  <a:gd name="T3" fmla="*/ 131 h 131"/>
                  <a:gd name="T4" fmla="*/ 234 w 234"/>
                  <a:gd name="T5" fmla="*/ 131 h 131"/>
                  <a:gd name="T6" fmla="*/ 234 w 234"/>
                  <a:gd name="T7" fmla="*/ 0 h 131"/>
                  <a:gd name="T8" fmla="*/ 116 w 234"/>
                  <a:gd name="T9" fmla="*/ 57 h 131"/>
                  <a:gd name="T10" fmla="*/ 0 w 234"/>
                  <a:gd name="T11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131">
                    <a:moveTo>
                      <a:pt x="0" y="0"/>
                    </a:moveTo>
                    <a:lnTo>
                      <a:pt x="0" y="131"/>
                    </a:lnTo>
                    <a:lnTo>
                      <a:pt x="234" y="131"/>
                    </a:lnTo>
                    <a:lnTo>
                      <a:pt x="234" y="0"/>
                    </a:lnTo>
                    <a:lnTo>
                      <a:pt x="116" y="5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5" name="Freeform 375"/>
              <p:cNvSpPr>
                <a:spLocks/>
              </p:cNvSpPr>
              <p:nvPr/>
            </p:nvSpPr>
            <p:spPr bwMode="auto">
              <a:xfrm>
                <a:off x="7489" y="2118"/>
                <a:ext cx="203" cy="86"/>
              </a:xfrm>
              <a:custGeom>
                <a:avLst/>
                <a:gdLst>
                  <a:gd name="T0" fmla="*/ 0 w 203"/>
                  <a:gd name="T1" fmla="*/ 86 h 86"/>
                  <a:gd name="T2" fmla="*/ 0 w 203"/>
                  <a:gd name="T3" fmla="*/ 0 h 86"/>
                  <a:gd name="T4" fmla="*/ 155 w 203"/>
                  <a:gd name="T5" fmla="*/ 0 h 86"/>
                  <a:gd name="T6" fmla="*/ 203 w 203"/>
                  <a:gd name="T7" fmla="*/ 48 h 86"/>
                  <a:gd name="T8" fmla="*/ 203 w 203"/>
                  <a:gd name="T9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" h="86">
                    <a:moveTo>
                      <a:pt x="0" y="86"/>
                    </a:moveTo>
                    <a:lnTo>
                      <a:pt x="0" y="0"/>
                    </a:lnTo>
                    <a:lnTo>
                      <a:pt x="155" y="0"/>
                    </a:lnTo>
                    <a:lnTo>
                      <a:pt x="203" y="48"/>
                    </a:lnTo>
                    <a:lnTo>
                      <a:pt x="203" y="8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6" name="Freeform 376"/>
              <p:cNvSpPr>
                <a:spLocks/>
              </p:cNvSpPr>
              <p:nvPr/>
            </p:nvSpPr>
            <p:spPr bwMode="auto">
              <a:xfrm>
                <a:off x="7638" y="2118"/>
                <a:ext cx="54" cy="48"/>
              </a:xfrm>
              <a:custGeom>
                <a:avLst/>
                <a:gdLst>
                  <a:gd name="T0" fmla="*/ 54 w 54"/>
                  <a:gd name="T1" fmla="*/ 48 h 48"/>
                  <a:gd name="T2" fmla="*/ 0 w 54"/>
                  <a:gd name="T3" fmla="*/ 48 h 48"/>
                  <a:gd name="T4" fmla="*/ 0 w 54"/>
                  <a:gd name="T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" h="48">
                    <a:moveTo>
                      <a:pt x="54" y="48"/>
                    </a:moveTo>
                    <a:lnTo>
                      <a:pt x="0" y="48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5" name="Group 172"/>
            <p:cNvGrpSpPr>
              <a:grpSpLocks noChangeAspect="1"/>
            </p:cNvGrpSpPr>
            <p:nvPr/>
          </p:nvGrpSpPr>
          <p:grpSpPr bwMode="auto">
            <a:xfrm>
              <a:off x="5605162" y="733449"/>
              <a:ext cx="385763" cy="284163"/>
              <a:chOff x="3795" y="2113"/>
              <a:chExt cx="243" cy="179"/>
            </a:xfrm>
          </p:grpSpPr>
          <p:sp>
            <p:nvSpPr>
              <p:cNvPr id="1062" name="Rectangle 173"/>
              <p:cNvSpPr>
                <a:spLocks noChangeArrowheads="1"/>
              </p:cNvSpPr>
              <p:nvPr/>
            </p:nvSpPr>
            <p:spPr bwMode="auto">
              <a:xfrm>
                <a:off x="3795" y="2113"/>
                <a:ext cx="243" cy="17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3" name="Line 174"/>
              <p:cNvSpPr>
                <a:spLocks noChangeShapeType="1"/>
              </p:cNvSpPr>
              <p:nvPr/>
            </p:nvSpPr>
            <p:spPr bwMode="auto">
              <a:xfrm>
                <a:off x="3908" y="2261"/>
                <a:ext cx="1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6" name="Group 281"/>
            <p:cNvGrpSpPr>
              <a:grpSpLocks noChangeAspect="1"/>
            </p:cNvGrpSpPr>
            <p:nvPr/>
          </p:nvGrpSpPr>
          <p:grpSpPr bwMode="auto">
            <a:xfrm>
              <a:off x="5601193" y="2624902"/>
              <a:ext cx="393700" cy="242888"/>
              <a:chOff x="170" y="552"/>
              <a:chExt cx="248" cy="153"/>
            </a:xfrm>
          </p:grpSpPr>
          <p:sp>
            <p:nvSpPr>
              <p:cNvPr id="1058" name="Freeform 282"/>
              <p:cNvSpPr>
                <a:spLocks/>
              </p:cNvSpPr>
              <p:nvPr/>
            </p:nvSpPr>
            <p:spPr bwMode="auto">
              <a:xfrm>
                <a:off x="170" y="552"/>
                <a:ext cx="248" cy="153"/>
              </a:xfrm>
              <a:custGeom>
                <a:avLst/>
                <a:gdLst>
                  <a:gd name="T0" fmla="*/ 307 w 343"/>
                  <a:gd name="T1" fmla="*/ 0 h 210"/>
                  <a:gd name="T2" fmla="*/ 343 w 343"/>
                  <a:gd name="T3" fmla="*/ 36 h 210"/>
                  <a:gd name="T4" fmla="*/ 343 w 343"/>
                  <a:gd name="T5" fmla="*/ 174 h 210"/>
                  <a:gd name="T6" fmla="*/ 307 w 343"/>
                  <a:gd name="T7" fmla="*/ 210 h 210"/>
                  <a:gd name="T8" fmla="*/ 36 w 343"/>
                  <a:gd name="T9" fmla="*/ 210 h 210"/>
                  <a:gd name="T10" fmla="*/ 0 w 343"/>
                  <a:gd name="T11" fmla="*/ 174 h 210"/>
                  <a:gd name="T12" fmla="*/ 0 w 343"/>
                  <a:gd name="T13" fmla="*/ 36 h 210"/>
                  <a:gd name="T14" fmla="*/ 36 w 343"/>
                  <a:gd name="T15" fmla="*/ 0 h 210"/>
                  <a:gd name="T16" fmla="*/ 307 w 343"/>
                  <a:gd name="T17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210">
                    <a:moveTo>
                      <a:pt x="307" y="0"/>
                    </a:moveTo>
                    <a:cubicBezTo>
                      <a:pt x="327" y="0"/>
                      <a:pt x="343" y="16"/>
                      <a:pt x="343" y="36"/>
                    </a:cubicBezTo>
                    <a:cubicBezTo>
                      <a:pt x="343" y="174"/>
                      <a:pt x="343" y="174"/>
                      <a:pt x="343" y="174"/>
                    </a:cubicBezTo>
                    <a:cubicBezTo>
                      <a:pt x="343" y="194"/>
                      <a:pt x="327" y="210"/>
                      <a:pt x="307" y="210"/>
                    </a:cubicBezTo>
                    <a:cubicBezTo>
                      <a:pt x="36" y="210"/>
                      <a:pt x="36" y="210"/>
                      <a:pt x="36" y="210"/>
                    </a:cubicBezTo>
                    <a:cubicBezTo>
                      <a:pt x="16" y="210"/>
                      <a:pt x="0" y="194"/>
                      <a:pt x="0" y="174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lnTo>
                      <a:pt x="307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9" name="Line 283"/>
              <p:cNvSpPr>
                <a:spLocks noChangeShapeType="1"/>
              </p:cNvSpPr>
              <p:nvPr/>
            </p:nvSpPr>
            <p:spPr bwMode="auto">
              <a:xfrm>
                <a:off x="251" y="648"/>
                <a:ext cx="8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0" name="Oval 284"/>
              <p:cNvSpPr>
                <a:spLocks noChangeArrowheads="1"/>
              </p:cNvSpPr>
              <p:nvPr/>
            </p:nvSpPr>
            <p:spPr bwMode="auto">
              <a:xfrm>
                <a:off x="225" y="600"/>
                <a:ext cx="16" cy="1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1" name="Oval 285"/>
              <p:cNvSpPr>
                <a:spLocks noChangeArrowheads="1"/>
              </p:cNvSpPr>
              <p:nvPr/>
            </p:nvSpPr>
            <p:spPr bwMode="auto">
              <a:xfrm>
                <a:off x="346" y="600"/>
                <a:ext cx="17" cy="1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7" name="Group 4"/>
            <p:cNvGrpSpPr>
              <a:grpSpLocks noChangeAspect="1"/>
            </p:cNvGrpSpPr>
            <p:nvPr/>
          </p:nvGrpSpPr>
          <p:grpSpPr bwMode="auto">
            <a:xfrm>
              <a:off x="5602781" y="1750005"/>
              <a:ext cx="390525" cy="288925"/>
              <a:chOff x="3530" y="524"/>
              <a:chExt cx="246" cy="182"/>
            </a:xfrm>
          </p:grpSpPr>
          <p:sp>
            <p:nvSpPr>
              <p:cNvPr id="1053" name="Rectangle 5"/>
              <p:cNvSpPr>
                <a:spLocks noChangeArrowheads="1"/>
              </p:cNvSpPr>
              <p:nvPr/>
            </p:nvSpPr>
            <p:spPr bwMode="auto">
              <a:xfrm>
                <a:off x="3530" y="524"/>
                <a:ext cx="246" cy="182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4" name="Rectangle 6"/>
              <p:cNvSpPr>
                <a:spLocks noChangeArrowheads="1"/>
              </p:cNvSpPr>
              <p:nvPr/>
            </p:nvSpPr>
            <p:spPr bwMode="auto">
              <a:xfrm>
                <a:off x="3563" y="557"/>
                <a:ext cx="181" cy="3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5" name="Rectangle 7"/>
              <p:cNvSpPr>
                <a:spLocks noChangeArrowheads="1"/>
              </p:cNvSpPr>
              <p:nvPr/>
            </p:nvSpPr>
            <p:spPr bwMode="auto">
              <a:xfrm>
                <a:off x="3694" y="623"/>
                <a:ext cx="50" cy="50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6" name="Line 8"/>
              <p:cNvSpPr>
                <a:spLocks noChangeShapeType="1"/>
              </p:cNvSpPr>
              <p:nvPr/>
            </p:nvSpPr>
            <p:spPr bwMode="auto">
              <a:xfrm>
                <a:off x="3563" y="623"/>
                <a:ext cx="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7" name="Line 9"/>
              <p:cNvSpPr>
                <a:spLocks noChangeShapeType="1"/>
              </p:cNvSpPr>
              <p:nvPr/>
            </p:nvSpPr>
            <p:spPr bwMode="auto">
              <a:xfrm>
                <a:off x="3563" y="673"/>
                <a:ext cx="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8" name="Group 43"/>
            <p:cNvGrpSpPr>
              <a:grpSpLocks noChangeAspect="1"/>
            </p:cNvGrpSpPr>
            <p:nvPr/>
          </p:nvGrpSpPr>
          <p:grpSpPr bwMode="auto">
            <a:xfrm>
              <a:off x="5591668" y="2210472"/>
              <a:ext cx="412750" cy="242888"/>
              <a:chOff x="3534" y="1307"/>
              <a:chExt cx="260" cy="153"/>
            </a:xfrm>
          </p:grpSpPr>
          <p:sp>
            <p:nvSpPr>
              <p:cNvPr id="1049" name="Freeform 44"/>
              <p:cNvSpPr>
                <a:spLocks/>
              </p:cNvSpPr>
              <p:nvPr/>
            </p:nvSpPr>
            <p:spPr bwMode="auto">
              <a:xfrm>
                <a:off x="3534" y="1307"/>
                <a:ext cx="90" cy="53"/>
              </a:xfrm>
              <a:custGeom>
                <a:avLst/>
                <a:gdLst>
                  <a:gd name="T0" fmla="*/ 0 w 90"/>
                  <a:gd name="T1" fmla="*/ 0 h 53"/>
                  <a:gd name="T2" fmla="*/ 90 w 90"/>
                  <a:gd name="T3" fmla="*/ 0 h 53"/>
                  <a:gd name="T4" fmla="*/ 90 w 90"/>
                  <a:gd name="T5" fmla="*/ 53 h 53"/>
                  <a:gd name="T6" fmla="*/ 0 w 90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53">
                    <a:moveTo>
                      <a:pt x="0" y="0"/>
                    </a:moveTo>
                    <a:lnTo>
                      <a:pt x="90" y="0"/>
                    </a:lnTo>
                    <a:lnTo>
                      <a:pt x="90" y="53"/>
                    </a:lnTo>
                    <a:lnTo>
                      <a:pt x="0" y="5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0" name="Freeform 45"/>
              <p:cNvSpPr>
                <a:spLocks/>
              </p:cNvSpPr>
              <p:nvPr/>
            </p:nvSpPr>
            <p:spPr bwMode="auto">
              <a:xfrm>
                <a:off x="3534" y="1407"/>
                <a:ext cx="90" cy="53"/>
              </a:xfrm>
              <a:custGeom>
                <a:avLst/>
                <a:gdLst>
                  <a:gd name="T0" fmla="*/ 0 w 90"/>
                  <a:gd name="T1" fmla="*/ 0 h 53"/>
                  <a:gd name="T2" fmla="*/ 90 w 90"/>
                  <a:gd name="T3" fmla="*/ 0 h 53"/>
                  <a:gd name="T4" fmla="*/ 90 w 90"/>
                  <a:gd name="T5" fmla="*/ 53 h 53"/>
                  <a:gd name="T6" fmla="*/ 0 w 90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53">
                    <a:moveTo>
                      <a:pt x="0" y="0"/>
                    </a:moveTo>
                    <a:lnTo>
                      <a:pt x="90" y="0"/>
                    </a:lnTo>
                    <a:lnTo>
                      <a:pt x="90" y="53"/>
                    </a:lnTo>
                    <a:lnTo>
                      <a:pt x="0" y="5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1" name="Freeform 46"/>
              <p:cNvSpPr>
                <a:spLocks/>
              </p:cNvSpPr>
              <p:nvPr/>
            </p:nvSpPr>
            <p:spPr bwMode="auto">
              <a:xfrm>
                <a:off x="3624" y="1333"/>
                <a:ext cx="82" cy="100"/>
              </a:xfrm>
              <a:custGeom>
                <a:avLst/>
                <a:gdLst>
                  <a:gd name="T0" fmla="*/ 0 w 82"/>
                  <a:gd name="T1" fmla="*/ 0 h 100"/>
                  <a:gd name="T2" fmla="*/ 82 w 82"/>
                  <a:gd name="T3" fmla="*/ 0 h 100"/>
                  <a:gd name="T4" fmla="*/ 82 w 82"/>
                  <a:gd name="T5" fmla="*/ 100 h 100"/>
                  <a:gd name="T6" fmla="*/ 0 w 82"/>
                  <a:gd name="T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100">
                    <a:moveTo>
                      <a:pt x="0" y="0"/>
                    </a:moveTo>
                    <a:lnTo>
                      <a:pt x="82" y="0"/>
                    </a:lnTo>
                    <a:lnTo>
                      <a:pt x="82" y="100"/>
                    </a:lnTo>
                    <a:lnTo>
                      <a:pt x="0" y="10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2" name="Line 47"/>
              <p:cNvSpPr>
                <a:spLocks noChangeShapeType="1"/>
              </p:cNvSpPr>
              <p:nvPr/>
            </p:nvSpPr>
            <p:spPr bwMode="auto">
              <a:xfrm>
                <a:off x="3706" y="1384"/>
                <a:ext cx="8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sp>
        <p:nvSpPr>
          <p:cNvPr id="560" name="Title 1">
            <a:extLst>
              <a:ext uri="{FF2B5EF4-FFF2-40B4-BE49-F238E27FC236}">
                <a16:creationId xmlns:a16="http://schemas.microsoft.com/office/drawing/2014/main" id="{988804FF-C2BF-7140-AE5A-15568F97678C}"/>
              </a:ext>
            </a:extLst>
          </p:cNvPr>
          <p:cNvSpPr txBox="1">
            <a:spLocks/>
          </p:cNvSpPr>
          <p:nvPr/>
        </p:nvSpPr>
        <p:spPr>
          <a:xfrm>
            <a:off x="583956" y="153637"/>
            <a:ext cx="11332816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Agenda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2D756B-966C-394F-B4F7-021B7EB93A72}"/>
              </a:ext>
            </a:extLst>
          </p:cNvPr>
          <p:cNvSpPr/>
          <p:nvPr/>
        </p:nvSpPr>
        <p:spPr>
          <a:xfrm>
            <a:off x="617075" y="1267064"/>
            <a:ext cx="1039941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Blazor &amp; Machine Intelligence Web Apps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Three main demos of Blazor apps and Machine Intelligence (Statistics, ML, Analytics)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Live deployed demos,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play along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(links on the last slide)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https://github.com/bartczernicki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Blazor Server/WASM with .NET Core 3.x and .NET 5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Core components to utilize Blazor to surface Machine Intelligence insights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Look at some C#/JS code, architecture diagrams &amp; some things you may run into when crafting more advanced apps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Look at some patterns from Silverlight (yes, that Silverlight)</a:t>
            </a:r>
          </a:p>
        </p:txBody>
      </p:sp>
      <p:sp>
        <p:nvSpPr>
          <p:cNvPr id="516" name="Title 16">
            <a:extLst>
              <a:ext uri="{FF2B5EF4-FFF2-40B4-BE49-F238E27FC236}">
                <a16:creationId xmlns:a16="http://schemas.microsoft.com/office/drawing/2014/main" id="{2C0568A3-6D51-4541-A4ED-07900ECA4D9F}"/>
              </a:ext>
            </a:extLst>
          </p:cNvPr>
          <p:cNvSpPr txBox="1">
            <a:spLocks/>
          </p:cNvSpPr>
          <p:nvPr/>
        </p:nvSpPr>
        <p:spPr>
          <a:xfrm>
            <a:off x="586740" y="767083"/>
            <a:ext cx="11018520" cy="36933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What we will cover</a:t>
            </a:r>
          </a:p>
        </p:txBody>
      </p:sp>
      <p:pic>
        <p:nvPicPr>
          <p:cNvPr id="5" name="Picture 6" descr="Download Microsoft Silverlight for iPad - Best Free Ipad Apps">
            <a:extLst>
              <a:ext uri="{FF2B5EF4-FFF2-40B4-BE49-F238E27FC236}">
                <a16:creationId xmlns:a16="http://schemas.microsoft.com/office/drawing/2014/main" id="{B6D3122B-450C-D042-9B66-5E6058B31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405" y="4013814"/>
            <a:ext cx="2119937" cy="211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Blazor - Wikipedia">
            <a:extLst>
              <a:ext uri="{FF2B5EF4-FFF2-40B4-BE49-F238E27FC236}">
                <a16:creationId xmlns:a16="http://schemas.microsoft.com/office/drawing/2014/main" id="{3FB3911A-C0FA-0B48-8333-C813E5F0B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4919" y="4013814"/>
            <a:ext cx="1785104" cy="178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1FA58DA2-7C88-DC40-86AA-3145F82C310F}"/>
              </a:ext>
            </a:extLst>
          </p:cNvPr>
          <p:cNvSpPr/>
          <p:nvPr/>
        </p:nvSpPr>
        <p:spPr>
          <a:xfrm>
            <a:off x="2796567" y="4680029"/>
            <a:ext cx="1376127" cy="45267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12">
            <a:extLst>
              <a:ext uri="{FF2B5EF4-FFF2-40B4-BE49-F238E27FC236}">
                <a16:creationId xmlns:a16="http://schemas.microsoft.com/office/drawing/2014/main" id="{38E459C1-DB13-F04C-A513-80E7E20D5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52258" y="3343054"/>
            <a:ext cx="2825403" cy="346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619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6740" y="767083"/>
            <a:ext cx="11018520" cy="369332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Decision Analysis Environment using historical baseball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43C13-1A6E-1940-ADF0-F30F7BF3B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425137" y="-21586"/>
            <a:ext cx="3757576" cy="242147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607CA8-5A43-E14F-A162-BCD08737110E}"/>
              </a:ext>
            </a:extLst>
          </p:cNvPr>
          <p:cNvSpPr txBox="1">
            <a:spLocks/>
          </p:cNvSpPr>
          <p:nvPr/>
        </p:nvSpPr>
        <p:spPr>
          <a:xfrm>
            <a:off x="583956" y="153637"/>
            <a:ext cx="11332816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Baseball ML Workbench Scenario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F72A3B-9757-2749-82B3-DA6A739E85B1}"/>
              </a:ext>
            </a:extLst>
          </p:cNvPr>
          <p:cNvSpPr/>
          <p:nvPr/>
        </p:nvSpPr>
        <p:spPr>
          <a:xfrm>
            <a:off x="5066411" y="1960865"/>
            <a:ext cx="65388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are a sportswriter that focuses on the sport of baseball.  You need a system that can assist you in understanding the performance of baseball position players.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16">
            <a:extLst>
              <a:ext uri="{FF2B5EF4-FFF2-40B4-BE49-F238E27FC236}">
                <a16:creationId xmlns:a16="http://schemas.microsoft.com/office/drawing/2014/main" id="{10145AE7-93A5-0040-97BC-33E7A3144003}"/>
              </a:ext>
            </a:extLst>
          </p:cNvPr>
          <p:cNvSpPr txBox="1">
            <a:spLocks/>
          </p:cNvSpPr>
          <p:nvPr/>
        </p:nvSpPr>
        <p:spPr>
          <a:xfrm>
            <a:off x="5130606" y="1154707"/>
            <a:ext cx="4720754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400" dirty="0">
                <a:solidFill>
                  <a:srgbClr val="0070C0"/>
                </a:solidFill>
              </a:rPr>
              <a:t>http://aka.ms/BaseballMLWorkbench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E98FB-1E80-9342-8AC4-5595905AA50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956" y="1261872"/>
            <a:ext cx="4117063" cy="5113701"/>
          </a:xfrm>
          <a:prstGeom prst="rect">
            <a:avLst/>
          </a:prstGeom>
        </p:spPr>
      </p:pic>
      <p:sp>
        <p:nvSpPr>
          <p:cNvPr id="10" name="Title 16">
            <a:extLst>
              <a:ext uri="{FF2B5EF4-FFF2-40B4-BE49-F238E27FC236}">
                <a16:creationId xmlns:a16="http://schemas.microsoft.com/office/drawing/2014/main" id="{5DCE5E7A-7C16-874D-A54B-A4133206AE16}"/>
              </a:ext>
            </a:extLst>
          </p:cNvPr>
          <p:cNvSpPr txBox="1">
            <a:spLocks/>
          </p:cNvSpPr>
          <p:nvPr/>
        </p:nvSpPr>
        <p:spPr>
          <a:xfrm>
            <a:off x="5130606" y="1654947"/>
            <a:ext cx="4720754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400" dirty="0"/>
              <a:t>Business 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8437FD-722F-154C-A3E7-BA6C3C389D77}"/>
              </a:ext>
            </a:extLst>
          </p:cNvPr>
          <p:cNvSpPr/>
          <p:nvPr/>
        </p:nvSpPr>
        <p:spPr>
          <a:xfrm>
            <a:off x="5130606" y="3467112"/>
            <a:ext cx="68795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ASP.NET Core 3.x using Server-side Blazor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Available in Docker container for local or cloud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scale to thousands of real-time users with asynchronous communication using SignalR and prediction engine scaling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Fluid design across desktop and mobile browsers</a:t>
            </a:r>
          </a:p>
        </p:txBody>
      </p:sp>
      <p:sp>
        <p:nvSpPr>
          <p:cNvPr id="12" name="Title 16">
            <a:extLst>
              <a:ext uri="{FF2B5EF4-FFF2-40B4-BE49-F238E27FC236}">
                <a16:creationId xmlns:a16="http://schemas.microsoft.com/office/drawing/2014/main" id="{E7D5B1E9-3EEA-A348-AC62-30CDAAF5A118}"/>
              </a:ext>
            </a:extLst>
          </p:cNvPr>
          <p:cNvSpPr txBox="1">
            <a:spLocks/>
          </p:cNvSpPr>
          <p:nvPr/>
        </p:nvSpPr>
        <p:spPr>
          <a:xfrm>
            <a:off x="5144762" y="3097780"/>
            <a:ext cx="4720754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400" dirty="0"/>
              <a:t>Software Details</a:t>
            </a:r>
          </a:p>
        </p:txBody>
      </p:sp>
      <p:sp>
        <p:nvSpPr>
          <p:cNvPr id="14" name="Title 16">
            <a:extLst>
              <a:ext uri="{FF2B5EF4-FFF2-40B4-BE49-F238E27FC236}">
                <a16:creationId xmlns:a16="http://schemas.microsoft.com/office/drawing/2014/main" id="{3275BC70-50E1-3741-8D1C-9497C64C54EE}"/>
              </a:ext>
            </a:extLst>
          </p:cNvPr>
          <p:cNvSpPr txBox="1">
            <a:spLocks/>
          </p:cNvSpPr>
          <p:nvPr/>
        </p:nvSpPr>
        <p:spPr>
          <a:xfrm>
            <a:off x="5130606" y="4911803"/>
            <a:ext cx="4720754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400" dirty="0"/>
              <a:t>Machine Learning Details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B2EA7F-5BA0-E14A-9D16-DBEFE3D8B5C8}"/>
              </a:ext>
            </a:extLst>
          </p:cNvPr>
          <p:cNvSpPr/>
          <p:nvPr/>
        </p:nvSpPr>
        <p:spPr>
          <a:xfrm>
            <a:off x="5130606" y="5319162"/>
            <a:ext cx="68795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in-memory ML.NET models used for ML inference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ML.NET models built using historical baseball data from 1876 – current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Supervised learning binary classification – based on position player’s career statistics whether the player will be on the Hall of Fame Ballot or Inducted to the Hall of Fame</a:t>
            </a:r>
          </a:p>
        </p:txBody>
      </p:sp>
    </p:spTree>
    <p:extLst>
      <p:ext uri="{BB962C8B-B14F-4D97-AF65-F5344CB8AC3E}">
        <p14:creationId xmlns:p14="http://schemas.microsoft.com/office/powerpoint/2010/main" val="262831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0B7288-AF9E-9045-9003-F4FE5FD2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40" y="1897309"/>
            <a:ext cx="10795208" cy="1994392"/>
          </a:xfrm>
        </p:spPr>
        <p:txBody>
          <a:bodyPr/>
          <a:lstStyle/>
          <a:p>
            <a:r>
              <a:rPr lang="en-US" dirty="0">
                <a:solidFill>
                  <a:srgbClr val="00BCF2"/>
                </a:solidFill>
              </a:rPr>
              <a:t>DEMO</a:t>
            </a:r>
            <a:br>
              <a:rPr lang="en-US" dirty="0"/>
            </a:br>
            <a:r>
              <a:rPr lang="en-US" dirty="0"/>
              <a:t>- Baseball ML Workbench</a:t>
            </a:r>
            <a:br>
              <a:rPr lang="en-US" dirty="0"/>
            </a:br>
            <a:r>
              <a:rPr lang="en-US" sz="2400" dirty="0">
                <a:solidFill>
                  <a:srgbClr val="00BCF2"/>
                </a:solidFill>
              </a:rPr>
              <a:t>Live Demo: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https://aka.ms/BaseballMLWorkbench</a:t>
            </a:r>
            <a:br>
              <a:rPr lang="en-US" sz="24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rgbClr val="00BCF2"/>
                </a:solidFill>
              </a:rPr>
              <a:t>Business Scenario: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Self-Service Decision Analysis environment using Machine Learning</a:t>
            </a:r>
            <a:br>
              <a:rPr lang="en-US" sz="24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rgbClr val="00BCF2"/>
                </a:solidFill>
              </a:rPr>
              <a:t>Technical Scenario: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Blazor Server using .NET Core 3.x surfacing in-memory ML.NET models</a:t>
            </a:r>
          </a:p>
        </p:txBody>
      </p:sp>
    </p:spTree>
    <p:extLst>
      <p:ext uri="{BB962C8B-B14F-4D97-AF65-F5344CB8AC3E}">
        <p14:creationId xmlns:p14="http://schemas.microsoft.com/office/powerpoint/2010/main" val="321023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0A37FE-95A3-5B4E-8567-849FDBC3B835}"/>
              </a:ext>
            </a:extLst>
          </p:cNvPr>
          <p:cNvSpPr/>
          <p:nvPr/>
        </p:nvSpPr>
        <p:spPr>
          <a:xfrm>
            <a:off x="6040245" y="1433240"/>
            <a:ext cx="5801507" cy="5190584"/>
          </a:xfrm>
          <a:prstGeom prst="rect">
            <a:avLst/>
          </a:prstGeom>
          <a:noFill/>
          <a:ln>
            <a:solidFill>
              <a:schemeClr val="accent1">
                <a:lumMod val="75000"/>
                <a:alpha val="28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6740" y="767083"/>
            <a:ext cx="11018520" cy="369332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Sequence diagram and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43C13-1A6E-1940-ADF0-F30F7BF3B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425137" y="-21586"/>
            <a:ext cx="3757576" cy="242147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607CA8-5A43-E14F-A162-BCD08737110E}"/>
              </a:ext>
            </a:extLst>
          </p:cNvPr>
          <p:cNvSpPr txBox="1">
            <a:spLocks/>
          </p:cNvSpPr>
          <p:nvPr/>
        </p:nvSpPr>
        <p:spPr>
          <a:xfrm>
            <a:off x="583956" y="153637"/>
            <a:ext cx="11332816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Baseball ML Workbench Scenario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F42206-E699-E046-A79F-E8D5F5DCD175}"/>
              </a:ext>
            </a:extLst>
          </p:cNvPr>
          <p:cNvSpPr/>
          <p:nvPr/>
        </p:nvSpPr>
        <p:spPr>
          <a:xfrm>
            <a:off x="7156698" y="1575879"/>
            <a:ext cx="4448562" cy="486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7B4AFC-248D-0C4E-AFF1-CBBCCD0E45E3}"/>
              </a:ext>
            </a:extLst>
          </p:cNvPr>
          <p:cNvSpPr txBox="1"/>
          <p:nvPr/>
        </p:nvSpPr>
        <p:spPr>
          <a:xfrm>
            <a:off x="7199766" y="2270040"/>
            <a:ext cx="1831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Azure App Service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335A97-B8C3-2E4C-A3B3-0C086FEA8B0D}"/>
              </a:ext>
            </a:extLst>
          </p:cNvPr>
          <p:cNvCxnSpPr>
            <a:cxnSpLocks/>
          </p:cNvCxnSpPr>
          <p:nvPr/>
        </p:nvCxnSpPr>
        <p:spPr>
          <a:xfrm flipV="1">
            <a:off x="1528271" y="3586366"/>
            <a:ext cx="1210272" cy="1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B5B562-DC18-CE42-901E-DB0AD4F7531A}"/>
              </a:ext>
            </a:extLst>
          </p:cNvPr>
          <p:cNvSpPr txBox="1"/>
          <p:nvPr/>
        </p:nvSpPr>
        <p:spPr>
          <a:xfrm>
            <a:off x="2362731" y="4021776"/>
            <a:ext cx="1796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Azure SignalR Communication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54BF33-E94A-3B48-ABB7-64DAEBD42AD2}"/>
              </a:ext>
            </a:extLst>
          </p:cNvPr>
          <p:cNvGrpSpPr/>
          <p:nvPr/>
        </p:nvGrpSpPr>
        <p:grpSpPr>
          <a:xfrm>
            <a:off x="7768982" y="3425600"/>
            <a:ext cx="3312256" cy="2947470"/>
            <a:chOff x="8595429" y="2084704"/>
            <a:chExt cx="3312256" cy="381989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04B65B8-D232-194D-94E6-B1A5C5964C5E}"/>
                </a:ext>
              </a:extLst>
            </p:cNvPr>
            <p:cNvSpPr/>
            <p:nvPr/>
          </p:nvSpPr>
          <p:spPr>
            <a:xfrm>
              <a:off x="8599934" y="2084704"/>
              <a:ext cx="3279621" cy="3819893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4CF03D-A6CD-6647-A7A3-42EB09BC7648}"/>
                </a:ext>
              </a:extLst>
            </p:cNvPr>
            <p:cNvSpPr txBox="1"/>
            <p:nvPr/>
          </p:nvSpPr>
          <p:spPr>
            <a:xfrm>
              <a:off x="9182213" y="2168184"/>
              <a:ext cx="2124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Machine Learning Workbench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A2E547A-82B2-FF4E-9000-6500DC27CCD0}"/>
                </a:ext>
              </a:extLst>
            </p:cNvPr>
            <p:cNvSpPr/>
            <p:nvPr/>
          </p:nvSpPr>
          <p:spPr>
            <a:xfrm>
              <a:off x="9246426" y="3104955"/>
              <a:ext cx="1988900" cy="1480283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ASP.NET Core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631FDD6-57C2-7449-B0D4-5C2A755F221B}"/>
                </a:ext>
              </a:extLst>
            </p:cNvPr>
            <p:cNvSpPr/>
            <p:nvPr/>
          </p:nvSpPr>
          <p:spPr>
            <a:xfrm>
              <a:off x="9435104" y="3367197"/>
              <a:ext cx="1665514" cy="4777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Blazor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74ACFE-4962-234E-9F08-AB61290F6467}"/>
                </a:ext>
              </a:extLst>
            </p:cNvPr>
            <p:cNvSpPr/>
            <p:nvPr/>
          </p:nvSpPr>
          <p:spPr>
            <a:xfrm>
              <a:off x="9435104" y="3971254"/>
              <a:ext cx="1665514" cy="4777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ML.NET</a:t>
              </a:r>
            </a:p>
          </p:txBody>
        </p:sp>
        <p:pic>
          <p:nvPicPr>
            <p:cNvPr id="23" name="Picture 4" descr="Image result for machine learning model svg">
              <a:extLst>
                <a:ext uri="{FF2B5EF4-FFF2-40B4-BE49-F238E27FC236}">
                  <a16:creationId xmlns:a16="http://schemas.microsoft.com/office/drawing/2014/main" id="{D728A523-6E47-6C4C-93D6-628DD4601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3956" y="4646996"/>
              <a:ext cx="598449" cy="651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38B2427D-9158-B545-B09F-FA4DF8CF2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24409" y="4612641"/>
              <a:ext cx="598448" cy="70993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6EF611-06BF-F646-BD9B-42CECE4BE09F}"/>
                </a:ext>
              </a:extLst>
            </p:cNvPr>
            <p:cNvSpPr txBox="1"/>
            <p:nvPr/>
          </p:nvSpPr>
          <p:spPr>
            <a:xfrm>
              <a:off x="8595429" y="5346989"/>
              <a:ext cx="1321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Decision</a:t>
              </a:r>
            </a:p>
            <a:p>
              <a:r>
                <a:rPr lang="en-US" sz="1200" b="1" dirty="0"/>
                <a:t>Analysis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328F50-5F09-7A44-A76D-004CD6D34D5F}"/>
                </a:ext>
              </a:extLst>
            </p:cNvPr>
            <p:cNvSpPr txBox="1"/>
            <p:nvPr/>
          </p:nvSpPr>
          <p:spPr>
            <a:xfrm>
              <a:off x="10472399" y="5306295"/>
              <a:ext cx="1435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/>
                <a:t>Machine Learning Models</a:t>
              </a:r>
            </a:p>
          </p:txBody>
        </p:sp>
        <p:pic>
          <p:nvPicPr>
            <p:cNvPr id="27" name="Picture 6" descr="Image result for blazor svg icon">
              <a:extLst>
                <a:ext uri="{FF2B5EF4-FFF2-40B4-BE49-F238E27FC236}">
                  <a16:creationId xmlns:a16="http://schemas.microsoft.com/office/drawing/2014/main" id="{43DD11B7-5888-1040-8B37-F5FF97456C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0934" y="3364250"/>
              <a:ext cx="413358" cy="464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8" descr="Image result for ml.net icon svg">
              <a:extLst>
                <a:ext uri="{FF2B5EF4-FFF2-40B4-BE49-F238E27FC236}">
                  <a16:creationId xmlns:a16="http://schemas.microsoft.com/office/drawing/2014/main" id="{B79E73A4-B8CC-6248-9631-CDD73330BA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2751" y="4026629"/>
              <a:ext cx="381541" cy="381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Graphic 28">
            <a:extLst>
              <a:ext uri="{FF2B5EF4-FFF2-40B4-BE49-F238E27FC236}">
                <a16:creationId xmlns:a16="http://schemas.microsoft.com/office/drawing/2014/main" id="{F1A682D9-14A0-0C4C-B09E-5A8A7EEC45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7180" y="2584837"/>
            <a:ext cx="908326" cy="908326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713C1158-5152-BC45-B5D1-D3FD3CDDAED1}"/>
              </a:ext>
            </a:extLst>
          </p:cNvPr>
          <p:cNvSpPr/>
          <p:nvPr/>
        </p:nvSpPr>
        <p:spPr>
          <a:xfrm>
            <a:off x="1285644" y="3394417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1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6D1DDBD0-2FFF-494A-82DD-A1C1657918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81591" y="3206890"/>
            <a:ext cx="758952" cy="758952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24CCF1-3E4C-CF46-AE2C-EFDB5CB1DF9A}"/>
              </a:ext>
            </a:extLst>
          </p:cNvPr>
          <p:cNvCxnSpPr>
            <a:cxnSpLocks/>
          </p:cNvCxnSpPr>
          <p:nvPr/>
        </p:nvCxnSpPr>
        <p:spPr>
          <a:xfrm>
            <a:off x="3728710" y="3586367"/>
            <a:ext cx="1752237" cy="0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B4D5DC4-50A2-FB4E-A160-B0C7323F31B7}"/>
              </a:ext>
            </a:extLst>
          </p:cNvPr>
          <p:cNvSpPr/>
          <p:nvPr/>
        </p:nvSpPr>
        <p:spPr>
          <a:xfrm>
            <a:off x="4408755" y="3404074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E8A9301-9EDD-844B-A696-9A6BD145638E}"/>
              </a:ext>
            </a:extLst>
          </p:cNvPr>
          <p:cNvCxnSpPr>
            <a:cxnSpLocks/>
          </p:cNvCxnSpPr>
          <p:nvPr/>
        </p:nvCxnSpPr>
        <p:spPr>
          <a:xfrm>
            <a:off x="8094663" y="2584369"/>
            <a:ext cx="0" cy="762837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>
            <a:extLst>
              <a:ext uri="{FF2B5EF4-FFF2-40B4-BE49-F238E27FC236}">
                <a16:creationId xmlns:a16="http://schemas.microsoft.com/office/drawing/2014/main" id="{EB17B4CF-E1EE-C64B-A203-EEDE0B332E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829869" y="1629113"/>
            <a:ext cx="515975" cy="515975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C11D63A0-3E6E-CB4C-887A-6E0A2877D00E}"/>
              </a:ext>
            </a:extLst>
          </p:cNvPr>
          <p:cNvSpPr/>
          <p:nvPr/>
        </p:nvSpPr>
        <p:spPr>
          <a:xfrm>
            <a:off x="7919351" y="2773837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3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E26AA59-19B8-6840-99AC-3E2D454E344B}"/>
              </a:ext>
            </a:extLst>
          </p:cNvPr>
          <p:cNvCxnSpPr>
            <a:cxnSpLocks/>
          </p:cNvCxnSpPr>
          <p:nvPr/>
        </p:nvCxnSpPr>
        <p:spPr>
          <a:xfrm>
            <a:off x="8087857" y="3659138"/>
            <a:ext cx="822" cy="1622983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09E882-0E29-ED4B-85AE-D7506C3F7EA6}"/>
              </a:ext>
            </a:extLst>
          </p:cNvPr>
          <p:cNvCxnSpPr>
            <a:cxnSpLocks/>
          </p:cNvCxnSpPr>
          <p:nvPr/>
        </p:nvCxnSpPr>
        <p:spPr>
          <a:xfrm>
            <a:off x="8419979" y="5653895"/>
            <a:ext cx="1854192" cy="0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7FE7CB-AA94-7C46-A0DC-457EE51101C8}"/>
              </a:ext>
            </a:extLst>
          </p:cNvPr>
          <p:cNvSpPr/>
          <p:nvPr/>
        </p:nvSpPr>
        <p:spPr>
          <a:xfrm>
            <a:off x="9244255" y="5456853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5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243CD13-AF14-F64F-9292-9C6BE827B0D5}"/>
              </a:ext>
            </a:extLst>
          </p:cNvPr>
          <p:cNvSpPr/>
          <p:nvPr/>
        </p:nvSpPr>
        <p:spPr>
          <a:xfrm>
            <a:off x="7898590" y="4427613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89802C-2F9F-0E4A-9B43-EDE9AF5ED3D5}"/>
              </a:ext>
            </a:extLst>
          </p:cNvPr>
          <p:cNvCxnSpPr>
            <a:cxnSpLocks/>
          </p:cNvCxnSpPr>
          <p:nvPr/>
        </p:nvCxnSpPr>
        <p:spPr>
          <a:xfrm flipH="1" flipV="1">
            <a:off x="10723376" y="3607469"/>
            <a:ext cx="1266" cy="1612975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DAD48BE-0B28-334E-870D-2701DA440EB9}"/>
              </a:ext>
            </a:extLst>
          </p:cNvPr>
          <p:cNvSpPr/>
          <p:nvPr/>
        </p:nvSpPr>
        <p:spPr>
          <a:xfrm>
            <a:off x="10527303" y="4419196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6</a:t>
            </a: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B2E0960E-89AD-434F-A4B0-FC35EEDF4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65388" y="1641534"/>
            <a:ext cx="515974" cy="51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AAA04E3-4815-7343-BB51-60959AFBABD2}"/>
              </a:ext>
            </a:extLst>
          </p:cNvPr>
          <p:cNvCxnSpPr>
            <a:cxnSpLocks/>
          </p:cNvCxnSpPr>
          <p:nvPr/>
        </p:nvCxnSpPr>
        <p:spPr>
          <a:xfrm flipV="1">
            <a:off x="10723375" y="2533437"/>
            <a:ext cx="1" cy="762837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97B5307-9EE1-EC4B-9FBE-923DEF3467A1}"/>
              </a:ext>
            </a:extLst>
          </p:cNvPr>
          <p:cNvSpPr/>
          <p:nvPr/>
        </p:nvSpPr>
        <p:spPr>
          <a:xfrm>
            <a:off x="10527303" y="2783050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6333EA-7A80-6342-8729-4BDBAB39BEB5}"/>
              </a:ext>
            </a:extLst>
          </p:cNvPr>
          <p:cNvSpPr txBox="1"/>
          <p:nvPr/>
        </p:nvSpPr>
        <p:spPr>
          <a:xfrm>
            <a:off x="9761164" y="2251507"/>
            <a:ext cx="1831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Azure App Insights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DDE1E09-E080-ED49-AFC0-3CEBAC0CFB56}"/>
              </a:ext>
            </a:extLst>
          </p:cNvPr>
          <p:cNvGrpSpPr/>
          <p:nvPr/>
        </p:nvGrpSpPr>
        <p:grpSpPr>
          <a:xfrm>
            <a:off x="-392135" y="3384211"/>
            <a:ext cx="2057400" cy="2057400"/>
            <a:chOff x="1063470" y="908546"/>
            <a:chExt cx="2057400" cy="2057400"/>
          </a:xfrm>
        </p:grpSpPr>
        <p:pic>
          <p:nvPicPr>
            <p:cNvPr id="48" name="Picture 10" descr="Image result for web browser svg">
              <a:extLst>
                <a:ext uri="{FF2B5EF4-FFF2-40B4-BE49-F238E27FC236}">
                  <a16:creationId xmlns:a16="http://schemas.microsoft.com/office/drawing/2014/main" id="{8CA3C953-870E-A94F-8FD5-675952C318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0153" y="1102268"/>
              <a:ext cx="1224893" cy="1224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33755CA-499F-EF4C-91FC-5107E4C1CC73}"/>
                </a:ext>
              </a:extLst>
            </p:cNvPr>
            <p:cNvSpPr/>
            <p:nvPr/>
          </p:nvSpPr>
          <p:spPr>
            <a:xfrm>
              <a:off x="1566390" y="1557060"/>
              <a:ext cx="1051560" cy="509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88BA580-4DFB-7247-856A-57476836319F}"/>
                </a:ext>
              </a:extLst>
            </p:cNvPr>
            <p:cNvSpPr/>
            <p:nvPr/>
          </p:nvSpPr>
          <p:spPr>
            <a:xfrm>
              <a:off x="1805853" y="1609727"/>
              <a:ext cx="597035" cy="23353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781587B2-3815-944A-8AD3-663E28571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63470" y="908546"/>
              <a:ext cx="2057400" cy="2057400"/>
            </a:xfrm>
            <a:prstGeom prst="rect">
              <a:avLst/>
            </a:prstGeom>
          </p:spPr>
        </p:pic>
      </p:grpSp>
      <p:pic>
        <p:nvPicPr>
          <p:cNvPr id="1026" name="Picture 2" descr="Azure Front Door | Microsoft Azure">
            <a:extLst>
              <a:ext uri="{FF2B5EF4-FFF2-40B4-BE49-F238E27FC236}">
                <a16:creationId xmlns:a16="http://schemas.microsoft.com/office/drawing/2014/main" id="{1C12B599-CFFF-9C49-BFE0-CFCA9E8BA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44424" y="3160341"/>
            <a:ext cx="1708577" cy="89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B708F3-E71F-444A-8FDE-F8F6F6C622E3}"/>
              </a:ext>
            </a:extLst>
          </p:cNvPr>
          <p:cNvSpPr txBox="1"/>
          <p:nvPr/>
        </p:nvSpPr>
        <p:spPr>
          <a:xfrm>
            <a:off x="5109716" y="4022204"/>
            <a:ext cx="1796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Azure Front Door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E86E298-2828-8740-A538-C91DD2A7D3A7}"/>
              </a:ext>
            </a:extLst>
          </p:cNvPr>
          <p:cNvCxnSpPr>
            <a:cxnSpLocks/>
          </p:cNvCxnSpPr>
          <p:nvPr/>
        </p:nvCxnSpPr>
        <p:spPr>
          <a:xfrm>
            <a:off x="6628765" y="3607469"/>
            <a:ext cx="527933" cy="0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5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0B7288-AF9E-9045-9003-F4FE5FD2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40" y="1886425"/>
            <a:ext cx="10795208" cy="2659190"/>
          </a:xfrm>
        </p:spPr>
        <p:txBody>
          <a:bodyPr/>
          <a:lstStyle/>
          <a:p>
            <a:r>
              <a:rPr lang="en-US" dirty="0">
                <a:solidFill>
                  <a:srgbClr val="00BCF2"/>
                </a:solidFill>
              </a:rPr>
              <a:t>DEMO</a:t>
            </a:r>
            <a:br>
              <a:rPr lang="en-US" dirty="0"/>
            </a:br>
            <a:r>
              <a:rPr lang="en-US" dirty="0"/>
              <a:t>- Statistical Simulations &amp; Visuals in Blazor WebAssembly</a:t>
            </a:r>
            <a:br>
              <a:rPr lang="en-US" dirty="0"/>
            </a:br>
            <a:r>
              <a:rPr lang="en-US" sz="2400" dirty="0">
                <a:solidFill>
                  <a:srgbClr val="00BCF2"/>
                </a:solidFill>
              </a:rPr>
              <a:t>Live Demo (.NET Core 3.x):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https://StatisticsAndBlazorDotNetCore3.AzureEdge.Net</a:t>
            </a:r>
            <a:br>
              <a:rPr lang="en-US" sz="24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rgbClr val="00BCF2"/>
                </a:solidFill>
              </a:rPr>
              <a:t>Live Demo (.NET 5):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https://StatisticsAndBlazorDotNet5.AzureEdge.Net</a:t>
            </a:r>
            <a:br>
              <a:rPr lang="en-US" sz="24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rgbClr val="00BCF2"/>
                </a:solidFill>
              </a:rPr>
              <a:t>Technical Scenario: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Blazor WebAssembly (.NET Core 3x. &amp; .NET 5) using D3.js data visualizations and a .NET statistical library (MathNet.Numerics) hosted on an Azure Static Website</a:t>
            </a:r>
          </a:p>
        </p:txBody>
      </p:sp>
    </p:spTree>
    <p:extLst>
      <p:ext uri="{BB962C8B-B14F-4D97-AF65-F5344CB8AC3E}">
        <p14:creationId xmlns:p14="http://schemas.microsoft.com/office/powerpoint/2010/main" val="108879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Picture 547">
            <a:extLst>
              <a:ext uri="{FF2B5EF4-FFF2-40B4-BE49-F238E27FC236}">
                <a16:creationId xmlns:a16="http://schemas.microsoft.com/office/drawing/2014/main" id="{50908BAE-89A2-E940-AF3B-59E8D616A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425137" y="-21586"/>
            <a:ext cx="3757576" cy="2421478"/>
          </a:xfrm>
          <a:prstGeom prst="rect">
            <a:avLst/>
          </a:prstGeom>
        </p:spPr>
      </p:pic>
      <p:cxnSp>
        <p:nvCxnSpPr>
          <p:cNvPr id="566" name="Straight Connector 565"/>
          <p:cNvCxnSpPr/>
          <p:nvPr/>
        </p:nvCxnSpPr>
        <p:spPr>
          <a:xfrm>
            <a:off x="-5057119" y="487"/>
            <a:ext cx="0" cy="4597316"/>
          </a:xfrm>
          <a:prstGeom prst="line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7" name="Group 566"/>
          <p:cNvGrpSpPr/>
          <p:nvPr/>
        </p:nvGrpSpPr>
        <p:grpSpPr>
          <a:xfrm>
            <a:off x="-6826268" y="271051"/>
            <a:ext cx="507602" cy="4055729"/>
            <a:chOff x="4381662" y="275989"/>
            <a:chExt cx="517780" cy="4137055"/>
          </a:xfrm>
        </p:grpSpPr>
        <p:grpSp>
          <p:nvGrpSpPr>
            <p:cNvPr id="568" name="Group 244"/>
            <p:cNvGrpSpPr>
              <a:grpSpLocks noChangeAspect="1"/>
            </p:cNvGrpSpPr>
            <p:nvPr/>
          </p:nvGrpSpPr>
          <p:grpSpPr bwMode="auto">
            <a:xfrm>
              <a:off x="4432898" y="1128989"/>
              <a:ext cx="415308" cy="267214"/>
              <a:chOff x="6715" y="806"/>
              <a:chExt cx="258" cy="166"/>
            </a:xfrm>
          </p:grpSpPr>
          <p:sp>
            <p:nvSpPr>
              <p:cNvPr id="602" name="Freeform 245"/>
              <p:cNvSpPr>
                <a:spLocks/>
              </p:cNvSpPr>
              <p:nvPr/>
            </p:nvSpPr>
            <p:spPr bwMode="auto">
              <a:xfrm>
                <a:off x="6752" y="826"/>
                <a:ext cx="54" cy="60"/>
              </a:xfrm>
              <a:custGeom>
                <a:avLst/>
                <a:gdLst>
                  <a:gd name="T0" fmla="*/ 0 w 76"/>
                  <a:gd name="T1" fmla="*/ 83 h 83"/>
                  <a:gd name="T2" fmla="*/ 56 w 76"/>
                  <a:gd name="T3" fmla="*/ 83 h 83"/>
                  <a:gd name="T4" fmla="*/ 76 w 76"/>
                  <a:gd name="T5" fmla="*/ 63 h 83"/>
                  <a:gd name="T6" fmla="*/ 56 w 76"/>
                  <a:gd name="T7" fmla="*/ 42 h 83"/>
                  <a:gd name="T8" fmla="*/ 21 w 76"/>
                  <a:gd name="T9" fmla="*/ 41 h 83"/>
                  <a:gd name="T10" fmla="*/ 0 w 76"/>
                  <a:gd name="T11" fmla="*/ 21 h 83"/>
                  <a:gd name="T12" fmla="*/ 21 w 76"/>
                  <a:gd name="T13" fmla="*/ 0 h 83"/>
                  <a:gd name="T14" fmla="*/ 75 w 76"/>
                  <a:gd name="T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83">
                    <a:moveTo>
                      <a:pt x="0" y="83"/>
                    </a:moveTo>
                    <a:cubicBezTo>
                      <a:pt x="56" y="83"/>
                      <a:pt x="56" y="83"/>
                      <a:pt x="56" y="83"/>
                    </a:cubicBezTo>
                    <a:cubicBezTo>
                      <a:pt x="67" y="83"/>
                      <a:pt x="76" y="74"/>
                      <a:pt x="76" y="63"/>
                    </a:cubicBezTo>
                    <a:cubicBezTo>
                      <a:pt x="76" y="51"/>
                      <a:pt x="67" y="42"/>
                      <a:pt x="56" y="42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10" y="41"/>
                      <a:pt x="0" y="32"/>
                      <a:pt x="0" y="21"/>
                    </a:cubicBezTo>
                    <a:cubicBezTo>
                      <a:pt x="0" y="10"/>
                      <a:pt x="10" y="0"/>
                      <a:pt x="21" y="0"/>
                    </a:cubicBezTo>
                    <a:cubicBezTo>
                      <a:pt x="75" y="0"/>
                      <a:pt x="75" y="0"/>
                      <a:pt x="7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3" name="Line 246"/>
              <p:cNvSpPr>
                <a:spLocks noChangeShapeType="1"/>
              </p:cNvSpPr>
              <p:nvPr/>
            </p:nvSpPr>
            <p:spPr bwMode="auto">
              <a:xfrm>
                <a:off x="6779" y="806"/>
                <a:ext cx="0" cy="10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4" name="Line 247"/>
              <p:cNvSpPr>
                <a:spLocks noChangeShapeType="1"/>
              </p:cNvSpPr>
              <p:nvPr/>
            </p:nvSpPr>
            <p:spPr bwMode="auto">
              <a:xfrm>
                <a:off x="6715" y="940"/>
                <a:ext cx="3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5" name="Line 248"/>
              <p:cNvSpPr>
                <a:spLocks noChangeShapeType="1"/>
              </p:cNvSpPr>
              <p:nvPr/>
            </p:nvSpPr>
            <p:spPr bwMode="auto">
              <a:xfrm>
                <a:off x="6763" y="940"/>
                <a:ext cx="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6" name="Freeform 249"/>
              <p:cNvSpPr>
                <a:spLocks/>
              </p:cNvSpPr>
              <p:nvPr/>
            </p:nvSpPr>
            <p:spPr bwMode="auto">
              <a:xfrm>
                <a:off x="6812" y="826"/>
                <a:ext cx="155" cy="114"/>
              </a:xfrm>
              <a:custGeom>
                <a:avLst/>
                <a:gdLst>
                  <a:gd name="T0" fmla="*/ 155 w 155"/>
                  <a:gd name="T1" fmla="*/ 0 h 114"/>
                  <a:gd name="T2" fmla="*/ 41 w 155"/>
                  <a:gd name="T3" fmla="*/ 114 h 114"/>
                  <a:gd name="T4" fmla="*/ 0 w 155"/>
                  <a:gd name="T5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5" h="114">
                    <a:moveTo>
                      <a:pt x="155" y="0"/>
                    </a:moveTo>
                    <a:lnTo>
                      <a:pt x="41" y="114"/>
                    </a:lnTo>
                    <a:lnTo>
                      <a:pt x="0" y="11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7" name="Line 250"/>
              <p:cNvSpPr>
                <a:spLocks noChangeShapeType="1"/>
              </p:cNvSpPr>
              <p:nvPr/>
            </p:nvSpPr>
            <p:spPr bwMode="auto">
              <a:xfrm>
                <a:off x="6916" y="826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8" name="Freeform 251"/>
              <p:cNvSpPr>
                <a:spLocks/>
              </p:cNvSpPr>
              <p:nvPr/>
            </p:nvSpPr>
            <p:spPr bwMode="auto">
              <a:xfrm>
                <a:off x="6919" y="827"/>
                <a:ext cx="48" cy="48"/>
              </a:xfrm>
              <a:custGeom>
                <a:avLst/>
                <a:gdLst>
                  <a:gd name="T0" fmla="*/ 0 w 48"/>
                  <a:gd name="T1" fmla="*/ 0 h 48"/>
                  <a:gd name="T2" fmla="*/ 48 w 48"/>
                  <a:gd name="T3" fmla="*/ 0 h 48"/>
                  <a:gd name="T4" fmla="*/ 48 w 48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lnTo>
                      <a:pt x="48" y="0"/>
                    </a:lnTo>
                    <a:lnTo>
                      <a:pt x="48" y="4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9" name="Line 252"/>
              <p:cNvSpPr>
                <a:spLocks noChangeShapeType="1"/>
              </p:cNvSpPr>
              <p:nvPr/>
            </p:nvSpPr>
            <p:spPr bwMode="auto">
              <a:xfrm>
                <a:off x="6715" y="972"/>
                <a:ext cx="25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69" name="Group 299"/>
            <p:cNvGrpSpPr>
              <a:grpSpLocks noChangeAspect="1"/>
            </p:cNvGrpSpPr>
            <p:nvPr/>
          </p:nvGrpSpPr>
          <p:grpSpPr bwMode="auto">
            <a:xfrm>
              <a:off x="4461336" y="2114184"/>
              <a:ext cx="358432" cy="317963"/>
              <a:chOff x="6842" y="1278"/>
              <a:chExt cx="248" cy="220"/>
            </a:xfrm>
          </p:grpSpPr>
          <p:sp>
            <p:nvSpPr>
              <p:cNvPr id="600" name="Freeform 300"/>
              <p:cNvSpPr>
                <a:spLocks/>
              </p:cNvSpPr>
              <p:nvPr/>
            </p:nvSpPr>
            <p:spPr bwMode="auto">
              <a:xfrm>
                <a:off x="6842" y="1278"/>
                <a:ext cx="248" cy="123"/>
              </a:xfrm>
              <a:custGeom>
                <a:avLst/>
                <a:gdLst>
                  <a:gd name="T0" fmla="*/ 0 w 248"/>
                  <a:gd name="T1" fmla="*/ 123 h 123"/>
                  <a:gd name="T2" fmla="*/ 124 w 248"/>
                  <a:gd name="T3" fmla="*/ 0 h 123"/>
                  <a:gd name="T4" fmla="*/ 248 w 248"/>
                  <a:gd name="T5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8" h="123">
                    <a:moveTo>
                      <a:pt x="0" y="123"/>
                    </a:moveTo>
                    <a:lnTo>
                      <a:pt x="124" y="0"/>
                    </a:lnTo>
                    <a:lnTo>
                      <a:pt x="248" y="12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1" name="Freeform 301"/>
              <p:cNvSpPr>
                <a:spLocks/>
              </p:cNvSpPr>
              <p:nvPr/>
            </p:nvSpPr>
            <p:spPr bwMode="auto">
              <a:xfrm>
                <a:off x="6869" y="1375"/>
                <a:ext cx="195" cy="123"/>
              </a:xfrm>
              <a:custGeom>
                <a:avLst/>
                <a:gdLst>
                  <a:gd name="T0" fmla="*/ 0 w 195"/>
                  <a:gd name="T1" fmla="*/ 0 h 123"/>
                  <a:gd name="T2" fmla="*/ 0 w 195"/>
                  <a:gd name="T3" fmla="*/ 123 h 123"/>
                  <a:gd name="T4" fmla="*/ 71 w 195"/>
                  <a:gd name="T5" fmla="*/ 123 h 123"/>
                  <a:gd name="T6" fmla="*/ 71 w 195"/>
                  <a:gd name="T7" fmla="*/ 34 h 123"/>
                  <a:gd name="T8" fmla="*/ 125 w 195"/>
                  <a:gd name="T9" fmla="*/ 34 h 123"/>
                  <a:gd name="T10" fmla="*/ 125 w 195"/>
                  <a:gd name="T11" fmla="*/ 123 h 123"/>
                  <a:gd name="T12" fmla="*/ 195 w 195"/>
                  <a:gd name="T13" fmla="*/ 123 h 123"/>
                  <a:gd name="T14" fmla="*/ 195 w 195"/>
                  <a:gd name="T1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23">
                    <a:moveTo>
                      <a:pt x="0" y="0"/>
                    </a:moveTo>
                    <a:lnTo>
                      <a:pt x="0" y="123"/>
                    </a:lnTo>
                    <a:lnTo>
                      <a:pt x="71" y="123"/>
                    </a:lnTo>
                    <a:lnTo>
                      <a:pt x="71" y="34"/>
                    </a:lnTo>
                    <a:lnTo>
                      <a:pt x="125" y="34"/>
                    </a:lnTo>
                    <a:lnTo>
                      <a:pt x="125" y="123"/>
                    </a:lnTo>
                    <a:lnTo>
                      <a:pt x="195" y="123"/>
                    </a:lnTo>
                    <a:lnTo>
                      <a:pt x="195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0" name="Group 326"/>
            <p:cNvGrpSpPr>
              <a:grpSpLocks noChangeAspect="1"/>
            </p:cNvGrpSpPr>
            <p:nvPr/>
          </p:nvGrpSpPr>
          <p:grpSpPr bwMode="auto">
            <a:xfrm>
              <a:off x="4381662" y="4104794"/>
              <a:ext cx="517780" cy="308250"/>
              <a:chOff x="6817" y="2557"/>
              <a:chExt cx="257" cy="153"/>
            </a:xfrm>
          </p:grpSpPr>
          <p:sp>
            <p:nvSpPr>
              <p:cNvPr id="598" name="Rectangle 327"/>
              <p:cNvSpPr>
                <a:spLocks noChangeArrowheads="1"/>
              </p:cNvSpPr>
              <p:nvPr/>
            </p:nvSpPr>
            <p:spPr bwMode="auto">
              <a:xfrm>
                <a:off x="6860" y="2557"/>
                <a:ext cx="169" cy="10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9" name="Freeform 328"/>
              <p:cNvSpPr>
                <a:spLocks/>
              </p:cNvSpPr>
              <p:nvPr/>
            </p:nvSpPr>
            <p:spPr bwMode="auto">
              <a:xfrm>
                <a:off x="6817" y="2664"/>
                <a:ext cx="257" cy="46"/>
              </a:xfrm>
              <a:custGeom>
                <a:avLst/>
                <a:gdLst>
                  <a:gd name="T0" fmla="*/ 212 w 257"/>
                  <a:gd name="T1" fmla="*/ 1 h 46"/>
                  <a:gd name="T2" fmla="*/ 257 w 257"/>
                  <a:gd name="T3" fmla="*/ 46 h 46"/>
                  <a:gd name="T4" fmla="*/ 0 w 257"/>
                  <a:gd name="T5" fmla="*/ 46 h 46"/>
                  <a:gd name="T6" fmla="*/ 47 w 257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7" h="46">
                    <a:moveTo>
                      <a:pt x="212" y="1"/>
                    </a:moveTo>
                    <a:lnTo>
                      <a:pt x="257" y="46"/>
                    </a:lnTo>
                    <a:lnTo>
                      <a:pt x="0" y="46"/>
                    </a:lnTo>
                    <a:lnTo>
                      <a:pt x="47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1" name="Group 352"/>
            <p:cNvGrpSpPr>
              <a:grpSpLocks noChangeAspect="1"/>
            </p:cNvGrpSpPr>
            <p:nvPr/>
          </p:nvGrpSpPr>
          <p:grpSpPr bwMode="auto">
            <a:xfrm>
              <a:off x="4467766" y="3125299"/>
              <a:ext cx="345572" cy="289748"/>
              <a:chOff x="6864" y="1902"/>
              <a:chExt cx="260" cy="218"/>
            </a:xfrm>
          </p:grpSpPr>
          <p:sp>
            <p:nvSpPr>
              <p:cNvPr id="595" name="Freeform 353"/>
              <p:cNvSpPr>
                <a:spLocks/>
              </p:cNvSpPr>
              <p:nvPr/>
            </p:nvSpPr>
            <p:spPr bwMode="auto">
              <a:xfrm>
                <a:off x="6864" y="1981"/>
                <a:ext cx="260" cy="139"/>
              </a:xfrm>
              <a:custGeom>
                <a:avLst/>
                <a:gdLst>
                  <a:gd name="T0" fmla="*/ 60 w 260"/>
                  <a:gd name="T1" fmla="*/ 0 h 139"/>
                  <a:gd name="T2" fmla="*/ 199 w 260"/>
                  <a:gd name="T3" fmla="*/ 0 h 139"/>
                  <a:gd name="T4" fmla="*/ 260 w 260"/>
                  <a:gd name="T5" fmla="*/ 139 h 139"/>
                  <a:gd name="T6" fmla="*/ 0 w 260"/>
                  <a:gd name="T7" fmla="*/ 139 h 139"/>
                  <a:gd name="T8" fmla="*/ 60 w 260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139">
                    <a:moveTo>
                      <a:pt x="60" y="0"/>
                    </a:moveTo>
                    <a:lnTo>
                      <a:pt x="199" y="0"/>
                    </a:lnTo>
                    <a:lnTo>
                      <a:pt x="260" y="139"/>
                    </a:lnTo>
                    <a:lnTo>
                      <a:pt x="0" y="139"/>
                    </a:lnTo>
                    <a:lnTo>
                      <a:pt x="6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6" name="Oval 354"/>
              <p:cNvSpPr>
                <a:spLocks noChangeArrowheads="1"/>
              </p:cNvSpPr>
              <p:nvPr/>
            </p:nvSpPr>
            <p:spPr bwMode="auto">
              <a:xfrm>
                <a:off x="6968" y="1902"/>
                <a:ext cx="52" cy="5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7" name="Line 355"/>
              <p:cNvSpPr>
                <a:spLocks noChangeShapeType="1"/>
              </p:cNvSpPr>
              <p:nvPr/>
            </p:nvSpPr>
            <p:spPr bwMode="auto">
              <a:xfrm>
                <a:off x="6994" y="195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2" name="Group 237"/>
            <p:cNvGrpSpPr>
              <a:grpSpLocks noChangeAspect="1"/>
            </p:cNvGrpSpPr>
            <p:nvPr/>
          </p:nvGrpSpPr>
          <p:grpSpPr bwMode="auto">
            <a:xfrm>
              <a:off x="4450886" y="1565528"/>
              <a:ext cx="379333" cy="379331"/>
              <a:chOff x="6422" y="1029"/>
              <a:chExt cx="243" cy="243"/>
            </a:xfrm>
          </p:grpSpPr>
          <p:sp>
            <p:nvSpPr>
              <p:cNvPr id="591" name="Oval 238"/>
              <p:cNvSpPr>
                <a:spLocks noChangeArrowheads="1"/>
              </p:cNvSpPr>
              <p:nvPr/>
            </p:nvSpPr>
            <p:spPr bwMode="auto">
              <a:xfrm>
                <a:off x="6422" y="1029"/>
                <a:ext cx="243" cy="2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2" name="Oval 239"/>
              <p:cNvSpPr>
                <a:spLocks noChangeArrowheads="1"/>
              </p:cNvSpPr>
              <p:nvPr/>
            </p:nvSpPr>
            <p:spPr bwMode="auto">
              <a:xfrm>
                <a:off x="6482" y="1029"/>
                <a:ext cx="124" cy="2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3" name="Line 240"/>
              <p:cNvSpPr>
                <a:spLocks noChangeShapeType="1"/>
              </p:cNvSpPr>
              <p:nvPr/>
            </p:nvSpPr>
            <p:spPr bwMode="auto">
              <a:xfrm>
                <a:off x="6430" y="1113"/>
                <a:ext cx="22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4" name="Line 241"/>
              <p:cNvSpPr>
                <a:spLocks noChangeShapeType="1"/>
              </p:cNvSpPr>
              <p:nvPr/>
            </p:nvSpPr>
            <p:spPr bwMode="auto">
              <a:xfrm>
                <a:off x="6430" y="1189"/>
                <a:ext cx="22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3" name="Group 337"/>
            <p:cNvGrpSpPr>
              <a:grpSpLocks noChangeAspect="1"/>
            </p:cNvGrpSpPr>
            <p:nvPr/>
          </p:nvGrpSpPr>
          <p:grpSpPr bwMode="auto">
            <a:xfrm>
              <a:off x="4521164" y="2601472"/>
              <a:ext cx="238776" cy="354502"/>
              <a:chOff x="6878" y="1578"/>
              <a:chExt cx="163" cy="242"/>
            </a:xfrm>
          </p:grpSpPr>
          <p:sp>
            <p:nvSpPr>
              <p:cNvPr id="588" name="Freeform 338"/>
              <p:cNvSpPr>
                <a:spLocks/>
              </p:cNvSpPr>
              <p:nvPr/>
            </p:nvSpPr>
            <p:spPr bwMode="auto">
              <a:xfrm>
                <a:off x="6878" y="1578"/>
                <a:ext cx="163" cy="242"/>
              </a:xfrm>
              <a:custGeom>
                <a:avLst/>
                <a:gdLst>
                  <a:gd name="T0" fmla="*/ 197 w 224"/>
                  <a:gd name="T1" fmla="*/ 185 h 334"/>
                  <a:gd name="T2" fmla="*/ 224 w 224"/>
                  <a:gd name="T3" fmla="*/ 112 h 334"/>
                  <a:gd name="T4" fmla="*/ 112 w 224"/>
                  <a:gd name="T5" fmla="*/ 0 h 334"/>
                  <a:gd name="T6" fmla="*/ 0 w 224"/>
                  <a:gd name="T7" fmla="*/ 112 h 334"/>
                  <a:gd name="T8" fmla="*/ 27 w 224"/>
                  <a:gd name="T9" fmla="*/ 185 h 334"/>
                  <a:gd name="T10" fmla="*/ 37 w 224"/>
                  <a:gd name="T11" fmla="*/ 195 h 334"/>
                  <a:gd name="T12" fmla="*/ 67 w 224"/>
                  <a:gd name="T13" fmla="*/ 261 h 334"/>
                  <a:gd name="T14" fmla="*/ 67 w 224"/>
                  <a:gd name="T15" fmla="*/ 312 h 334"/>
                  <a:gd name="T16" fmla="*/ 89 w 224"/>
                  <a:gd name="T17" fmla="*/ 334 h 334"/>
                  <a:gd name="T18" fmla="*/ 134 w 224"/>
                  <a:gd name="T19" fmla="*/ 334 h 334"/>
                  <a:gd name="T20" fmla="*/ 156 w 224"/>
                  <a:gd name="T21" fmla="*/ 312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334">
                    <a:moveTo>
                      <a:pt x="197" y="185"/>
                    </a:moveTo>
                    <a:cubicBezTo>
                      <a:pt x="214" y="166"/>
                      <a:pt x="224" y="140"/>
                      <a:pt x="224" y="112"/>
                    </a:cubicBezTo>
                    <a:cubicBezTo>
                      <a:pt x="224" y="50"/>
                      <a:pt x="174" y="0"/>
                      <a:pt x="112" y="0"/>
                    </a:cubicBezTo>
                    <a:cubicBezTo>
                      <a:pt x="50" y="0"/>
                      <a:pt x="0" y="50"/>
                      <a:pt x="0" y="112"/>
                    </a:cubicBezTo>
                    <a:cubicBezTo>
                      <a:pt x="0" y="140"/>
                      <a:pt x="10" y="166"/>
                      <a:pt x="27" y="185"/>
                    </a:cubicBezTo>
                    <a:cubicBezTo>
                      <a:pt x="37" y="195"/>
                      <a:pt x="37" y="195"/>
                      <a:pt x="37" y="195"/>
                    </a:cubicBezTo>
                    <a:cubicBezTo>
                      <a:pt x="37" y="195"/>
                      <a:pt x="67" y="221"/>
                      <a:pt x="67" y="261"/>
                    </a:cubicBezTo>
                    <a:cubicBezTo>
                      <a:pt x="67" y="300"/>
                      <a:pt x="67" y="312"/>
                      <a:pt x="67" y="312"/>
                    </a:cubicBezTo>
                    <a:cubicBezTo>
                      <a:pt x="67" y="324"/>
                      <a:pt x="76" y="334"/>
                      <a:pt x="89" y="334"/>
                    </a:cubicBezTo>
                    <a:cubicBezTo>
                      <a:pt x="134" y="334"/>
                      <a:pt x="134" y="334"/>
                      <a:pt x="134" y="334"/>
                    </a:cubicBezTo>
                    <a:cubicBezTo>
                      <a:pt x="146" y="334"/>
                      <a:pt x="156" y="324"/>
                      <a:pt x="156" y="31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9" name="Freeform 339"/>
              <p:cNvSpPr>
                <a:spLocks/>
              </p:cNvSpPr>
              <p:nvPr/>
            </p:nvSpPr>
            <p:spPr bwMode="auto">
              <a:xfrm>
                <a:off x="6992" y="1709"/>
                <a:ext cx="32" cy="95"/>
              </a:xfrm>
              <a:custGeom>
                <a:avLst/>
                <a:gdLst>
                  <a:gd name="T0" fmla="*/ 0 w 44"/>
                  <a:gd name="T1" fmla="*/ 131 h 131"/>
                  <a:gd name="T2" fmla="*/ 0 w 44"/>
                  <a:gd name="T3" fmla="*/ 131 h 131"/>
                  <a:gd name="T4" fmla="*/ 0 w 44"/>
                  <a:gd name="T5" fmla="*/ 84 h 131"/>
                  <a:gd name="T6" fmla="*/ 41 w 44"/>
                  <a:gd name="T7" fmla="*/ 4 h 131"/>
                  <a:gd name="T8" fmla="*/ 44 w 44"/>
                  <a:gd name="T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31">
                    <a:moveTo>
                      <a:pt x="0" y="131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1"/>
                      <a:pt x="0" y="131"/>
                      <a:pt x="0" y="84"/>
                    </a:cubicBezTo>
                    <a:cubicBezTo>
                      <a:pt x="0" y="36"/>
                      <a:pt x="41" y="4"/>
                      <a:pt x="41" y="4"/>
                    </a:cubicBezTo>
                    <a:cubicBezTo>
                      <a:pt x="44" y="0"/>
                      <a:pt x="44" y="0"/>
                      <a:pt x="4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0" name="Line 340"/>
              <p:cNvSpPr>
                <a:spLocks noChangeShapeType="1"/>
              </p:cNvSpPr>
              <p:nvPr/>
            </p:nvSpPr>
            <p:spPr bwMode="auto">
              <a:xfrm>
                <a:off x="6927" y="1773"/>
                <a:ext cx="6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4" name="Group 363"/>
            <p:cNvGrpSpPr>
              <a:grpSpLocks noChangeAspect="1"/>
            </p:cNvGrpSpPr>
            <p:nvPr/>
          </p:nvGrpSpPr>
          <p:grpSpPr bwMode="auto">
            <a:xfrm>
              <a:off x="4514331" y="3584372"/>
              <a:ext cx="252443" cy="351097"/>
              <a:chOff x="6897" y="2226"/>
              <a:chExt cx="174" cy="242"/>
            </a:xfrm>
          </p:grpSpPr>
          <p:sp>
            <p:nvSpPr>
              <p:cNvPr id="586" name="Rectangle 364"/>
              <p:cNvSpPr>
                <a:spLocks noChangeArrowheads="1"/>
              </p:cNvSpPr>
              <p:nvPr/>
            </p:nvSpPr>
            <p:spPr bwMode="auto">
              <a:xfrm>
                <a:off x="6897" y="2339"/>
                <a:ext cx="174" cy="12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7" name="Freeform 365"/>
              <p:cNvSpPr>
                <a:spLocks/>
              </p:cNvSpPr>
              <p:nvPr/>
            </p:nvSpPr>
            <p:spPr bwMode="auto">
              <a:xfrm>
                <a:off x="6930" y="2226"/>
                <a:ext cx="109" cy="113"/>
              </a:xfrm>
              <a:custGeom>
                <a:avLst/>
                <a:gdLst>
                  <a:gd name="T0" fmla="*/ 0 w 150"/>
                  <a:gd name="T1" fmla="*/ 157 h 157"/>
                  <a:gd name="T2" fmla="*/ 0 w 150"/>
                  <a:gd name="T3" fmla="*/ 75 h 157"/>
                  <a:gd name="T4" fmla="*/ 75 w 150"/>
                  <a:gd name="T5" fmla="*/ 0 h 157"/>
                  <a:gd name="T6" fmla="*/ 150 w 150"/>
                  <a:gd name="T7" fmla="*/ 75 h 157"/>
                  <a:gd name="T8" fmla="*/ 150 w 150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57">
                    <a:moveTo>
                      <a:pt x="0" y="157"/>
                    </a:moveTo>
                    <a:cubicBezTo>
                      <a:pt x="0" y="75"/>
                      <a:pt x="0" y="75"/>
                      <a:pt x="0" y="75"/>
                    </a:cubicBezTo>
                    <a:cubicBezTo>
                      <a:pt x="0" y="34"/>
                      <a:pt x="33" y="0"/>
                      <a:pt x="75" y="0"/>
                    </a:cubicBezTo>
                    <a:cubicBezTo>
                      <a:pt x="117" y="0"/>
                      <a:pt x="150" y="34"/>
                      <a:pt x="150" y="75"/>
                    </a:cubicBezTo>
                    <a:cubicBezTo>
                      <a:pt x="150" y="157"/>
                      <a:pt x="150" y="157"/>
                      <a:pt x="150" y="15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5" name="Group 9"/>
            <p:cNvGrpSpPr>
              <a:grpSpLocks noChangeAspect="1"/>
            </p:cNvGrpSpPr>
            <p:nvPr/>
          </p:nvGrpSpPr>
          <p:grpSpPr bwMode="auto">
            <a:xfrm>
              <a:off x="4444471" y="762814"/>
              <a:ext cx="392162" cy="196850"/>
              <a:chOff x="2722" y="463"/>
              <a:chExt cx="255" cy="128"/>
            </a:xfrm>
          </p:grpSpPr>
          <p:sp>
            <p:nvSpPr>
              <p:cNvPr id="584" name="Freeform 10"/>
              <p:cNvSpPr>
                <a:spLocks/>
              </p:cNvSpPr>
              <p:nvPr/>
            </p:nvSpPr>
            <p:spPr bwMode="auto">
              <a:xfrm>
                <a:off x="2828" y="463"/>
                <a:ext cx="149" cy="128"/>
              </a:xfrm>
              <a:custGeom>
                <a:avLst/>
                <a:gdLst>
                  <a:gd name="T0" fmla="*/ 164 w 206"/>
                  <a:gd name="T1" fmla="*/ 44 h 174"/>
                  <a:gd name="T2" fmla="*/ 66 w 206"/>
                  <a:gd name="T3" fmla="*/ 44 h 174"/>
                  <a:gd name="T4" fmla="*/ 0 w 206"/>
                  <a:gd name="T5" fmla="*/ 0 h 174"/>
                  <a:gd name="T6" fmla="*/ 0 w 206"/>
                  <a:gd name="T7" fmla="*/ 86 h 174"/>
                  <a:gd name="T8" fmla="*/ 0 w 206"/>
                  <a:gd name="T9" fmla="*/ 88 h 174"/>
                  <a:gd name="T10" fmla="*/ 0 w 206"/>
                  <a:gd name="T11" fmla="*/ 174 h 174"/>
                  <a:gd name="T12" fmla="*/ 66 w 206"/>
                  <a:gd name="T13" fmla="*/ 130 h 174"/>
                  <a:gd name="T14" fmla="*/ 164 w 206"/>
                  <a:gd name="T15" fmla="*/ 130 h 174"/>
                  <a:gd name="T16" fmla="*/ 206 w 206"/>
                  <a:gd name="T17" fmla="*/ 156 h 174"/>
                  <a:gd name="T18" fmla="*/ 206 w 206"/>
                  <a:gd name="T19" fmla="*/ 88 h 174"/>
                  <a:gd name="T20" fmla="*/ 206 w 206"/>
                  <a:gd name="T21" fmla="*/ 86 h 174"/>
                  <a:gd name="T22" fmla="*/ 206 w 206"/>
                  <a:gd name="T23" fmla="*/ 18 h 174"/>
                  <a:gd name="T24" fmla="*/ 164 w 206"/>
                  <a:gd name="T25" fmla="*/ 4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6" h="174">
                    <a:moveTo>
                      <a:pt x="164" y="44"/>
                    </a:moveTo>
                    <a:cubicBezTo>
                      <a:pt x="66" y="44"/>
                      <a:pt x="66" y="44"/>
                      <a:pt x="66" y="44"/>
                    </a:cubicBezTo>
                    <a:cubicBezTo>
                      <a:pt x="58" y="6"/>
                      <a:pt x="0" y="0"/>
                      <a:pt x="0" y="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174"/>
                      <a:pt x="58" y="168"/>
                      <a:pt x="66" y="130"/>
                    </a:cubicBez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64" y="130"/>
                      <a:pt x="179" y="154"/>
                      <a:pt x="206" y="156"/>
                    </a:cubicBezTo>
                    <a:cubicBezTo>
                      <a:pt x="206" y="88"/>
                      <a:pt x="206" y="88"/>
                      <a:pt x="206" y="88"/>
                    </a:cubicBezTo>
                    <a:cubicBezTo>
                      <a:pt x="206" y="86"/>
                      <a:pt x="206" y="86"/>
                      <a:pt x="206" y="86"/>
                    </a:cubicBezTo>
                    <a:cubicBezTo>
                      <a:pt x="206" y="18"/>
                      <a:pt x="206" y="18"/>
                      <a:pt x="206" y="18"/>
                    </a:cubicBezTo>
                    <a:cubicBezTo>
                      <a:pt x="179" y="20"/>
                      <a:pt x="164" y="44"/>
                      <a:pt x="164" y="44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5" name="Line 11"/>
              <p:cNvSpPr>
                <a:spLocks noChangeShapeType="1"/>
              </p:cNvSpPr>
              <p:nvPr/>
            </p:nvSpPr>
            <p:spPr bwMode="auto">
              <a:xfrm flipH="1">
                <a:off x="2722" y="526"/>
                <a:ext cx="10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6" name="Group 14"/>
            <p:cNvGrpSpPr>
              <a:grpSpLocks noChangeAspect="1"/>
            </p:cNvGrpSpPr>
            <p:nvPr/>
          </p:nvGrpSpPr>
          <p:grpSpPr bwMode="auto">
            <a:xfrm>
              <a:off x="4509922" y="275989"/>
              <a:ext cx="315018" cy="317500"/>
              <a:chOff x="2781" y="92"/>
              <a:chExt cx="254" cy="256"/>
            </a:xfrm>
          </p:grpSpPr>
          <p:sp>
            <p:nvSpPr>
              <p:cNvPr id="577" name="Line 15"/>
              <p:cNvSpPr>
                <a:spLocks noChangeShapeType="1"/>
              </p:cNvSpPr>
              <p:nvPr/>
            </p:nvSpPr>
            <p:spPr bwMode="auto">
              <a:xfrm>
                <a:off x="2781" y="92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78" name="Line 16"/>
              <p:cNvSpPr>
                <a:spLocks noChangeShapeType="1"/>
              </p:cNvSpPr>
              <p:nvPr/>
            </p:nvSpPr>
            <p:spPr bwMode="auto">
              <a:xfrm flipH="1">
                <a:off x="2781" y="92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79" name="Line 17"/>
              <p:cNvSpPr>
                <a:spLocks noChangeShapeType="1"/>
              </p:cNvSpPr>
              <p:nvPr/>
            </p:nvSpPr>
            <p:spPr bwMode="auto">
              <a:xfrm>
                <a:off x="2951" y="263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0" name="Line 18"/>
              <p:cNvSpPr>
                <a:spLocks noChangeShapeType="1"/>
              </p:cNvSpPr>
              <p:nvPr/>
            </p:nvSpPr>
            <p:spPr bwMode="auto">
              <a:xfrm flipH="1">
                <a:off x="2951" y="263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1" name="Oval 19"/>
              <p:cNvSpPr>
                <a:spLocks noChangeArrowheads="1"/>
              </p:cNvSpPr>
              <p:nvPr/>
            </p:nvSpPr>
            <p:spPr bwMode="auto">
              <a:xfrm>
                <a:off x="2782" y="250"/>
                <a:ext cx="93" cy="9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2" name="Line 20"/>
              <p:cNvSpPr>
                <a:spLocks noChangeShapeType="1"/>
              </p:cNvSpPr>
              <p:nvPr/>
            </p:nvSpPr>
            <p:spPr bwMode="auto">
              <a:xfrm flipV="1">
                <a:off x="2865" y="98"/>
                <a:ext cx="165" cy="16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3" name="Freeform 21"/>
              <p:cNvSpPr>
                <a:spLocks/>
              </p:cNvSpPr>
              <p:nvPr/>
            </p:nvSpPr>
            <p:spPr bwMode="auto">
              <a:xfrm>
                <a:off x="2975" y="97"/>
                <a:ext cx="54" cy="54"/>
              </a:xfrm>
              <a:custGeom>
                <a:avLst/>
                <a:gdLst>
                  <a:gd name="T0" fmla="*/ 0 w 54"/>
                  <a:gd name="T1" fmla="*/ 0 h 54"/>
                  <a:gd name="T2" fmla="*/ 54 w 54"/>
                  <a:gd name="T3" fmla="*/ 0 h 54"/>
                  <a:gd name="T4" fmla="*/ 54 w 54"/>
                  <a:gd name="T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" h="54">
                    <a:moveTo>
                      <a:pt x="0" y="0"/>
                    </a:moveTo>
                    <a:lnTo>
                      <a:pt x="54" y="0"/>
                    </a:lnTo>
                    <a:lnTo>
                      <a:pt x="54" y="5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10" name="Group 609"/>
          <p:cNvGrpSpPr/>
          <p:nvPr/>
        </p:nvGrpSpPr>
        <p:grpSpPr>
          <a:xfrm>
            <a:off x="-7834306" y="279610"/>
            <a:ext cx="386629" cy="4047170"/>
            <a:chOff x="3466408" y="284720"/>
            <a:chExt cx="394382" cy="4128324"/>
          </a:xfrm>
        </p:grpSpPr>
        <p:grpSp>
          <p:nvGrpSpPr>
            <p:cNvPr id="611" name="Group 126"/>
            <p:cNvGrpSpPr>
              <a:grpSpLocks noChangeAspect="1"/>
            </p:cNvGrpSpPr>
            <p:nvPr/>
          </p:nvGrpSpPr>
          <p:grpSpPr bwMode="auto">
            <a:xfrm>
              <a:off x="3519529" y="1735665"/>
              <a:ext cx="288141" cy="395992"/>
              <a:chOff x="3827" y="2080"/>
              <a:chExt cx="179" cy="246"/>
            </a:xfrm>
          </p:grpSpPr>
          <p:sp>
            <p:nvSpPr>
              <p:cNvPr id="647" name="Freeform 127"/>
              <p:cNvSpPr>
                <a:spLocks/>
              </p:cNvSpPr>
              <p:nvPr/>
            </p:nvSpPr>
            <p:spPr bwMode="auto">
              <a:xfrm>
                <a:off x="3859" y="2080"/>
                <a:ext cx="147" cy="212"/>
              </a:xfrm>
              <a:custGeom>
                <a:avLst/>
                <a:gdLst>
                  <a:gd name="T0" fmla="*/ 147 w 147"/>
                  <a:gd name="T1" fmla="*/ 48 h 212"/>
                  <a:gd name="T2" fmla="*/ 147 w 147"/>
                  <a:gd name="T3" fmla="*/ 212 h 212"/>
                  <a:gd name="T4" fmla="*/ 0 w 147"/>
                  <a:gd name="T5" fmla="*/ 212 h 212"/>
                  <a:gd name="T6" fmla="*/ 0 w 147"/>
                  <a:gd name="T7" fmla="*/ 0 h 212"/>
                  <a:gd name="T8" fmla="*/ 99 w 147"/>
                  <a:gd name="T9" fmla="*/ 0 h 212"/>
                  <a:gd name="T10" fmla="*/ 147 w 147"/>
                  <a:gd name="T11" fmla="*/ 4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212">
                    <a:moveTo>
                      <a:pt x="147" y="48"/>
                    </a:moveTo>
                    <a:lnTo>
                      <a:pt x="147" y="212"/>
                    </a:lnTo>
                    <a:lnTo>
                      <a:pt x="0" y="212"/>
                    </a:lnTo>
                    <a:lnTo>
                      <a:pt x="0" y="0"/>
                    </a:lnTo>
                    <a:lnTo>
                      <a:pt x="99" y="0"/>
                    </a:lnTo>
                    <a:lnTo>
                      <a:pt x="147" y="4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8" name="Freeform 128"/>
              <p:cNvSpPr>
                <a:spLocks/>
              </p:cNvSpPr>
              <p:nvPr/>
            </p:nvSpPr>
            <p:spPr bwMode="auto">
              <a:xfrm>
                <a:off x="3958" y="2080"/>
                <a:ext cx="48" cy="52"/>
              </a:xfrm>
              <a:custGeom>
                <a:avLst/>
                <a:gdLst>
                  <a:gd name="T0" fmla="*/ 0 w 48"/>
                  <a:gd name="T1" fmla="*/ 0 h 52"/>
                  <a:gd name="T2" fmla="*/ 0 w 48"/>
                  <a:gd name="T3" fmla="*/ 52 h 52"/>
                  <a:gd name="T4" fmla="*/ 48 w 48"/>
                  <a:gd name="T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52">
                    <a:moveTo>
                      <a:pt x="0" y="0"/>
                    </a:moveTo>
                    <a:lnTo>
                      <a:pt x="0" y="52"/>
                    </a:lnTo>
                    <a:lnTo>
                      <a:pt x="48" y="52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9" name="Freeform 129"/>
              <p:cNvSpPr>
                <a:spLocks/>
              </p:cNvSpPr>
              <p:nvPr/>
            </p:nvSpPr>
            <p:spPr bwMode="auto">
              <a:xfrm>
                <a:off x="3827" y="2116"/>
                <a:ext cx="148" cy="210"/>
              </a:xfrm>
              <a:custGeom>
                <a:avLst/>
                <a:gdLst>
                  <a:gd name="T0" fmla="*/ 148 w 148"/>
                  <a:gd name="T1" fmla="*/ 176 h 210"/>
                  <a:gd name="T2" fmla="*/ 148 w 148"/>
                  <a:gd name="T3" fmla="*/ 210 h 210"/>
                  <a:gd name="T4" fmla="*/ 0 w 148"/>
                  <a:gd name="T5" fmla="*/ 210 h 210"/>
                  <a:gd name="T6" fmla="*/ 0 w 148"/>
                  <a:gd name="T7" fmla="*/ 0 h 210"/>
                  <a:gd name="T8" fmla="*/ 32 w 148"/>
                  <a:gd name="T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10">
                    <a:moveTo>
                      <a:pt x="148" y="176"/>
                    </a:moveTo>
                    <a:lnTo>
                      <a:pt x="148" y="210"/>
                    </a:lnTo>
                    <a:lnTo>
                      <a:pt x="0" y="210"/>
                    </a:lnTo>
                    <a:lnTo>
                      <a:pt x="0" y="0"/>
                    </a:lnTo>
                    <a:lnTo>
                      <a:pt x="32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2" name="Group 213"/>
            <p:cNvGrpSpPr>
              <a:grpSpLocks noChangeAspect="1"/>
            </p:cNvGrpSpPr>
            <p:nvPr/>
          </p:nvGrpSpPr>
          <p:grpSpPr bwMode="auto">
            <a:xfrm>
              <a:off x="3466408" y="2753266"/>
              <a:ext cx="394382" cy="222142"/>
              <a:chOff x="6355" y="1081"/>
              <a:chExt cx="245" cy="138"/>
            </a:xfrm>
          </p:grpSpPr>
          <p:sp>
            <p:nvSpPr>
              <p:cNvPr id="643" name="Rectangle 214"/>
              <p:cNvSpPr>
                <a:spLocks noChangeArrowheads="1"/>
              </p:cNvSpPr>
              <p:nvPr/>
            </p:nvSpPr>
            <p:spPr bwMode="auto">
              <a:xfrm>
                <a:off x="6355" y="1113"/>
                <a:ext cx="163" cy="7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4" name="Freeform 215"/>
              <p:cNvSpPr>
                <a:spLocks/>
              </p:cNvSpPr>
              <p:nvPr/>
            </p:nvSpPr>
            <p:spPr bwMode="auto">
              <a:xfrm>
                <a:off x="6518" y="1081"/>
                <a:ext cx="82" cy="138"/>
              </a:xfrm>
              <a:custGeom>
                <a:avLst/>
                <a:gdLst>
                  <a:gd name="T0" fmla="*/ 0 w 82"/>
                  <a:gd name="T1" fmla="*/ 32 h 138"/>
                  <a:gd name="T2" fmla="*/ 31 w 82"/>
                  <a:gd name="T3" fmla="*/ 0 h 138"/>
                  <a:gd name="T4" fmla="*/ 82 w 82"/>
                  <a:gd name="T5" fmla="*/ 0 h 138"/>
                  <a:gd name="T6" fmla="*/ 82 w 82"/>
                  <a:gd name="T7" fmla="*/ 138 h 138"/>
                  <a:gd name="T8" fmla="*/ 31 w 82"/>
                  <a:gd name="T9" fmla="*/ 138 h 138"/>
                  <a:gd name="T10" fmla="*/ 0 w 82"/>
                  <a:gd name="T11" fmla="*/ 103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" h="138">
                    <a:moveTo>
                      <a:pt x="0" y="32"/>
                    </a:moveTo>
                    <a:lnTo>
                      <a:pt x="31" y="0"/>
                    </a:lnTo>
                    <a:lnTo>
                      <a:pt x="82" y="0"/>
                    </a:lnTo>
                    <a:lnTo>
                      <a:pt x="82" y="138"/>
                    </a:lnTo>
                    <a:lnTo>
                      <a:pt x="31" y="138"/>
                    </a:lnTo>
                    <a:lnTo>
                      <a:pt x="0" y="10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5" name="Line 216"/>
              <p:cNvSpPr>
                <a:spLocks noChangeShapeType="1"/>
              </p:cNvSpPr>
              <p:nvPr/>
            </p:nvSpPr>
            <p:spPr bwMode="auto">
              <a:xfrm>
                <a:off x="6566" y="1081"/>
                <a:ext cx="0" cy="13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6" name="Oval 217"/>
              <p:cNvSpPr>
                <a:spLocks noChangeArrowheads="1"/>
              </p:cNvSpPr>
              <p:nvPr/>
            </p:nvSpPr>
            <p:spPr bwMode="auto">
              <a:xfrm>
                <a:off x="6481" y="1145"/>
                <a:ext cx="6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3" name="Group 227"/>
            <p:cNvGrpSpPr>
              <a:grpSpLocks noChangeAspect="1"/>
            </p:cNvGrpSpPr>
            <p:nvPr/>
          </p:nvGrpSpPr>
          <p:grpSpPr bwMode="auto">
            <a:xfrm>
              <a:off x="3508811" y="3159849"/>
              <a:ext cx="309576" cy="310880"/>
              <a:chOff x="6140" y="2399"/>
              <a:chExt cx="237" cy="238"/>
            </a:xfrm>
          </p:grpSpPr>
          <p:sp>
            <p:nvSpPr>
              <p:cNvPr id="641" name="Oval 228"/>
              <p:cNvSpPr>
                <a:spLocks noChangeArrowheads="1"/>
              </p:cNvSpPr>
              <p:nvPr/>
            </p:nvSpPr>
            <p:spPr bwMode="auto">
              <a:xfrm>
                <a:off x="6199" y="2457"/>
                <a:ext cx="118" cy="11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2" name="Freeform 229"/>
              <p:cNvSpPr>
                <a:spLocks/>
              </p:cNvSpPr>
              <p:nvPr/>
            </p:nvSpPr>
            <p:spPr bwMode="auto">
              <a:xfrm>
                <a:off x="6140" y="2399"/>
                <a:ext cx="237" cy="238"/>
              </a:xfrm>
              <a:custGeom>
                <a:avLst/>
                <a:gdLst>
                  <a:gd name="T0" fmla="*/ 298 w 327"/>
                  <a:gd name="T1" fmla="*/ 162 h 327"/>
                  <a:gd name="T2" fmla="*/ 295 w 327"/>
                  <a:gd name="T3" fmla="*/ 135 h 327"/>
                  <a:gd name="T4" fmla="*/ 327 w 327"/>
                  <a:gd name="T5" fmla="*/ 117 h 327"/>
                  <a:gd name="T6" fmla="*/ 286 w 327"/>
                  <a:gd name="T7" fmla="*/ 46 h 327"/>
                  <a:gd name="T8" fmla="*/ 256 w 327"/>
                  <a:gd name="T9" fmla="*/ 64 h 327"/>
                  <a:gd name="T10" fmla="*/ 205 w 327"/>
                  <a:gd name="T11" fmla="*/ 33 h 327"/>
                  <a:gd name="T12" fmla="*/ 205 w 327"/>
                  <a:gd name="T13" fmla="*/ 0 h 327"/>
                  <a:gd name="T14" fmla="*/ 124 w 327"/>
                  <a:gd name="T15" fmla="*/ 0 h 327"/>
                  <a:gd name="T16" fmla="*/ 124 w 327"/>
                  <a:gd name="T17" fmla="*/ 31 h 327"/>
                  <a:gd name="T18" fmla="*/ 68 w 327"/>
                  <a:gd name="T19" fmla="*/ 64 h 327"/>
                  <a:gd name="T20" fmla="*/ 41 w 327"/>
                  <a:gd name="T21" fmla="*/ 48 h 327"/>
                  <a:gd name="T22" fmla="*/ 0 w 327"/>
                  <a:gd name="T23" fmla="*/ 119 h 327"/>
                  <a:gd name="T24" fmla="*/ 29 w 327"/>
                  <a:gd name="T25" fmla="*/ 135 h 327"/>
                  <a:gd name="T26" fmla="*/ 26 w 327"/>
                  <a:gd name="T27" fmla="*/ 162 h 327"/>
                  <a:gd name="T28" fmla="*/ 30 w 327"/>
                  <a:gd name="T29" fmla="*/ 194 h 327"/>
                  <a:gd name="T30" fmla="*/ 3 w 327"/>
                  <a:gd name="T31" fmla="*/ 210 h 327"/>
                  <a:gd name="T32" fmla="*/ 43 w 327"/>
                  <a:gd name="T33" fmla="*/ 280 h 327"/>
                  <a:gd name="T34" fmla="*/ 72 w 327"/>
                  <a:gd name="T35" fmla="*/ 264 h 327"/>
                  <a:gd name="T36" fmla="*/ 124 w 327"/>
                  <a:gd name="T37" fmla="*/ 292 h 327"/>
                  <a:gd name="T38" fmla="*/ 124 w 327"/>
                  <a:gd name="T39" fmla="*/ 327 h 327"/>
                  <a:gd name="T40" fmla="*/ 205 w 327"/>
                  <a:gd name="T41" fmla="*/ 327 h 327"/>
                  <a:gd name="T42" fmla="*/ 205 w 327"/>
                  <a:gd name="T43" fmla="*/ 291 h 327"/>
                  <a:gd name="T44" fmla="*/ 252 w 327"/>
                  <a:gd name="T45" fmla="*/ 264 h 327"/>
                  <a:gd name="T46" fmla="*/ 283 w 327"/>
                  <a:gd name="T47" fmla="*/ 282 h 327"/>
                  <a:gd name="T48" fmla="*/ 324 w 327"/>
                  <a:gd name="T49" fmla="*/ 212 h 327"/>
                  <a:gd name="T50" fmla="*/ 294 w 327"/>
                  <a:gd name="T51" fmla="*/ 194 h 327"/>
                  <a:gd name="T52" fmla="*/ 298 w 327"/>
                  <a:gd name="T5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7" h="327"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4" name="Group 232"/>
            <p:cNvGrpSpPr>
              <a:grpSpLocks noChangeAspect="1"/>
            </p:cNvGrpSpPr>
            <p:nvPr/>
          </p:nvGrpSpPr>
          <p:grpSpPr bwMode="auto">
            <a:xfrm>
              <a:off x="3467213" y="3655170"/>
              <a:ext cx="392772" cy="238239"/>
              <a:chOff x="3795" y="2130"/>
              <a:chExt cx="244" cy="148"/>
            </a:xfrm>
          </p:grpSpPr>
          <p:sp>
            <p:nvSpPr>
              <p:cNvPr id="639" name="Freeform 233"/>
              <p:cNvSpPr>
                <a:spLocks/>
              </p:cNvSpPr>
              <p:nvPr/>
            </p:nvSpPr>
            <p:spPr bwMode="auto">
              <a:xfrm>
                <a:off x="3795" y="2130"/>
                <a:ext cx="244" cy="74"/>
              </a:xfrm>
              <a:custGeom>
                <a:avLst/>
                <a:gdLst>
                  <a:gd name="T0" fmla="*/ 80 w 244"/>
                  <a:gd name="T1" fmla="*/ 17 h 74"/>
                  <a:gd name="T2" fmla="*/ 64 w 244"/>
                  <a:gd name="T3" fmla="*/ 0 h 74"/>
                  <a:gd name="T4" fmla="*/ 0 w 244"/>
                  <a:gd name="T5" fmla="*/ 64 h 74"/>
                  <a:gd name="T6" fmla="*/ 0 w 244"/>
                  <a:gd name="T7" fmla="*/ 74 h 74"/>
                  <a:gd name="T8" fmla="*/ 244 w 244"/>
                  <a:gd name="T9" fmla="*/ 74 h 74"/>
                  <a:gd name="T10" fmla="*/ 244 w 244"/>
                  <a:gd name="T11" fmla="*/ 64 h 74"/>
                  <a:gd name="T12" fmla="*/ 178 w 244"/>
                  <a:gd name="T13" fmla="*/ 0 h 74"/>
                  <a:gd name="T14" fmla="*/ 161 w 244"/>
                  <a:gd name="T15" fmla="*/ 1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4" h="74">
                    <a:moveTo>
                      <a:pt x="80" y="17"/>
                    </a:moveTo>
                    <a:lnTo>
                      <a:pt x="64" y="0"/>
                    </a:lnTo>
                    <a:lnTo>
                      <a:pt x="0" y="64"/>
                    </a:lnTo>
                    <a:lnTo>
                      <a:pt x="0" y="74"/>
                    </a:lnTo>
                    <a:lnTo>
                      <a:pt x="244" y="74"/>
                    </a:lnTo>
                    <a:lnTo>
                      <a:pt x="244" y="64"/>
                    </a:lnTo>
                    <a:lnTo>
                      <a:pt x="178" y="0"/>
                    </a:lnTo>
                    <a:lnTo>
                      <a:pt x="161" y="1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0" name="Freeform 234"/>
              <p:cNvSpPr>
                <a:spLocks/>
              </p:cNvSpPr>
              <p:nvPr/>
            </p:nvSpPr>
            <p:spPr bwMode="auto">
              <a:xfrm>
                <a:off x="3809" y="2204"/>
                <a:ext cx="213" cy="74"/>
              </a:xfrm>
              <a:custGeom>
                <a:avLst/>
                <a:gdLst>
                  <a:gd name="T0" fmla="*/ 0 w 294"/>
                  <a:gd name="T1" fmla="*/ 0 h 101"/>
                  <a:gd name="T2" fmla="*/ 0 w 294"/>
                  <a:gd name="T3" fmla="*/ 42 h 101"/>
                  <a:gd name="T4" fmla="*/ 58 w 294"/>
                  <a:gd name="T5" fmla="*/ 101 h 101"/>
                  <a:gd name="T6" fmla="*/ 116 w 294"/>
                  <a:gd name="T7" fmla="*/ 42 h 101"/>
                  <a:gd name="T8" fmla="*/ 116 w 294"/>
                  <a:gd name="T9" fmla="*/ 32 h 101"/>
                  <a:gd name="T10" fmla="*/ 147 w 294"/>
                  <a:gd name="T11" fmla="*/ 1 h 101"/>
                  <a:gd name="T12" fmla="*/ 178 w 294"/>
                  <a:gd name="T13" fmla="*/ 32 h 101"/>
                  <a:gd name="T14" fmla="*/ 178 w 294"/>
                  <a:gd name="T15" fmla="*/ 42 h 101"/>
                  <a:gd name="T16" fmla="*/ 236 w 294"/>
                  <a:gd name="T17" fmla="*/ 101 h 101"/>
                  <a:gd name="T18" fmla="*/ 294 w 294"/>
                  <a:gd name="T19" fmla="*/ 42 h 101"/>
                  <a:gd name="T20" fmla="*/ 294 w 294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4" h="101">
                    <a:moveTo>
                      <a:pt x="0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75"/>
                      <a:pt x="26" y="101"/>
                      <a:pt x="58" y="101"/>
                    </a:cubicBezTo>
                    <a:cubicBezTo>
                      <a:pt x="90" y="101"/>
                      <a:pt x="116" y="75"/>
                      <a:pt x="116" y="42"/>
                    </a:cubicBezTo>
                    <a:cubicBezTo>
                      <a:pt x="116" y="32"/>
                      <a:pt x="116" y="32"/>
                      <a:pt x="116" y="32"/>
                    </a:cubicBezTo>
                    <a:cubicBezTo>
                      <a:pt x="116" y="15"/>
                      <a:pt x="130" y="1"/>
                      <a:pt x="147" y="1"/>
                    </a:cubicBezTo>
                    <a:cubicBezTo>
                      <a:pt x="164" y="1"/>
                      <a:pt x="178" y="15"/>
                      <a:pt x="178" y="32"/>
                    </a:cubicBezTo>
                    <a:cubicBezTo>
                      <a:pt x="178" y="42"/>
                      <a:pt x="178" y="42"/>
                      <a:pt x="178" y="42"/>
                    </a:cubicBezTo>
                    <a:cubicBezTo>
                      <a:pt x="178" y="75"/>
                      <a:pt x="204" y="101"/>
                      <a:pt x="236" y="101"/>
                    </a:cubicBezTo>
                    <a:cubicBezTo>
                      <a:pt x="268" y="101"/>
                      <a:pt x="294" y="75"/>
                      <a:pt x="294" y="42"/>
                    </a:cubicBezTo>
                    <a:cubicBezTo>
                      <a:pt x="294" y="0"/>
                      <a:pt x="294" y="0"/>
                      <a:pt x="29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5" name="Group 206"/>
            <p:cNvGrpSpPr>
              <a:grpSpLocks noChangeAspect="1"/>
            </p:cNvGrpSpPr>
            <p:nvPr/>
          </p:nvGrpSpPr>
          <p:grpSpPr bwMode="auto">
            <a:xfrm>
              <a:off x="3471237" y="2316098"/>
              <a:ext cx="384724" cy="252727"/>
              <a:chOff x="3798" y="2126"/>
              <a:chExt cx="239" cy="157"/>
            </a:xfrm>
          </p:grpSpPr>
          <p:sp>
            <p:nvSpPr>
              <p:cNvPr id="635" name="Freeform 207"/>
              <p:cNvSpPr>
                <a:spLocks/>
              </p:cNvSpPr>
              <p:nvPr/>
            </p:nvSpPr>
            <p:spPr bwMode="auto">
              <a:xfrm>
                <a:off x="3946" y="2126"/>
                <a:ext cx="91" cy="92"/>
              </a:xfrm>
              <a:custGeom>
                <a:avLst/>
                <a:gdLst>
                  <a:gd name="T0" fmla="*/ 54 w 91"/>
                  <a:gd name="T1" fmla="*/ 92 h 92"/>
                  <a:gd name="T2" fmla="*/ 0 w 91"/>
                  <a:gd name="T3" fmla="*/ 37 h 92"/>
                  <a:gd name="T4" fmla="*/ 37 w 91"/>
                  <a:gd name="T5" fmla="*/ 0 h 92"/>
                  <a:gd name="T6" fmla="*/ 91 w 91"/>
                  <a:gd name="T7" fmla="*/ 55 h 92"/>
                  <a:gd name="T8" fmla="*/ 54 w 91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2">
                    <a:moveTo>
                      <a:pt x="54" y="92"/>
                    </a:moveTo>
                    <a:lnTo>
                      <a:pt x="0" y="37"/>
                    </a:lnTo>
                    <a:lnTo>
                      <a:pt x="37" y="0"/>
                    </a:lnTo>
                    <a:lnTo>
                      <a:pt x="91" y="55"/>
                    </a:lnTo>
                    <a:lnTo>
                      <a:pt x="54" y="9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6" name="Line 208"/>
              <p:cNvSpPr>
                <a:spLocks noChangeShapeType="1"/>
              </p:cNvSpPr>
              <p:nvPr/>
            </p:nvSpPr>
            <p:spPr bwMode="auto">
              <a:xfrm flipH="1">
                <a:off x="3826" y="2163"/>
                <a:ext cx="120" cy="1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7" name="Freeform 209"/>
              <p:cNvSpPr>
                <a:spLocks/>
              </p:cNvSpPr>
              <p:nvPr/>
            </p:nvSpPr>
            <p:spPr bwMode="auto">
              <a:xfrm>
                <a:off x="3798" y="2126"/>
                <a:ext cx="91" cy="92"/>
              </a:xfrm>
              <a:custGeom>
                <a:avLst/>
                <a:gdLst>
                  <a:gd name="T0" fmla="*/ 37 w 91"/>
                  <a:gd name="T1" fmla="*/ 92 h 92"/>
                  <a:gd name="T2" fmla="*/ 91 w 91"/>
                  <a:gd name="T3" fmla="*/ 37 h 92"/>
                  <a:gd name="T4" fmla="*/ 54 w 91"/>
                  <a:gd name="T5" fmla="*/ 0 h 92"/>
                  <a:gd name="T6" fmla="*/ 0 w 91"/>
                  <a:gd name="T7" fmla="*/ 55 h 92"/>
                  <a:gd name="T8" fmla="*/ 37 w 91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2">
                    <a:moveTo>
                      <a:pt x="37" y="92"/>
                    </a:moveTo>
                    <a:lnTo>
                      <a:pt x="91" y="37"/>
                    </a:lnTo>
                    <a:lnTo>
                      <a:pt x="54" y="0"/>
                    </a:lnTo>
                    <a:lnTo>
                      <a:pt x="0" y="55"/>
                    </a:lnTo>
                    <a:lnTo>
                      <a:pt x="37" y="9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8" name="Line 210"/>
              <p:cNvSpPr>
                <a:spLocks noChangeShapeType="1"/>
              </p:cNvSpPr>
              <p:nvPr/>
            </p:nvSpPr>
            <p:spPr bwMode="auto">
              <a:xfrm>
                <a:off x="3889" y="2163"/>
                <a:ext cx="120" cy="1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6" name="Group 220"/>
            <p:cNvGrpSpPr>
              <a:grpSpLocks noChangeAspect="1"/>
            </p:cNvGrpSpPr>
            <p:nvPr/>
          </p:nvGrpSpPr>
          <p:grpSpPr bwMode="auto">
            <a:xfrm>
              <a:off x="3494616" y="4077848"/>
              <a:ext cx="337966" cy="335196"/>
              <a:chOff x="3795" y="2082"/>
              <a:chExt cx="244" cy="242"/>
            </a:xfrm>
          </p:grpSpPr>
          <p:sp>
            <p:nvSpPr>
              <p:cNvPr id="631" name="Freeform 221"/>
              <p:cNvSpPr>
                <a:spLocks/>
              </p:cNvSpPr>
              <p:nvPr/>
            </p:nvSpPr>
            <p:spPr bwMode="auto">
              <a:xfrm>
                <a:off x="3795" y="2082"/>
                <a:ext cx="244" cy="242"/>
              </a:xfrm>
              <a:custGeom>
                <a:avLst/>
                <a:gdLst>
                  <a:gd name="T0" fmla="*/ 0 w 337"/>
                  <a:gd name="T1" fmla="*/ 18 h 334"/>
                  <a:gd name="T2" fmla="*/ 19 w 337"/>
                  <a:gd name="T3" fmla="*/ 0 h 334"/>
                  <a:gd name="T4" fmla="*/ 318 w 337"/>
                  <a:gd name="T5" fmla="*/ 0 h 334"/>
                  <a:gd name="T6" fmla="*/ 337 w 337"/>
                  <a:gd name="T7" fmla="*/ 18 h 334"/>
                  <a:gd name="T8" fmla="*/ 337 w 337"/>
                  <a:gd name="T9" fmla="*/ 334 h 334"/>
                  <a:gd name="T10" fmla="*/ 37 w 337"/>
                  <a:gd name="T11" fmla="*/ 334 h 334"/>
                  <a:gd name="T12" fmla="*/ 0 w 337"/>
                  <a:gd name="T13" fmla="*/ 297 h 334"/>
                  <a:gd name="T14" fmla="*/ 0 w 337"/>
                  <a:gd name="T15" fmla="*/ 18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7" h="334">
                    <a:moveTo>
                      <a:pt x="0" y="18"/>
                    </a:moveTo>
                    <a:cubicBezTo>
                      <a:pt x="0" y="8"/>
                      <a:pt x="9" y="0"/>
                      <a:pt x="19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29" y="0"/>
                      <a:pt x="337" y="8"/>
                      <a:pt x="337" y="18"/>
                    </a:cubicBezTo>
                    <a:cubicBezTo>
                      <a:pt x="337" y="334"/>
                      <a:pt x="337" y="334"/>
                      <a:pt x="337" y="334"/>
                    </a:cubicBezTo>
                    <a:cubicBezTo>
                      <a:pt x="37" y="334"/>
                      <a:pt x="37" y="334"/>
                      <a:pt x="37" y="334"/>
                    </a:cubicBezTo>
                    <a:cubicBezTo>
                      <a:pt x="0" y="297"/>
                      <a:pt x="0" y="297"/>
                      <a:pt x="0" y="297"/>
                    </a:cubicBezTo>
                    <a:lnTo>
                      <a:pt x="0" y="1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2" name="Freeform 222"/>
              <p:cNvSpPr>
                <a:spLocks/>
              </p:cNvSpPr>
              <p:nvPr/>
            </p:nvSpPr>
            <p:spPr bwMode="auto">
              <a:xfrm>
                <a:off x="3834" y="2082"/>
                <a:ext cx="166" cy="109"/>
              </a:xfrm>
              <a:custGeom>
                <a:avLst/>
                <a:gdLst>
                  <a:gd name="T0" fmla="*/ 0 w 166"/>
                  <a:gd name="T1" fmla="*/ 0 h 109"/>
                  <a:gd name="T2" fmla="*/ 0 w 166"/>
                  <a:gd name="T3" fmla="*/ 109 h 109"/>
                  <a:gd name="T4" fmla="*/ 166 w 166"/>
                  <a:gd name="T5" fmla="*/ 109 h 109"/>
                  <a:gd name="T6" fmla="*/ 166 w 166"/>
                  <a:gd name="T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6" h="109">
                    <a:moveTo>
                      <a:pt x="0" y="0"/>
                    </a:moveTo>
                    <a:lnTo>
                      <a:pt x="0" y="109"/>
                    </a:lnTo>
                    <a:lnTo>
                      <a:pt x="166" y="109"/>
                    </a:lnTo>
                    <a:lnTo>
                      <a:pt x="166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3" name="Freeform 223"/>
              <p:cNvSpPr>
                <a:spLocks/>
              </p:cNvSpPr>
              <p:nvPr/>
            </p:nvSpPr>
            <p:spPr bwMode="auto">
              <a:xfrm>
                <a:off x="3861" y="2248"/>
                <a:ext cx="112" cy="76"/>
              </a:xfrm>
              <a:custGeom>
                <a:avLst/>
                <a:gdLst>
                  <a:gd name="T0" fmla="*/ 0 w 112"/>
                  <a:gd name="T1" fmla="*/ 76 h 76"/>
                  <a:gd name="T2" fmla="*/ 0 w 112"/>
                  <a:gd name="T3" fmla="*/ 0 h 76"/>
                  <a:gd name="T4" fmla="*/ 112 w 112"/>
                  <a:gd name="T5" fmla="*/ 0 h 76"/>
                  <a:gd name="T6" fmla="*/ 112 w 112"/>
                  <a:gd name="T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76">
                    <a:moveTo>
                      <a:pt x="0" y="76"/>
                    </a:moveTo>
                    <a:lnTo>
                      <a:pt x="0" y="0"/>
                    </a:lnTo>
                    <a:lnTo>
                      <a:pt x="112" y="0"/>
                    </a:lnTo>
                    <a:lnTo>
                      <a:pt x="112" y="7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4" name="Line 224"/>
              <p:cNvSpPr>
                <a:spLocks noChangeShapeType="1"/>
              </p:cNvSpPr>
              <p:nvPr/>
            </p:nvSpPr>
            <p:spPr bwMode="auto">
              <a:xfrm>
                <a:off x="3892" y="2281"/>
                <a:ext cx="0" cy="4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7" name="Group 28"/>
            <p:cNvGrpSpPr>
              <a:grpSpLocks noChangeAspect="1"/>
            </p:cNvGrpSpPr>
            <p:nvPr/>
          </p:nvGrpSpPr>
          <p:grpSpPr bwMode="auto">
            <a:xfrm>
              <a:off x="3493736" y="1226690"/>
              <a:ext cx="339726" cy="324534"/>
              <a:chOff x="2110" y="763"/>
              <a:chExt cx="246" cy="235"/>
            </a:xfrm>
          </p:grpSpPr>
          <p:sp>
            <p:nvSpPr>
              <p:cNvPr id="627" name="Freeform 29"/>
              <p:cNvSpPr>
                <a:spLocks/>
              </p:cNvSpPr>
              <p:nvPr/>
            </p:nvSpPr>
            <p:spPr bwMode="auto">
              <a:xfrm>
                <a:off x="2110" y="825"/>
                <a:ext cx="246" cy="173"/>
              </a:xfrm>
              <a:custGeom>
                <a:avLst/>
                <a:gdLst>
                  <a:gd name="T0" fmla="*/ 246 w 246"/>
                  <a:gd name="T1" fmla="*/ 173 h 173"/>
                  <a:gd name="T2" fmla="*/ 0 w 246"/>
                  <a:gd name="T3" fmla="*/ 173 h 173"/>
                  <a:gd name="T4" fmla="*/ 0 w 246"/>
                  <a:gd name="T5" fmla="*/ 0 h 173"/>
                  <a:gd name="T6" fmla="*/ 122 w 246"/>
                  <a:gd name="T7" fmla="*/ 0 h 173"/>
                  <a:gd name="T8" fmla="*/ 246 w 246"/>
                  <a:gd name="T9" fmla="*/ 0 h 173"/>
                  <a:gd name="T10" fmla="*/ 246 w 246"/>
                  <a:gd name="T11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173">
                    <a:moveTo>
                      <a:pt x="246" y="173"/>
                    </a:moveTo>
                    <a:lnTo>
                      <a:pt x="0" y="173"/>
                    </a:lnTo>
                    <a:lnTo>
                      <a:pt x="0" y="0"/>
                    </a:lnTo>
                    <a:lnTo>
                      <a:pt x="122" y="0"/>
                    </a:lnTo>
                    <a:lnTo>
                      <a:pt x="246" y="0"/>
                    </a:lnTo>
                    <a:lnTo>
                      <a:pt x="246" y="173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8" name="Line 30"/>
              <p:cNvSpPr>
                <a:spLocks noChangeShapeType="1"/>
              </p:cNvSpPr>
              <p:nvPr/>
            </p:nvSpPr>
            <p:spPr bwMode="auto">
              <a:xfrm flipH="1">
                <a:off x="2110" y="911"/>
                <a:ext cx="24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9" name="Freeform 31"/>
              <p:cNvSpPr>
                <a:spLocks/>
              </p:cNvSpPr>
              <p:nvPr/>
            </p:nvSpPr>
            <p:spPr bwMode="auto">
              <a:xfrm>
                <a:off x="2233" y="763"/>
                <a:ext cx="72" cy="235"/>
              </a:xfrm>
              <a:custGeom>
                <a:avLst/>
                <a:gdLst>
                  <a:gd name="T0" fmla="*/ 60 w 100"/>
                  <a:gd name="T1" fmla="*/ 85 h 325"/>
                  <a:gd name="T2" fmla="*/ 100 w 100"/>
                  <a:gd name="T3" fmla="*/ 45 h 325"/>
                  <a:gd name="T4" fmla="*/ 60 w 100"/>
                  <a:gd name="T5" fmla="*/ 6 h 325"/>
                  <a:gd name="T6" fmla="*/ 1 w 100"/>
                  <a:gd name="T7" fmla="*/ 85 h 325"/>
                  <a:gd name="T8" fmla="*/ 1 w 100"/>
                  <a:gd name="T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5">
                    <a:moveTo>
                      <a:pt x="60" y="85"/>
                    </a:moveTo>
                    <a:cubicBezTo>
                      <a:pt x="82" y="85"/>
                      <a:pt x="100" y="67"/>
                      <a:pt x="100" y="45"/>
                    </a:cubicBezTo>
                    <a:cubicBezTo>
                      <a:pt x="100" y="23"/>
                      <a:pt x="82" y="6"/>
                      <a:pt x="60" y="6"/>
                    </a:cubicBezTo>
                    <a:cubicBezTo>
                      <a:pt x="60" y="6"/>
                      <a:pt x="0" y="0"/>
                      <a:pt x="1" y="85"/>
                    </a:cubicBezTo>
                    <a:cubicBezTo>
                      <a:pt x="1" y="325"/>
                      <a:pt x="1" y="325"/>
                      <a:pt x="1" y="32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0" name="Freeform 32"/>
              <p:cNvSpPr>
                <a:spLocks/>
              </p:cNvSpPr>
              <p:nvPr/>
            </p:nvSpPr>
            <p:spPr bwMode="auto">
              <a:xfrm>
                <a:off x="2162" y="763"/>
                <a:ext cx="72" cy="62"/>
              </a:xfrm>
              <a:custGeom>
                <a:avLst/>
                <a:gdLst>
                  <a:gd name="T0" fmla="*/ 40 w 100"/>
                  <a:gd name="T1" fmla="*/ 85 h 85"/>
                  <a:gd name="T2" fmla="*/ 0 w 100"/>
                  <a:gd name="T3" fmla="*/ 45 h 85"/>
                  <a:gd name="T4" fmla="*/ 40 w 100"/>
                  <a:gd name="T5" fmla="*/ 6 h 85"/>
                  <a:gd name="T6" fmla="*/ 99 w 100"/>
                  <a:gd name="T7" fmla="*/ 85 h 85"/>
                  <a:gd name="T8" fmla="*/ 99 w 100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85">
                    <a:moveTo>
                      <a:pt x="40" y="85"/>
                    </a:moveTo>
                    <a:cubicBezTo>
                      <a:pt x="18" y="85"/>
                      <a:pt x="0" y="67"/>
                      <a:pt x="0" y="45"/>
                    </a:cubicBezTo>
                    <a:cubicBezTo>
                      <a:pt x="0" y="23"/>
                      <a:pt x="18" y="6"/>
                      <a:pt x="40" y="6"/>
                    </a:cubicBezTo>
                    <a:cubicBezTo>
                      <a:pt x="40" y="6"/>
                      <a:pt x="100" y="0"/>
                      <a:pt x="99" y="85"/>
                    </a:cubicBezTo>
                    <a:cubicBezTo>
                      <a:pt x="99" y="85"/>
                      <a:pt x="99" y="85"/>
                      <a:pt x="99" y="8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8" name="Group 116"/>
            <p:cNvGrpSpPr>
              <a:grpSpLocks noChangeAspect="1"/>
            </p:cNvGrpSpPr>
            <p:nvPr/>
          </p:nvGrpSpPr>
          <p:grpSpPr bwMode="auto">
            <a:xfrm>
              <a:off x="3524693" y="769199"/>
              <a:ext cx="277812" cy="273050"/>
              <a:chOff x="2104" y="476"/>
              <a:chExt cx="175" cy="172"/>
            </a:xfrm>
          </p:grpSpPr>
          <p:sp>
            <p:nvSpPr>
              <p:cNvPr id="622" name="Freeform 117"/>
              <p:cNvSpPr>
                <a:spLocks/>
              </p:cNvSpPr>
              <p:nvPr/>
            </p:nvSpPr>
            <p:spPr bwMode="auto">
              <a:xfrm>
                <a:off x="2247" y="619"/>
                <a:ext cx="32" cy="28"/>
              </a:xfrm>
              <a:custGeom>
                <a:avLst/>
                <a:gdLst>
                  <a:gd name="T0" fmla="*/ 0 w 44"/>
                  <a:gd name="T1" fmla="*/ 39 h 39"/>
                  <a:gd name="T2" fmla="*/ 13 w 44"/>
                  <a:gd name="T3" fmla="*/ 12 h 39"/>
                  <a:gd name="T4" fmla="*/ 44 w 44"/>
                  <a:gd name="T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9">
                    <a:moveTo>
                      <a:pt x="0" y="39"/>
                    </a:moveTo>
                    <a:cubicBezTo>
                      <a:pt x="1" y="29"/>
                      <a:pt x="5" y="20"/>
                      <a:pt x="13" y="12"/>
                    </a:cubicBezTo>
                    <a:cubicBezTo>
                      <a:pt x="21" y="4"/>
                      <a:pt x="33" y="0"/>
                      <a:pt x="4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3" name="Freeform 118"/>
              <p:cNvSpPr>
                <a:spLocks/>
              </p:cNvSpPr>
              <p:nvPr/>
            </p:nvSpPr>
            <p:spPr bwMode="auto">
              <a:xfrm>
                <a:off x="2212" y="584"/>
                <a:ext cx="67" cy="63"/>
              </a:xfrm>
              <a:custGeom>
                <a:avLst/>
                <a:gdLst>
                  <a:gd name="T0" fmla="*/ 0 w 92"/>
                  <a:gd name="T1" fmla="*/ 87 h 87"/>
                  <a:gd name="T2" fmla="*/ 27 w 92"/>
                  <a:gd name="T3" fmla="*/ 27 h 87"/>
                  <a:gd name="T4" fmla="*/ 92 w 92"/>
                  <a:gd name="T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2" h="87">
                    <a:moveTo>
                      <a:pt x="0" y="87"/>
                    </a:moveTo>
                    <a:cubicBezTo>
                      <a:pt x="1" y="65"/>
                      <a:pt x="10" y="43"/>
                      <a:pt x="27" y="27"/>
                    </a:cubicBezTo>
                    <a:cubicBezTo>
                      <a:pt x="45" y="9"/>
                      <a:pt x="68" y="0"/>
                      <a:pt x="92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4" name="Freeform 119"/>
              <p:cNvSpPr>
                <a:spLocks/>
              </p:cNvSpPr>
              <p:nvPr/>
            </p:nvSpPr>
            <p:spPr bwMode="auto">
              <a:xfrm>
                <a:off x="2177" y="549"/>
                <a:ext cx="102" cy="98"/>
              </a:xfrm>
              <a:custGeom>
                <a:avLst/>
                <a:gdLst>
                  <a:gd name="T0" fmla="*/ 0 w 140"/>
                  <a:gd name="T1" fmla="*/ 135 h 135"/>
                  <a:gd name="T2" fmla="*/ 41 w 140"/>
                  <a:gd name="T3" fmla="*/ 41 h 135"/>
                  <a:gd name="T4" fmla="*/ 140 w 140"/>
                  <a:gd name="T5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0" h="135">
                    <a:moveTo>
                      <a:pt x="0" y="135"/>
                    </a:moveTo>
                    <a:cubicBezTo>
                      <a:pt x="1" y="101"/>
                      <a:pt x="15" y="67"/>
                      <a:pt x="41" y="41"/>
                    </a:cubicBezTo>
                    <a:cubicBezTo>
                      <a:pt x="68" y="13"/>
                      <a:pt x="104" y="0"/>
                      <a:pt x="14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5" name="Freeform 120"/>
              <p:cNvSpPr>
                <a:spLocks/>
              </p:cNvSpPr>
              <p:nvPr/>
            </p:nvSpPr>
            <p:spPr bwMode="auto">
              <a:xfrm>
                <a:off x="2141" y="512"/>
                <a:ext cx="138" cy="136"/>
              </a:xfrm>
              <a:custGeom>
                <a:avLst/>
                <a:gdLst>
                  <a:gd name="T0" fmla="*/ 0 w 189"/>
                  <a:gd name="T1" fmla="*/ 186 h 186"/>
                  <a:gd name="T2" fmla="*/ 55 w 189"/>
                  <a:gd name="T3" fmla="*/ 56 h 186"/>
                  <a:gd name="T4" fmla="*/ 189 w 189"/>
                  <a:gd name="T5" fmla="*/ 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9" h="186">
                    <a:moveTo>
                      <a:pt x="0" y="186"/>
                    </a:moveTo>
                    <a:cubicBezTo>
                      <a:pt x="0" y="139"/>
                      <a:pt x="19" y="92"/>
                      <a:pt x="55" y="56"/>
                    </a:cubicBezTo>
                    <a:cubicBezTo>
                      <a:pt x="92" y="19"/>
                      <a:pt x="140" y="0"/>
                      <a:pt x="189" y="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6" name="Freeform 121"/>
              <p:cNvSpPr>
                <a:spLocks/>
              </p:cNvSpPr>
              <p:nvPr/>
            </p:nvSpPr>
            <p:spPr bwMode="auto">
              <a:xfrm>
                <a:off x="2104" y="476"/>
                <a:ext cx="175" cy="171"/>
              </a:xfrm>
              <a:custGeom>
                <a:avLst/>
                <a:gdLst>
                  <a:gd name="T0" fmla="*/ 0 w 240"/>
                  <a:gd name="T1" fmla="*/ 235 h 235"/>
                  <a:gd name="T2" fmla="*/ 70 w 240"/>
                  <a:gd name="T3" fmla="*/ 70 h 235"/>
                  <a:gd name="T4" fmla="*/ 240 w 240"/>
                  <a:gd name="T5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235">
                    <a:moveTo>
                      <a:pt x="0" y="235"/>
                    </a:moveTo>
                    <a:cubicBezTo>
                      <a:pt x="1" y="175"/>
                      <a:pt x="24" y="116"/>
                      <a:pt x="70" y="70"/>
                    </a:cubicBezTo>
                    <a:cubicBezTo>
                      <a:pt x="117" y="23"/>
                      <a:pt x="178" y="0"/>
                      <a:pt x="24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9" name="Group 139"/>
            <p:cNvGrpSpPr>
              <a:grpSpLocks noChangeAspect="1"/>
            </p:cNvGrpSpPr>
            <p:nvPr/>
          </p:nvGrpSpPr>
          <p:grpSpPr bwMode="auto">
            <a:xfrm>
              <a:off x="3470718" y="284720"/>
              <a:ext cx="385763" cy="300038"/>
              <a:chOff x="2116" y="172"/>
              <a:chExt cx="243" cy="189"/>
            </a:xfrm>
          </p:grpSpPr>
          <p:sp>
            <p:nvSpPr>
              <p:cNvPr id="620" name="Freeform 140"/>
              <p:cNvSpPr>
                <a:spLocks/>
              </p:cNvSpPr>
              <p:nvPr/>
            </p:nvSpPr>
            <p:spPr bwMode="auto">
              <a:xfrm>
                <a:off x="2116" y="172"/>
                <a:ext cx="167" cy="154"/>
              </a:xfrm>
              <a:custGeom>
                <a:avLst/>
                <a:gdLst>
                  <a:gd name="T0" fmla="*/ 21 w 167"/>
                  <a:gd name="T1" fmla="*/ 114 h 154"/>
                  <a:gd name="T2" fmla="*/ 0 w 167"/>
                  <a:gd name="T3" fmla="*/ 114 h 154"/>
                  <a:gd name="T4" fmla="*/ 0 w 167"/>
                  <a:gd name="T5" fmla="*/ 0 h 154"/>
                  <a:gd name="T6" fmla="*/ 167 w 167"/>
                  <a:gd name="T7" fmla="*/ 0 h 154"/>
                  <a:gd name="T8" fmla="*/ 167 w 167"/>
                  <a:gd name="T9" fmla="*/ 114 h 154"/>
                  <a:gd name="T10" fmla="*/ 60 w 167"/>
                  <a:gd name="T11" fmla="*/ 114 h 154"/>
                  <a:gd name="T12" fmla="*/ 21 w 167"/>
                  <a:gd name="T13" fmla="*/ 154 h 154"/>
                  <a:gd name="T14" fmla="*/ 21 w 167"/>
                  <a:gd name="T15" fmla="*/ 11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7" h="154">
                    <a:moveTo>
                      <a:pt x="21" y="114"/>
                    </a:moveTo>
                    <a:lnTo>
                      <a:pt x="0" y="114"/>
                    </a:lnTo>
                    <a:lnTo>
                      <a:pt x="0" y="0"/>
                    </a:lnTo>
                    <a:lnTo>
                      <a:pt x="167" y="0"/>
                    </a:lnTo>
                    <a:lnTo>
                      <a:pt x="167" y="114"/>
                    </a:lnTo>
                    <a:lnTo>
                      <a:pt x="60" y="114"/>
                    </a:lnTo>
                    <a:lnTo>
                      <a:pt x="21" y="154"/>
                    </a:lnTo>
                    <a:lnTo>
                      <a:pt x="21" y="114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1" name="Freeform 141"/>
              <p:cNvSpPr>
                <a:spLocks/>
              </p:cNvSpPr>
              <p:nvPr/>
            </p:nvSpPr>
            <p:spPr bwMode="auto">
              <a:xfrm>
                <a:off x="2193" y="208"/>
                <a:ext cx="166" cy="153"/>
              </a:xfrm>
              <a:custGeom>
                <a:avLst/>
                <a:gdLst>
                  <a:gd name="T0" fmla="*/ 0 w 166"/>
                  <a:gd name="T1" fmla="*/ 79 h 153"/>
                  <a:gd name="T2" fmla="*/ 0 w 166"/>
                  <a:gd name="T3" fmla="*/ 113 h 153"/>
                  <a:gd name="T4" fmla="*/ 106 w 166"/>
                  <a:gd name="T5" fmla="*/ 113 h 153"/>
                  <a:gd name="T6" fmla="*/ 145 w 166"/>
                  <a:gd name="T7" fmla="*/ 153 h 153"/>
                  <a:gd name="T8" fmla="*/ 145 w 166"/>
                  <a:gd name="T9" fmla="*/ 113 h 153"/>
                  <a:gd name="T10" fmla="*/ 166 w 166"/>
                  <a:gd name="T11" fmla="*/ 113 h 153"/>
                  <a:gd name="T12" fmla="*/ 166 w 166"/>
                  <a:gd name="T13" fmla="*/ 0 h 153"/>
                  <a:gd name="T14" fmla="*/ 91 w 166"/>
                  <a:gd name="T15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6" h="153">
                    <a:moveTo>
                      <a:pt x="0" y="79"/>
                    </a:moveTo>
                    <a:lnTo>
                      <a:pt x="0" y="113"/>
                    </a:lnTo>
                    <a:lnTo>
                      <a:pt x="106" y="113"/>
                    </a:lnTo>
                    <a:lnTo>
                      <a:pt x="145" y="153"/>
                    </a:lnTo>
                    <a:lnTo>
                      <a:pt x="145" y="113"/>
                    </a:lnTo>
                    <a:lnTo>
                      <a:pt x="166" y="113"/>
                    </a:lnTo>
                    <a:lnTo>
                      <a:pt x="166" y="0"/>
                    </a:lnTo>
                    <a:lnTo>
                      <a:pt x="91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50" name="Group 649"/>
          <p:cNvGrpSpPr/>
          <p:nvPr/>
        </p:nvGrpSpPr>
        <p:grpSpPr>
          <a:xfrm>
            <a:off x="-8928077" y="243037"/>
            <a:ext cx="451330" cy="4083742"/>
            <a:chOff x="2299905" y="247414"/>
            <a:chExt cx="460380" cy="4165630"/>
          </a:xfrm>
        </p:grpSpPr>
        <p:grpSp>
          <p:nvGrpSpPr>
            <p:cNvPr id="651" name="Group 650"/>
            <p:cNvGrpSpPr>
              <a:grpSpLocks noChangeAspect="1"/>
            </p:cNvGrpSpPr>
            <p:nvPr/>
          </p:nvGrpSpPr>
          <p:grpSpPr bwMode="auto">
            <a:xfrm>
              <a:off x="2335319" y="3468593"/>
              <a:ext cx="389553" cy="360578"/>
              <a:chOff x="4315" y="2503"/>
              <a:chExt cx="242" cy="224"/>
            </a:xfrm>
          </p:grpSpPr>
          <p:sp>
            <p:nvSpPr>
              <p:cNvPr id="685" name="Freeform 12"/>
              <p:cNvSpPr>
                <a:spLocks/>
              </p:cNvSpPr>
              <p:nvPr/>
            </p:nvSpPr>
            <p:spPr bwMode="auto">
              <a:xfrm>
                <a:off x="4445" y="2503"/>
                <a:ext cx="68" cy="59"/>
              </a:xfrm>
              <a:custGeom>
                <a:avLst/>
                <a:gdLst>
                  <a:gd name="T0" fmla="*/ 79 w 94"/>
                  <a:gd name="T1" fmla="*/ 81 h 81"/>
                  <a:gd name="T2" fmla="*/ 94 w 94"/>
                  <a:gd name="T3" fmla="*/ 47 h 81"/>
                  <a:gd name="T4" fmla="*/ 47 w 94"/>
                  <a:gd name="T5" fmla="*/ 0 h 81"/>
                  <a:gd name="T6" fmla="*/ 0 w 94"/>
                  <a:gd name="T7" fmla="*/ 47 h 81"/>
                  <a:gd name="T8" fmla="*/ 1 w 94"/>
                  <a:gd name="T9" fmla="*/ 59 h 81"/>
                  <a:gd name="T10" fmla="*/ 79 w 94"/>
                  <a:gd name="T11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81">
                    <a:moveTo>
                      <a:pt x="79" y="81"/>
                    </a:moveTo>
                    <a:cubicBezTo>
                      <a:pt x="88" y="73"/>
                      <a:pt x="94" y="60"/>
                      <a:pt x="94" y="47"/>
                    </a:cubicBezTo>
                    <a:cubicBezTo>
                      <a:pt x="94" y="21"/>
                      <a:pt x="73" y="0"/>
                      <a:pt x="47" y="0"/>
                    </a:cubicBezTo>
                    <a:cubicBezTo>
                      <a:pt x="21" y="0"/>
                      <a:pt x="0" y="21"/>
                      <a:pt x="0" y="47"/>
                    </a:cubicBezTo>
                    <a:cubicBezTo>
                      <a:pt x="0" y="51"/>
                      <a:pt x="0" y="55"/>
                      <a:pt x="1" y="59"/>
                    </a:cubicBezTo>
                    <a:lnTo>
                      <a:pt x="79" y="8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6" name="Freeform 13"/>
              <p:cNvSpPr>
                <a:spLocks/>
              </p:cNvSpPr>
              <p:nvPr/>
            </p:nvSpPr>
            <p:spPr bwMode="auto">
              <a:xfrm>
                <a:off x="4315" y="2511"/>
                <a:ext cx="242" cy="216"/>
              </a:xfrm>
              <a:custGeom>
                <a:avLst/>
                <a:gdLst>
                  <a:gd name="T0" fmla="*/ 180 w 335"/>
                  <a:gd name="T1" fmla="*/ 34 h 298"/>
                  <a:gd name="T2" fmla="*/ 145 w 335"/>
                  <a:gd name="T3" fmla="*/ 33 h 298"/>
                  <a:gd name="T4" fmla="*/ 92 w 335"/>
                  <a:gd name="T5" fmla="*/ 0 h 298"/>
                  <a:gd name="T6" fmla="*/ 92 w 335"/>
                  <a:gd name="T7" fmla="*/ 51 h 298"/>
                  <a:gd name="T8" fmla="*/ 89 w 335"/>
                  <a:gd name="T9" fmla="*/ 55 h 298"/>
                  <a:gd name="T10" fmla="*/ 56 w 335"/>
                  <a:gd name="T11" fmla="*/ 81 h 298"/>
                  <a:gd name="T12" fmla="*/ 19 w 335"/>
                  <a:gd name="T13" fmla="*/ 123 h 298"/>
                  <a:gd name="T14" fmla="*/ 0 w 335"/>
                  <a:gd name="T15" fmla="*/ 143 h 298"/>
                  <a:gd name="T16" fmla="*/ 0 w 335"/>
                  <a:gd name="T17" fmla="*/ 167 h 298"/>
                  <a:gd name="T18" fmla="*/ 19 w 335"/>
                  <a:gd name="T19" fmla="*/ 187 h 298"/>
                  <a:gd name="T20" fmla="*/ 28 w 335"/>
                  <a:gd name="T21" fmla="*/ 187 h 298"/>
                  <a:gd name="T22" fmla="*/ 89 w 335"/>
                  <a:gd name="T23" fmla="*/ 253 h 298"/>
                  <a:gd name="T24" fmla="*/ 89 w 335"/>
                  <a:gd name="T25" fmla="*/ 278 h 298"/>
                  <a:gd name="T26" fmla="*/ 108 w 335"/>
                  <a:gd name="T27" fmla="*/ 298 h 298"/>
                  <a:gd name="T28" fmla="*/ 133 w 335"/>
                  <a:gd name="T29" fmla="*/ 298 h 298"/>
                  <a:gd name="T30" fmla="*/ 152 w 335"/>
                  <a:gd name="T31" fmla="*/ 278 h 298"/>
                  <a:gd name="T32" fmla="*/ 226 w 335"/>
                  <a:gd name="T33" fmla="*/ 278 h 298"/>
                  <a:gd name="T34" fmla="*/ 245 w 335"/>
                  <a:gd name="T35" fmla="*/ 298 h 298"/>
                  <a:gd name="T36" fmla="*/ 270 w 335"/>
                  <a:gd name="T37" fmla="*/ 298 h 298"/>
                  <a:gd name="T38" fmla="*/ 289 w 335"/>
                  <a:gd name="T39" fmla="*/ 278 h 298"/>
                  <a:gd name="T40" fmla="*/ 289 w 335"/>
                  <a:gd name="T41" fmla="*/ 240 h 298"/>
                  <a:gd name="T42" fmla="*/ 335 w 335"/>
                  <a:gd name="T43" fmla="*/ 156 h 298"/>
                  <a:gd name="T44" fmla="*/ 270 w 335"/>
                  <a:gd name="T45" fmla="*/ 61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5" h="298">
                    <a:moveTo>
                      <a:pt x="180" y="34"/>
                    </a:moveTo>
                    <a:cubicBezTo>
                      <a:pt x="145" y="33"/>
                      <a:pt x="145" y="33"/>
                      <a:pt x="145" y="33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51"/>
                      <a:pt x="92" y="51"/>
                      <a:pt x="92" y="51"/>
                    </a:cubicBezTo>
                    <a:cubicBezTo>
                      <a:pt x="92" y="53"/>
                      <a:pt x="91" y="55"/>
                      <a:pt x="89" y="55"/>
                    </a:cubicBezTo>
                    <a:cubicBezTo>
                      <a:pt x="85" y="57"/>
                      <a:pt x="76" y="63"/>
                      <a:pt x="56" y="81"/>
                    </a:cubicBezTo>
                    <a:cubicBezTo>
                      <a:pt x="24" y="109"/>
                      <a:pt x="19" y="123"/>
                      <a:pt x="19" y="123"/>
                    </a:cubicBezTo>
                    <a:cubicBezTo>
                      <a:pt x="8" y="123"/>
                      <a:pt x="0" y="132"/>
                      <a:pt x="0" y="143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178"/>
                      <a:pt x="8" y="187"/>
                      <a:pt x="19" y="187"/>
                    </a:cubicBezTo>
                    <a:cubicBezTo>
                      <a:pt x="28" y="187"/>
                      <a:pt x="28" y="187"/>
                      <a:pt x="28" y="187"/>
                    </a:cubicBezTo>
                    <a:cubicBezTo>
                      <a:pt x="28" y="226"/>
                      <a:pt x="62" y="253"/>
                      <a:pt x="89" y="253"/>
                    </a:cubicBezTo>
                    <a:cubicBezTo>
                      <a:pt x="89" y="278"/>
                      <a:pt x="89" y="278"/>
                      <a:pt x="89" y="278"/>
                    </a:cubicBezTo>
                    <a:cubicBezTo>
                      <a:pt x="89" y="289"/>
                      <a:pt x="98" y="298"/>
                      <a:pt x="108" y="298"/>
                    </a:cubicBezTo>
                    <a:cubicBezTo>
                      <a:pt x="133" y="298"/>
                      <a:pt x="133" y="298"/>
                      <a:pt x="133" y="298"/>
                    </a:cubicBezTo>
                    <a:cubicBezTo>
                      <a:pt x="144" y="298"/>
                      <a:pt x="152" y="289"/>
                      <a:pt x="152" y="278"/>
                    </a:cubicBezTo>
                    <a:cubicBezTo>
                      <a:pt x="226" y="278"/>
                      <a:pt x="226" y="278"/>
                      <a:pt x="226" y="278"/>
                    </a:cubicBezTo>
                    <a:cubicBezTo>
                      <a:pt x="226" y="289"/>
                      <a:pt x="235" y="298"/>
                      <a:pt x="245" y="298"/>
                    </a:cubicBezTo>
                    <a:cubicBezTo>
                      <a:pt x="270" y="298"/>
                      <a:pt x="270" y="298"/>
                      <a:pt x="270" y="298"/>
                    </a:cubicBezTo>
                    <a:cubicBezTo>
                      <a:pt x="281" y="298"/>
                      <a:pt x="289" y="289"/>
                      <a:pt x="289" y="278"/>
                    </a:cubicBezTo>
                    <a:cubicBezTo>
                      <a:pt x="289" y="240"/>
                      <a:pt x="289" y="240"/>
                      <a:pt x="289" y="240"/>
                    </a:cubicBezTo>
                    <a:cubicBezTo>
                      <a:pt x="317" y="222"/>
                      <a:pt x="335" y="191"/>
                      <a:pt x="335" y="156"/>
                    </a:cubicBezTo>
                    <a:cubicBezTo>
                      <a:pt x="335" y="112"/>
                      <a:pt x="308" y="76"/>
                      <a:pt x="270" y="6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7" name="Oval 14"/>
              <p:cNvSpPr>
                <a:spLocks noChangeArrowheads="1"/>
              </p:cNvSpPr>
              <p:nvPr/>
            </p:nvSpPr>
            <p:spPr bwMode="auto">
              <a:xfrm>
                <a:off x="4375" y="2595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2" name="Group 74"/>
            <p:cNvGrpSpPr>
              <a:grpSpLocks noChangeAspect="1"/>
            </p:cNvGrpSpPr>
            <p:nvPr/>
          </p:nvGrpSpPr>
          <p:grpSpPr bwMode="auto">
            <a:xfrm>
              <a:off x="2299905" y="2466381"/>
              <a:ext cx="460380" cy="292969"/>
              <a:chOff x="3781" y="2110"/>
              <a:chExt cx="286" cy="182"/>
            </a:xfrm>
          </p:grpSpPr>
          <p:sp>
            <p:nvSpPr>
              <p:cNvPr id="681" name="Line 75"/>
              <p:cNvSpPr>
                <a:spLocks noChangeShapeType="1"/>
              </p:cNvSpPr>
              <p:nvPr/>
            </p:nvSpPr>
            <p:spPr bwMode="auto">
              <a:xfrm>
                <a:off x="3788" y="2265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2" name="Line 76"/>
              <p:cNvSpPr>
                <a:spLocks noChangeShapeType="1"/>
              </p:cNvSpPr>
              <p:nvPr/>
            </p:nvSpPr>
            <p:spPr bwMode="auto">
              <a:xfrm>
                <a:off x="3974" y="2110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3" name="Freeform 77"/>
              <p:cNvSpPr>
                <a:spLocks/>
              </p:cNvSpPr>
              <p:nvPr/>
            </p:nvSpPr>
            <p:spPr bwMode="auto">
              <a:xfrm>
                <a:off x="3781" y="2125"/>
                <a:ext cx="286" cy="167"/>
              </a:xfrm>
              <a:custGeom>
                <a:avLst/>
                <a:gdLst>
                  <a:gd name="T0" fmla="*/ 308 w 395"/>
                  <a:gd name="T1" fmla="*/ 36 h 230"/>
                  <a:gd name="T2" fmla="*/ 270 w 395"/>
                  <a:gd name="T3" fmla="*/ 5 h 230"/>
                  <a:gd name="T4" fmla="*/ 234 w 395"/>
                  <a:gd name="T5" fmla="*/ 20 h 230"/>
                  <a:gd name="T6" fmla="*/ 200 w 395"/>
                  <a:gd name="T7" fmla="*/ 20 h 230"/>
                  <a:gd name="T8" fmla="*/ 196 w 395"/>
                  <a:gd name="T9" fmla="*/ 20 h 230"/>
                  <a:gd name="T10" fmla="*/ 161 w 395"/>
                  <a:gd name="T11" fmla="*/ 20 h 230"/>
                  <a:gd name="T12" fmla="*/ 126 w 395"/>
                  <a:gd name="T13" fmla="*/ 5 h 230"/>
                  <a:gd name="T14" fmla="*/ 87 w 395"/>
                  <a:gd name="T15" fmla="*/ 36 h 230"/>
                  <a:gd name="T16" fmla="*/ 48 w 395"/>
                  <a:gd name="T17" fmla="*/ 216 h 230"/>
                  <a:gd name="T18" fmla="*/ 75 w 395"/>
                  <a:gd name="T19" fmla="*/ 230 h 230"/>
                  <a:gd name="T20" fmla="*/ 113 w 395"/>
                  <a:gd name="T21" fmla="*/ 189 h 230"/>
                  <a:gd name="T22" fmla="*/ 162 w 395"/>
                  <a:gd name="T23" fmla="*/ 169 h 230"/>
                  <a:gd name="T24" fmla="*/ 233 w 395"/>
                  <a:gd name="T25" fmla="*/ 169 h 230"/>
                  <a:gd name="T26" fmla="*/ 283 w 395"/>
                  <a:gd name="T27" fmla="*/ 189 h 230"/>
                  <a:gd name="T28" fmla="*/ 320 w 395"/>
                  <a:gd name="T29" fmla="*/ 230 h 230"/>
                  <a:gd name="T30" fmla="*/ 347 w 395"/>
                  <a:gd name="T31" fmla="*/ 216 h 230"/>
                  <a:gd name="T32" fmla="*/ 308 w 395"/>
                  <a:gd name="T33" fmla="*/ 3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5" h="230">
                    <a:moveTo>
                      <a:pt x="308" y="36"/>
                    </a:moveTo>
                    <a:cubicBezTo>
                      <a:pt x="312" y="17"/>
                      <a:pt x="299" y="11"/>
                      <a:pt x="270" y="5"/>
                    </a:cubicBezTo>
                    <a:cubicBezTo>
                      <a:pt x="240" y="0"/>
                      <a:pt x="234" y="20"/>
                      <a:pt x="234" y="20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196" y="20"/>
                      <a:pt x="196" y="20"/>
                      <a:pt x="196" y="20"/>
                    </a:cubicBezTo>
                    <a:cubicBezTo>
                      <a:pt x="161" y="20"/>
                      <a:pt x="161" y="20"/>
                      <a:pt x="161" y="20"/>
                    </a:cubicBezTo>
                    <a:cubicBezTo>
                      <a:pt x="161" y="20"/>
                      <a:pt x="156" y="0"/>
                      <a:pt x="126" y="5"/>
                    </a:cubicBezTo>
                    <a:cubicBezTo>
                      <a:pt x="96" y="11"/>
                      <a:pt x="84" y="17"/>
                      <a:pt x="87" y="36"/>
                    </a:cubicBezTo>
                    <a:cubicBezTo>
                      <a:pt x="87" y="36"/>
                      <a:pt x="0" y="165"/>
                      <a:pt x="48" y="216"/>
                    </a:cubicBezTo>
                    <a:cubicBezTo>
                      <a:pt x="64" y="230"/>
                      <a:pt x="68" y="230"/>
                      <a:pt x="75" y="230"/>
                    </a:cubicBezTo>
                    <a:cubicBezTo>
                      <a:pt x="82" y="230"/>
                      <a:pt x="95" y="203"/>
                      <a:pt x="113" y="189"/>
                    </a:cubicBezTo>
                    <a:cubicBezTo>
                      <a:pt x="131" y="174"/>
                      <a:pt x="148" y="170"/>
                      <a:pt x="162" y="169"/>
                    </a:cubicBezTo>
                    <a:cubicBezTo>
                      <a:pt x="173" y="169"/>
                      <a:pt x="223" y="169"/>
                      <a:pt x="233" y="169"/>
                    </a:cubicBezTo>
                    <a:cubicBezTo>
                      <a:pt x="248" y="170"/>
                      <a:pt x="265" y="174"/>
                      <a:pt x="283" y="189"/>
                    </a:cubicBezTo>
                    <a:cubicBezTo>
                      <a:pt x="301" y="203"/>
                      <a:pt x="313" y="230"/>
                      <a:pt x="320" y="230"/>
                    </a:cubicBezTo>
                    <a:cubicBezTo>
                      <a:pt x="327" y="230"/>
                      <a:pt x="332" y="230"/>
                      <a:pt x="347" y="216"/>
                    </a:cubicBezTo>
                    <a:cubicBezTo>
                      <a:pt x="395" y="165"/>
                      <a:pt x="308" y="36"/>
                      <a:pt x="308" y="36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4" name="Freeform 78"/>
              <p:cNvSpPr>
                <a:spLocks/>
              </p:cNvSpPr>
              <p:nvPr/>
            </p:nvSpPr>
            <p:spPr bwMode="auto">
              <a:xfrm>
                <a:off x="3917" y="2166"/>
                <a:ext cx="14" cy="15"/>
              </a:xfrm>
              <a:custGeom>
                <a:avLst/>
                <a:gdLst>
                  <a:gd name="T0" fmla="*/ 9 w 20"/>
                  <a:gd name="T1" fmla="*/ 20 h 20"/>
                  <a:gd name="T2" fmla="*/ 0 w 20"/>
                  <a:gd name="T3" fmla="*/ 10 h 20"/>
                  <a:gd name="T4" fmla="*/ 10 w 20"/>
                  <a:gd name="T5" fmla="*/ 0 h 20"/>
                  <a:gd name="T6" fmla="*/ 20 w 20"/>
                  <a:gd name="T7" fmla="*/ 11 h 20"/>
                  <a:gd name="T8" fmla="*/ 9 w 20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9" y="20"/>
                    </a:move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0" y="5"/>
                      <a:pt x="20" y="11"/>
                    </a:cubicBezTo>
                    <a:cubicBezTo>
                      <a:pt x="19" y="16"/>
                      <a:pt x="15" y="20"/>
                      <a:pt x="9" y="2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3" name="Group 110"/>
            <p:cNvGrpSpPr>
              <a:grpSpLocks noChangeAspect="1"/>
            </p:cNvGrpSpPr>
            <p:nvPr/>
          </p:nvGrpSpPr>
          <p:grpSpPr bwMode="auto">
            <a:xfrm>
              <a:off x="2371062" y="4046968"/>
              <a:ext cx="318066" cy="366076"/>
              <a:chOff x="3811" y="2081"/>
              <a:chExt cx="212" cy="244"/>
            </a:xfrm>
          </p:grpSpPr>
          <p:sp>
            <p:nvSpPr>
              <p:cNvPr id="676" name="Freeform 111"/>
              <p:cNvSpPr>
                <a:spLocks/>
              </p:cNvSpPr>
              <p:nvPr/>
            </p:nvSpPr>
            <p:spPr bwMode="auto">
              <a:xfrm>
                <a:off x="3811" y="2081"/>
                <a:ext cx="197" cy="244"/>
              </a:xfrm>
              <a:custGeom>
                <a:avLst/>
                <a:gdLst>
                  <a:gd name="T0" fmla="*/ 0 w 272"/>
                  <a:gd name="T1" fmla="*/ 34 h 336"/>
                  <a:gd name="T2" fmla="*/ 33 w 272"/>
                  <a:gd name="T3" fmla="*/ 0 h 336"/>
                  <a:gd name="T4" fmla="*/ 272 w 272"/>
                  <a:gd name="T5" fmla="*/ 0 h 336"/>
                  <a:gd name="T6" fmla="*/ 272 w 272"/>
                  <a:gd name="T7" fmla="*/ 336 h 336"/>
                  <a:gd name="T8" fmla="*/ 33 w 272"/>
                  <a:gd name="T9" fmla="*/ 336 h 336"/>
                  <a:gd name="T10" fmla="*/ 0 w 272"/>
                  <a:gd name="T11" fmla="*/ 302 h 336"/>
                  <a:gd name="T12" fmla="*/ 33 w 272"/>
                  <a:gd name="T13" fmla="*/ 269 h 336"/>
                  <a:gd name="T14" fmla="*/ 272 w 272"/>
                  <a:gd name="T15" fmla="*/ 27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2" h="336">
                    <a:moveTo>
                      <a:pt x="0" y="34"/>
                    </a:moveTo>
                    <a:cubicBezTo>
                      <a:pt x="0" y="15"/>
                      <a:pt x="15" y="0"/>
                      <a:pt x="33" y="0"/>
                    </a:cubicBezTo>
                    <a:cubicBezTo>
                      <a:pt x="272" y="0"/>
                      <a:pt x="272" y="0"/>
                      <a:pt x="272" y="0"/>
                    </a:cubicBezTo>
                    <a:cubicBezTo>
                      <a:pt x="272" y="336"/>
                      <a:pt x="272" y="336"/>
                      <a:pt x="272" y="336"/>
                    </a:cubicBezTo>
                    <a:cubicBezTo>
                      <a:pt x="33" y="336"/>
                      <a:pt x="33" y="336"/>
                      <a:pt x="33" y="336"/>
                    </a:cubicBezTo>
                    <a:cubicBezTo>
                      <a:pt x="15" y="336"/>
                      <a:pt x="0" y="321"/>
                      <a:pt x="0" y="302"/>
                    </a:cubicBezTo>
                    <a:cubicBezTo>
                      <a:pt x="0" y="284"/>
                      <a:pt x="15" y="269"/>
                      <a:pt x="33" y="269"/>
                    </a:cubicBezTo>
                    <a:cubicBezTo>
                      <a:pt x="272" y="270"/>
                      <a:pt x="272" y="270"/>
                      <a:pt x="272" y="27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7" name="Line 112"/>
              <p:cNvSpPr>
                <a:spLocks noChangeShapeType="1"/>
              </p:cNvSpPr>
              <p:nvPr/>
            </p:nvSpPr>
            <p:spPr bwMode="auto">
              <a:xfrm>
                <a:off x="3811" y="2104"/>
                <a:ext cx="0" cy="19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8" name="Freeform 113"/>
              <p:cNvSpPr>
                <a:spLocks/>
              </p:cNvSpPr>
              <p:nvPr/>
            </p:nvSpPr>
            <p:spPr bwMode="auto">
              <a:xfrm>
                <a:off x="4010" y="2223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9" name="Freeform 114"/>
              <p:cNvSpPr>
                <a:spLocks/>
              </p:cNvSpPr>
              <p:nvPr/>
            </p:nvSpPr>
            <p:spPr bwMode="auto">
              <a:xfrm>
                <a:off x="4010" y="2158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0" name="Freeform 115"/>
              <p:cNvSpPr>
                <a:spLocks/>
              </p:cNvSpPr>
              <p:nvPr/>
            </p:nvSpPr>
            <p:spPr bwMode="auto">
              <a:xfrm>
                <a:off x="4010" y="2093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4" name="Group 89"/>
            <p:cNvGrpSpPr>
              <a:grpSpLocks noChangeAspect="1"/>
            </p:cNvGrpSpPr>
            <p:nvPr/>
          </p:nvGrpSpPr>
          <p:grpSpPr bwMode="auto">
            <a:xfrm>
              <a:off x="2334514" y="2977145"/>
              <a:ext cx="391163" cy="273653"/>
              <a:chOff x="3796" y="2118"/>
              <a:chExt cx="243" cy="170"/>
            </a:xfrm>
          </p:grpSpPr>
          <p:sp>
            <p:nvSpPr>
              <p:cNvPr id="673" name="Freeform 90"/>
              <p:cNvSpPr>
                <a:spLocks/>
              </p:cNvSpPr>
              <p:nvPr/>
            </p:nvSpPr>
            <p:spPr bwMode="auto">
              <a:xfrm>
                <a:off x="3796" y="2118"/>
                <a:ext cx="243" cy="170"/>
              </a:xfrm>
              <a:custGeom>
                <a:avLst/>
                <a:gdLst>
                  <a:gd name="T0" fmla="*/ 0 w 335"/>
                  <a:gd name="T1" fmla="*/ 28 h 234"/>
                  <a:gd name="T2" fmla="*/ 28 w 335"/>
                  <a:gd name="T3" fmla="*/ 0 h 234"/>
                  <a:gd name="T4" fmla="*/ 306 w 335"/>
                  <a:gd name="T5" fmla="*/ 0 h 234"/>
                  <a:gd name="T6" fmla="*/ 335 w 335"/>
                  <a:gd name="T7" fmla="*/ 28 h 234"/>
                  <a:gd name="T8" fmla="*/ 335 w 335"/>
                  <a:gd name="T9" fmla="*/ 206 h 234"/>
                  <a:gd name="T10" fmla="*/ 306 w 335"/>
                  <a:gd name="T11" fmla="*/ 234 h 234"/>
                  <a:gd name="T12" fmla="*/ 28 w 335"/>
                  <a:gd name="T13" fmla="*/ 234 h 234"/>
                  <a:gd name="T14" fmla="*/ 0 w 335"/>
                  <a:gd name="T15" fmla="*/ 206 h 234"/>
                  <a:gd name="T16" fmla="*/ 0 w 335"/>
                  <a:gd name="T17" fmla="*/ 28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5" h="234">
                    <a:moveTo>
                      <a:pt x="0" y="28"/>
                    </a:moveTo>
                    <a:cubicBezTo>
                      <a:pt x="0" y="13"/>
                      <a:pt x="12" y="0"/>
                      <a:pt x="28" y="0"/>
                    </a:cubicBezTo>
                    <a:cubicBezTo>
                      <a:pt x="306" y="0"/>
                      <a:pt x="306" y="0"/>
                      <a:pt x="306" y="0"/>
                    </a:cubicBezTo>
                    <a:cubicBezTo>
                      <a:pt x="322" y="0"/>
                      <a:pt x="335" y="13"/>
                      <a:pt x="335" y="28"/>
                    </a:cubicBezTo>
                    <a:cubicBezTo>
                      <a:pt x="335" y="206"/>
                      <a:pt x="335" y="206"/>
                      <a:pt x="335" y="206"/>
                    </a:cubicBezTo>
                    <a:cubicBezTo>
                      <a:pt x="335" y="222"/>
                      <a:pt x="322" y="234"/>
                      <a:pt x="306" y="234"/>
                    </a:cubicBezTo>
                    <a:cubicBezTo>
                      <a:pt x="28" y="234"/>
                      <a:pt x="28" y="234"/>
                      <a:pt x="28" y="234"/>
                    </a:cubicBezTo>
                    <a:cubicBezTo>
                      <a:pt x="12" y="234"/>
                      <a:pt x="0" y="222"/>
                      <a:pt x="0" y="206"/>
                    </a:cubicBezTo>
                    <a:lnTo>
                      <a:pt x="0" y="2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4" name="Line 91"/>
              <p:cNvSpPr>
                <a:spLocks noChangeShapeType="1"/>
              </p:cNvSpPr>
              <p:nvPr/>
            </p:nvSpPr>
            <p:spPr bwMode="auto">
              <a:xfrm>
                <a:off x="3796" y="2160"/>
                <a:ext cx="24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5" name="Line 92"/>
              <p:cNvSpPr>
                <a:spLocks noChangeShapeType="1"/>
              </p:cNvSpPr>
              <p:nvPr/>
            </p:nvSpPr>
            <p:spPr bwMode="auto">
              <a:xfrm flipH="1">
                <a:off x="3826" y="2194"/>
                <a:ext cx="13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5" name="Group 42"/>
            <p:cNvGrpSpPr>
              <a:grpSpLocks noChangeAspect="1"/>
            </p:cNvGrpSpPr>
            <p:nvPr/>
          </p:nvGrpSpPr>
          <p:grpSpPr bwMode="auto">
            <a:xfrm>
              <a:off x="2351502" y="1872349"/>
              <a:ext cx="357187" cy="376237"/>
              <a:chOff x="1441" y="1165"/>
              <a:chExt cx="225" cy="237"/>
            </a:xfrm>
          </p:grpSpPr>
          <p:sp>
            <p:nvSpPr>
              <p:cNvPr id="667" name="Freeform 43"/>
              <p:cNvSpPr>
                <a:spLocks/>
              </p:cNvSpPr>
              <p:nvPr/>
            </p:nvSpPr>
            <p:spPr bwMode="auto">
              <a:xfrm>
                <a:off x="1441" y="1165"/>
                <a:ext cx="225" cy="237"/>
              </a:xfrm>
              <a:custGeom>
                <a:avLst/>
                <a:gdLst>
                  <a:gd name="T0" fmla="*/ 18 w 311"/>
                  <a:gd name="T1" fmla="*/ 0 h 329"/>
                  <a:gd name="T2" fmla="*/ 0 w 311"/>
                  <a:gd name="T3" fmla="*/ 18 h 329"/>
                  <a:gd name="T4" fmla="*/ 0 w 311"/>
                  <a:gd name="T5" fmla="*/ 81 h 329"/>
                  <a:gd name="T6" fmla="*/ 18 w 311"/>
                  <a:gd name="T7" fmla="*/ 99 h 329"/>
                  <a:gd name="T8" fmla="*/ 18 w 311"/>
                  <a:gd name="T9" fmla="*/ 229 h 329"/>
                  <a:gd name="T10" fmla="*/ 0 w 311"/>
                  <a:gd name="T11" fmla="*/ 247 h 329"/>
                  <a:gd name="T12" fmla="*/ 0 w 311"/>
                  <a:gd name="T13" fmla="*/ 310 h 329"/>
                  <a:gd name="T14" fmla="*/ 18 w 311"/>
                  <a:gd name="T15" fmla="*/ 329 h 329"/>
                  <a:gd name="T16" fmla="*/ 311 w 311"/>
                  <a:gd name="T17" fmla="*/ 329 h 329"/>
                  <a:gd name="T18" fmla="*/ 311 w 311"/>
                  <a:gd name="T19" fmla="*/ 0 h 329"/>
                  <a:gd name="T20" fmla="*/ 18 w 311"/>
                  <a:gd name="T2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1" h="329">
                    <a:moveTo>
                      <a:pt x="18" y="0"/>
                    </a:moveTo>
                    <a:cubicBezTo>
                      <a:pt x="18" y="10"/>
                      <a:pt x="10" y="18"/>
                      <a:pt x="0" y="18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0" y="81"/>
                      <a:pt x="18" y="89"/>
                      <a:pt x="18" y="99"/>
                    </a:cubicBezTo>
                    <a:cubicBezTo>
                      <a:pt x="18" y="229"/>
                      <a:pt x="18" y="229"/>
                      <a:pt x="18" y="229"/>
                    </a:cubicBezTo>
                    <a:cubicBezTo>
                      <a:pt x="18" y="239"/>
                      <a:pt x="10" y="247"/>
                      <a:pt x="0" y="247"/>
                    </a:cubicBezTo>
                    <a:cubicBezTo>
                      <a:pt x="0" y="310"/>
                      <a:pt x="0" y="310"/>
                      <a:pt x="0" y="310"/>
                    </a:cubicBezTo>
                    <a:cubicBezTo>
                      <a:pt x="10" y="310"/>
                      <a:pt x="18" y="319"/>
                      <a:pt x="18" y="329"/>
                    </a:cubicBezTo>
                    <a:cubicBezTo>
                      <a:pt x="311" y="329"/>
                      <a:pt x="311" y="329"/>
                      <a:pt x="311" y="329"/>
                    </a:cubicBezTo>
                    <a:cubicBezTo>
                      <a:pt x="311" y="0"/>
                      <a:pt x="311" y="0"/>
                      <a:pt x="311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8" name="Rectangle 44"/>
              <p:cNvSpPr>
                <a:spLocks noChangeArrowheads="1"/>
              </p:cNvSpPr>
              <p:nvPr/>
            </p:nvSpPr>
            <p:spPr bwMode="auto">
              <a:xfrm>
                <a:off x="1499" y="1207"/>
                <a:ext cx="128" cy="150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9" name="Oval 45"/>
              <p:cNvSpPr>
                <a:spLocks noChangeArrowheads="1"/>
              </p:cNvSpPr>
              <p:nvPr/>
            </p:nvSpPr>
            <p:spPr bwMode="auto">
              <a:xfrm>
                <a:off x="1546" y="1248"/>
                <a:ext cx="38" cy="3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0" name="Oval 46"/>
              <p:cNvSpPr>
                <a:spLocks noChangeArrowheads="1"/>
              </p:cNvSpPr>
              <p:nvPr/>
            </p:nvSpPr>
            <p:spPr bwMode="auto">
              <a:xfrm>
                <a:off x="1583" y="1313"/>
                <a:ext cx="13" cy="1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1" name="Line 47"/>
              <p:cNvSpPr>
                <a:spLocks noChangeShapeType="1"/>
              </p:cNvSpPr>
              <p:nvPr/>
            </p:nvSpPr>
            <p:spPr bwMode="auto">
              <a:xfrm>
                <a:off x="1580" y="1255"/>
                <a:ext cx="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2" name="Line 48"/>
              <p:cNvSpPr>
                <a:spLocks noChangeShapeType="1"/>
              </p:cNvSpPr>
              <p:nvPr/>
            </p:nvSpPr>
            <p:spPr bwMode="auto">
              <a:xfrm>
                <a:off x="1580" y="1277"/>
                <a:ext cx="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6" name="Group 165"/>
            <p:cNvGrpSpPr>
              <a:grpSpLocks noChangeAspect="1"/>
            </p:cNvGrpSpPr>
            <p:nvPr/>
          </p:nvGrpSpPr>
          <p:grpSpPr bwMode="auto">
            <a:xfrm>
              <a:off x="2333245" y="1438654"/>
              <a:ext cx="393700" cy="215900"/>
              <a:chOff x="1477" y="923"/>
              <a:chExt cx="248" cy="136"/>
            </a:xfrm>
          </p:grpSpPr>
          <p:sp>
            <p:nvSpPr>
              <p:cNvPr id="663" name="Freeform 166"/>
              <p:cNvSpPr>
                <a:spLocks/>
              </p:cNvSpPr>
              <p:nvPr/>
            </p:nvSpPr>
            <p:spPr bwMode="auto">
              <a:xfrm>
                <a:off x="1593" y="957"/>
                <a:ext cx="34" cy="69"/>
              </a:xfrm>
              <a:custGeom>
                <a:avLst/>
                <a:gdLst>
                  <a:gd name="T0" fmla="*/ 0 w 34"/>
                  <a:gd name="T1" fmla="*/ 0 h 69"/>
                  <a:gd name="T2" fmla="*/ 34 w 34"/>
                  <a:gd name="T3" fmla="*/ 34 h 69"/>
                  <a:gd name="T4" fmla="*/ 0 w 34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69">
                    <a:moveTo>
                      <a:pt x="0" y="0"/>
                    </a:moveTo>
                    <a:lnTo>
                      <a:pt x="34" y="34"/>
                    </a:lnTo>
                    <a:lnTo>
                      <a:pt x="0" y="6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4" name="Line 167"/>
              <p:cNvSpPr>
                <a:spLocks noChangeShapeType="1"/>
              </p:cNvSpPr>
              <p:nvPr/>
            </p:nvSpPr>
            <p:spPr bwMode="auto">
              <a:xfrm flipH="1">
                <a:off x="1553" y="991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5" name="Rectangle 168"/>
              <p:cNvSpPr>
                <a:spLocks noChangeArrowheads="1"/>
              </p:cNvSpPr>
              <p:nvPr/>
            </p:nvSpPr>
            <p:spPr bwMode="auto">
              <a:xfrm>
                <a:off x="1477" y="923"/>
                <a:ext cx="248" cy="13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6" name="Line 169"/>
              <p:cNvSpPr>
                <a:spLocks noChangeShapeType="1"/>
              </p:cNvSpPr>
              <p:nvPr/>
            </p:nvSpPr>
            <p:spPr bwMode="auto">
              <a:xfrm>
                <a:off x="1658" y="923"/>
                <a:ext cx="0" cy="1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7" name="Group 177"/>
            <p:cNvGrpSpPr>
              <a:grpSpLocks noChangeAspect="1"/>
            </p:cNvGrpSpPr>
            <p:nvPr/>
          </p:nvGrpSpPr>
          <p:grpSpPr bwMode="auto">
            <a:xfrm>
              <a:off x="2341183" y="247414"/>
              <a:ext cx="377825" cy="374650"/>
              <a:chOff x="1483" y="132"/>
              <a:chExt cx="238" cy="236"/>
            </a:xfrm>
          </p:grpSpPr>
          <p:sp>
            <p:nvSpPr>
              <p:cNvPr id="661" name="Freeform 178"/>
              <p:cNvSpPr>
                <a:spLocks/>
              </p:cNvSpPr>
              <p:nvPr/>
            </p:nvSpPr>
            <p:spPr bwMode="auto">
              <a:xfrm>
                <a:off x="1483" y="198"/>
                <a:ext cx="172" cy="170"/>
              </a:xfrm>
              <a:custGeom>
                <a:avLst/>
                <a:gdLst>
                  <a:gd name="T0" fmla="*/ 93 w 172"/>
                  <a:gd name="T1" fmla="*/ 0 h 170"/>
                  <a:gd name="T2" fmla="*/ 172 w 172"/>
                  <a:gd name="T3" fmla="*/ 0 h 170"/>
                  <a:gd name="T4" fmla="*/ 172 w 172"/>
                  <a:gd name="T5" fmla="*/ 74 h 170"/>
                  <a:gd name="T6" fmla="*/ 77 w 172"/>
                  <a:gd name="T7" fmla="*/ 170 h 170"/>
                  <a:gd name="T8" fmla="*/ 0 w 172"/>
                  <a:gd name="T9" fmla="*/ 92 h 170"/>
                  <a:gd name="T10" fmla="*/ 93 w 172"/>
                  <a:gd name="T11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" h="170">
                    <a:moveTo>
                      <a:pt x="93" y="0"/>
                    </a:moveTo>
                    <a:lnTo>
                      <a:pt x="172" y="0"/>
                    </a:lnTo>
                    <a:lnTo>
                      <a:pt x="172" y="74"/>
                    </a:lnTo>
                    <a:lnTo>
                      <a:pt x="77" y="170"/>
                    </a:lnTo>
                    <a:lnTo>
                      <a:pt x="0" y="92"/>
                    </a:lnTo>
                    <a:lnTo>
                      <a:pt x="93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2" name="Freeform 179"/>
              <p:cNvSpPr>
                <a:spLocks/>
              </p:cNvSpPr>
              <p:nvPr/>
            </p:nvSpPr>
            <p:spPr bwMode="auto">
              <a:xfrm>
                <a:off x="1608" y="132"/>
                <a:ext cx="113" cy="113"/>
              </a:xfrm>
              <a:custGeom>
                <a:avLst/>
                <a:gdLst>
                  <a:gd name="T0" fmla="*/ 22 w 155"/>
                  <a:gd name="T1" fmla="*/ 132 h 156"/>
                  <a:gd name="T2" fmla="*/ 0 w 155"/>
                  <a:gd name="T3" fmla="*/ 78 h 156"/>
                  <a:gd name="T4" fmla="*/ 78 w 155"/>
                  <a:gd name="T5" fmla="*/ 0 h 156"/>
                  <a:gd name="T6" fmla="*/ 155 w 155"/>
                  <a:gd name="T7" fmla="*/ 78 h 156"/>
                  <a:gd name="T8" fmla="*/ 78 w 155"/>
                  <a:gd name="T9" fmla="*/ 156 h 156"/>
                  <a:gd name="T10" fmla="*/ 68 w 155"/>
                  <a:gd name="T11" fmla="*/ 15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156">
                    <a:moveTo>
                      <a:pt x="22" y="132"/>
                    </a:moveTo>
                    <a:cubicBezTo>
                      <a:pt x="8" y="118"/>
                      <a:pt x="0" y="99"/>
                      <a:pt x="0" y="78"/>
                    </a:cubicBezTo>
                    <a:cubicBezTo>
                      <a:pt x="0" y="35"/>
                      <a:pt x="35" y="0"/>
                      <a:pt x="78" y="0"/>
                    </a:cubicBezTo>
                    <a:cubicBezTo>
                      <a:pt x="121" y="0"/>
                      <a:pt x="155" y="35"/>
                      <a:pt x="155" y="78"/>
                    </a:cubicBezTo>
                    <a:cubicBezTo>
                      <a:pt x="155" y="121"/>
                      <a:pt x="121" y="156"/>
                      <a:pt x="78" y="156"/>
                    </a:cubicBezTo>
                    <a:cubicBezTo>
                      <a:pt x="74" y="156"/>
                      <a:pt x="71" y="155"/>
                      <a:pt x="68" y="15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8" name="Group 199"/>
            <p:cNvGrpSpPr>
              <a:grpSpLocks noChangeAspect="1"/>
            </p:cNvGrpSpPr>
            <p:nvPr/>
          </p:nvGrpSpPr>
          <p:grpSpPr bwMode="auto">
            <a:xfrm>
              <a:off x="2335627" y="839859"/>
              <a:ext cx="388937" cy="381000"/>
              <a:chOff x="1501" y="576"/>
              <a:chExt cx="245" cy="240"/>
            </a:xfrm>
          </p:grpSpPr>
          <p:sp>
            <p:nvSpPr>
              <p:cNvPr id="659" name="Freeform 200"/>
              <p:cNvSpPr>
                <a:spLocks/>
              </p:cNvSpPr>
              <p:nvPr/>
            </p:nvSpPr>
            <p:spPr bwMode="auto">
              <a:xfrm>
                <a:off x="1619" y="576"/>
                <a:ext cx="127" cy="126"/>
              </a:xfrm>
              <a:custGeom>
                <a:avLst/>
                <a:gdLst>
                  <a:gd name="T0" fmla="*/ 3 w 175"/>
                  <a:gd name="T1" fmla="*/ 112 h 174"/>
                  <a:gd name="T2" fmla="*/ 0 w 175"/>
                  <a:gd name="T3" fmla="*/ 87 h 174"/>
                  <a:gd name="T4" fmla="*/ 87 w 175"/>
                  <a:gd name="T5" fmla="*/ 0 h 174"/>
                  <a:gd name="T6" fmla="*/ 135 w 175"/>
                  <a:gd name="T7" fmla="*/ 14 h 174"/>
                  <a:gd name="T8" fmla="*/ 68 w 175"/>
                  <a:gd name="T9" fmla="*/ 80 h 174"/>
                  <a:gd name="T10" fmla="*/ 91 w 175"/>
                  <a:gd name="T11" fmla="*/ 102 h 174"/>
                  <a:gd name="T12" fmla="*/ 158 w 175"/>
                  <a:gd name="T13" fmla="*/ 36 h 174"/>
                  <a:gd name="T14" fmla="*/ 175 w 175"/>
                  <a:gd name="T15" fmla="*/ 87 h 174"/>
                  <a:gd name="T16" fmla="*/ 87 w 175"/>
                  <a:gd name="T17" fmla="*/ 174 h 174"/>
                  <a:gd name="T18" fmla="*/ 65 w 175"/>
                  <a:gd name="T19" fmla="*/ 17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5" h="174">
                    <a:moveTo>
                      <a:pt x="3" y="112"/>
                    </a:moveTo>
                    <a:cubicBezTo>
                      <a:pt x="1" y="104"/>
                      <a:pt x="0" y="96"/>
                      <a:pt x="0" y="87"/>
                    </a:cubicBezTo>
                    <a:cubicBezTo>
                      <a:pt x="0" y="39"/>
                      <a:pt x="39" y="0"/>
                      <a:pt x="87" y="0"/>
                    </a:cubicBezTo>
                    <a:cubicBezTo>
                      <a:pt x="105" y="0"/>
                      <a:pt x="122" y="5"/>
                      <a:pt x="135" y="14"/>
                    </a:cubicBezTo>
                    <a:cubicBezTo>
                      <a:pt x="68" y="80"/>
                      <a:pt x="68" y="80"/>
                      <a:pt x="68" y="80"/>
                    </a:cubicBezTo>
                    <a:cubicBezTo>
                      <a:pt x="91" y="102"/>
                      <a:pt x="91" y="102"/>
                      <a:pt x="91" y="102"/>
                    </a:cubicBezTo>
                    <a:cubicBezTo>
                      <a:pt x="158" y="36"/>
                      <a:pt x="158" y="36"/>
                      <a:pt x="158" y="36"/>
                    </a:cubicBezTo>
                    <a:cubicBezTo>
                      <a:pt x="168" y="50"/>
                      <a:pt x="175" y="68"/>
                      <a:pt x="175" y="87"/>
                    </a:cubicBezTo>
                    <a:cubicBezTo>
                      <a:pt x="175" y="135"/>
                      <a:pt x="135" y="174"/>
                      <a:pt x="87" y="174"/>
                    </a:cubicBezTo>
                    <a:cubicBezTo>
                      <a:pt x="79" y="174"/>
                      <a:pt x="72" y="173"/>
                      <a:pt x="65" y="17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0" name="Freeform 201"/>
              <p:cNvSpPr>
                <a:spLocks/>
              </p:cNvSpPr>
              <p:nvPr/>
            </p:nvSpPr>
            <p:spPr bwMode="auto">
              <a:xfrm>
                <a:off x="1501" y="653"/>
                <a:ext cx="169" cy="163"/>
              </a:xfrm>
              <a:custGeom>
                <a:avLst/>
                <a:gdLst>
                  <a:gd name="T0" fmla="*/ 168 w 234"/>
                  <a:gd name="T1" fmla="*/ 0 h 226"/>
                  <a:gd name="T2" fmla="*/ 18 w 234"/>
                  <a:gd name="T3" fmla="*/ 144 h 226"/>
                  <a:gd name="T4" fmla="*/ 18 w 234"/>
                  <a:gd name="T5" fmla="*/ 208 h 226"/>
                  <a:gd name="T6" fmla="*/ 82 w 234"/>
                  <a:gd name="T7" fmla="*/ 208 h 226"/>
                  <a:gd name="T8" fmla="*/ 234 w 234"/>
                  <a:gd name="T9" fmla="*/ 6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26">
                    <a:moveTo>
                      <a:pt x="168" y="0"/>
                    </a:moveTo>
                    <a:cubicBezTo>
                      <a:pt x="18" y="144"/>
                      <a:pt x="18" y="144"/>
                      <a:pt x="18" y="144"/>
                    </a:cubicBezTo>
                    <a:cubicBezTo>
                      <a:pt x="0" y="162"/>
                      <a:pt x="0" y="190"/>
                      <a:pt x="18" y="208"/>
                    </a:cubicBezTo>
                    <a:cubicBezTo>
                      <a:pt x="36" y="226"/>
                      <a:pt x="65" y="226"/>
                      <a:pt x="82" y="208"/>
                    </a:cubicBezTo>
                    <a:cubicBezTo>
                      <a:pt x="234" y="65"/>
                      <a:pt x="234" y="65"/>
                      <a:pt x="234" y="6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88" name="Group 687"/>
          <p:cNvGrpSpPr/>
          <p:nvPr/>
        </p:nvGrpSpPr>
        <p:grpSpPr>
          <a:xfrm>
            <a:off x="-9457441" y="236812"/>
            <a:ext cx="406193" cy="4089968"/>
            <a:chOff x="1793507" y="241064"/>
            <a:chExt cx="414338" cy="4171980"/>
          </a:xfrm>
        </p:grpSpPr>
        <p:grpSp>
          <p:nvGrpSpPr>
            <p:cNvPr id="689" name="Group 53"/>
            <p:cNvGrpSpPr>
              <a:grpSpLocks noChangeAspect="1"/>
            </p:cNvGrpSpPr>
            <p:nvPr/>
          </p:nvGrpSpPr>
          <p:grpSpPr bwMode="auto">
            <a:xfrm>
              <a:off x="1802681" y="3046684"/>
              <a:ext cx="395991" cy="239849"/>
              <a:chOff x="3794" y="2128"/>
              <a:chExt cx="246" cy="149"/>
            </a:xfrm>
          </p:grpSpPr>
          <p:sp>
            <p:nvSpPr>
              <p:cNvPr id="741" name="Freeform 54"/>
              <p:cNvSpPr>
                <a:spLocks/>
              </p:cNvSpPr>
              <p:nvPr/>
            </p:nvSpPr>
            <p:spPr bwMode="auto">
              <a:xfrm>
                <a:off x="3794" y="2179"/>
                <a:ext cx="226" cy="82"/>
              </a:xfrm>
              <a:custGeom>
                <a:avLst/>
                <a:gdLst>
                  <a:gd name="T0" fmla="*/ 45 w 312"/>
                  <a:gd name="T1" fmla="*/ 112 h 112"/>
                  <a:gd name="T2" fmla="*/ 22 w 312"/>
                  <a:gd name="T3" fmla="*/ 112 h 112"/>
                  <a:gd name="T4" fmla="*/ 0 w 312"/>
                  <a:gd name="T5" fmla="*/ 90 h 112"/>
                  <a:gd name="T6" fmla="*/ 0 w 312"/>
                  <a:gd name="T7" fmla="*/ 52 h 112"/>
                  <a:gd name="T8" fmla="*/ 52 w 312"/>
                  <a:gd name="T9" fmla="*/ 0 h 112"/>
                  <a:gd name="T10" fmla="*/ 312 w 312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112">
                    <a:moveTo>
                      <a:pt x="45" y="112"/>
                    </a:moveTo>
                    <a:cubicBezTo>
                      <a:pt x="22" y="112"/>
                      <a:pt x="22" y="112"/>
                      <a:pt x="22" y="112"/>
                    </a:cubicBezTo>
                    <a:cubicBezTo>
                      <a:pt x="10" y="112"/>
                      <a:pt x="0" y="102"/>
                      <a:pt x="0" y="9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24"/>
                      <a:pt x="24" y="0"/>
                      <a:pt x="52" y="0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2" name="Oval 55"/>
              <p:cNvSpPr>
                <a:spLocks noChangeArrowheads="1"/>
              </p:cNvSpPr>
              <p:nvPr/>
            </p:nvSpPr>
            <p:spPr bwMode="auto">
              <a:xfrm>
                <a:off x="3825" y="2224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3" name="Oval 56"/>
              <p:cNvSpPr>
                <a:spLocks noChangeArrowheads="1"/>
              </p:cNvSpPr>
              <p:nvPr/>
            </p:nvSpPr>
            <p:spPr bwMode="auto">
              <a:xfrm>
                <a:off x="3971" y="2224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4" name="Freeform 57"/>
              <p:cNvSpPr>
                <a:spLocks/>
              </p:cNvSpPr>
              <p:nvPr/>
            </p:nvSpPr>
            <p:spPr bwMode="auto">
              <a:xfrm>
                <a:off x="3994" y="2128"/>
                <a:ext cx="46" cy="130"/>
              </a:xfrm>
              <a:custGeom>
                <a:avLst/>
                <a:gdLst>
                  <a:gd name="T0" fmla="*/ 39 w 64"/>
                  <a:gd name="T1" fmla="*/ 178 h 178"/>
                  <a:gd name="T2" fmla="*/ 63 w 64"/>
                  <a:gd name="T3" fmla="*/ 139 h 178"/>
                  <a:gd name="T4" fmla="*/ 54 w 64"/>
                  <a:gd name="T5" fmla="*/ 105 h 178"/>
                  <a:gd name="T6" fmla="*/ 0 w 64"/>
                  <a:gd name="T7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178">
                    <a:moveTo>
                      <a:pt x="39" y="178"/>
                    </a:moveTo>
                    <a:cubicBezTo>
                      <a:pt x="55" y="173"/>
                      <a:pt x="63" y="154"/>
                      <a:pt x="63" y="139"/>
                    </a:cubicBezTo>
                    <a:cubicBezTo>
                      <a:pt x="63" y="139"/>
                      <a:pt x="64" y="127"/>
                      <a:pt x="54" y="105"/>
                    </a:cubicBezTo>
                    <a:cubicBezTo>
                      <a:pt x="43" y="84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5" name="Freeform 58"/>
              <p:cNvSpPr>
                <a:spLocks/>
              </p:cNvSpPr>
              <p:nvPr/>
            </p:nvSpPr>
            <p:spPr bwMode="auto">
              <a:xfrm>
                <a:off x="3843" y="2128"/>
                <a:ext cx="171" cy="51"/>
              </a:xfrm>
              <a:custGeom>
                <a:avLst/>
                <a:gdLst>
                  <a:gd name="T0" fmla="*/ 235 w 235"/>
                  <a:gd name="T1" fmla="*/ 0 h 70"/>
                  <a:gd name="T2" fmla="*/ 78 w 235"/>
                  <a:gd name="T3" fmla="*/ 0 h 70"/>
                  <a:gd name="T4" fmla="*/ 50 w 235"/>
                  <a:gd name="T5" fmla="*/ 15 h 70"/>
                  <a:gd name="T6" fmla="*/ 0 w 235"/>
                  <a:gd name="T7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5" h="70">
                    <a:moveTo>
                      <a:pt x="235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66" y="0"/>
                      <a:pt x="58" y="5"/>
                      <a:pt x="50" y="15"/>
                    </a:cubicBezTo>
                    <a:cubicBezTo>
                      <a:pt x="0" y="70"/>
                      <a:pt x="0" y="70"/>
                      <a:pt x="0" y="7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6" name="Line 59"/>
              <p:cNvSpPr>
                <a:spLocks noChangeShapeType="1"/>
              </p:cNvSpPr>
              <p:nvPr/>
            </p:nvSpPr>
            <p:spPr bwMode="auto">
              <a:xfrm flipH="1">
                <a:off x="3877" y="2261"/>
                <a:ext cx="9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7" name="Line 60"/>
              <p:cNvSpPr>
                <a:spLocks noChangeShapeType="1"/>
              </p:cNvSpPr>
              <p:nvPr/>
            </p:nvSpPr>
            <p:spPr bwMode="auto">
              <a:xfrm>
                <a:off x="3943" y="2128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0" name="Group 63"/>
            <p:cNvGrpSpPr>
              <a:grpSpLocks noChangeAspect="1"/>
            </p:cNvGrpSpPr>
            <p:nvPr/>
          </p:nvGrpSpPr>
          <p:grpSpPr bwMode="auto">
            <a:xfrm>
              <a:off x="1830061" y="3471737"/>
              <a:ext cx="341231" cy="345623"/>
              <a:chOff x="3800" y="2084"/>
              <a:chExt cx="233" cy="236"/>
            </a:xfrm>
          </p:grpSpPr>
          <p:sp>
            <p:nvSpPr>
              <p:cNvPr id="737" name="Freeform 64"/>
              <p:cNvSpPr>
                <a:spLocks/>
              </p:cNvSpPr>
              <p:nvPr/>
            </p:nvSpPr>
            <p:spPr bwMode="auto">
              <a:xfrm>
                <a:off x="3934" y="2085"/>
                <a:ext cx="73" cy="235"/>
              </a:xfrm>
              <a:custGeom>
                <a:avLst/>
                <a:gdLst>
                  <a:gd name="T0" fmla="*/ 101 w 102"/>
                  <a:gd name="T1" fmla="*/ 323 h 323"/>
                  <a:gd name="T2" fmla="*/ 102 w 102"/>
                  <a:gd name="T3" fmla="*/ 310 h 323"/>
                  <a:gd name="T4" fmla="*/ 32 w 102"/>
                  <a:gd name="T5" fmla="*/ 198 h 323"/>
                  <a:gd name="T6" fmla="*/ 19 w 102"/>
                  <a:gd name="T7" fmla="*/ 192 h 323"/>
                  <a:gd name="T8" fmla="*/ 0 w 102"/>
                  <a:gd name="T9" fmla="*/ 163 h 323"/>
                  <a:gd name="T10" fmla="*/ 22 w 102"/>
                  <a:gd name="T11" fmla="*/ 130 h 323"/>
                  <a:gd name="T12" fmla="*/ 33 w 102"/>
                  <a:gd name="T13" fmla="*/ 125 h 323"/>
                  <a:gd name="T14" fmla="*/ 102 w 102"/>
                  <a:gd name="T15" fmla="*/ 13 h 323"/>
                  <a:gd name="T16" fmla="*/ 101 w 102"/>
                  <a:gd name="T17" fmla="*/ 0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323">
                    <a:moveTo>
                      <a:pt x="101" y="323"/>
                    </a:moveTo>
                    <a:cubicBezTo>
                      <a:pt x="102" y="319"/>
                      <a:pt x="102" y="315"/>
                      <a:pt x="102" y="310"/>
                    </a:cubicBezTo>
                    <a:cubicBezTo>
                      <a:pt x="102" y="261"/>
                      <a:pt x="73" y="218"/>
                      <a:pt x="32" y="198"/>
                    </a:cubicBezTo>
                    <a:cubicBezTo>
                      <a:pt x="19" y="192"/>
                      <a:pt x="19" y="192"/>
                      <a:pt x="19" y="192"/>
                    </a:cubicBezTo>
                    <a:cubicBezTo>
                      <a:pt x="8" y="187"/>
                      <a:pt x="0" y="175"/>
                      <a:pt x="0" y="163"/>
                    </a:cubicBezTo>
                    <a:cubicBezTo>
                      <a:pt x="0" y="148"/>
                      <a:pt x="10" y="135"/>
                      <a:pt x="22" y="130"/>
                    </a:cubicBezTo>
                    <a:cubicBezTo>
                      <a:pt x="33" y="125"/>
                      <a:pt x="33" y="125"/>
                      <a:pt x="33" y="125"/>
                    </a:cubicBezTo>
                    <a:cubicBezTo>
                      <a:pt x="74" y="104"/>
                      <a:pt x="102" y="62"/>
                      <a:pt x="102" y="13"/>
                    </a:cubicBezTo>
                    <a:cubicBezTo>
                      <a:pt x="102" y="9"/>
                      <a:pt x="101" y="4"/>
                      <a:pt x="101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8" name="Freeform 65"/>
              <p:cNvSpPr>
                <a:spLocks/>
              </p:cNvSpPr>
              <p:nvPr/>
            </p:nvSpPr>
            <p:spPr bwMode="auto">
              <a:xfrm>
                <a:off x="3827" y="2084"/>
                <a:ext cx="72" cy="236"/>
              </a:xfrm>
              <a:custGeom>
                <a:avLst/>
                <a:gdLst>
                  <a:gd name="T0" fmla="*/ 0 w 100"/>
                  <a:gd name="T1" fmla="*/ 0 h 324"/>
                  <a:gd name="T2" fmla="*/ 0 w 100"/>
                  <a:gd name="T3" fmla="*/ 14 h 324"/>
                  <a:gd name="T4" fmla="*/ 67 w 100"/>
                  <a:gd name="T5" fmla="*/ 126 h 324"/>
                  <a:gd name="T6" fmla="*/ 80 w 100"/>
                  <a:gd name="T7" fmla="*/ 133 h 324"/>
                  <a:gd name="T8" fmla="*/ 100 w 100"/>
                  <a:gd name="T9" fmla="*/ 164 h 324"/>
                  <a:gd name="T10" fmla="*/ 80 w 100"/>
                  <a:gd name="T11" fmla="*/ 194 h 324"/>
                  <a:gd name="T12" fmla="*/ 68 w 100"/>
                  <a:gd name="T13" fmla="*/ 200 h 324"/>
                  <a:gd name="T14" fmla="*/ 0 w 100"/>
                  <a:gd name="T15" fmla="*/ 311 h 324"/>
                  <a:gd name="T16" fmla="*/ 0 w 100"/>
                  <a:gd name="T17" fmla="*/ 32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324">
                    <a:moveTo>
                      <a:pt x="0" y="0"/>
                    </a:moveTo>
                    <a:cubicBezTo>
                      <a:pt x="0" y="5"/>
                      <a:pt x="0" y="10"/>
                      <a:pt x="0" y="14"/>
                    </a:cubicBezTo>
                    <a:cubicBezTo>
                      <a:pt x="0" y="64"/>
                      <a:pt x="26" y="105"/>
                      <a:pt x="67" y="126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92" y="139"/>
                      <a:pt x="100" y="149"/>
                      <a:pt x="100" y="164"/>
                    </a:cubicBezTo>
                    <a:cubicBezTo>
                      <a:pt x="100" y="177"/>
                      <a:pt x="92" y="189"/>
                      <a:pt x="80" y="194"/>
                    </a:cubicBezTo>
                    <a:cubicBezTo>
                      <a:pt x="68" y="200"/>
                      <a:pt x="68" y="200"/>
                      <a:pt x="68" y="200"/>
                    </a:cubicBezTo>
                    <a:cubicBezTo>
                      <a:pt x="27" y="220"/>
                      <a:pt x="0" y="263"/>
                      <a:pt x="0" y="311"/>
                    </a:cubicBezTo>
                    <a:cubicBezTo>
                      <a:pt x="0" y="316"/>
                      <a:pt x="0" y="320"/>
                      <a:pt x="0" y="32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9" name="Line 66"/>
              <p:cNvSpPr>
                <a:spLocks noChangeShapeType="1"/>
              </p:cNvSpPr>
              <p:nvPr/>
            </p:nvSpPr>
            <p:spPr bwMode="auto">
              <a:xfrm>
                <a:off x="3800" y="2086"/>
                <a:ext cx="2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0" name="Line 67"/>
              <p:cNvSpPr>
                <a:spLocks noChangeShapeType="1"/>
              </p:cNvSpPr>
              <p:nvPr/>
            </p:nvSpPr>
            <p:spPr bwMode="auto">
              <a:xfrm>
                <a:off x="3800" y="2320"/>
                <a:ext cx="2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1" name="Group 81"/>
            <p:cNvGrpSpPr>
              <a:grpSpLocks noChangeAspect="1"/>
            </p:cNvGrpSpPr>
            <p:nvPr/>
          </p:nvGrpSpPr>
          <p:grpSpPr bwMode="auto">
            <a:xfrm>
              <a:off x="1820387" y="4002564"/>
              <a:ext cx="360578" cy="410480"/>
              <a:chOff x="3805" y="2075"/>
              <a:chExt cx="224" cy="255"/>
            </a:xfrm>
          </p:grpSpPr>
          <p:sp>
            <p:nvSpPr>
              <p:cNvPr id="732" name="Freeform 82"/>
              <p:cNvSpPr>
                <a:spLocks/>
              </p:cNvSpPr>
              <p:nvPr/>
            </p:nvSpPr>
            <p:spPr bwMode="auto">
              <a:xfrm>
                <a:off x="3805" y="2095"/>
                <a:ext cx="194" cy="50"/>
              </a:xfrm>
              <a:custGeom>
                <a:avLst/>
                <a:gdLst>
                  <a:gd name="T0" fmla="*/ 28 w 194"/>
                  <a:gd name="T1" fmla="*/ 0 h 50"/>
                  <a:gd name="T2" fmla="*/ 0 w 194"/>
                  <a:gd name="T3" fmla="*/ 25 h 50"/>
                  <a:gd name="T4" fmla="*/ 28 w 194"/>
                  <a:gd name="T5" fmla="*/ 50 h 50"/>
                  <a:gd name="T6" fmla="*/ 194 w 194"/>
                  <a:gd name="T7" fmla="*/ 50 h 50"/>
                  <a:gd name="T8" fmla="*/ 194 w 194"/>
                  <a:gd name="T9" fmla="*/ 0 h 50"/>
                  <a:gd name="T10" fmla="*/ 28 w 194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4" h="50">
                    <a:moveTo>
                      <a:pt x="28" y="0"/>
                    </a:moveTo>
                    <a:lnTo>
                      <a:pt x="0" y="25"/>
                    </a:lnTo>
                    <a:lnTo>
                      <a:pt x="28" y="50"/>
                    </a:lnTo>
                    <a:lnTo>
                      <a:pt x="194" y="50"/>
                    </a:lnTo>
                    <a:lnTo>
                      <a:pt x="194" y="0"/>
                    </a:lnTo>
                    <a:lnTo>
                      <a:pt x="28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3" name="Freeform 83"/>
              <p:cNvSpPr>
                <a:spLocks/>
              </p:cNvSpPr>
              <p:nvPr/>
            </p:nvSpPr>
            <p:spPr bwMode="auto">
              <a:xfrm>
                <a:off x="3836" y="2176"/>
                <a:ext cx="193" cy="51"/>
              </a:xfrm>
              <a:custGeom>
                <a:avLst/>
                <a:gdLst>
                  <a:gd name="T0" fmla="*/ 166 w 193"/>
                  <a:gd name="T1" fmla="*/ 0 h 51"/>
                  <a:gd name="T2" fmla="*/ 193 w 193"/>
                  <a:gd name="T3" fmla="*/ 25 h 51"/>
                  <a:gd name="T4" fmla="*/ 166 w 193"/>
                  <a:gd name="T5" fmla="*/ 51 h 51"/>
                  <a:gd name="T6" fmla="*/ 0 w 193"/>
                  <a:gd name="T7" fmla="*/ 51 h 51"/>
                  <a:gd name="T8" fmla="*/ 0 w 193"/>
                  <a:gd name="T9" fmla="*/ 0 h 51"/>
                  <a:gd name="T10" fmla="*/ 166 w 193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" h="51">
                    <a:moveTo>
                      <a:pt x="166" y="0"/>
                    </a:moveTo>
                    <a:lnTo>
                      <a:pt x="193" y="25"/>
                    </a:lnTo>
                    <a:lnTo>
                      <a:pt x="166" y="51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66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4" name="Line 84"/>
              <p:cNvSpPr>
                <a:spLocks noChangeShapeType="1"/>
              </p:cNvSpPr>
              <p:nvPr/>
            </p:nvSpPr>
            <p:spPr bwMode="auto">
              <a:xfrm>
                <a:off x="3917" y="2075"/>
                <a:ext cx="0" cy="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5" name="Line 85"/>
              <p:cNvSpPr>
                <a:spLocks noChangeShapeType="1"/>
              </p:cNvSpPr>
              <p:nvPr/>
            </p:nvSpPr>
            <p:spPr bwMode="auto">
              <a:xfrm>
                <a:off x="3917" y="2145"/>
                <a:ext cx="0" cy="3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6" name="Line 86"/>
              <p:cNvSpPr>
                <a:spLocks noChangeShapeType="1"/>
              </p:cNvSpPr>
              <p:nvPr/>
            </p:nvSpPr>
            <p:spPr bwMode="auto">
              <a:xfrm>
                <a:off x="3917" y="2227"/>
                <a:ext cx="0" cy="10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2" name="Group 66"/>
            <p:cNvGrpSpPr>
              <a:grpSpLocks noChangeAspect="1"/>
            </p:cNvGrpSpPr>
            <p:nvPr/>
          </p:nvGrpSpPr>
          <p:grpSpPr bwMode="auto">
            <a:xfrm>
              <a:off x="1801445" y="2539218"/>
              <a:ext cx="398462" cy="322262"/>
              <a:chOff x="1128" y="1405"/>
              <a:chExt cx="251" cy="203"/>
            </a:xfrm>
          </p:grpSpPr>
          <p:sp>
            <p:nvSpPr>
              <p:cNvPr id="721" name="Line 67"/>
              <p:cNvSpPr>
                <a:spLocks noChangeShapeType="1"/>
              </p:cNvSpPr>
              <p:nvPr/>
            </p:nvSpPr>
            <p:spPr bwMode="auto">
              <a:xfrm>
                <a:off x="1253" y="1405"/>
                <a:ext cx="0" cy="18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2" name="Freeform 68"/>
              <p:cNvSpPr>
                <a:spLocks/>
              </p:cNvSpPr>
              <p:nvPr/>
            </p:nvSpPr>
            <p:spPr bwMode="auto">
              <a:xfrm>
                <a:off x="1195" y="1589"/>
                <a:ext cx="117" cy="19"/>
              </a:xfrm>
              <a:custGeom>
                <a:avLst/>
                <a:gdLst>
                  <a:gd name="T0" fmla="*/ 117 w 117"/>
                  <a:gd name="T1" fmla="*/ 19 h 19"/>
                  <a:gd name="T2" fmla="*/ 0 w 117"/>
                  <a:gd name="T3" fmla="*/ 19 h 19"/>
                  <a:gd name="T4" fmla="*/ 0 w 117"/>
                  <a:gd name="T5" fmla="*/ 14 h 19"/>
                  <a:gd name="T6" fmla="*/ 57 w 117"/>
                  <a:gd name="T7" fmla="*/ 0 h 19"/>
                  <a:gd name="T8" fmla="*/ 117 w 117"/>
                  <a:gd name="T9" fmla="*/ 14 h 19"/>
                  <a:gd name="T10" fmla="*/ 117 w 117"/>
                  <a:gd name="T1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7" h="19">
                    <a:moveTo>
                      <a:pt x="117" y="19"/>
                    </a:moveTo>
                    <a:lnTo>
                      <a:pt x="0" y="19"/>
                    </a:lnTo>
                    <a:lnTo>
                      <a:pt x="0" y="14"/>
                    </a:lnTo>
                    <a:lnTo>
                      <a:pt x="57" y="0"/>
                    </a:lnTo>
                    <a:lnTo>
                      <a:pt x="117" y="14"/>
                    </a:lnTo>
                    <a:lnTo>
                      <a:pt x="117" y="19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3" name="Line 69"/>
              <p:cNvSpPr>
                <a:spLocks noChangeShapeType="1"/>
              </p:cNvSpPr>
              <p:nvPr/>
            </p:nvSpPr>
            <p:spPr bwMode="auto">
              <a:xfrm>
                <a:off x="1244" y="1405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4" name="Line 70"/>
              <p:cNvSpPr>
                <a:spLocks noChangeShapeType="1"/>
              </p:cNvSpPr>
              <p:nvPr/>
            </p:nvSpPr>
            <p:spPr bwMode="auto">
              <a:xfrm>
                <a:off x="1244" y="1582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5" name="Line 71"/>
              <p:cNvSpPr>
                <a:spLocks noChangeShapeType="1"/>
              </p:cNvSpPr>
              <p:nvPr/>
            </p:nvSpPr>
            <p:spPr bwMode="auto">
              <a:xfrm>
                <a:off x="1244" y="1568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6" name="Freeform 72"/>
              <p:cNvSpPr>
                <a:spLocks/>
              </p:cNvSpPr>
              <p:nvPr/>
            </p:nvSpPr>
            <p:spPr bwMode="auto">
              <a:xfrm>
                <a:off x="1128" y="1533"/>
                <a:ext cx="82" cy="22"/>
              </a:xfrm>
              <a:custGeom>
                <a:avLst/>
                <a:gdLst>
                  <a:gd name="T0" fmla="*/ 113 w 113"/>
                  <a:gd name="T1" fmla="*/ 0 h 30"/>
                  <a:gd name="T2" fmla="*/ 56 w 113"/>
                  <a:gd name="T3" fmla="*/ 30 h 30"/>
                  <a:gd name="T4" fmla="*/ 0 w 113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30">
                    <a:moveTo>
                      <a:pt x="113" y="0"/>
                    </a:moveTo>
                    <a:cubicBezTo>
                      <a:pt x="101" y="18"/>
                      <a:pt x="80" y="30"/>
                      <a:pt x="56" y="30"/>
                    </a:cubicBezTo>
                    <a:cubicBezTo>
                      <a:pt x="33" y="30"/>
                      <a:pt x="12" y="18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7" name="Freeform 73"/>
              <p:cNvSpPr>
                <a:spLocks/>
              </p:cNvSpPr>
              <p:nvPr/>
            </p:nvSpPr>
            <p:spPr bwMode="auto">
              <a:xfrm>
                <a:off x="1132" y="1457"/>
                <a:ext cx="74" cy="74"/>
              </a:xfrm>
              <a:custGeom>
                <a:avLst/>
                <a:gdLst>
                  <a:gd name="T0" fmla="*/ 74 w 74"/>
                  <a:gd name="T1" fmla="*/ 74 h 74"/>
                  <a:gd name="T2" fmla="*/ 0 w 74"/>
                  <a:gd name="T3" fmla="*/ 74 h 74"/>
                  <a:gd name="T4" fmla="*/ 34 w 74"/>
                  <a:gd name="T5" fmla="*/ 0 h 74"/>
                  <a:gd name="T6" fmla="*/ 74 w 74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74">
                    <a:moveTo>
                      <a:pt x="74" y="74"/>
                    </a:moveTo>
                    <a:lnTo>
                      <a:pt x="0" y="74"/>
                    </a:lnTo>
                    <a:lnTo>
                      <a:pt x="34" y="0"/>
                    </a:lnTo>
                    <a:lnTo>
                      <a:pt x="74" y="74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8" name="Freeform 74"/>
              <p:cNvSpPr>
                <a:spLocks/>
              </p:cNvSpPr>
              <p:nvPr/>
            </p:nvSpPr>
            <p:spPr bwMode="auto">
              <a:xfrm>
                <a:off x="1144" y="1417"/>
                <a:ext cx="109" cy="35"/>
              </a:xfrm>
              <a:custGeom>
                <a:avLst/>
                <a:gdLst>
                  <a:gd name="T0" fmla="*/ 24 w 150"/>
                  <a:gd name="T1" fmla="*/ 0 h 48"/>
                  <a:gd name="T2" fmla="*/ 0 w 150"/>
                  <a:gd name="T3" fmla="*/ 24 h 48"/>
                  <a:gd name="T4" fmla="*/ 24 w 150"/>
                  <a:gd name="T5" fmla="*/ 48 h 48"/>
                  <a:gd name="T6" fmla="*/ 37 w 150"/>
                  <a:gd name="T7" fmla="*/ 44 h 48"/>
                  <a:gd name="T8" fmla="*/ 109 w 150"/>
                  <a:gd name="T9" fmla="*/ 10 h 48"/>
                  <a:gd name="T10" fmla="*/ 150 w 150"/>
                  <a:gd name="T11" fmla="*/ 2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0" h="48">
                    <a:moveTo>
                      <a:pt x="24" y="0"/>
                    </a:moveTo>
                    <a:cubicBezTo>
                      <a:pt x="11" y="0"/>
                      <a:pt x="0" y="10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29" y="48"/>
                      <a:pt x="33" y="46"/>
                      <a:pt x="37" y="44"/>
                    </a:cubicBezTo>
                    <a:cubicBezTo>
                      <a:pt x="45" y="41"/>
                      <a:pt x="82" y="12"/>
                      <a:pt x="109" y="10"/>
                    </a:cubicBezTo>
                    <a:cubicBezTo>
                      <a:pt x="137" y="9"/>
                      <a:pt x="150" y="20"/>
                      <a:pt x="150" y="2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9" name="Freeform 75"/>
              <p:cNvSpPr>
                <a:spLocks/>
              </p:cNvSpPr>
              <p:nvPr/>
            </p:nvSpPr>
            <p:spPr bwMode="auto">
              <a:xfrm>
                <a:off x="1297" y="1556"/>
                <a:ext cx="82" cy="22"/>
              </a:xfrm>
              <a:custGeom>
                <a:avLst/>
                <a:gdLst>
                  <a:gd name="T0" fmla="*/ 0 w 113"/>
                  <a:gd name="T1" fmla="*/ 0 h 30"/>
                  <a:gd name="T2" fmla="*/ 57 w 113"/>
                  <a:gd name="T3" fmla="*/ 30 h 30"/>
                  <a:gd name="T4" fmla="*/ 113 w 113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30">
                    <a:moveTo>
                      <a:pt x="0" y="0"/>
                    </a:moveTo>
                    <a:cubicBezTo>
                      <a:pt x="12" y="18"/>
                      <a:pt x="33" y="30"/>
                      <a:pt x="57" y="30"/>
                    </a:cubicBezTo>
                    <a:cubicBezTo>
                      <a:pt x="80" y="30"/>
                      <a:pt x="101" y="18"/>
                      <a:pt x="11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0" name="Freeform 76"/>
              <p:cNvSpPr>
                <a:spLocks/>
              </p:cNvSpPr>
              <p:nvPr/>
            </p:nvSpPr>
            <p:spPr bwMode="auto">
              <a:xfrm>
                <a:off x="1301" y="1480"/>
                <a:ext cx="74" cy="75"/>
              </a:xfrm>
              <a:custGeom>
                <a:avLst/>
                <a:gdLst>
                  <a:gd name="T0" fmla="*/ 0 w 74"/>
                  <a:gd name="T1" fmla="*/ 75 h 75"/>
                  <a:gd name="T2" fmla="*/ 74 w 74"/>
                  <a:gd name="T3" fmla="*/ 75 h 75"/>
                  <a:gd name="T4" fmla="*/ 40 w 74"/>
                  <a:gd name="T5" fmla="*/ 0 h 75"/>
                  <a:gd name="T6" fmla="*/ 0 w 74"/>
                  <a:gd name="T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75">
                    <a:moveTo>
                      <a:pt x="0" y="75"/>
                    </a:moveTo>
                    <a:lnTo>
                      <a:pt x="74" y="75"/>
                    </a:lnTo>
                    <a:lnTo>
                      <a:pt x="40" y="0"/>
                    </a:lnTo>
                    <a:lnTo>
                      <a:pt x="0" y="7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1" name="Freeform 77"/>
              <p:cNvSpPr>
                <a:spLocks/>
              </p:cNvSpPr>
              <p:nvPr/>
            </p:nvSpPr>
            <p:spPr bwMode="auto">
              <a:xfrm>
                <a:off x="1255" y="1426"/>
                <a:ext cx="108" cy="50"/>
              </a:xfrm>
              <a:custGeom>
                <a:avLst/>
                <a:gdLst>
                  <a:gd name="T0" fmla="*/ 128 w 149"/>
                  <a:gd name="T1" fmla="*/ 18 h 69"/>
                  <a:gd name="T2" fmla="*/ 145 w 149"/>
                  <a:gd name="T3" fmla="*/ 48 h 69"/>
                  <a:gd name="T4" fmla="*/ 116 w 149"/>
                  <a:gd name="T5" fmla="*/ 65 h 69"/>
                  <a:gd name="T6" fmla="*/ 104 w 149"/>
                  <a:gd name="T7" fmla="*/ 59 h 69"/>
                  <a:gd name="T8" fmla="*/ 42 w 149"/>
                  <a:gd name="T9" fmla="*/ 8 h 69"/>
                  <a:gd name="T10" fmla="*/ 1 w 149"/>
                  <a:gd name="T11" fmla="*/ 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9" h="69">
                    <a:moveTo>
                      <a:pt x="128" y="18"/>
                    </a:moveTo>
                    <a:cubicBezTo>
                      <a:pt x="141" y="21"/>
                      <a:pt x="149" y="34"/>
                      <a:pt x="145" y="48"/>
                    </a:cubicBezTo>
                    <a:cubicBezTo>
                      <a:pt x="142" y="61"/>
                      <a:pt x="129" y="69"/>
                      <a:pt x="116" y="65"/>
                    </a:cubicBezTo>
                    <a:cubicBezTo>
                      <a:pt x="111" y="64"/>
                      <a:pt x="108" y="61"/>
                      <a:pt x="104" y="59"/>
                    </a:cubicBezTo>
                    <a:cubicBezTo>
                      <a:pt x="98" y="53"/>
                      <a:pt x="69" y="16"/>
                      <a:pt x="42" y="8"/>
                    </a:cubicBezTo>
                    <a:cubicBezTo>
                      <a:pt x="16" y="0"/>
                      <a:pt x="0" y="8"/>
                      <a:pt x="1" y="9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3" name="Group 153"/>
            <p:cNvGrpSpPr>
              <a:grpSpLocks noChangeAspect="1"/>
            </p:cNvGrpSpPr>
            <p:nvPr/>
          </p:nvGrpSpPr>
          <p:grpSpPr bwMode="auto">
            <a:xfrm>
              <a:off x="1793507" y="1941264"/>
              <a:ext cx="414338" cy="412750"/>
              <a:chOff x="1133" y="1137"/>
              <a:chExt cx="261" cy="260"/>
            </a:xfrm>
          </p:grpSpPr>
          <p:sp>
            <p:nvSpPr>
              <p:cNvPr id="712" name="Oval 154"/>
              <p:cNvSpPr>
                <a:spLocks noChangeArrowheads="1"/>
              </p:cNvSpPr>
              <p:nvPr/>
            </p:nvSpPr>
            <p:spPr bwMode="auto">
              <a:xfrm>
                <a:off x="1210" y="1215"/>
                <a:ext cx="107" cy="10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3" name="Line 155"/>
              <p:cNvSpPr>
                <a:spLocks noChangeShapeType="1"/>
              </p:cNvSpPr>
              <p:nvPr/>
            </p:nvSpPr>
            <p:spPr bwMode="auto">
              <a:xfrm flipH="1" flipV="1">
                <a:off x="1171" y="1175"/>
                <a:ext cx="37" cy="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4" name="Line 156"/>
              <p:cNvSpPr>
                <a:spLocks noChangeShapeType="1"/>
              </p:cNvSpPr>
              <p:nvPr/>
            </p:nvSpPr>
            <p:spPr bwMode="auto">
              <a:xfrm flipV="1">
                <a:off x="1319" y="1175"/>
                <a:ext cx="38" cy="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5" name="Line 157"/>
              <p:cNvSpPr>
                <a:spLocks noChangeShapeType="1"/>
              </p:cNvSpPr>
              <p:nvPr/>
            </p:nvSpPr>
            <p:spPr bwMode="auto">
              <a:xfrm flipV="1">
                <a:off x="1264" y="1137"/>
                <a:ext cx="0" cy="52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6" name="Line 158"/>
              <p:cNvSpPr>
                <a:spLocks noChangeShapeType="1"/>
              </p:cNvSpPr>
              <p:nvPr/>
            </p:nvSpPr>
            <p:spPr bwMode="auto">
              <a:xfrm>
                <a:off x="1264" y="1345"/>
                <a:ext cx="0" cy="52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7" name="Line 159"/>
              <p:cNvSpPr>
                <a:spLocks noChangeShapeType="1"/>
              </p:cNvSpPr>
              <p:nvPr/>
            </p:nvSpPr>
            <p:spPr bwMode="auto">
              <a:xfrm>
                <a:off x="1319" y="1322"/>
                <a:ext cx="38" cy="3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8" name="Line 160"/>
              <p:cNvSpPr>
                <a:spLocks noChangeShapeType="1"/>
              </p:cNvSpPr>
              <p:nvPr/>
            </p:nvSpPr>
            <p:spPr bwMode="auto">
              <a:xfrm flipH="1">
                <a:off x="1171" y="1322"/>
                <a:ext cx="37" cy="3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9" name="Line 161"/>
              <p:cNvSpPr>
                <a:spLocks noChangeShapeType="1"/>
              </p:cNvSpPr>
              <p:nvPr/>
            </p:nvSpPr>
            <p:spPr bwMode="auto">
              <a:xfrm flipH="1">
                <a:off x="1133" y="1267"/>
                <a:ext cx="5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0" name="Line 162"/>
              <p:cNvSpPr>
                <a:spLocks noChangeShapeType="1"/>
              </p:cNvSpPr>
              <p:nvPr/>
            </p:nvSpPr>
            <p:spPr bwMode="auto">
              <a:xfrm>
                <a:off x="1342" y="1267"/>
                <a:ext cx="5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4" name="Group 191"/>
            <p:cNvGrpSpPr>
              <a:grpSpLocks noChangeAspect="1"/>
            </p:cNvGrpSpPr>
            <p:nvPr/>
          </p:nvGrpSpPr>
          <p:grpSpPr bwMode="auto">
            <a:xfrm>
              <a:off x="1801445" y="1357597"/>
              <a:ext cx="398462" cy="398463"/>
              <a:chOff x="1152" y="805"/>
              <a:chExt cx="251" cy="251"/>
            </a:xfrm>
          </p:grpSpPr>
          <p:sp>
            <p:nvSpPr>
              <p:cNvPr id="707" name="Freeform 192"/>
              <p:cNvSpPr>
                <a:spLocks/>
              </p:cNvSpPr>
              <p:nvPr/>
            </p:nvSpPr>
            <p:spPr bwMode="auto">
              <a:xfrm>
                <a:off x="1152" y="805"/>
                <a:ext cx="251" cy="251"/>
              </a:xfrm>
              <a:custGeom>
                <a:avLst/>
                <a:gdLst>
                  <a:gd name="T0" fmla="*/ 314 w 346"/>
                  <a:gd name="T1" fmla="*/ 73 h 346"/>
                  <a:gd name="T2" fmla="*/ 346 w 346"/>
                  <a:gd name="T3" fmla="*/ 173 h 346"/>
                  <a:gd name="T4" fmla="*/ 173 w 346"/>
                  <a:gd name="T5" fmla="*/ 346 h 346"/>
                  <a:gd name="T6" fmla="*/ 0 w 346"/>
                  <a:gd name="T7" fmla="*/ 173 h 346"/>
                  <a:gd name="T8" fmla="*/ 173 w 346"/>
                  <a:gd name="T9" fmla="*/ 0 h 346"/>
                  <a:gd name="T10" fmla="*/ 269 w 346"/>
                  <a:gd name="T11" fmla="*/ 3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6" h="346">
                    <a:moveTo>
                      <a:pt x="314" y="73"/>
                    </a:moveTo>
                    <a:cubicBezTo>
                      <a:pt x="334" y="101"/>
                      <a:pt x="346" y="136"/>
                      <a:pt x="346" y="173"/>
                    </a:cubicBezTo>
                    <a:cubicBezTo>
                      <a:pt x="346" y="268"/>
                      <a:pt x="268" y="346"/>
                      <a:pt x="173" y="346"/>
                    </a:cubicBezTo>
                    <a:cubicBezTo>
                      <a:pt x="78" y="346"/>
                      <a:pt x="0" y="268"/>
                      <a:pt x="0" y="173"/>
                    </a:cubicBezTo>
                    <a:cubicBezTo>
                      <a:pt x="0" y="78"/>
                      <a:pt x="78" y="0"/>
                      <a:pt x="173" y="0"/>
                    </a:cubicBezTo>
                    <a:cubicBezTo>
                      <a:pt x="209" y="0"/>
                      <a:pt x="242" y="11"/>
                      <a:pt x="269" y="3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8" name="Oval 193"/>
              <p:cNvSpPr>
                <a:spLocks noChangeArrowheads="1"/>
              </p:cNvSpPr>
              <p:nvPr/>
            </p:nvSpPr>
            <p:spPr bwMode="auto">
              <a:xfrm>
                <a:off x="1204" y="857"/>
                <a:ext cx="147" cy="14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9" name="Oval 194"/>
              <p:cNvSpPr>
                <a:spLocks noChangeArrowheads="1"/>
              </p:cNvSpPr>
              <p:nvPr/>
            </p:nvSpPr>
            <p:spPr bwMode="auto">
              <a:xfrm>
                <a:off x="1256" y="909"/>
                <a:ext cx="43" cy="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0" name="Line 195"/>
              <p:cNvSpPr>
                <a:spLocks noChangeShapeType="1"/>
              </p:cNvSpPr>
              <p:nvPr/>
            </p:nvSpPr>
            <p:spPr bwMode="auto">
              <a:xfrm flipV="1">
                <a:off x="1277" y="877"/>
                <a:ext cx="54" cy="5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1" name="Freeform 196"/>
              <p:cNvSpPr>
                <a:spLocks/>
              </p:cNvSpPr>
              <p:nvPr/>
            </p:nvSpPr>
            <p:spPr bwMode="auto">
              <a:xfrm>
                <a:off x="1329" y="816"/>
                <a:ext cx="64" cy="62"/>
              </a:xfrm>
              <a:custGeom>
                <a:avLst/>
                <a:gdLst>
                  <a:gd name="T0" fmla="*/ 64 w 64"/>
                  <a:gd name="T1" fmla="*/ 30 h 62"/>
                  <a:gd name="T2" fmla="*/ 34 w 64"/>
                  <a:gd name="T3" fmla="*/ 30 h 62"/>
                  <a:gd name="T4" fmla="*/ 34 w 64"/>
                  <a:gd name="T5" fmla="*/ 0 h 62"/>
                  <a:gd name="T6" fmla="*/ 0 w 64"/>
                  <a:gd name="T7" fmla="*/ 31 h 62"/>
                  <a:gd name="T8" fmla="*/ 0 w 64"/>
                  <a:gd name="T9" fmla="*/ 62 h 62"/>
                  <a:gd name="T10" fmla="*/ 30 w 64"/>
                  <a:gd name="T11" fmla="*/ 62 h 62"/>
                  <a:gd name="T12" fmla="*/ 64 w 64"/>
                  <a:gd name="T13" fmla="*/ 3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2">
                    <a:moveTo>
                      <a:pt x="64" y="30"/>
                    </a:moveTo>
                    <a:lnTo>
                      <a:pt x="34" y="30"/>
                    </a:lnTo>
                    <a:lnTo>
                      <a:pt x="34" y="0"/>
                    </a:lnTo>
                    <a:lnTo>
                      <a:pt x="0" y="31"/>
                    </a:lnTo>
                    <a:lnTo>
                      <a:pt x="0" y="62"/>
                    </a:lnTo>
                    <a:lnTo>
                      <a:pt x="30" y="62"/>
                    </a:lnTo>
                    <a:lnTo>
                      <a:pt x="64" y="3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5" name="Group 222"/>
            <p:cNvGrpSpPr>
              <a:grpSpLocks noChangeAspect="1"/>
            </p:cNvGrpSpPr>
            <p:nvPr/>
          </p:nvGrpSpPr>
          <p:grpSpPr bwMode="auto">
            <a:xfrm>
              <a:off x="1807001" y="813618"/>
              <a:ext cx="387350" cy="358775"/>
              <a:chOff x="1167" y="497"/>
              <a:chExt cx="244" cy="226"/>
            </a:xfrm>
          </p:grpSpPr>
          <p:sp>
            <p:nvSpPr>
              <p:cNvPr id="703" name="Freeform 223"/>
              <p:cNvSpPr>
                <a:spLocks/>
              </p:cNvSpPr>
              <p:nvPr/>
            </p:nvSpPr>
            <p:spPr bwMode="auto">
              <a:xfrm>
                <a:off x="1189" y="538"/>
                <a:ext cx="112" cy="112"/>
              </a:xfrm>
              <a:custGeom>
                <a:avLst/>
                <a:gdLst>
                  <a:gd name="T0" fmla="*/ 0 w 154"/>
                  <a:gd name="T1" fmla="*/ 154 h 154"/>
                  <a:gd name="T2" fmla="*/ 154 w 154"/>
                  <a:gd name="T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4" h="154">
                    <a:moveTo>
                      <a:pt x="0" y="154"/>
                    </a:moveTo>
                    <a:cubicBezTo>
                      <a:pt x="0" y="69"/>
                      <a:pt x="69" y="0"/>
                      <a:pt x="15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4" name="Freeform 224"/>
              <p:cNvSpPr>
                <a:spLocks/>
              </p:cNvSpPr>
              <p:nvPr/>
            </p:nvSpPr>
            <p:spPr bwMode="auto">
              <a:xfrm>
                <a:off x="1265" y="507"/>
                <a:ext cx="38" cy="69"/>
              </a:xfrm>
              <a:custGeom>
                <a:avLst/>
                <a:gdLst>
                  <a:gd name="T0" fmla="*/ 0 w 38"/>
                  <a:gd name="T1" fmla="*/ 0 h 69"/>
                  <a:gd name="T2" fmla="*/ 38 w 38"/>
                  <a:gd name="T3" fmla="*/ 32 h 69"/>
                  <a:gd name="T4" fmla="*/ 7 w 38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69">
                    <a:moveTo>
                      <a:pt x="0" y="0"/>
                    </a:moveTo>
                    <a:lnTo>
                      <a:pt x="38" y="32"/>
                    </a:lnTo>
                    <a:lnTo>
                      <a:pt x="7" y="6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5" name="Oval 225"/>
              <p:cNvSpPr>
                <a:spLocks noChangeArrowheads="1"/>
              </p:cNvSpPr>
              <p:nvPr/>
            </p:nvSpPr>
            <p:spPr bwMode="auto">
              <a:xfrm>
                <a:off x="1167" y="670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6" name="Rectangle 226"/>
              <p:cNvSpPr>
                <a:spLocks noChangeArrowheads="1"/>
              </p:cNvSpPr>
              <p:nvPr/>
            </p:nvSpPr>
            <p:spPr bwMode="auto">
              <a:xfrm>
                <a:off x="1325" y="497"/>
                <a:ext cx="86" cy="8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6" name="Group 229"/>
            <p:cNvGrpSpPr>
              <a:grpSpLocks noChangeAspect="1"/>
            </p:cNvGrpSpPr>
            <p:nvPr/>
          </p:nvGrpSpPr>
          <p:grpSpPr bwMode="auto">
            <a:xfrm>
              <a:off x="1833195" y="241064"/>
              <a:ext cx="334963" cy="387350"/>
              <a:chOff x="1179" y="157"/>
              <a:chExt cx="211" cy="244"/>
            </a:xfrm>
          </p:grpSpPr>
          <p:sp>
            <p:nvSpPr>
              <p:cNvPr id="697" name="Freeform 230"/>
              <p:cNvSpPr>
                <a:spLocks/>
              </p:cNvSpPr>
              <p:nvPr/>
            </p:nvSpPr>
            <p:spPr bwMode="auto">
              <a:xfrm>
                <a:off x="1203" y="188"/>
                <a:ext cx="163" cy="213"/>
              </a:xfrm>
              <a:custGeom>
                <a:avLst/>
                <a:gdLst>
                  <a:gd name="T0" fmla="*/ 225 w 225"/>
                  <a:gd name="T1" fmla="*/ 0 h 293"/>
                  <a:gd name="T2" fmla="*/ 225 w 225"/>
                  <a:gd name="T3" fmla="*/ 269 h 293"/>
                  <a:gd name="T4" fmla="*/ 201 w 225"/>
                  <a:gd name="T5" fmla="*/ 293 h 293"/>
                  <a:gd name="T6" fmla="*/ 24 w 225"/>
                  <a:gd name="T7" fmla="*/ 293 h 293"/>
                  <a:gd name="T8" fmla="*/ 0 w 225"/>
                  <a:gd name="T9" fmla="*/ 269 h 293"/>
                  <a:gd name="T10" fmla="*/ 0 w 225"/>
                  <a:gd name="T11" fmla="*/ 2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5" h="293">
                    <a:moveTo>
                      <a:pt x="225" y="0"/>
                    </a:moveTo>
                    <a:cubicBezTo>
                      <a:pt x="225" y="269"/>
                      <a:pt x="225" y="269"/>
                      <a:pt x="225" y="269"/>
                    </a:cubicBezTo>
                    <a:cubicBezTo>
                      <a:pt x="225" y="282"/>
                      <a:pt x="214" y="293"/>
                      <a:pt x="201" y="293"/>
                    </a:cubicBezTo>
                    <a:cubicBezTo>
                      <a:pt x="24" y="293"/>
                      <a:pt x="24" y="293"/>
                      <a:pt x="24" y="293"/>
                    </a:cubicBezTo>
                    <a:cubicBezTo>
                      <a:pt x="11" y="293"/>
                      <a:pt x="0" y="282"/>
                      <a:pt x="0" y="269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98" name="Line 231"/>
              <p:cNvSpPr>
                <a:spLocks noChangeShapeType="1"/>
              </p:cNvSpPr>
              <p:nvPr/>
            </p:nvSpPr>
            <p:spPr bwMode="auto">
              <a:xfrm>
                <a:off x="1179" y="190"/>
                <a:ext cx="21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99" name="Line 232"/>
              <p:cNvSpPr>
                <a:spLocks noChangeShapeType="1"/>
              </p:cNvSpPr>
              <p:nvPr/>
            </p:nvSpPr>
            <p:spPr bwMode="auto">
              <a:xfrm>
                <a:off x="1252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0" name="Line 233"/>
              <p:cNvSpPr>
                <a:spLocks noChangeShapeType="1"/>
              </p:cNvSpPr>
              <p:nvPr/>
            </p:nvSpPr>
            <p:spPr bwMode="auto">
              <a:xfrm>
                <a:off x="1285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1" name="Line 234"/>
              <p:cNvSpPr>
                <a:spLocks noChangeShapeType="1"/>
              </p:cNvSpPr>
              <p:nvPr/>
            </p:nvSpPr>
            <p:spPr bwMode="auto">
              <a:xfrm>
                <a:off x="1317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2" name="Freeform 235"/>
              <p:cNvSpPr>
                <a:spLocks/>
              </p:cNvSpPr>
              <p:nvPr/>
            </p:nvSpPr>
            <p:spPr bwMode="auto">
              <a:xfrm>
                <a:off x="1252" y="157"/>
                <a:ext cx="65" cy="33"/>
              </a:xfrm>
              <a:custGeom>
                <a:avLst/>
                <a:gdLst>
                  <a:gd name="T0" fmla="*/ 90 w 90"/>
                  <a:gd name="T1" fmla="*/ 44 h 46"/>
                  <a:gd name="T2" fmla="*/ 90 w 90"/>
                  <a:gd name="T3" fmla="*/ 14 h 46"/>
                  <a:gd name="T4" fmla="*/ 76 w 90"/>
                  <a:gd name="T5" fmla="*/ 0 h 46"/>
                  <a:gd name="T6" fmla="*/ 14 w 90"/>
                  <a:gd name="T7" fmla="*/ 0 h 46"/>
                  <a:gd name="T8" fmla="*/ 0 w 90"/>
                  <a:gd name="T9" fmla="*/ 14 h 46"/>
                  <a:gd name="T10" fmla="*/ 0 w 90"/>
                  <a:gd name="T11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46">
                    <a:moveTo>
                      <a:pt x="90" y="44"/>
                    </a:moveTo>
                    <a:cubicBezTo>
                      <a:pt x="90" y="14"/>
                      <a:pt x="90" y="14"/>
                      <a:pt x="90" y="14"/>
                    </a:cubicBezTo>
                    <a:cubicBezTo>
                      <a:pt x="90" y="6"/>
                      <a:pt x="84" y="0"/>
                      <a:pt x="76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46"/>
                      <a:pt x="0" y="46"/>
                      <a:pt x="0" y="4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748" name="Group 747"/>
          <p:cNvGrpSpPr/>
          <p:nvPr/>
        </p:nvGrpSpPr>
        <p:grpSpPr>
          <a:xfrm>
            <a:off x="-9970398" y="303965"/>
            <a:ext cx="389786" cy="4022815"/>
            <a:chOff x="1273034" y="309563"/>
            <a:chExt cx="397602" cy="4103481"/>
          </a:xfrm>
        </p:grpSpPr>
        <p:grpSp>
          <p:nvGrpSpPr>
            <p:cNvPr id="749" name="Group 31"/>
            <p:cNvGrpSpPr>
              <a:grpSpLocks noChangeAspect="1"/>
            </p:cNvGrpSpPr>
            <p:nvPr/>
          </p:nvGrpSpPr>
          <p:grpSpPr bwMode="auto">
            <a:xfrm>
              <a:off x="1273034" y="3079105"/>
              <a:ext cx="397602" cy="289750"/>
              <a:chOff x="3795" y="2113"/>
              <a:chExt cx="247" cy="180"/>
            </a:xfrm>
          </p:grpSpPr>
          <p:sp>
            <p:nvSpPr>
              <p:cNvPr id="791" name="Rectangle 32"/>
              <p:cNvSpPr>
                <a:spLocks noChangeArrowheads="1"/>
              </p:cNvSpPr>
              <p:nvPr/>
            </p:nvSpPr>
            <p:spPr bwMode="auto">
              <a:xfrm>
                <a:off x="3795" y="2146"/>
                <a:ext cx="245" cy="14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2" name="Rectangle 33"/>
              <p:cNvSpPr>
                <a:spLocks noChangeArrowheads="1"/>
              </p:cNvSpPr>
              <p:nvPr/>
            </p:nvSpPr>
            <p:spPr bwMode="auto">
              <a:xfrm>
                <a:off x="3893" y="2210"/>
                <a:ext cx="49" cy="3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3" name="Line 34"/>
              <p:cNvSpPr>
                <a:spLocks noChangeShapeType="1"/>
              </p:cNvSpPr>
              <p:nvPr/>
            </p:nvSpPr>
            <p:spPr bwMode="auto">
              <a:xfrm flipH="1" flipV="1">
                <a:off x="3795" y="2179"/>
                <a:ext cx="98" cy="5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4" name="Line 35"/>
              <p:cNvSpPr>
                <a:spLocks noChangeShapeType="1"/>
              </p:cNvSpPr>
              <p:nvPr/>
            </p:nvSpPr>
            <p:spPr bwMode="auto">
              <a:xfrm flipV="1">
                <a:off x="3943" y="2179"/>
                <a:ext cx="99" cy="5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5" name="Freeform 36"/>
              <p:cNvSpPr>
                <a:spLocks/>
              </p:cNvSpPr>
              <p:nvPr/>
            </p:nvSpPr>
            <p:spPr bwMode="auto">
              <a:xfrm>
                <a:off x="3876" y="2113"/>
                <a:ext cx="84" cy="33"/>
              </a:xfrm>
              <a:custGeom>
                <a:avLst/>
                <a:gdLst>
                  <a:gd name="T0" fmla="*/ 116 w 116"/>
                  <a:gd name="T1" fmla="*/ 45 h 45"/>
                  <a:gd name="T2" fmla="*/ 116 w 116"/>
                  <a:gd name="T3" fmla="*/ 17 h 45"/>
                  <a:gd name="T4" fmla="*/ 99 w 116"/>
                  <a:gd name="T5" fmla="*/ 0 h 45"/>
                  <a:gd name="T6" fmla="*/ 17 w 116"/>
                  <a:gd name="T7" fmla="*/ 0 h 45"/>
                  <a:gd name="T8" fmla="*/ 0 w 116"/>
                  <a:gd name="T9" fmla="*/ 17 h 45"/>
                  <a:gd name="T10" fmla="*/ 0 w 11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45">
                    <a:moveTo>
                      <a:pt x="116" y="45"/>
                    </a:moveTo>
                    <a:cubicBezTo>
                      <a:pt x="116" y="17"/>
                      <a:pt x="116" y="17"/>
                      <a:pt x="116" y="17"/>
                    </a:cubicBezTo>
                    <a:cubicBezTo>
                      <a:pt x="116" y="7"/>
                      <a:pt x="108" y="0"/>
                      <a:pt x="9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45"/>
                      <a:pt x="0" y="45"/>
                      <a:pt x="0" y="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0" name="Group 39"/>
            <p:cNvGrpSpPr>
              <a:grpSpLocks noChangeAspect="1"/>
            </p:cNvGrpSpPr>
            <p:nvPr/>
          </p:nvGrpSpPr>
          <p:grpSpPr bwMode="auto">
            <a:xfrm>
              <a:off x="1291828" y="3558718"/>
              <a:ext cx="360014" cy="365892"/>
              <a:chOff x="3796" y="2078"/>
              <a:chExt cx="245" cy="249"/>
            </a:xfrm>
          </p:grpSpPr>
          <p:sp>
            <p:nvSpPr>
              <p:cNvPr id="786" name="Rectangle 40"/>
              <p:cNvSpPr>
                <a:spLocks noChangeArrowheads="1"/>
              </p:cNvSpPr>
              <p:nvPr/>
            </p:nvSpPr>
            <p:spPr bwMode="auto">
              <a:xfrm>
                <a:off x="3879" y="2164"/>
                <a:ext cx="161" cy="16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7" name="Freeform 41"/>
              <p:cNvSpPr>
                <a:spLocks/>
              </p:cNvSpPr>
              <p:nvPr/>
            </p:nvSpPr>
            <p:spPr bwMode="auto">
              <a:xfrm>
                <a:off x="3801" y="2081"/>
                <a:ext cx="240" cy="83"/>
              </a:xfrm>
              <a:custGeom>
                <a:avLst/>
                <a:gdLst>
                  <a:gd name="T0" fmla="*/ 240 w 240"/>
                  <a:gd name="T1" fmla="*/ 81 h 83"/>
                  <a:gd name="T2" fmla="*/ 160 w 240"/>
                  <a:gd name="T3" fmla="*/ 0 h 83"/>
                  <a:gd name="T4" fmla="*/ 0 w 240"/>
                  <a:gd name="T5" fmla="*/ 0 h 83"/>
                  <a:gd name="T6" fmla="*/ 78 w 240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83">
                    <a:moveTo>
                      <a:pt x="240" y="81"/>
                    </a:moveTo>
                    <a:lnTo>
                      <a:pt x="160" y="0"/>
                    </a:lnTo>
                    <a:lnTo>
                      <a:pt x="0" y="0"/>
                    </a:lnTo>
                    <a:lnTo>
                      <a:pt x="78" y="8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8" name="Freeform 42"/>
              <p:cNvSpPr>
                <a:spLocks/>
              </p:cNvSpPr>
              <p:nvPr/>
            </p:nvSpPr>
            <p:spPr bwMode="auto">
              <a:xfrm>
                <a:off x="3796" y="2078"/>
                <a:ext cx="82" cy="249"/>
              </a:xfrm>
              <a:custGeom>
                <a:avLst/>
                <a:gdLst>
                  <a:gd name="T0" fmla="*/ 0 w 82"/>
                  <a:gd name="T1" fmla="*/ 0 h 249"/>
                  <a:gd name="T2" fmla="*/ 0 w 82"/>
                  <a:gd name="T3" fmla="*/ 166 h 249"/>
                  <a:gd name="T4" fmla="*/ 82 w 82"/>
                  <a:gd name="T5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2" h="249">
                    <a:moveTo>
                      <a:pt x="0" y="0"/>
                    </a:moveTo>
                    <a:lnTo>
                      <a:pt x="0" y="166"/>
                    </a:lnTo>
                    <a:lnTo>
                      <a:pt x="82" y="24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9" name="Line 43"/>
              <p:cNvSpPr>
                <a:spLocks noChangeShapeType="1"/>
              </p:cNvSpPr>
              <p:nvPr/>
            </p:nvSpPr>
            <p:spPr bwMode="auto">
              <a:xfrm>
                <a:off x="3887" y="2081"/>
                <a:ext cx="78" cy="8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0" name="Line 44"/>
              <p:cNvSpPr>
                <a:spLocks noChangeShapeType="1"/>
              </p:cNvSpPr>
              <p:nvPr/>
            </p:nvSpPr>
            <p:spPr bwMode="auto">
              <a:xfrm flipH="1">
                <a:off x="3924" y="2120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1" name="Group 47"/>
            <p:cNvGrpSpPr>
              <a:grpSpLocks noChangeAspect="1"/>
            </p:cNvGrpSpPr>
            <p:nvPr/>
          </p:nvGrpSpPr>
          <p:grpSpPr bwMode="auto">
            <a:xfrm>
              <a:off x="1285035" y="4114475"/>
              <a:ext cx="373601" cy="298569"/>
              <a:chOff x="3798" y="2107"/>
              <a:chExt cx="239" cy="191"/>
            </a:xfrm>
          </p:grpSpPr>
          <p:sp>
            <p:nvSpPr>
              <p:cNvPr id="783" name="Freeform 48"/>
              <p:cNvSpPr>
                <a:spLocks/>
              </p:cNvSpPr>
              <p:nvPr/>
            </p:nvSpPr>
            <p:spPr bwMode="auto">
              <a:xfrm>
                <a:off x="3798" y="2107"/>
                <a:ext cx="239" cy="191"/>
              </a:xfrm>
              <a:custGeom>
                <a:avLst/>
                <a:gdLst>
                  <a:gd name="T0" fmla="*/ 0 w 239"/>
                  <a:gd name="T1" fmla="*/ 17 h 191"/>
                  <a:gd name="T2" fmla="*/ 63 w 239"/>
                  <a:gd name="T3" fmla="*/ 17 h 191"/>
                  <a:gd name="T4" fmla="*/ 81 w 239"/>
                  <a:gd name="T5" fmla="*/ 0 h 191"/>
                  <a:gd name="T6" fmla="*/ 157 w 239"/>
                  <a:gd name="T7" fmla="*/ 0 h 191"/>
                  <a:gd name="T8" fmla="*/ 176 w 239"/>
                  <a:gd name="T9" fmla="*/ 17 h 191"/>
                  <a:gd name="T10" fmla="*/ 239 w 239"/>
                  <a:gd name="T11" fmla="*/ 17 h 191"/>
                  <a:gd name="T12" fmla="*/ 239 w 239"/>
                  <a:gd name="T13" fmla="*/ 191 h 191"/>
                  <a:gd name="T14" fmla="*/ 0 w 239"/>
                  <a:gd name="T15" fmla="*/ 191 h 191"/>
                  <a:gd name="T16" fmla="*/ 0 w 239"/>
                  <a:gd name="T17" fmla="*/ 17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91">
                    <a:moveTo>
                      <a:pt x="0" y="17"/>
                    </a:moveTo>
                    <a:lnTo>
                      <a:pt x="63" y="17"/>
                    </a:lnTo>
                    <a:lnTo>
                      <a:pt x="81" y="0"/>
                    </a:lnTo>
                    <a:lnTo>
                      <a:pt x="157" y="0"/>
                    </a:lnTo>
                    <a:lnTo>
                      <a:pt x="176" y="17"/>
                    </a:lnTo>
                    <a:lnTo>
                      <a:pt x="239" y="17"/>
                    </a:lnTo>
                    <a:lnTo>
                      <a:pt x="239" y="191"/>
                    </a:lnTo>
                    <a:lnTo>
                      <a:pt x="0" y="191"/>
                    </a:lnTo>
                    <a:lnTo>
                      <a:pt x="0" y="17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4" name="Oval 49"/>
              <p:cNvSpPr>
                <a:spLocks noChangeArrowheads="1"/>
              </p:cNvSpPr>
              <p:nvPr/>
            </p:nvSpPr>
            <p:spPr bwMode="auto">
              <a:xfrm>
                <a:off x="3862" y="2155"/>
                <a:ext cx="112" cy="11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5" name="Oval 50"/>
              <p:cNvSpPr>
                <a:spLocks noChangeArrowheads="1"/>
              </p:cNvSpPr>
              <p:nvPr/>
            </p:nvSpPr>
            <p:spPr bwMode="auto">
              <a:xfrm>
                <a:off x="3824" y="2151"/>
                <a:ext cx="9" cy="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2" name="Group 80"/>
            <p:cNvGrpSpPr>
              <a:grpSpLocks noChangeAspect="1"/>
            </p:cNvGrpSpPr>
            <p:nvPr/>
          </p:nvGrpSpPr>
          <p:grpSpPr bwMode="auto">
            <a:xfrm>
              <a:off x="1292448" y="2649529"/>
              <a:ext cx="358775" cy="239713"/>
              <a:chOff x="836" y="1659"/>
              <a:chExt cx="226" cy="151"/>
            </a:xfrm>
          </p:grpSpPr>
          <p:sp>
            <p:nvSpPr>
              <p:cNvPr id="781" name="Freeform 81"/>
              <p:cNvSpPr>
                <a:spLocks/>
              </p:cNvSpPr>
              <p:nvPr/>
            </p:nvSpPr>
            <p:spPr bwMode="auto">
              <a:xfrm>
                <a:off x="836" y="1659"/>
                <a:ext cx="226" cy="151"/>
              </a:xfrm>
              <a:custGeom>
                <a:avLst/>
                <a:gdLst>
                  <a:gd name="T0" fmla="*/ 0 w 226"/>
                  <a:gd name="T1" fmla="*/ 0 h 151"/>
                  <a:gd name="T2" fmla="*/ 226 w 226"/>
                  <a:gd name="T3" fmla="*/ 76 h 151"/>
                  <a:gd name="T4" fmla="*/ 0 w 226"/>
                  <a:gd name="T5" fmla="*/ 151 h 151"/>
                  <a:gd name="T6" fmla="*/ 26 w 226"/>
                  <a:gd name="T7" fmla="*/ 76 h 151"/>
                  <a:gd name="T8" fmla="*/ 0 w 226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51">
                    <a:moveTo>
                      <a:pt x="0" y="0"/>
                    </a:moveTo>
                    <a:lnTo>
                      <a:pt x="226" y="76"/>
                    </a:lnTo>
                    <a:lnTo>
                      <a:pt x="0" y="151"/>
                    </a:lnTo>
                    <a:lnTo>
                      <a:pt x="26" y="7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2" name="Line 82"/>
              <p:cNvSpPr>
                <a:spLocks noChangeShapeType="1"/>
              </p:cNvSpPr>
              <p:nvPr/>
            </p:nvSpPr>
            <p:spPr bwMode="auto">
              <a:xfrm>
                <a:off x="862" y="1735"/>
                <a:ext cx="1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3" name="Group 131"/>
            <p:cNvGrpSpPr>
              <a:grpSpLocks noChangeAspect="1"/>
            </p:cNvGrpSpPr>
            <p:nvPr/>
          </p:nvGrpSpPr>
          <p:grpSpPr bwMode="auto">
            <a:xfrm>
              <a:off x="1301179" y="2154866"/>
              <a:ext cx="341313" cy="304800"/>
              <a:chOff x="825" y="1339"/>
              <a:chExt cx="215" cy="192"/>
            </a:xfrm>
          </p:grpSpPr>
          <p:sp>
            <p:nvSpPr>
              <p:cNvPr id="776" name="Freeform 132"/>
              <p:cNvSpPr>
                <a:spLocks/>
              </p:cNvSpPr>
              <p:nvPr/>
            </p:nvSpPr>
            <p:spPr bwMode="auto">
              <a:xfrm>
                <a:off x="825" y="1339"/>
                <a:ext cx="215" cy="192"/>
              </a:xfrm>
              <a:custGeom>
                <a:avLst/>
                <a:gdLst>
                  <a:gd name="T0" fmla="*/ 215 w 215"/>
                  <a:gd name="T1" fmla="*/ 121 h 192"/>
                  <a:gd name="T2" fmla="*/ 215 w 215"/>
                  <a:gd name="T3" fmla="*/ 0 h 192"/>
                  <a:gd name="T4" fmla="*/ 0 w 215"/>
                  <a:gd name="T5" fmla="*/ 0 h 192"/>
                  <a:gd name="T6" fmla="*/ 0 w 215"/>
                  <a:gd name="T7" fmla="*/ 146 h 192"/>
                  <a:gd name="T8" fmla="*/ 31 w 215"/>
                  <a:gd name="T9" fmla="*/ 146 h 192"/>
                  <a:gd name="T10" fmla="*/ 31 w 215"/>
                  <a:gd name="T11" fmla="*/ 192 h 192"/>
                  <a:gd name="T12" fmla="*/ 77 w 215"/>
                  <a:gd name="T13" fmla="*/ 146 h 192"/>
                  <a:gd name="T14" fmla="*/ 122 w 215"/>
                  <a:gd name="T15" fmla="*/ 14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192">
                    <a:moveTo>
                      <a:pt x="215" y="121"/>
                    </a:moveTo>
                    <a:lnTo>
                      <a:pt x="215" y="0"/>
                    </a:lnTo>
                    <a:lnTo>
                      <a:pt x="0" y="0"/>
                    </a:lnTo>
                    <a:lnTo>
                      <a:pt x="0" y="146"/>
                    </a:lnTo>
                    <a:lnTo>
                      <a:pt x="31" y="146"/>
                    </a:lnTo>
                    <a:lnTo>
                      <a:pt x="31" y="192"/>
                    </a:lnTo>
                    <a:lnTo>
                      <a:pt x="77" y="146"/>
                    </a:lnTo>
                    <a:lnTo>
                      <a:pt x="122" y="14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7" name="Line 133"/>
              <p:cNvSpPr>
                <a:spLocks noChangeShapeType="1"/>
              </p:cNvSpPr>
              <p:nvPr/>
            </p:nvSpPr>
            <p:spPr bwMode="auto">
              <a:xfrm>
                <a:off x="945" y="1485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8" name="Freeform 134"/>
              <p:cNvSpPr>
                <a:spLocks/>
              </p:cNvSpPr>
              <p:nvPr/>
            </p:nvSpPr>
            <p:spPr bwMode="auto">
              <a:xfrm>
                <a:off x="947" y="1460"/>
                <a:ext cx="93" cy="25"/>
              </a:xfrm>
              <a:custGeom>
                <a:avLst/>
                <a:gdLst>
                  <a:gd name="T0" fmla="*/ 0 w 93"/>
                  <a:gd name="T1" fmla="*/ 25 h 25"/>
                  <a:gd name="T2" fmla="*/ 93 w 93"/>
                  <a:gd name="T3" fmla="*/ 25 h 25"/>
                  <a:gd name="T4" fmla="*/ 93 w 93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3" h="25">
                    <a:moveTo>
                      <a:pt x="0" y="25"/>
                    </a:moveTo>
                    <a:lnTo>
                      <a:pt x="93" y="25"/>
                    </a:lnTo>
                    <a:lnTo>
                      <a:pt x="93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9" name="Freeform 135"/>
              <p:cNvSpPr>
                <a:spLocks/>
              </p:cNvSpPr>
              <p:nvPr/>
            </p:nvSpPr>
            <p:spPr bwMode="auto">
              <a:xfrm>
                <a:off x="879" y="1380"/>
                <a:ext cx="77" cy="61"/>
              </a:xfrm>
              <a:custGeom>
                <a:avLst/>
                <a:gdLst>
                  <a:gd name="T0" fmla="*/ 77 w 77"/>
                  <a:gd name="T1" fmla="*/ 61 h 61"/>
                  <a:gd name="T2" fmla="*/ 0 w 77"/>
                  <a:gd name="T3" fmla="*/ 61 h 61"/>
                  <a:gd name="T4" fmla="*/ 0 w 77"/>
                  <a:gd name="T5" fmla="*/ 0 h 61"/>
                  <a:gd name="T6" fmla="*/ 77 w 77"/>
                  <a:gd name="T7" fmla="*/ 0 h 61"/>
                  <a:gd name="T8" fmla="*/ 77 w 77"/>
                  <a:gd name="T9" fmla="*/ 19 h 61"/>
                  <a:gd name="T10" fmla="*/ 77 w 77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61">
                    <a:moveTo>
                      <a:pt x="77" y="61"/>
                    </a:moveTo>
                    <a:lnTo>
                      <a:pt x="0" y="61"/>
                    </a:lnTo>
                    <a:lnTo>
                      <a:pt x="0" y="0"/>
                    </a:lnTo>
                    <a:lnTo>
                      <a:pt x="77" y="0"/>
                    </a:lnTo>
                    <a:lnTo>
                      <a:pt x="77" y="19"/>
                    </a:lnTo>
                    <a:lnTo>
                      <a:pt x="77" y="6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0" name="Freeform 136"/>
              <p:cNvSpPr>
                <a:spLocks/>
              </p:cNvSpPr>
              <p:nvPr/>
            </p:nvSpPr>
            <p:spPr bwMode="auto">
              <a:xfrm>
                <a:off x="956" y="1384"/>
                <a:ext cx="30" cy="56"/>
              </a:xfrm>
              <a:custGeom>
                <a:avLst/>
                <a:gdLst>
                  <a:gd name="T0" fmla="*/ 0 w 30"/>
                  <a:gd name="T1" fmla="*/ 39 h 56"/>
                  <a:gd name="T2" fmla="*/ 30 w 30"/>
                  <a:gd name="T3" fmla="*/ 56 h 56"/>
                  <a:gd name="T4" fmla="*/ 30 w 30"/>
                  <a:gd name="T5" fmla="*/ 0 h 56"/>
                  <a:gd name="T6" fmla="*/ 0 w 30"/>
                  <a:gd name="T7" fmla="*/ 1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56">
                    <a:moveTo>
                      <a:pt x="0" y="39"/>
                    </a:moveTo>
                    <a:lnTo>
                      <a:pt x="30" y="56"/>
                    </a:lnTo>
                    <a:lnTo>
                      <a:pt x="30" y="0"/>
                    </a:lnTo>
                    <a:lnTo>
                      <a:pt x="0" y="1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4" name="Group 753"/>
            <p:cNvGrpSpPr/>
            <p:nvPr/>
          </p:nvGrpSpPr>
          <p:grpSpPr>
            <a:xfrm>
              <a:off x="1278160" y="1715765"/>
              <a:ext cx="387350" cy="249238"/>
              <a:chOff x="1319213" y="1714500"/>
              <a:chExt cx="387350" cy="249238"/>
            </a:xfrm>
          </p:grpSpPr>
          <p:sp>
            <p:nvSpPr>
              <p:cNvPr id="770" name="Oval 183"/>
              <p:cNvSpPr>
                <a:spLocks noChangeArrowheads="1"/>
              </p:cNvSpPr>
              <p:nvPr/>
            </p:nvSpPr>
            <p:spPr bwMode="auto">
              <a:xfrm>
                <a:off x="1614488" y="1831975"/>
                <a:ext cx="80963" cy="8096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1" name="Freeform 184"/>
              <p:cNvSpPr>
                <a:spLocks/>
              </p:cNvSpPr>
              <p:nvPr/>
            </p:nvSpPr>
            <p:spPr bwMode="auto">
              <a:xfrm>
                <a:off x="1601788" y="1912938"/>
                <a:ext cx="104775" cy="50800"/>
              </a:xfrm>
              <a:custGeom>
                <a:avLst/>
                <a:gdLst>
                  <a:gd name="T0" fmla="*/ 0 w 91"/>
                  <a:gd name="T1" fmla="*/ 45 h 45"/>
                  <a:gd name="T2" fmla="*/ 46 w 91"/>
                  <a:gd name="T3" fmla="*/ 0 h 45"/>
                  <a:gd name="T4" fmla="*/ 91 w 91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1" h="45">
                    <a:moveTo>
                      <a:pt x="0" y="45"/>
                    </a:moveTo>
                    <a:cubicBezTo>
                      <a:pt x="0" y="20"/>
                      <a:pt x="21" y="0"/>
                      <a:pt x="46" y="0"/>
                    </a:cubicBezTo>
                    <a:cubicBezTo>
                      <a:pt x="71" y="0"/>
                      <a:pt x="91" y="20"/>
                      <a:pt x="91" y="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2" name="Oval 185"/>
              <p:cNvSpPr>
                <a:spLocks noChangeArrowheads="1"/>
              </p:cNvSpPr>
              <p:nvPr/>
            </p:nvSpPr>
            <p:spPr bwMode="auto">
              <a:xfrm>
                <a:off x="1331913" y="1714500"/>
                <a:ext cx="79375" cy="7937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3" name="Freeform 186"/>
              <p:cNvSpPr>
                <a:spLocks/>
              </p:cNvSpPr>
              <p:nvPr/>
            </p:nvSpPr>
            <p:spPr bwMode="auto">
              <a:xfrm>
                <a:off x="1319213" y="1793875"/>
                <a:ext cx="104775" cy="52388"/>
              </a:xfrm>
              <a:custGeom>
                <a:avLst/>
                <a:gdLst>
                  <a:gd name="T0" fmla="*/ 0 w 92"/>
                  <a:gd name="T1" fmla="*/ 46 h 46"/>
                  <a:gd name="T2" fmla="*/ 46 w 92"/>
                  <a:gd name="T3" fmla="*/ 0 h 46"/>
                  <a:gd name="T4" fmla="*/ 92 w 92"/>
                  <a:gd name="T5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2" h="46">
                    <a:moveTo>
                      <a:pt x="0" y="46"/>
                    </a:move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4" name="Freeform 187"/>
              <p:cNvSpPr>
                <a:spLocks/>
              </p:cNvSpPr>
              <p:nvPr/>
            </p:nvSpPr>
            <p:spPr bwMode="auto">
              <a:xfrm>
                <a:off x="1462088" y="1714500"/>
                <a:ext cx="244475" cy="55563"/>
              </a:xfrm>
              <a:custGeom>
                <a:avLst/>
                <a:gdLst>
                  <a:gd name="T0" fmla="*/ 24 w 154"/>
                  <a:gd name="T1" fmla="*/ 0 h 35"/>
                  <a:gd name="T2" fmla="*/ 24 w 154"/>
                  <a:gd name="T3" fmla="*/ 18 h 35"/>
                  <a:gd name="T4" fmla="*/ 0 w 154"/>
                  <a:gd name="T5" fmla="*/ 35 h 35"/>
                  <a:gd name="T6" fmla="*/ 24 w 154"/>
                  <a:gd name="T7" fmla="*/ 35 h 35"/>
                  <a:gd name="T8" fmla="*/ 33 w 154"/>
                  <a:gd name="T9" fmla="*/ 35 h 35"/>
                  <a:gd name="T10" fmla="*/ 154 w 154"/>
                  <a:gd name="T11" fmla="*/ 35 h 35"/>
                  <a:gd name="T12" fmla="*/ 154 w 154"/>
                  <a:gd name="T13" fmla="*/ 0 h 35"/>
                  <a:gd name="T14" fmla="*/ 24 w 154"/>
                  <a:gd name="T1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" h="35">
                    <a:moveTo>
                      <a:pt x="24" y="0"/>
                    </a:moveTo>
                    <a:lnTo>
                      <a:pt x="24" y="18"/>
                    </a:lnTo>
                    <a:lnTo>
                      <a:pt x="0" y="35"/>
                    </a:lnTo>
                    <a:lnTo>
                      <a:pt x="24" y="35"/>
                    </a:lnTo>
                    <a:lnTo>
                      <a:pt x="33" y="35"/>
                    </a:lnTo>
                    <a:lnTo>
                      <a:pt x="154" y="35"/>
                    </a:lnTo>
                    <a:lnTo>
                      <a:pt x="154" y="0"/>
                    </a:lnTo>
                    <a:lnTo>
                      <a:pt x="24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5" name="Freeform 188"/>
              <p:cNvSpPr>
                <a:spLocks/>
              </p:cNvSpPr>
              <p:nvPr/>
            </p:nvSpPr>
            <p:spPr bwMode="auto">
              <a:xfrm>
                <a:off x="1319213" y="1908175"/>
                <a:ext cx="244475" cy="55563"/>
              </a:xfrm>
              <a:custGeom>
                <a:avLst/>
                <a:gdLst>
                  <a:gd name="T0" fmla="*/ 131 w 154"/>
                  <a:gd name="T1" fmla="*/ 35 h 35"/>
                  <a:gd name="T2" fmla="*/ 131 w 154"/>
                  <a:gd name="T3" fmla="*/ 17 h 35"/>
                  <a:gd name="T4" fmla="*/ 154 w 154"/>
                  <a:gd name="T5" fmla="*/ 0 h 35"/>
                  <a:gd name="T6" fmla="*/ 131 w 154"/>
                  <a:gd name="T7" fmla="*/ 0 h 35"/>
                  <a:gd name="T8" fmla="*/ 121 w 154"/>
                  <a:gd name="T9" fmla="*/ 0 h 35"/>
                  <a:gd name="T10" fmla="*/ 0 w 154"/>
                  <a:gd name="T11" fmla="*/ 0 h 35"/>
                  <a:gd name="T12" fmla="*/ 0 w 154"/>
                  <a:gd name="T13" fmla="*/ 35 h 35"/>
                  <a:gd name="T14" fmla="*/ 131 w 154"/>
                  <a:gd name="T1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" h="35">
                    <a:moveTo>
                      <a:pt x="131" y="35"/>
                    </a:moveTo>
                    <a:lnTo>
                      <a:pt x="131" y="17"/>
                    </a:lnTo>
                    <a:lnTo>
                      <a:pt x="154" y="0"/>
                    </a:lnTo>
                    <a:lnTo>
                      <a:pt x="131" y="0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0" y="35"/>
                    </a:lnTo>
                    <a:lnTo>
                      <a:pt x="131" y="3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5" name="Group 238"/>
            <p:cNvGrpSpPr>
              <a:grpSpLocks noChangeAspect="1"/>
            </p:cNvGrpSpPr>
            <p:nvPr/>
          </p:nvGrpSpPr>
          <p:grpSpPr bwMode="auto">
            <a:xfrm>
              <a:off x="1278954" y="1289364"/>
              <a:ext cx="385763" cy="236538"/>
              <a:chOff x="818" y="788"/>
              <a:chExt cx="243" cy="149"/>
            </a:xfrm>
          </p:grpSpPr>
          <p:sp>
            <p:nvSpPr>
              <p:cNvPr id="765" name="Oval 239"/>
              <p:cNvSpPr>
                <a:spLocks noChangeArrowheads="1"/>
              </p:cNvSpPr>
              <p:nvPr/>
            </p:nvSpPr>
            <p:spPr bwMode="auto">
              <a:xfrm>
                <a:off x="849" y="902"/>
                <a:ext cx="35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6" name="Oval 240"/>
              <p:cNvSpPr>
                <a:spLocks noChangeArrowheads="1"/>
              </p:cNvSpPr>
              <p:nvPr/>
            </p:nvSpPr>
            <p:spPr bwMode="auto">
              <a:xfrm>
                <a:off x="962" y="902"/>
                <a:ext cx="35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7" name="Line 241"/>
              <p:cNvSpPr>
                <a:spLocks noChangeShapeType="1"/>
              </p:cNvSpPr>
              <p:nvPr/>
            </p:nvSpPr>
            <p:spPr bwMode="auto">
              <a:xfrm>
                <a:off x="884" y="919"/>
                <a:ext cx="7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8" name="Freeform 242"/>
              <p:cNvSpPr>
                <a:spLocks/>
              </p:cNvSpPr>
              <p:nvPr/>
            </p:nvSpPr>
            <p:spPr bwMode="auto">
              <a:xfrm>
                <a:off x="980" y="805"/>
                <a:ext cx="81" cy="114"/>
              </a:xfrm>
              <a:custGeom>
                <a:avLst/>
                <a:gdLst>
                  <a:gd name="T0" fmla="*/ 17 w 81"/>
                  <a:gd name="T1" fmla="*/ 114 h 114"/>
                  <a:gd name="T2" fmla="*/ 81 w 81"/>
                  <a:gd name="T3" fmla="*/ 114 h 114"/>
                  <a:gd name="T4" fmla="*/ 81 w 81"/>
                  <a:gd name="T5" fmla="*/ 65 h 114"/>
                  <a:gd name="T6" fmla="*/ 49 w 81"/>
                  <a:gd name="T7" fmla="*/ 0 h 114"/>
                  <a:gd name="T8" fmla="*/ 0 w 81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14">
                    <a:moveTo>
                      <a:pt x="17" y="114"/>
                    </a:moveTo>
                    <a:lnTo>
                      <a:pt x="81" y="114"/>
                    </a:lnTo>
                    <a:lnTo>
                      <a:pt x="81" y="65"/>
                    </a:lnTo>
                    <a:lnTo>
                      <a:pt x="49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9" name="Freeform 243"/>
              <p:cNvSpPr>
                <a:spLocks/>
              </p:cNvSpPr>
              <p:nvPr/>
            </p:nvSpPr>
            <p:spPr bwMode="auto">
              <a:xfrm>
                <a:off x="818" y="788"/>
                <a:ext cx="162" cy="131"/>
              </a:xfrm>
              <a:custGeom>
                <a:avLst/>
                <a:gdLst>
                  <a:gd name="T0" fmla="*/ 162 w 162"/>
                  <a:gd name="T1" fmla="*/ 114 h 131"/>
                  <a:gd name="T2" fmla="*/ 162 w 162"/>
                  <a:gd name="T3" fmla="*/ 0 h 131"/>
                  <a:gd name="T4" fmla="*/ 0 w 162"/>
                  <a:gd name="T5" fmla="*/ 0 h 131"/>
                  <a:gd name="T6" fmla="*/ 0 w 162"/>
                  <a:gd name="T7" fmla="*/ 131 h 131"/>
                  <a:gd name="T8" fmla="*/ 31 w 162"/>
                  <a:gd name="T9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" h="131">
                    <a:moveTo>
                      <a:pt x="162" y="114"/>
                    </a:moveTo>
                    <a:lnTo>
                      <a:pt x="162" y="0"/>
                    </a:lnTo>
                    <a:lnTo>
                      <a:pt x="0" y="0"/>
                    </a:lnTo>
                    <a:lnTo>
                      <a:pt x="0" y="131"/>
                    </a:lnTo>
                    <a:lnTo>
                      <a:pt x="31" y="131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6" name="Group 246"/>
            <p:cNvGrpSpPr>
              <a:grpSpLocks noChangeAspect="1"/>
            </p:cNvGrpSpPr>
            <p:nvPr/>
          </p:nvGrpSpPr>
          <p:grpSpPr bwMode="auto">
            <a:xfrm>
              <a:off x="1280541" y="740726"/>
              <a:ext cx="382588" cy="358775"/>
              <a:chOff x="817" y="462"/>
              <a:chExt cx="241" cy="226"/>
            </a:xfrm>
          </p:grpSpPr>
          <p:sp>
            <p:nvSpPr>
              <p:cNvPr id="760" name="Freeform 247"/>
              <p:cNvSpPr>
                <a:spLocks/>
              </p:cNvSpPr>
              <p:nvPr/>
            </p:nvSpPr>
            <p:spPr bwMode="auto">
              <a:xfrm>
                <a:off x="817" y="462"/>
                <a:ext cx="241" cy="121"/>
              </a:xfrm>
              <a:custGeom>
                <a:avLst/>
                <a:gdLst>
                  <a:gd name="T0" fmla="*/ 0 w 333"/>
                  <a:gd name="T1" fmla="*/ 167 h 167"/>
                  <a:gd name="T2" fmla="*/ 166 w 333"/>
                  <a:gd name="T3" fmla="*/ 0 h 167"/>
                  <a:gd name="T4" fmla="*/ 333 w 333"/>
                  <a:gd name="T5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3" h="167">
                    <a:moveTo>
                      <a:pt x="0" y="167"/>
                    </a:moveTo>
                    <a:cubicBezTo>
                      <a:pt x="0" y="75"/>
                      <a:pt x="74" y="0"/>
                      <a:pt x="166" y="0"/>
                    </a:cubicBezTo>
                    <a:cubicBezTo>
                      <a:pt x="258" y="0"/>
                      <a:pt x="333" y="75"/>
                      <a:pt x="333" y="16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1" name="Freeform 248"/>
              <p:cNvSpPr>
                <a:spLocks/>
              </p:cNvSpPr>
              <p:nvPr/>
            </p:nvSpPr>
            <p:spPr bwMode="auto">
              <a:xfrm>
                <a:off x="817" y="547"/>
                <a:ext cx="80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4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2" name="Freeform 249"/>
              <p:cNvSpPr>
                <a:spLocks/>
              </p:cNvSpPr>
              <p:nvPr/>
            </p:nvSpPr>
            <p:spPr bwMode="auto">
              <a:xfrm>
                <a:off x="897" y="547"/>
                <a:ext cx="80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5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3" name="Freeform 250"/>
              <p:cNvSpPr>
                <a:spLocks/>
              </p:cNvSpPr>
              <p:nvPr/>
            </p:nvSpPr>
            <p:spPr bwMode="auto">
              <a:xfrm>
                <a:off x="884" y="551"/>
                <a:ext cx="54" cy="137"/>
              </a:xfrm>
              <a:custGeom>
                <a:avLst/>
                <a:gdLst>
                  <a:gd name="T0" fmla="*/ 75 w 75"/>
                  <a:gd name="T1" fmla="*/ 0 h 190"/>
                  <a:gd name="T2" fmla="*/ 75 w 75"/>
                  <a:gd name="T3" fmla="*/ 153 h 190"/>
                  <a:gd name="T4" fmla="*/ 38 w 75"/>
                  <a:gd name="T5" fmla="*/ 190 h 190"/>
                  <a:gd name="T6" fmla="*/ 0 w 75"/>
                  <a:gd name="T7" fmla="*/ 153 h 190"/>
                  <a:gd name="T8" fmla="*/ 0 w 75"/>
                  <a:gd name="T9" fmla="*/ 131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90">
                    <a:moveTo>
                      <a:pt x="75" y="0"/>
                    </a:moveTo>
                    <a:cubicBezTo>
                      <a:pt x="75" y="153"/>
                      <a:pt x="75" y="153"/>
                      <a:pt x="75" y="153"/>
                    </a:cubicBezTo>
                    <a:cubicBezTo>
                      <a:pt x="75" y="174"/>
                      <a:pt x="58" y="190"/>
                      <a:pt x="38" y="190"/>
                    </a:cubicBezTo>
                    <a:cubicBezTo>
                      <a:pt x="17" y="190"/>
                      <a:pt x="0" y="174"/>
                      <a:pt x="0" y="153"/>
                    </a:cubicBezTo>
                    <a:cubicBezTo>
                      <a:pt x="0" y="131"/>
                      <a:pt x="0" y="131"/>
                      <a:pt x="0" y="13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4" name="Freeform 251"/>
              <p:cNvSpPr>
                <a:spLocks/>
              </p:cNvSpPr>
              <p:nvPr/>
            </p:nvSpPr>
            <p:spPr bwMode="auto">
              <a:xfrm>
                <a:off x="977" y="547"/>
                <a:ext cx="81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5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7" name="Group 254"/>
            <p:cNvGrpSpPr>
              <a:grpSpLocks noChangeAspect="1"/>
            </p:cNvGrpSpPr>
            <p:nvPr/>
          </p:nvGrpSpPr>
          <p:grpSpPr bwMode="auto">
            <a:xfrm>
              <a:off x="1278954" y="309563"/>
              <a:ext cx="385763" cy="241300"/>
              <a:chOff x="808" y="183"/>
              <a:chExt cx="243" cy="152"/>
            </a:xfrm>
          </p:grpSpPr>
          <p:sp>
            <p:nvSpPr>
              <p:cNvPr id="758" name="Freeform 255"/>
              <p:cNvSpPr>
                <a:spLocks/>
              </p:cNvSpPr>
              <p:nvPr/>
            </p:nvSpPr>
            <p:spPr bwMode="auto">
              <a:xfrm>
                <a:off x="808" y="209"/>
                <a:ext cx="188" cy="115"/>
              </a:xfrm>
              <a:custGeom>
                <a:avLst/>
                <a:gdLst>
                  <a:gd name="T0" fmla="*/ 0 w 188"/>
                  <a:gd name="T1" fmla="*/ 0 h 115"/>
                  <a:gd name="T2" fmla="*/ 188 w 188"/>
                  <a:gd name="T3" fmla="*/ 0 h 115"/>
                  <a:gd name="T4" fmla="*/ 188 w 188"/>
                  <a:gd name="T5" fmla="*/ 115 h 115"/>
                  <a:gd name="T6" fmla="*/ 17 w 188"/>
                  <a:gd name="T7" fmla="*/ 115 h 115"/>
                  <a:gd name="T8" fmla="*/ 17 w 188"/>
                  <a:gd name="T9" fmla="*/ 46 h 115"/>
                  <a:gd name="T10" fmla="*/ 0 w 188"/>
                  <a:gd name="T11" fmla="*/ 28 h 115"/>
                  <a:gd name="T12" fmla="*/ 0 w 188"/>
                  <a:gd name="T13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8" h="115">
                    <a:moveTo>
                      <a:pt x="0" y="0"/>
                    </a:moveTo>
                    <a:lnTo>
                      <a:pt x="188" y="0"/>
                    </a:lnTo>
                    <a:lnTo>
                      <a:pt x="188" y="115"/>
                    </a:lnTo>
                    <a:lnTo>
                      <a:pt x="17" y="115"/>
                    </a:lnTo>
                    <a:lnTo>
                      <a:pt x="17" y="46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59" name="Freeform 256"/>
              <p:cNvSpPr>
                <a:spLocks/>
              </p:cNvSpPr>
              <p:nvPr/>
            </p:nvSpPr>
            <p:spPr bwMode="auto">
              <a:xfrm>
                <a:off x="996" y="183"/>
                <a:ext cx="55" cy="152"/>
              </a:xfrm>
              <a:custGeom>
                <a:avLst/>
                <a:gdLst>
                  <a:gd name="T0" fmla="*/ 0 w 55"/>
                  <a:gd name="T1" fmla="*/ 55 h 152"/>
                  <a:gd name="T2" fmla="*/ 55 w 55"/>
                  <a:gd name="T3" fmla="*/ 0 h 152"/>
                  <a:gd name="T4" fmla="*/ 55 w 55"/>
                  <a:gd name="T5" fmla="*/ 152 h 152"/>
                  <a:gd name="T6" fmla="*/ 2 w 55"/>
                  <a:gd name="T7" fmla="*/ 9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152">
                    <a:moveTo>
                      <a:pt x="0" y="55"/>
                    </a:moveTo>
                    <a:lnTo>
                      <a:pt x="55" y="0"/>
                    </a:lnTo>
                    <a:lnTo>
                      <a:pt x="55" y="152"/>
                    </a:lnTo>
                    <a:lnTo>
                      <a:pt x="2" y="9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796" name="Group 795"/>
          <p:cNvGrpSpPr/>
          <p:nvPr/>
        </p:nvGrpSpPr>
        <p:grpSpPr>
          <a:xfrm>
            <a:off x="-10475464" y="249515"/>
            <a:ext cx="381895" cy="4077264"/>
            <a:chOff x="730213" y="254022"/>
            <a:chExt cx="389553" cy="4159022"/>
          </a:xfrm>
        </p:grpSpPr>
        <p:grpSp>
          <p:nvGrpSpPr>
            <p:cNvPr id="797" name="Group 796"/>
            <p:cNvGrpSpPr>
              <a:grpSpLocks noChangeAspect="1"/>
            </p:cNvGrpSpPr>
            <p:nvPr/>
          </p:nvGrpSpPr>
          <p:grpSpPr bwMode="auto">
            <a:xfrm>
              <a:off x="765627" y="4017052"/>
              <a:ext cx="318725" cy="395992"/>
              <a:chOff x="3818" y="2080"/>
              <a:chExt cx="198" cy="246"/>
            </a:xfrm>
          </p:grpSpPr>
          <p:sp>
            <p:nvSpPr>
              <p:cNvPr id="837" name="Freeform 18"/>
              <p:cNvSpPr>
                <a:spLocks/>
              </p:cNvSpPr>
              <p:nvPr/>
            </p:nvSpPr>
            <p:spPr bwMode="auto">
              <a:xfrm>
                <a:off x="3852" y="2080"/>
                <a:ext cx="82" cy="66"/>
              </a:xfrm>
              <a:custGeom>
                <a:avLst/>
                <a:gdLst>
                  <a:gd name="T0" fmla="*/ 114 w 114"/>
                  <a:gd name="T1" fmla="*/ 91 h 91"/>
                  <a:gd name="T2" fmla="*/ 114 w 114"/>
                  <a:gd name="T3" fmla="*/ 57 h 91"/>
                  <a:gd name="T4" fmla="*/ 57 w 114"/>
                  <a:gd name="T5" fmla="*/ 0 h 91"/>
                  <a:gd name="T6" fmla="*/ 0 w 114"/>
                  <a:gd name="T7" fmla="*/ 57 h 91"/>
                  <a:gd name="T8" fmla="*/ 0 w 114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91">
                    <a:moveTo>
                      <a:pt x="114" y="91"/>
                    </a:moveTo>
                    <a:cubicBezTo>
                      <a:pt x="114" y="57"/>
                      <a:pt x="114" y="57"/>
                      <a:pt x="114" y="57"/>
                    </a:cubicBezTo>
                    <a:cubicBezTo>
                      <a:pt x="114" y="26"/>
                      <a:pt x="88" y="0"/>
                      <a:pt x="57" y="0"/>
                    </a:cubicBezTo>
                    <a:cubicBezTo>
                      <a:pt x="25" y="0"/>
                      <a:pt x="0" y="26"/>
                      <a:pt x="0" y="57"/>
                    </a:cubicBezTo>
                    <a:cubicBezTo>
                      <a:pt x="0" y="91"/>
                      <a:pt x="0" y="91"/>
                      <a:pt x="0" y="9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8" name="Freeform 19"/>
              <p:cNvSpPr>
                <a:spLocks/>
              </p:cNvSpPr>
              <p:nvPr/>
            </p:nvSpPr>
            <p:spPr bwMode="auto">
              <a:xfrm>
                <a:off x="3919" y="2080"/>
                <a:ext cx="63" cy="66"/>
              </a:xfrm>
              <a:custGeom>
                <a:avLst/>
                <a:gdLst>
                  <a:gd name="T0" fmla="*/ 0 w 86"/>
                  <a:gd name="T1" fmla="*/ 9 h 91"/>
                  <a:gd name="T2" fmla="*/ 29 w 86"/>
                  <a:gd name="T3" fmla="*/ 0 h 91"/>
                  <a:gd name="T4" fmla="*/ 86 w 86"/>
                  <a:gd name="T5" fmla="*/ 57 h 91"/>
                  <a:gd name="T6" fmla="*/ 86 w 86"/>
                  <a:gd name="T7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" h="91">
                    <a:moveTo>
                      <a:pt x="0" y="9"/>
                    </a:moveTo>
                    <a:cubicBezTo>
                      <a:pt x="8" y="3"/>
                      <a:pt x="18" y="0"/>
                      <a:pt x="29" y="0"/>
                    </a:cubicBezTo>
                    <a:cubicBezTo>
                      <a:pt x="61" y="0"/>
                      <a:pt x="86" y="26"/>
                      <a:pt x="86" y="57"/>
                    </a:cubicBezTo>
                    <a:cubicBezTo>
                      <a:pt x="86" y="91"/>
                      <a:pt x="86" y="91"/>
                      <a:pt x="86" y="9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9" name="Freeform 20"/>
              <p:cNvSpPr>
                <a:spLocks/>
              </p:cNvSpPr>
              <p:nvPr/>
            </p:nvSpPr>
            <p:spPr bwMode="auto">
              <a:xfrm>
                <a:off x="3818" y="2146"/>
                <a:ext cx="198" cy="180"/>
              </a:xfrm>
              <a:custGeom>
                <a:avLst/>
                <a:gdLst>
                  <a:gd name="T0" fmla="*/ 239 w 275"/>
                  <a:gd name="T1" fmla="*/ 249 h 249"/>
                  <a:gd name="T2" fmla="*/ 37 w 275"/>
                  <a:gd name="T3" fmla="*/ 249 h 249"/>
                  <a:gd name="T4" fmla="*/ 0 w 275"/>
                  <a:gd name="T5" fmla="*/ 212 h 249"/>
                  <a:gd name="T6" fmla="*/ 0 w 275"/>
                  <a:gd name="T7" fmla="*/ 0 h 249"/>
                  <a:gd name="T8" fmla="*/ 275 w 275"/>
                  <a:gd name="T9" fmla="*/ 0 h 249"/>
                  <a:gd name="T10" fmla="*/ 275 w 275"/>
                  <a:gd name="T11" fmla="*/ 212 h 249"/>
                  <a:gd name="T12" fmla="*/ 239 w 275"/>
                  <a:gd name="T13" fmla="*/ 249 h 249"/>
                  <a:gd name="T14" fmla="*/ 202 w 275"/>
                  <a:gd name="T15" fmla="*/ 212 h 249"/>
                  <a:gd name="T16" fmla="*/ 203 w 275"/>
                  <a:gd name="T17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249">
                    <a:moveTo>
                      <a:pt x="239" y="249"/>
                    </a:moveTo>
                    <a:cubicBezTo>
                      <a:pt x="37" y="249"/>
                      <a:pt x="37" y="249"/>
                      <a:pt x="37" y="249"/>
                    </a:cubicBezTo>
                    <a:cubicBezTo>
                      <a:pt x="17" y="249"/>
                      <a:pt x="0" y="232"/>
                      <a:pt x="0" y="21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5" y="0"/>
                      <a:pt x="275" y="0"/>
                      <a:pt x="275" y="0"/>
                    </a:cubicBezTo>
                    <a:cubicBezTo>
                      <a:pt x="275" y="212"/>
                      <a:pt x="275" y="212"/>
                      <a:pt x="275" y="212"/>
                    </a:cubicBezTo>
                    <a:cubicBezTo>
                      <a:pt x="275" y="232"/>
                      <a:pt x="259" y="249"/>
                      <a:pt x="239" y="249"/>
                    </a:cubicBezTo>
                    <a:cubicBezTo>
                      <a:pt x="219" y="249"/>
                      <a:pt x="202" y="232"/>
                      <a:pt x="202" y="212"/>
                    </a:cubicBezTo>
                    <a:cubicBezTo>
                      <a:pt x="203" y="0"/>
                      <a:pt x="203" y="0"/>
                      <a:pt x="20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98" name="Group 23"/>
            <p:cNvGrpSpPr>
              <a:grpSpLocks noChangeAspect="1"/>
            </p:cNvGrpSpPr>
            <p:nvPr/>
          </p:nvGrpSpPr>
          <p:grpSpPr bwMode="auto">
            <a:xfrm>
              <a:off x="730213" y="3477440"/>
              <a:ext cx="389553" cy="334822"/>
              <a:chOff x="3796" y="2099"/>
              <a:chExt cx="242" cy="208"/>
            </a:xfrm>
          </p:grpSpPr>
          <p:sp>
            <p:nvSpPr>
              <p:cNvPr id="832" name="Freeform 24"/>
              <p:cNvSpPr>
                <a:spLocks/>
              </p:cNvSpPr>
              <p:nvPr/>
            </p:nvSpPr>
            <p:spPr bwMode="auto">
              <a:xfrm>
                <a:off x="3796" y="2099"/>
                <a:ext cx="242" cy="208"/>
              </a:xfrm>
              <a:custGeom>
                <a:avLst/>
                <a:gdLst>
                  <a:gd name="T0" fmla="*/ 0 w 242"/>
                  <a:gd name="T1" fmla="*/ 0 h 208"/>
                  <a:gd name="T2" fmla="*/ 242 w 242"/>
                  <a:gd name="T3" fmla="*/ 0 h 208"/>
                  <a:gd name="T4" fmla="*/ 242 w 242"/>
                  <a:gd name="T5" fmla="*/ 208 h 208"/>
                  <a:gd name="T6" fmla="*/ 0 w 242"/>
                  <a:gd name="T7" fmla="*/ 208 h 208"/>
                  <a:gd name="T8" fmla="*/ 0 w 242"/>
                  <a:gd name="T9" fmla="*/ 0 h 208"/>
                  <a:gd name="T10" fmla="*/ 0 w 242"/>
                  <a:gd name="T1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2" h="208">
                    <a:moveTo>
                      <a:pt x="0" y="0"/>
                    </a:moveTo>
                    <a:lnTo>
                      <a:pt x="242" y="0"/>
                    </a:lnTo>
                    <a:lnTo>
                      <a:pt x="242" y="208"/>
                    </a:lnTo>
                    <a:lnTo>
                      <a:pt x="0" y="20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3" name="Line 25"/>
              <p:cNvSpPr>
                <a:spLocks noChangeShapeType="1"/>
              </p:cNvSpPr>
              <p:nvPr/>
            </p:nvSpPr>
            <p:spPr bwMode="auto">
              <a:xfrm>
                <a:off x="3796" y="2146"/>
                <a:ext cx="24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4" name="Oval 26"/>
              <p:cNvSpPr>
                <a:spLocks noChangeArrowheads="1"/>
              </p:cNvSpPr>
              <p:nvPr/>
            </p:nvSpPr>
            <p:spPr bwMode="auto">
              <a:xfrm>
                <a:off x="4005" y="2119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5" name="Oval 27"/>
              <p:cNvSpPr>
                <a:spLocks noChangeArrowheads="1"/>
              </p:cNvSpPr>
              <p:nvPr/>
            </p:nvSpPr>
            <p:spPr bwMode="auto">
              <a:xfrm>
                <a:off x="3966" y="2119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6" name="Oval 28"/>
              <p:cNvSpPr>
                <a:spLocks noChangeArrowheads="1"/>
              </p:cNvSpPr>
              <p:nvPr/>
            </p:nvSpPr>
            <p:spPr bwMode="auto">
              <a:xfrm>
                <a:off x="3927" y="2119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99" name="Group 142"/>
            <p:cNvGrpSpPr>
              <a:grpSpLocks noChangeAspect="1"/>
            </p:cNvGrpSpPr>
            <p:nvPr/>
          </p:nvGrpSpPr>
          <p:grpSpPr bwMode="auto">
            <a:xfrm>
              <a:off x="739840" y="1871702"/>
              <a:ext cx="370298" cy="370298"/>
              <a:chOff x="3793" y="2080"/>
              <a:chExt cx="247" cy="247"/>
            </a:xfrm>
          </p:grpSpPr>
          <p:sp>
            <p:nvSpPr>
              <p:cNvPr id="828" name="Oval 143"/>
              <p:cNvSpPr>
                <a:spLocks noChangeArrowheads="1"/>
              </p:cNvSpPr>
              <p:nvPr/>
            </p:nvSpPr>
            <p:spPr bwMode="auto">
              <a:xfrm>
                <a:off x="3793" y="2080"/>
                <a:ext cx="247" cy="24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9" name="Freeform 144"/>
              <p:cNvSpPr>
                <a:spLocks/>
              </p:cNvSpPr>
              <p:nvPr/>
            </p:nvSpPr>
            <p:spPr bwMode="auto">
              <a:xfrm>
                <a:off x="3826" y="2179"/>
                <a:ext cx="181" cy="101"/>
              </a:xfrm>
              <a:custGeom>
                <a:avLst/>
                <a:gdLst>
                  <a:gd name="T0" fmla="*/ 219 w 250"/>
                  <a:gd name="T1" fmla="*/ 13 h 140"/>
                  <a:gd name="T2" fmla="*/ 173 w 250"/>
                  <a:gd name="T3" fmla="*/ 19 h 140"/>
                  <a:gd name="T4" fmla="*/ 130 w 250"/>
                  <a:gd name="T5" fmla="*/ 32 h 140"/>
                  <a:gd name="T6" fmla="*/ 125 w 250"/>
                  <a:gd name="T7" fmla="*/ 33 h 140"/>
                  <a:gd name="T8" fmla="*/ 120 w 250"/>
                  <a:gd name="T9" fmla="*/ 32 h 140"/>
                  <a:gd name="T10" fmla="*/ 77 w 250"/>
                  <a:gd name="T11" fmla="*/ 19 h 140"/>
                  <a:gd name="T12" fmla="*/ 31 w 250"/>
                  <a:gd name="T13" fmla="*/ 13 h 140"/>
                  <a:gd name="T14" fmla="*/ 124 w 250"/>
                  <a:gd name="T15" fmla="*/ 140 h 140"/>
                  <a:gd name="T16" fmla="*/ 126 w 250"/>
                  <a:gd name="T17" fmla="*/ 140 h 140"/>
                  <a:gd name="T18" fmla="*/ 219 w 250"/>
                  <a:gd name="T19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140">
                    <a:moveTo>
                      <a:pt x="219" y="13"/>
                    </a:moveTo>
                    <a:cubicBezTo>
                      <a:pt x="213" y="8"/>
                      <a:pt x="212" y="0"/>
                      <a:pt x="173" y="19"/>
                    </a:cubicBezTo>
                    <a:cubicBezTo>
                      <a:pt x="152" y="28"/>
                      <a:pt x="139" y="31"/>
                      <a:pt x="130" y="32"/>
                    </a:cubicBezTo>
                    <a:cubicBezTo>
                      <a:pt x="130" y="32"/>
                      <a:pt x="129" y="32"/>
                      <a:pt x="125" y="33"/>
                    </a:cubicBezTo>
                    <a:cubicBezTo>
                      <a:pt x="121" y="32"/>
                      <a:pt x="120" y="32"/>
                      <a:pt x="120" y="32"/>
                    </a:cubicBezTo>
                    <a:cubicBezTo>
                      <a:pt x="111" y="31"/>
                      <a:pt x="98" y="28"/>
                      <a:pt x="77" y="19"/>
                    </a:cubicBezTo>
                    <a:cubicBezTo>
                      <a:pt x="38" y="0"/>
                      <a:pt x="37" y="8"/>
                      <a:pt x="31" y="13"/>
                    </a:cubicBezTo>
                    <a:cubicBezTo>
                      <a:pt x="25" y="17"/>
                      <a:pt x="0" y="131"/>
                      <a:pt x="124" y="140"/>
                    </a:cubicBezTo>
                    <a:cubicBezTo>
                      <a:pt x="126" y="140"/>
                      <a:pt x="126" y="140"/>
                      <a:pt x="126" y="140"/>
                    </a:cubicBezTo>
                    <a:cubicBezTo>
                      <a:pt x="250" y="131"/>
                      <a:pt x="226" y="17"/>
                      <a:pt x="219" y="13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0" name="Freeform 145"/>
              <p:cNvSpPr>
                <a:spLocks/>
              </p:cNvSpPr>
              <p:nvPr/>
            </p:nvSpPr>
            <p:spPr bwMode="auto">
              <a:xfrm>
                <a:off x="3857" y="2143"/>
                <a:ext cx="21" cy="11"/>
              </a:xfrm>
              <a:custGeom>
                <a:avLst/>
                <a:gdLst>
                  <a:gd name="T0" fmla="*/ 29 w 29"/>
                  <a:gd name="T1" fmla="*/ 15 h 15"/>
                  <a:gd name="T2" fmla="*/ 15 w 29"/>
                  <a:gd name="T3" fmla="*/ 0 h 15"/>
                  <a:gd name="T4" fmla="*/ 0 w 29"/>
                  <a:gd name="T5" fmla="*/ 15 h 15"/>
                  <a:gd name="T6" fmla="*/ 29 w 29"/>
                  <a:gd name="T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5">
                    <a:moveTo>
                      <a:pt x="29" y="15"/>
                    </a:moveTo>
                    <a:cubicBezTo>
                      <a:pt x="29" y="6"/>
                      <a:pt x="23" y="0"/>
                      <a:pt x="15" y="0"/>
                    </a:cubicBezTo>
                    <a:cubicBezTo>
                      <a:pt x="6" y="0"/>
                      <a:pt x="0" y="6"/>
                      <a:pt x="0" y="15"/>
                    </a:cubicBezTo>
                    <a:lnTo>
                      <a:pt x="29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1" name="Freeform 146"/>
              <p:cNvSpPr>
                <a:spLocks/>
              </p:cNvSpPr>
              <p:nvPr/>
            </p:nvSpPr>
            <p:spPr bwMode="auto">
              <a:xfrm>
                <a:off x="3955" y="2143"/>
                <a:ext cx="21" cy="11"/>
              </a:xfrm>
              <a:custGeom>
                <a:avLst/>
                <a:gdLst>
                  <a:gd name="T0" fmla="*/ 29 w 29"/>
                  <a:gd name="T1" fmla="*/ 15 h 15"/>
                  <a:gd name="T2" fmla="*/ 15 w 29"/>
                  <a:gd name="T3" fmla="*/ 0 h 15"/>
                  <a:gd name="T4" fmla="*/ 0 w 29"/>
                  <a:gd name="T5" fmla="*/ 15 h 15"/>
                  <a:gd name="T6" fmla="*/ 29 w 29"/>
                  <a:gd name="T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5">
                    <a:moveTo>
                      <a:pt x="29" y="15"/>
                    </a:moveTo>
                    <a:cubicBezTo>
                      <a:pt x="29" y="6"/>
                      <a:pt x="23" y="0"/>
                      <a:pt x="15" y="0"/>
                    </a:cubicBezTo>
                    <a:cubicBezTo>
                      <a:pt x="6" y="0"/>
                      <a:pt x="0" y="6"/>
                      <a:pt x="0" y="15"/>
                    </a:cubicBezTo>
                    <a:lnTo>
                      <a:pt x="29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0" name="Group 59"/>
            <p:cNvGrpSpPr>
              <a:grpSpLocks noChangeAspect="1"/>
            </p:cNvGrpSpPr>
            <p:nvPr/>
          </p:nvGrpSpPr>
          <p:grpSpPr bwMode="auto">
            <a:xfrm>
              <a:off x="745767" y="2977372"/>
              <a:ext cx="358444" cy="295275"/>
              <a:chOff x="448" y="1909"/>
              <a:chExt cx="244" cy="201"/>
            </a:xfrm>
          </p:grpSpPr>
          <p:sp>
            <p:nvSpPr>
              <p:cNvPr id="824" name="Freeform 60"/>
              <p:cNvSpPr>
                <a:spLocks/>
              </p:cNvSpPr>
              <p:nvPr/>
            </p:nvSpPr>
            <p:spPr bwMode="auto">
              <a:xfrm>
                <a:off x="448" y="2043"/>
                <a:ext cx="244" cy="67"/>
              </a:xfrm>
              <a:custGeom>
                <a:avLst/>
                <a:gdLst>
                  <a:gd name="T0" fmla="*/ 0 w 337"/>
                  <a:gd name="T1" fmla="*/ 15 h 92"/>
                  <a:gd name="T2" fmla="*/ 15 w 337"/>
                  <a:gd name="T3" fmla="*/ 0 h 92"/>
                  <a:gd name="T4" fmla="*/ 337 w 337"/>
                  <a:gd name="T5" fmla="*/ 0 h 92"/>
                  <a:gd name="T6" fmla="*/ 337 w 337"/>
                  <a:gd name="T7" fmla="*/ 92 h 92"/>
                  <a:gd name="T8" fmla="*/ 0 w 337"/>
                  <a:gd name="T9" fmla="*/ 92 h 92"/>
                  <a:gd name="T10" fmla="*/ 0 w 337"/>
                  <a:gd name="T11" fmla="*/ 1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7" h="92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92"/>
                      <a:pt x="337" y="92"/>
                      <a:pt x="337" y="92"/>
                    </a:cubicBezTo>
                    <a:cubicBezTo>
                      <a:pt x="0" y="92"/>
                      <a:pt x="0" y="92"/>
                      <a:pt x="0" y="92"/>
                    </a:cubicBezTo>
                    <a:lnTo>
                      <a:pt x="0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5" name="Line 61"/>
              <p:cNvSpPr>
                <a:spLocks noChangeShapeType="1"/>
              </p:cNvSpPr>
              <p:nvPr/>
            </p:nvSpPr>
            <p:spPr bwMode="auto">
              <a:xfrm>
                <a:off x="473" y="2010"/>
                <a:ext cx="1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6" name="Freeform 62"/>
              <p:cNvSpPr>
                <a:spLocks/>
              </p:cNvSpPr>
              <p:nvPr/>
            </p:nvSpPr>
            <p:spPr bwMode="auto">
              <a:xfrm>
                <a:off x="489" y="1909"/>
                <a:ext cx="203" cy="134"/>
              </a:xfrm>
              <a:custGeom>
                <a:avLst/>
                <a:gdLst>
                  <a:gd name="T0" fmla="*/ 0 w 281"/>
                  <a:gd name="T1" fmla="*/ 0 h 184"/>
                  <a:gd name="T2" fmla="*/ 272 w 281"/>
                  <a:gd name="T3" fmla="*/ 133 h 184"/>
                  <a:gd name="T4" fmla="*/ 280 w 281"/>
                  <a:gd name="T5" fmla="*/ 147 h 184"/>
                  <a:gd name="T6" fmla="*/ 281 w 281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1" h="184">
                    <a:moveTo>
                      <a:pt x="0" y="0"/>
                    </a:moveTo>
                    <a:cubicBezTo>
                      <a:pt x="272" y="133"/>
                      <a:pt x="272" y="133"/>
                      <a:pt x="272" y="133"/>
                    </a:cubicBezTo>
                    <a:cubicBezTo>
                      <a:pt x="277" y="135"/>
                      <a:pt x="280" y="142"/>
                      <a:pt x="280" y="147"/>
                    </a:cubicBezTo>
                    <a:cubicBezTo>
                      <a:pt x="281" y="184"/>
                      <a:pt x="281" y="184"/>
                      <a:pt x="281" y="18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7" name="Oval 63"/>
              <p:cNvSpPr>
                <a:spLocks noChangeArrowheads="1"/>
              </p:cNvSpPr>
              <p:nvPr/>
            </p:nvSpPr>
            <p:spPr bwMode="auto">
              <a:xfrm>
                <a:off x="477" y="2072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1" name="Group 99"/>
            <p:cNvGrpSpPr>
              <a:grpSpLocks noChangeAspect="1"/>
            </p:cNvGrpSpPr>
            <p:nvPr/>
          </p:nvGrpSpPr>
          <p:grpSpPr bwMode="auto">
            <a:xfrm>
              <a:off x="766238" y="2446793"/>
              <a:ext cx="317502" cy="325786"/>
              <a:chOff x="461" y="1600"/>
              <a:chExt cx="230" cy="236"/>
            </a:xfrm>
          </p:grpSpPr>
          <p:sp>
            <p:nvSpPr>
              <p:cNvPr id="822" name="Freeform 100"/>
              <p:cNvSpPr>
                <a:spLocks/>
              </p:cNvSpPr>
              <p:nvPr/>
            </p:nvSpPr>
            <p:spPr bwMode="auto">
              <a:xfrm>
                <a:off x="461" y="1600"/>
                <a:ext cx="118" cy="236"/>
              </a:xfrm>
              <a:custGeom>
                <a:avLst/>
                <a:gdLst>
                  <a:gd name="T0" fmla="*/ 163 w 163"/>
                  <a:gd name="T1" fmla="*/ 0 h 327"/>
                  <a:gd name="T2" fmla="*/ 87 w 163"/>
                  <a:gd name="T3" fmla="*/ 29 h 327"/>
                  <a:gd name="T4" fmla="*/ 2 w 163"/>
                  <a:gd name="T5" fmla="*/ 0 h 327"/>
                  <a:gd name="T6" fmla="*/ 16 w 163"/>
                  <a:gd name="T7" fmla="*/ 187 h 327"/>
                  <a:gd name="T8" fmla="*/ 163 w 163"/>
                  <a:gd name="T9" fmla="*/ 3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327">
                    <a:moveTo>
                      <a:pt x="163" y="0"/>
                    </a:moveTo>
                    <a:cubicBezTo>
                      <a:pt x="163" y="0"/>
                      <a:pt x="137" y="29"/>
                      <a:pt x="87" y="29"/>
                    </a:cubicBezTo>
                    <a:cubicBezTo>
                      <a:pt x="38" y="29"/>
                      <a:pt x="2" y="0"/>
                      <a:pt x="2" y="0"/>
                    </a:cubicBezTo>
                    <a:cubicBezTo>
                      <a:pt x="2" y="0"/>
                      <a:pt x="0" y="146"/>
                      <a:pt x="16" y="187"/>
                    </a:cubicBezTo>
                    <a:cubicBezTo>
                      <a:pt x="35" y="234"/>
                      <a:pt x="70" y="289"/>
                      <a:pt x="163" y="3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3" name="Freeform 101"/>
              <p:cNvSpPr>
                <a:spLocks/>
              </p:cNvSpPr>
              <p:nvPr/>
            </p:nvSpPr>
            <p:spPr bwMode="auto">
              <a:xfrm>
                <a:off x="573" y="1600"/>
                <a:ext cx="118" cy="236"/>
              </a:xfrm>
              <a:custGeom>
                <a:avLst/>
                <a:gdLst>
                  <a:gd name="T0" fmla="*/ 4 w 163"/>
                  <a:gd name="T1" fmla="*/ 327 h 327"/>
                  <a:gd name="T2" fmla="*/ 147 w 163"/>
                  <a:gd name="T3" fmla="*/ 187 h 327"/>
                  <a:gd name="T4" fmla="*/ 161 w 163"/>
                  <a:gd name="T5" fmla="*/ 0 h 327"/>
                  <a:gd name="T6" fmla="*/ 76 w 163"/>
                  <a:gd name="T7" fmla="*/ 29 h 327"/>
                  <a:gd name="T8" fmla="*/ 0 w 163"/>
                  <a:gd name="T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327">
                    <a:moveTo>
                      <a:pt x="4" y="327"/>
                    </a:moveTo>
                    <a:cubicBezTo>
                      <a:pt x="96" y="289"/>
                      <a:pt x="128" y="234"/>
                      <a:pt x="147" y="187"/>
                    </a:cubicBezTo>
                    <a:cubicBezTo>
                      <a:pt x="163" y="146"/>
                      <a:pt x="161" y="0"/>
                      <a:pt x="161" y="0"/>
                    </a:cubicBezTo>
                    <a:cubicBezTo>
                      <a:pt x="161" y="0"/>
                      <a:pt x="126" y="29"/>
                      <a:pt x="76" y="29"/>
                    </a:cubicBezTo>
                    <a:cubicBezTo>
                      <a:pt x="26" y="29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2" name="Group 212"/>
            <p:cNvGrpSpPr>
              <a:grpSpLocks noChangeAspect="1"/>
            </p:cNvGrpSpPr>
            <p:nvPr/>
          </p:nvGrpSpPr>
          <p:grpSpPr bwMode="auto">
            <a:xfrm>
              <a:off x="733695" y="1287496"/>
              <a:ext cx="382588" cy="379413"/>
              <a:chOff x="476" y="892"/>
              <a:chExt cx="241" cy="239"/>
            </a:xfrm>
          </p:grpSpPr>
          <p:sp>
            <p:nvSpPr>
              <p:cNvPr id="815" name="Freeform 213"/>
              <p:cNvSpPr>
                <a:spLocks/>
              </p:cNvSpPr>
              <p:nvPr/>
            </p:nvSpPr>
            <p:spPr bwMode="auto">
              <a:xfrm>
                <a:off x="525" y="892"/>
                <a:ext cx="142" cy="173"/>
              </a:xfrm>
              <a:custGeom>
                <a:avLst/>
                <a:gdLst>
                  <a:gd name="T0" fmla="*/ 0 w 197"/>
                  <a:gd name="T1" fmla="*/ 18 h 239"/>
                  <a:gd name="T2" fmla="*/ 18 w 197"/>
                  <a:gd name="T3" fmla="*/ 0 h 239"/>
                  <a:gd name="T4" fmla="*/ 179 w 197"/>
                  <a:gd name="T5" fmla="*/ 0 h 239"/>
                  <a:gd name="T6" fmla="*/ 197 w 197"/>
                  <a:gd name="T7" fmla="*/ 18 h 239"/>
                  <a:gd name="T8" fmla="*/ 197 w 197"/>
                  <a:gd name="T9" fmla="*/ 222 h 239"/>
                  <a:gd name="T10" fmla="*/ 179 w 197"/>
                  <a:gd name="T11" fmla="*/ 239 h 239"/>
                  <a:gd name="T12" fmla="*/ 18 w 197"/>
                  <a:gd name="T13" fmla="*/ 239 h 239"/>
                  <a:gd name="T14" fmla="*/ 0 w 197"/>
                  <a:gd name="T15" fmla="*/ 222 h 239"/>
                  <a:gd name="T16" fmla="*/ 0 w 197"/>
                  <a:gd name="T17" fmla="*/ 1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7" h="239">
                    <a:moveTo>
                      <a:pt x="0" y="18"/>
                    </a:moveTo>
                    <a:cubicBezTo>
                      <a:pt x="0" y="8"/>
                      <a:pt x="8" y="0"/>
                      <a:pt x="18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89" y="0"/>
                      <a:pt x="197" y="8"/>
                      <a:pt x="197" y="18"/>
                    </a:cubicBezTo>
                    <a:cubicBezTo>
                      <a:pt x="197" y="222"/>
                      <a:pt x="197" y="222"/>
                      <a:pt x="197" y="222"/>
                    </a:cubicBezTo>
                    <a:cubicBezTo>
                      <a:pt x="197" y="232"/>
                      <a:pt x="189" y="239"/>
                      <a:pt x="179" y="239"/>
                    </a:cubicBezTo>
                    <a:cubicBezTo>
                      <a:pt x="18" y="239"/>
                      <a:pt x="18" y="239"/>
                      <a:pt x="18" y="239"/>
                    </a:cubicBezTo>
                    <a:cubicBezTo>
                      <a:pt x="8" y="239"/>
                      <a:pt x="0" y="232"/>
                      <a:pt x="0" y="222"/>
                    </a:cubicBezTo>
                    <a:lnTo>
                      <a:pt x="0" y="1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6" name="Line 214"/>
              <p:cNvSpPr>
                <a:spLocks noChangeShapeType="1"/>
              </p:cNvSpPr>
              <p:nvPr/>
            </p:nvSpPr>
            <p:spPr bwMode="auto">
              <a:xfrm>
                <a:off x="564" y="923"/>
                <a:ext cx="6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7" name="Freeform 215"/>
              <p:cNvSpPr>
                <a:spLocks/>
              </p:cNvSpPr>
              <p:nvPr/>
            </p:nvSpPr>
            <p:spPr bwMode="auto">
              <a:xfrm>
                <a:off x="476" y="1065"/>
                <a:ext cx="241" cy="66"/>
              </a:xfrm>
              <a:custGeom>
                <a:avLst/>
                <a:gdLst>
                  <a:gd name="T0" fmla="*/ 172 w 241"/>
                  <a:gd name="T1" fmla="*/ 0 h 66"/>
                  <a:gd name="T2" fmla="*/ 241 w 241"/>
                  <a:gd name="T3" fmla="*/ 66 h 66"/>
                  <a:gd name="T4" fmla="*/ 0 w 241"/>
                  <a:gd name="T5" fmla="*/ 66 h 66"/>
                  <a:gd name="T6" fmla="*/ 70 w 241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66">
                    <a:moveTo>
                      <a:pt x="172" y="0"/>
                    </a:moveTo>
                    <a:lnTo>
                      <a:pt x="241" y="66"/>
                    </a:lnTo>
                    <a:lnTo>
                      <a:pt x="0" y="66"/>
                    </a:lnTo>
                    <a:lnTo>
                      <a:pt x="7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8" name="Oval 216"/>
              <p:cNvSpPr>
                <a:spLocks noChangeArrowheads="1"/>
              </p:cNvSpPr>
              <p:nvPr/>
            </p:nvSpPr>
            <p:spPr bwMode="auto">
              <a:xfrm>
                <a:off x="552" y="1032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9" name="Oval 217"/>
              <p:cNvSpPr>
                <a:spLocks noChangeArrowheads="1"/>
              </p:cNvSpPr>
              <p:nvPr/>
            </p:nvSpPr>
            <p:spPr bwMode="auto">
              <a:xfrm>
                <a:off x="633" y="1032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0" name="Rectangle 218"/>
              <p:cNvSpPr>
                <a:spLocks noChangeArrowheads="1"/>
              </p:cNvSpPr>
              <p:nvPr/>
            </p:nvSpPr>
            <p:spPr bwMode="auto">
              <a:xfrm>
                <a:off x="556" y="954"/>
                <a:ext cx="81" cy="5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1" name="Line 219"/>
              <p:cNvSpPr>
                <a:spLocks noChangeShapeType="1"/>
              </p:cNvSpPr>
              <p:nvPr/>
            </p:nvSpPr>
            <p:spPr bwMode="auto">
              <a:xfrm>
                <a:off x="512" y="1097"/>
                <a:ext cx="17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3" name="Group 259"/>
            <p:cNvGrpSpPr>
              <a:grpSpLocks noChangeAspect="1"/>
            </p:cNvGrpSpPr>
            <p:nvPr/>
          </p:nvGrpSpPr>
          <p:grpSpPr bwMode="auto">
            <a:xfrm>
              <a:off x="743221" y="782665"/>
              <a:ext cx="363537" cy="300038"/>
              <a:chOff x="499" y="579"/>
              <a:chExt cx="229" cy="189"/>
            </a:xfrm>
          </p:grpSpPr>
          <p:sp>
            <p:nvSpPr>
              <p:cNvPr id="812" name="Freeform 260"/>
              <p:cNvSpPr>
                <a:spLocks/>
              </p:cNvSpPr>
              <p:nvPr/>
            </p:nvSpPr>
            <p:spPr bwMode="auto">
              <a:xfrm>
                <a:off x="499" y="579"/>
                <a:ext cx="229" cy="189"/>
              </a:xfrm>
              <a:custGeom>
                <a:avLst/>
                <a:gdLst>
                  <a:gd name="T0" fmla="*/ 117 w 229"/>
                  <a:gd name="T1" fmla="*/ 0 h 189"/>
                  <a:gd name="T2" fmla="*/ 0 w 229"/>
                  <a:gd name="T3" fmla="*/ 189 h 189"/>
                  <a:gd name="T4" fmla="*/ 229 w 229"/>
                  <a:gd name="T5" fmla="*/ 189 h 189"/>
                  <a:gd name="T6" fmla="*/ 117 w 229"/>
                  <a:gd name="T7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9" h="189">
                    <a:moveTo>
                      <a:pt x="117" y="0"/>
                    </a:moveTo>
                    <a:lnTo>
                      <a:pt x="0" y="189"/>
                    </a:lnTo>
                    <a:lnTo>
                      <a:pt x="229" y="189"/>
                    </a:lnTo>
                    <a:lnTo>
                      <a:pt x="117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3" name="Line 261"/>
              <p:cNvSpPr>
                <a:spLocks noChangeShapeType="1"/>
              </p:cNvSpPr>
              <p:nvPr/>
            </p:nvSpPr>
            <p:spPr bwMode="auto">
              <a:xfrm>
                <a:off x="617" y="632"/>
                <a:ext cx="0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4" name="Line 262"/>
              <p:cNvSpPr>
                <a:spLocks noChangeShapeType="1"/>
              </p:cNvSpPr>
              <p:nvPr/>
            </p:nvSpPr>
            <p:spPr bwMode="auto">
              <a:xfrm>
                <a:off x="617" y="735"/>
                <a:ext cx="0" cy="1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4" name="Group 265"/>
            <p:cNvGrpSpPr>
              <a:grpSpLocks noChangeAspect="1"/>
            </p:cNvGrpSpPr>
            <p:nvPr/>
          </p:nvGrpSpPr>
          <p:grpSpPr bwMode="auto">
            <a:xfrm>
              <a:off x="734489" y="254022"/>
              <a:ext cx="381000" cy="323850"/>
              <a:chOff x="465" y="208"/>
              <a:chExt cx="240" cy="204"/>
            </a:xfrm>
          </p:grpSpPr>
          <p:sp>
            <p:nvSpPr>
              <p:cNvPr id="805" name="Rectangle 266"/>
              <p:cNvSpPr>
                <a:spLocks noChangeArrowheads="1"/>
              </p:cNvSpPr>
              <p:nvPr/>
            </p:nvSpPr>
            <p:spPr bwMode="auto">
              <a:xfrm>
                <a:off x="465" y="208"/>
                <a:ext cx="240" cy="20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6" name="Line 267"/>
              <p:cNvSpPr>
                <a:spLocks noChangeShapeType="1"/>
              </p:cNvSpPr>
              <p:nvPr/>
            </p:nvSpPr>
            <p:spPr bwMode="auto">
              <a:xfrm>
                <a:off x="465" y="265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7" name="Oval 268"/>
              <p:cNvSpPr>
                <a:spLocks noChangeArrowheads="1"/>
              </p:cNvSpPr>
              <p:nvPr/>
            </p:nvSpPr>
            <p:spPr bwMode="auto">
              <a:xfrm>
                <a:off x="610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8" name="Oval 269"/>
              <p:cNvSpPr>
                <a:spLocks noChangeArrowheads="1"/>
              </p:cNvSpPr>
              <p:nvPr/>
            </p:nvSpPr>
            <p:spPr bwMode="auto">
              <a:xfrm>
                <a:off x="637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9" name="Oval 270"/>
              <p:cNvSpPr>
                <a:spLocks noChangeArrowheads="1"/>
              </p:cNvSpPr>
              <p:nvPr/>
            </p:nvSpPr>
            <p:spPr bwMode="auto">
              <a:xfrm>
                <a:off x="665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0" name="Freeform 271"/>
              <p:cNvSpPr>
                <a:spLocks/>
              </p:cNvSpPr>
              <p:nvPr/>
            </p:nvSpPr>
            <p:spPr bwMode="auto">
              <a:xfrm>
                <a:off x="548" y="305"/>
                <a:ext cx="73" cy="72"/>
              </a:xfrm>
              <a:custGeom>
                <a:avLst/>
                <a:gdLst>
                  <a:gd name="T0" fmla="*/ 0 w 73"/>
                  <a:gd name="T1" fmla="*/ 72 h 72"/>
                  <a:gd name="T2" fmla="*/ 0 w 73"/>
                  <a:gd name="T3" fmla="*/ 37 h 72"/>
                  <a:gd name="T4" fmla="*/ 36 w 73"/>
                  <a:gd name="T5" fmla="*/ 0 h 72"/>
                  <a:gd name="T6" fmla="*/ 73 w 73"/>
                  <a:gd name="T7" fmla="*/ 37 h 72"/>
                  <a:gd name="T8" fmla="*/ 73 w 73"/>
                  <a:gd name="T9" fmla="*/ 72 h 72"/>
                  <a:gd name="T10" fmla="*/ 0 w 73"/>
                  <a:gd name="T1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2">
                    <a:moveTo>
                      <a:pt x="0" y="72"/>
                    </a:moveTo>
                    <a:lnTo>
                      <a:pt x="0" y="37"/>
                    </a:lnTo>
                    <a:lnTo>
                      <a:pt x="36" y="0"/>
                    </a:lnTo>
                    <a:lnTo>
                      <a:pt x="73" y="37"/>
                    </a:lnTo>
                    <a:lnTo>
                      <a:pt x="73" y="72"/>
                    </a:lnTo>
                    <a:lnTo>
                      <a:pt x="0" y="7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1" name="Freeform 272"/>
              <p:cNvSpPr>
                <a:spLocks/>
              </p:cNvSpPr>
              <p:nvPr/>
            </p:nvSpPr>
            <p:spPr bwMode="auto">
              <a:xfrm>
                <a:off x="579" y="354"/>
                <a:ext cx="11" cy="23"/>
              </a:xfrm>
              <a:custGeom>
                <a:avLst/>
                <a:gdLst>
                  <a:gd name="T0" fmla="*/ 0 w 11"/>
                  <a:gd name="T1" fmla="*/ 23 h 23"/>
                  <a:gd name="T2" fmla="*/ 0 w 11"/>
                  <a:gd name="T3" fmla="*/ 0 h 23"/>
                  <a:gd name="T4" fmla="*/ 11 w 11"/>
                  <a:gd name="T5" fmla="*/ 0 h 23"/>
                  <a:gd name="T6" fmla="*/ 11 w 11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23">
                    <a:moveTo>
                      <a:pt x="0" y="23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11" y="2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840" name="Group 839"/>
          <p:cNvGrpSpPr/>
          <p:nvPr/>
        </p:nvGrpSpPr>
        <p:grpSpPr>
          <a:xfrm>
            <a:off x="-10983040" y="251051"/>
            <a:ext cx="384405" cy="4075729"/>
            <a:chOff x="187196" y="247414"/>
            <a:chExt cx="392113" cy="4157456"/>
          </a:xfrm>
        </p:grpSpPr>
        <p:grpSp>
          <p:nvGrpSpPr>
            <p:cNvPr id="841" name="Group 255"/>
            <p:cNvGrpSpPr>
              <a:grpSpLocks noChangeAspect="1"/>
            </p:cNvGrpSpPr>
            <p:nvPr/>
          </p:nvGrpSpPr>
          <p:grpSpPr bwMode="auto">
            <a:xfrm>
              <a:off x="220671" y="837957"/>
              <a:ext cx="325163" cy="323818"/>
              <a:chOff x="7482" y="1491"/>
              <a:chExt cx="242" cy="241"/>
            </a:xfrm>
          </p:grpSpPr>
          <p:sp>
            <p:nvSpPr>
              <p:cNvPr id="877" name="Freeform 256"/>
              <p:cNvSpPr>
                <a:spLocks/>
              </p:cNvSpPr>
              <p:nvPr/>
            </p:nvSpPr>
            <p:spPr bwMode="auto">
              <a:xfrm>
                <a:off x="7482" y="1507"/>
                <a:ext cx="225" cy="225"/>
              </a:xfrm>
              <a:custGeom>
                <a:avLst/>
                <a:gdLst>
                  <a:gd name="T0" fmla="*/ 310 w 310"/>
                  <a:gd name="T1" fmla="*/ 155 h 310"/>
                  <a:gd name="T2" fmla="*/ 155 w 310"/>
                  <a:gd name="T3" fmla="*/ 310 h 310"/>
                  <a:gd name="T4" fmla="*/ 0 w 310"/>
                  <a:gd name="T5" fmla="*/ 155 h 310"/>
                  <a:gd name="T6" fmla="*/ 155 w 310"/>
                  <a:gd name="T7" fmla="*/ 0 h 310"/>
                  <a:gd name="T8" fmla="*/ 155 w 310"/>
                  <a:gd name="T9" fmla="*/ 155 h 310"/>
                  <a:gd name="T10" fmla="*/ 310 w 310"/>
                  <a:gd name="T11" fmla="*/ 15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0" h="310">
                    <a:moveTo>
                      <a:pt x="310" y="155"/>
                    </a:moveTo>
                    <a:cubicBezTo>
                      <a:pt x="310" y="241"/>
                      <a:pt x="241" y="310"/>
                      <a:pt x="155" y="310"/>
                    </a:cubicBezTo>
                    <a:cubicBezTo>
                      <a:pt x="69" y="310"/>
                      <a:pt x="0" y="241"/>
                      <a:pt x="0" y="155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55" y="155"/>
                      <a:pt x="155" y="155"/>
                      <a:pt x="155" y="155"/>
                    </a:cubicBezTo>
                    <a:lnTo>
                      <a:pt x="310" y="15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8" name="Freeform 257"/>
              <p:cNvSpPr>
                <a:spLocks/>
              </p:cNvSpPr>
              <p:nvPr/>
            </p:nvSpPr>
            <p:spPr bwMode="auto">
              <a:xfrm>
                <a:off x="7623" y="1491"/>
                <a:ext cx="101" cy="100"/>
              </a:xfrm>
              <a:custGeom>
                <a:avLst/>
                <a:gdLst>
                  <a:gd name="T0" fmla="*/ 139 w 139"/>
                  <a:gd name="T1" fmla="*/ 139 h 139"/>
                  <a:gd name="T2" fmla="*/ 0 w 139"/>
                  <a:gd name="T3" fmla="*/ 0 h 139"/>
                  <a:gd name="T4" fmla="*/ 0 w 139"/>
                  <a:gd name="T5" fmla="*/ 139 h 139"/>
                  <a:gd name="T6" fmla="*/ 139 w 139"/>
                  <a:gd name="T7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39">
                    <a:moveTo>
                      <a:pt x="139" y="139"/>
                    </a:moveTo>
                    <a:cubicBezTo>
                      <a:pt x="139" y="62"/>
                      <a:pt x="77" y="0"/>
                      <a:pt x="0" y="0"/>
                    </a:cubicBezTo>
                    <a:cubicBezTo>
                      <a:pt x="0" y="139"/>
                      <a:pt x="0" y="139"/>
                      <a:pt x="0" y="139"/>
                    </a:cubicBezTo>
                    <a:lnTo>
                      <a:pt x="139" y="139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2" name="Group 103"/>
            <p:cNvGrpSpPr>
              <a:grpSpLocks noChangeAspect="1"/>
            </p:cNvGrpSpPr>
            <p:nvPr/>
          </p:nvGrpSpPr>
          <p:grpSpPr bwMode="auto">
            <a:xfrm>
              <a:off x="210682" y="4066860"/>
              <a:ext cx="345141" cy="338010"/>
              <a:chOff x="3796" y="2085"/>
              <a:chExt cx="242" cy="237"/>
            </a:xfrm>
          </p:grpSpPr>
          <p:sp>
            <p:nvSpPr>
              <p:cNvPr id="873" name="Oval 104"/>
              <p:cNvSpPr>
                <a:spLocks noChangeArrowheads="1"/>
              </p:cNvSpPr>
              <p:nvPr/>
            </p:nvSpPr>
            <p:spPr bwMode="auto">
              <a:xfrm>
                <a:off x="3796" y="2085"/>
                <a:ext cx="242" cy="7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4" name="Oval 105"/>
              <p:cNvSpPr>
                <a:spLocks noChangeArrowheads="1"/>
              </p:cNvSpPr>
              <p:nvPr/>
            </p:nvSpPr>
            <p:spPr bwMode="auto">
              <a:xfrm>
                <a:off x="3796" y="2243"/>
                <a:ext cx="242" cy="7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5" name="Line 106"/>
              <p:cNvSpPr>
                <a:spLocks noChangeShapeType="1"/>
              </p:cNvSpPr>
              <p:nvPr/>
            </p:nvSpPr>
            <p:spPr bwMode="auto">
              <a:xfrm>
                <a:off x="3796" y="2125"/>
                <a:ext cx="0" cy="15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6" name="Line 107"/>
              <p:cNvSpPr>
                <a:spLocks noChangeShapeType="1"/>
              </p:cNvSpPr>
              <p:nvPr/>
            </p:nvSpPr>
            <p:spPr bwMode="auto">
              <a:xfrm>
                <a:off x="4038" y="2125"/>
                <a:ext cx="0" cy="15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843" name="Freeform 25"/>
            <p:cNvSpPr>
              <a:spLocks/>
            </p:cNvSpPr>
            <p:nvPr/>
          </p:nvSpPr>
          <p:spPr bwMode="auto">
            <a:xfrm>
              <a:off x="190371" y="3539816"/>
              <a:ext cx="385763" cy="323850"/>
            </a:xfrm>
            <a:custGeom>
              <a:avLst/>
              <a:gdLst>
                <a:gd name="T0" fmla="*/ 296 w 336"/>
                <a:gd name="T1" fmla="*/ 179 h 280"/>
                <a:gd name="T2" fmla="*/ 336 w 336"/>
                <a:gd name="T3" fmla="*/ 139 h 280"/>
                <a:gd name="T4" fmla="*/ 296 w 336"/>
                <a:gd name="T5" fmla="*/ 99 h 280"/>
                <a:gd name="T6" fmla="*/ 216 w 336"/>
                <a:gd name="T7" fmla="*/ 99 h 280"/>
                <a:gd name="T8" fmla="*/ 155 w 336"/>
                <a:gd name="T9" fmla="*/ 0 h 280"/>
                <a:gd name="T10" fmla="*/ 130 w 336"/>
                <a:gd name="T11" fmla="*/ 0 h 280"/>
                <a:gd name="T12" fmla="*/ 130 w 336"/>
                <a:gd name="T13" fmla="*/ 113 h 280"/>
                <a:gd name="T14" fmla="*/ 54 w 336"/>
                <a:gd name="T15" fmla="*/ 113 h 280"/>
                <a:gd name="T16" fmla="*/ 24 w 336"/>
                <a:gd name="T17" fmla="*/ 90 h 280"/>
                <a:gd name="T18" fmla="*/ 0 w 336"/>
                <a:gd name="T19" fmla="*/ 90 h 280"/>
                <a:gd name="T20" fmla="*/ 12 w 336"/>
                <a:gd name="T21" fmla="*/ 139 h 280"/>
                <a:gd name="T22" fmla="*/ 0 w 336"/>
                <a:gd name="T23" fmla="*/ 190 h 280"/>
                <a:gd name="T24" fmla="*/ 27 w 336"/>
                <a:gd name="T25" fmla="*/ 190 h 280"/>
                <a:gd name="T26" fmla="*/ 54 w 336"/>
                <a:gd name="T27" fmla="*/ 166 h 280"/>
                <a:gd name="T28" fmla="*/ 130 w 336"/>
                <a:gd name="T29" fmla="*/ 166 h 280"/>
                <a:gd name="T30" fmla="*/ 130 w 336"/>
                <a:gd name="T31" fmla="*/ 280 h 280"/>
                <a:gd name="T32" fmla="*/ 153 w 336"/>
                <a:gd name="T33" fmla="*/ 280 h 280"/>
                <a:gd name="T34" fmla="*/ 216 w 336"/>
                <a:gd name="T35" fmla="*/ 179 h 280"/>
                <a:gd name="T36" fmla="*/ 296 w 336"/>
                <a:gd name="T37" fmla="*/ 1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6" h="280">
                  <a:moveTo>
                    <a:pt x="296" y="179"/>
                  </a:moveTo>
                  <a:cubicBezTo>
                    <a:pt x="318" y="179"/>
                    <a:pt x="336" y="161"/>
                    <a:pt x="336" y="139"/>
                  </a:cubicBezTo>
                  <a:cubicBezTo>
                    <a:pt x="336" y="117"/>
                    <a:pt x="318" y="99"/>
                    <a:pt x="296" y="99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113"/>
                    <a:pt x="130" y="113"/>
                    <a:pt x="130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27" y="190"/>
                    <a:pt x="27" y="190"/>
                    <a:pt x="27" y="190"/>
                  </a:cubicBezTo>
                  <a:cubicBezTo>
                    <a:pt x="54" y="166"/>
                    <a:pt x="54" y="166"/>
                    <a:pt x="54" y="166"/>
                  </a:cubicBezTo>
                  <a:cubicBezTo>
                    <a:pt x="130" y="166"/>
                    <a:pt x="130" y="166"/>
                    <a:pt x="130" y="166"/>
                  </a:cubicBezTo>
                  <a:cubicBezTo>
                    <a:pt x="130" y="280"/>
                    <a:pt x="130" y="280"/>
                    <a:pt x="130" y="280"/>
                  </a:cubicBezTo>
                  <a:cubicBezTo>
                    <a:pt x="153" y="280"/>
                    <a:pt x="153" y="280"/>
                    <a:pt x="153" y="280"/>
                  </a:cubicBezTo>
                  <a:cubicBezTo>
                    <a:pt x="216" y="179"/>
                    <a:pt x="216" y="179"/>
                    <a:pt x="216" y="179"/>
                  </a:cubicBezTo>
                  <a:lnTo>
                    <a:pt x="296" y="179"/>
                  </a:lnTo>
                  <a:close/>
                </a:path>
              </a:pathLst>
            </a:custGeom>
            <a:noFill/>
            <a:ln w="15875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grpSp>
          <p:nvGrpSpPr>
            <p:cNvPr id="844" name="Group 92"/>
            <p:cNvGrpSpPr>
              <a:grpSpLocks noChangeAspect="1"/>
            </p:cNvGrpSpPr>
            <p:nvPr/>
          </p:nvGrpSpPr>
          <p:grpSpPr bwMode="auto">
            <a:xfrm>
              <a:off x="283240" y="2944510"/>
              <a:ext cx="200024" cy="392113"/>
              <a:chOff x="158" y="1888"/>
              <a:chExt cx="131" cy="247"/>
            </a:xfrm>
          </p:grpSpPr>
          <p:sp>
            <p:nvSpPr>
              <p:cNvPr id="869" name="Rectangle 93"/>
              <p:cNvSpPr>
                <a:spLocks noChangeArrowheads="1"/>
              </p:cNvSpPr>
              <p:nvPr/>
            </p:nvSpPr>
            <p:spPr bwMode="auto">
              <a:xfrm>
                <a:off x="158" y="1888"/>
                <a:ext cx="131" cy="24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0" name="Line 94"/>
              <p:cNvSpPr>
                <a:spLocks noChangeShapeType="1"/>
              </p:cNvSpPr>
              <p:nvPr/>
            </p:nvSpPr>
            <p:spPr bwMode="auto">
              <a:xfrm>
                <a:off x="186" y="1928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1" name="Line 95"/>
              <p:cNvSpPr>
                <a:spLocks noChangeShapeType="1"/>
              </p:cNvSpPr>
              <p:nvPr/>
            </p:nvSpPr>
            <p:spPr bwMode="auto">
              <a:xfrm>
                <a:off x="186" y="2058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2" name="Line 96"/>
              <p:cNvSpPr>
                <a:spLocks noChangeShapeType="1"/>
              </p:cNvSpPr>
              <p:nvPr/>
            </p:nvSpPr>
            <p:spPr bwMode="auto">
              <a:xfrm>
                <a:off x="186" y="2094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5" name="Group 104"/>
            <p:cNvGrpSpPr>
              <a:grpSpLocks noChangeAspect="1"/>
            </p:cNvGrpSpPr>
            <p:nvPr/>
          </p:nvGrpSpPr>
          <p:grpSpPr bwMode="auto">
            <a:xfrm>
              <a:off x="237996" y="2341267"/>
              <a:ext cx="290513" cy="400050"/>
              <a:chOff x="178" y="1490"/>
              <a:chExt cx="183" cy="252"/>
            </a:xfrm>
          </p:grpSpPr>
          <p:sp>
            <p:nvSpPr>
              <p:cNvPr id="860" name="Oval 105"/>
              <p:cNvSpPr>
                <a:spLocks noChangeArrowheads="1"/>
              </p:cNvSpPr>
              <p:nvPr/>
            </p:nvSpPr>
            <p:spPr bwMode="auto">
              <a:xfrm>
                <a:off x="248" y="1531"/>
                <a:ext cx="43" cy="4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1" name="Line 106"/>
              <p:cNvSpPr>
                <a:spLocks noChangeShapeType="1"/>
              </p:cNvSpPr>
              <p:nvPr/>
            </p:nvSpPr>
            <p:spPr bwMode="auto">
              <a:xfrm flipV="1">
                <a:off x="206" y="1573"/>
                <a:ext cx="56" cy="16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2" name="Line 107"/>
              <p:cNvSpPr>
                <a:spLocks noChangeShapeType="1"/>
              </p:cNvSpPr>
              <p:nvPr/>
            </p:nvSpPr>
            <p:spPr bwMode="auto">
              <a:xfrm flipH="1" flipV="1">
                <a:off x="276" y="1573"/>
                <a:ext cx="56" cy="16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3" name="Line 108"/>
              <p:cNvSpPr>
                <a:spLocks noChangeShapeType="1"/>
              </p:cNvSpPr>
              <p:nvPr/>
            </p:nvSpPr>
            <p:spPr bwMode="auto">
              <a:xfrm>
                <a:off x="240" y="1641"/>
                <a:ext cx="5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4" name="Line 109"/>
              <p:cNvSpPr>
                <a:spLocks noChangeShapeType="1"/>
              </p:cNvSpPr>
              <p:nvPr/>
            </p:nvSpPr>
            <p:spPr bwMode="auto">
              <a:xfrm>
                <a:off x="221" y="1695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5" name="Freeform 110"/>
              <p:cNvSpPr>
                <a:spLocks/>
              </p:cNvSpPr>
              <p:nvPr/>
            </p:nvSpPr>
            <p:spPr bwMode="auto">
              <a:xfrm>
                <a:off x="178" y="1490"/>
                <a:ext cx="26" cy="125"/>
              </a:xfrm>
              <a:custGeom>
                <a:avLst/>
                <a:gdLst>
                  <a:gd name="T0" fmla="*/ 36 w 36"/>
                  <a:gd name="T1" fmla="*/ 173 h 173"/>
                  <a:gd name="T2" fmla="*/ 0 w 36"/>
                  <a:gd name="T3" fmla="*/ 86 h 173"/>
                  <a:gd name="T4" fmla="*/ 35 w 36"/>
                  <a:gd name="T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173">
                    <a:moveTo>
                      <a:pt x="36" y="173"/>
                    </a:moveTo>
                    <a:cubicBezTo>
                      <a:pt x="13" y="151"/>
                      <a:pt x="0" y="120"/>
                      <a:pt x="0" y="86"/>
                    </a:cubicBezTo>
                    <a:cubicBezTo>
                      <a:pt x="0" y="52"/>
                      <a:pt x="13" y="22"/>
                      <a:pt x="3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6" name="Freeform 111"/>
              <p:cNvSpPr>
                <a:spLocks/>
              </p:cNvSpPr>
              <p:nvPr/>
            </p:nvSpPr>
            <p:spPr bwMode="auto">
              <a:xfrm>
                <a:off x="216" y="1517"/>
                <a:ext cx="14" cy="71"/>
              </a:xfrm>
              <a:custGeom>
                <a:avLst/>
                <a:gdLst>
                  <a:gd name="T0" fmla="*/ 20 w 20"/>
                  <a:gd name="T1" fmla="*/ 97 h 97"/>
                  <a:gd name="T2" fmla="*/ 0 w 20"/>
                  <a:gd name="T3" fmla="*/ 49 h 97"/>
                  <a:gd name="T4" fmla="*/ 20 w 20"/>
                  <a:gd name="T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97">
                    <a:moveTo>
                      <a:pt x="20" y="97"/>
                    </a:moveTo>
                    <a:cubicBezTo>
                      <a:pt x="8" y="84"/>
                      <a:pt x="0" y="67"/>
                      <a:pt x="0" y="49"/>
                    </a:cubicBezTo>
                    <a:cubicBezTo>
                      <a:pt x="0" y="30"/>
                      <a:pt x="8" y="12"/>
                      <a:pt x="2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7" name="Freeform 112"/>
              <p:cNvSpPr>
                <a:spLocks/>
              </p:cNvSpPr>
              <p:nvPr/>
            </p:nvSpPr>
            <p:spPr bwMode="auto">
              <a:xfrm>
                <a:off x="335" y="1490"/>
                <a:ext cx="26" cy="125"/>
              </a:xfrm>
              <a:custGeom>
                <a:avLst/>
                <a:gdLst>
                  <a:gd name="T0" fmla="*/ 0 w 37"/>
                  <a:gd name="T1" fmla="*/ 173 h 173"/>
                  <a:gd name="T2" fmla="*/ 37 w 37"/>
                  <a:gd name="T3" fmla="*/ 86 h 173"/>
                  <a:gd name="T4" fmla="*/ 1 w 37"/>
                  <a:gd name="T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173">
                    <a:moveTo>
                      <a:pt x="0" y="173"/>
                    </a:moveTo>
                    <a:cubicBezTo>
                      <a:pt x="23" y="151"/>
                      <a:pt x="37" y="120"/>
                      <a:pt x="37" y="86"/>
                    </a:cubicBezTo>
                    <a:cubicBezTo>
                      <a:pt x="37" y="52"/>
                      <a:pt x="23" y="22"/>
                      <a:pt x="1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8" name="Freeform 113"/>
              <p:cNvSpPr>
                <a:spLocks/>
              </p:cNvSpPr>
              <p:nvPr/>
            </p:nvSpPr>
            <p:spPr bwMode="auto">
              <a:xfrm>
                <a:off x="309" y="1517"/>
                <a:ext cx="14" cy="71"/>
              </a:xfrm>
              <a:custGeom>
                <a:avLst/>
                <a:gdLst>
                  <a:gd name="T0" fmla="*/ 0 w 20"/>
                  <a:gd name="T1" fmla="*/ 97 h 97"/>
                  <a:gd name="T2" fmla="*/ 20 w 20"/>
                  <a:gd name="T3" fmla="*/ 49 h 97"/>
                  <a:gd name="T4" fmla="*/ 0 w 20"/>
                  <a:gd name="T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97">
                    <a:moveTo>
                      <a:pt x="0" y="97"/>
                    </a:moveTo>
                    <a:cubicBezTo>
                      <a:pt x="12" y="84"/>
                      <a:pt x="20" y="67"/>
                      <a:pt x="20" y="49"/>
                    </a:cubicBezTo>
                    <a:cubicBezTo>
                      <a:pt x="20" y="30"/>
                      <a:pt x="12" y="12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6" name="Group 204"/>
            <p:cNvGrpSpPr>
              <a:grpSpLocks noChangeAspect="1"/>
            </p:cNvGrpSpPr>
            <p:nvPr/>
          </p:nvGrpSpPr>
          <p:grpSpPr bwMode="auto">
            <a:xfrm>
              <a:off x="235615" y="1723736"/>
              <a:ext cx="295275" cy="414338"/>
              <a:chOff x="207" y="1124"/>
              <a:chExt cx="186" cy="261"/>
            </a:xfrm>
          </p:grpSpPr>
          <p:sp>
            <p:nvSpPr>
              <p:cNvPr id="855" name="Freeform 205"/>
              <p:cNvSpPr>
                <a:spLocks/>
              </p:cNvSpPr>
              <p:nvPr/>
            </p:nvSpPr>
            <p:spPr bwMode="auto">
              <a:xfrm>
                <a:off x="306" y="1124"/>
                <a:ext cx="87" cy="261"/>
              </a:xfrm>
              <a:custGeom>
                <a:avLst/>
                <a:gdLst>
                  <a:gd name="T0" fmla="*/ 60 w 120"/>
                  <a:gd name="T1" fmla="*/ 0 h 360"/>
                  <a:gd name="T2" fmla="*/ 120 w 120"/>
                  <a:gd name="T3" fmla="*/ 60 h 360"/>
                  <a:gd name="T4" fmla="*/ 94 w 120"/>
                  <a:gd name="T5" fmla="*/ 110 h 360"/>
                  <a:gd name="T6" fmla="*/ 86 w 120"/>
                  <a:gd name="T7" fmla="*/ 114 h 360"/>
                  <a:gd name="T8" fmla="*/ 86 w 120"/>
                  <a:gd name="T9" fmla="*/ 334 h 360"/>
                  <a:gd name="T10" fmla="*/ 60 w 120"/>
                  <a:gd name="T11" fmla="*/ 360 h 360"/>
                  <a:gd name="T12" fmla="*/ 34 w 120"/>
                  <a:gd name="T13" fmla="*/ 334 h 360"/>
                  <a:gd name="T14" fmla="*/ 34 w 120"/>
                  <a:gd name="T15" fmla="*/ 114 h 360"/>
                  <a:gd name="T16" fmla="*/ 26 w 120"/>
                  <a:gd name="T17" fmla="*/ 110 h 360"/>
                  <a:gd name="T18" fmla="*/ 0 w 120"/>
                  <a:gd name="T19" fmla="*/ 60 h 360"/>
                  <a:gd name="T20" fmla="*/ 60 w 120"/>
                  <a:gd name="T21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360">
                    <a:moveTo>
                      <a:pt x="60" y="0"/>
                    </a:moveTo>
                    <a:cubicBezTo>
                      <a:pt x="93" y="0"/>
                      <a:pt x="120" y="27"/>
                      <a:pt x="120" y="60"/>
                    </a:cubicBezTo>
                    <a:cubicBezTo>
                      <a:pt x="120" y="81"/>
                      <a:pt x="110" y="99"/>
                      <a:pt x="94" y="110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334"/>
                      <a:pt x="86" y="334"/>
                      <a:pt x="86" y="334"/>
                    </a:cubicBezTo>
                    <a:cubicBezTo>
                      <a:pt x="86" y="348"/>
                      <a:pt x="74" y="360"/>
                      <a:pt x="60" y="360"/>
                    </a:cubicBezTo>
                    <a:cubicBezTo>
                      <a:pt x="46" y="360"/>
                      <a:pt x="34" y="348"/>
                      <a:pt x="34" y="334"/>
                    </a:cubicBezTo>
                    <a:cubicBezTo>
                      <a:pt x="34" y="114"/>
                      <a:pt x="34" y="114"/>
                      <a:pt x="34" y="114"/>
                    </a:cubicBezTo>
                    <a:cubicBezTo>
                      <a:pt x="26" y="110"/>
                      <a:pt x="26" y="110"/>
                      <a:pt x="26" y="110"/>
                    </a:cubicBezTo>
                    <a:cubicBezTo>
                      <a:pt x="11" y="99"/>
                      <a:pt x="0" y="81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6" name="Freeform 206"/>
              <p:cNvSpPr>
                <a:spLocks/>
              </p:cNvSpPr>
              <p:nvPr/>
            </p:nvSpPr>
            <p:spPr bwMode="auto">
              <a:xfrm>
                <a:off x="207" y="1264"/>
                <a:ext cx="39" cy="121"/>
              </a:xfrm>
              <a:custGeom>
                <a:avLst/>
                <a:gdLst>
                  <a:gd name="T0" fmla="*/ 0 w 53"/>
                  <a:gd name="T1" fmla="*/ 0 h 167"/>
                  <a:gd name="T2" fmla="*/ 26 w 53"/>
                  <a:gd name="T3" fmla="*/ 0 h 167"/>
                  <a:gd name="T4" fmla="*/ 53 w 53"/>
                  <a:gd name="T5" fmla="*/ 0 h 167"/>
                  <a:gd name="T6" fmla="*/ 53 w 53"/>
                  <a:gd name="T7" fmla="*/ 26 h 167"/>
                  <a:gd name="T8" fmla="*/ 53 w 53"/>
                  <a:gd name="T9" fmla="*/ 94 h 167"/>
                  <a:gd name="T10" fmla="*/ 53 w 53"/>
                  <a:gd name="T11" fmla="*/ 141 h 167"/>
                  <a:gd name="T12" fmla="*/ 26 w 53"/>
                  <a:gd name="T13" fmla="*/ 167 h 167"/>
                  <a:gd name="T14" fmla="*/ 0 w 53"/>
                  <a:gd name="T15" fmla="*/ 141 h 167"/>
                  <a:gd name="T16" fmla="*/ 0 w 53"/>
                  <a:gd name="T17" fmla="*/ 94 h 167"/>
                  <a:gd name="T18" fmla="*/ 0 w 53"/>
                  <a:gd name="T19" fmla="*/ 26 h 167"/>
                  <a:gd name="T20" fmla="*/ 0 w 53"/>
                  <a:gd name="T2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" h="167">
                    <a:moveTo>
                      <a:pt x="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141"/>
                      <a:pt x="53" y="141"/>
                      <a:pt x="53" y="141"/>
                    </a:cubicBezTo>
                    <a:cubicBezTo>
                      <a:pt x="53" y="155"/>
                      <a:pt x="41" y="167"/>
                      <a:pt x="26" y="167"/>
                    </a:cubicBezTo>
                    <a:cubicBezTo>
                      <a:pt x="12" y="167"/>
                      <a:pt x="0" y="155"/>
                      <a:pt x="0" y="141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7" name="Freeform 207"/>
              <p:cNvSpPr>
                <a:spLocks/>
              </p:cNvSpPr>
              <p:nvPr/>
            </p:nvSpPr>
            <p:spPr bwMode="auto">
              <a:xfrm>
                <a:off x="207" y="1124"/>
                <a:ext cx="39" cy="49"/>
              </a:xfrm>
              <a:custGeom>
                <a:avLst/>
                <a:gdLst>
                  <a:gd name="T0" fmla="*/ 39 w 39"/>
                  <a:gd name="T1" fmla="*/ 0 h 49"/>
                  <a:gd name="T2" fmla="*/ 39 w 39"/>
                  <a:gd name="T3" fmla="*/ 31 h 49"/>
                  <a:gd name="T4" fmla="*/ 19 w 39"/>
                  <a:gd name="T5" fmla="*/ 49 h 49"/>
                  <a:gd name="T6" fmla="*/ 0 w 39"/>
                  <a:gd name="T7" fmla="*/ 31 h 49"/>
                  <a:gd name="T8" fmla="*/ 0 w 39"/>
                  <a:gd name="T9" fmla="*/ 0 h 49"/>
                  <a:gd name="T10" fmla="*/ 39 w 39"/>
                  <a:gd name="T11" fmla="*/ 0 h 49"/>
                  <a:gd name="T12" fmla="*/ 39 w 39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49">
                    <a:moveTo>
                      <a:pt x="39" y="0"/>
                    </a:moveTo>
                    <a:lnTo>
                      <a:pt x="39" y="31"/>
                    </a:lnTo>
                    <a:lnTo>
                      <a:pt x="19" y="49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8" name="Line 208"/>
              <p:cNvSpPr>
                <a:spLocks noChangeShapeType="1"/>
              </p:cNvSpPr>
              <p:nvPr/>
            </p:nvSpPr>
            <p:spPr bwMode="auto">
              <a:xfrm>
                <a:off x="226" y="1173"/>
                <a:ext cx="0" cy="8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9" name="Line 209"/>
              <p:cNvSpPr>
                <a:spLocks noChangeShapeType="1"/>
              </p:cNvSpPr>
              <p:nvPr/>
            </p:nvSpPr>
            <p:spPr bwMode="auto">
              <a:xfrm>
                <a:off x="348" y="1124"/>
                <a:ext cx="0" cy="4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7" name="Group 275"/>
            <p:cNvGrpSpPr>
              <a:grpSpLocks noChangeAspect="1"/>
            </p:cNvGrpSpPr>
            <p:nvPr/>
          </p:nvGrpSpPr>
          <p:grpSpPr bwMode="auto">
            <a:xfrm>
              <a:off x="189577" y="1364968"/>
              <a:ext cx="387350" cy="155575"/>
              <a:chOff x="159" y="894"/>
              <a:chExt cx="244" cy="98"/>
            </a:xfrm>
          </p:grpSpPr>
          <p:sp>
            <p:nvSpPr>
              <p:cNvPr id="852" name="Rectangle 276"/>
              <p:cNvSpPr>
                <a:spLocks noChangeArrowheads="1"/>
              </p:cNvSpPr>
              <p:nvPr/>
            </p:nvSpPr>
            <p:spPr bwMode="auto">
              <a:xfrm>
                <a:off x="159" y="894"/>
                <a:ext cx="244" cy="9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3" name="Line 277"/>
              <p:cNvSpPr>
                <a:spLocks noChangeShapeType="1"/>
              </p:cNvSpPr>
              <p:nvPr/>
            </p:nvSpPr>
            <p:spPr bwMode="auto">
              <a:xfrm flipH="1">
                <a:off x="159" y="944"/>
                <a:ext cx="10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4" name="Oval 278"/>
              <p:cNvSpPr>
                <a:spLocks noChangeArrowheads="1"/>
              </p:cNvSpPr>
              <p:nvPr/>
            </p:nvSpPr>
            <p:spPr bwMode="auto">
              <a:xfrm>
                <a:off x="349" y="938"/>
                <a:ext cx="9" cy="1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8" name="Group 288"/>
            <p:cNvGrpSpPr>
              <a:grpSpLocks noChangeAspect="1"/>
            </p:cNvGrpSpPr>
            <p:nvPr/>
          </p:nvGrpSpPr>
          <p:grpSpPr bwMode="auto">
            <a:xfrm>
              <a:off x="187196" y="247414"/>
              <a:ext cx="392113" cy="387350"/>
              <a:chOff x="209" y="149"/>
              <a:chExt cx="247" cy="244"/>
            </a:xfrm>
          </p:grpSpPr>
          <p:sp>
            <p:nvSpPr>
              <p:cNvPr id="849" name="Freeform 289"/>
              <p:cNvSpPr>
                <a:spLocks/>
              </p:cNvSpPr>
              <p:nvPr/>
            </p:nvSpPr>
            <p:spPr bwMode="auto">
              <a:xfrm>
                <a:off x="209" y="149"/>
                <a:ext cx="247" cy="244"/>
              </a:xfrm>
              <a:custGeom>
                <a:avLst/>
                <a:gdLst>
                  <a:gd name="T0" fmla="*/ 214 w 247"/>
                  <a:gd name="T1" fmla="*/ 56 h 244"/>
                  <a:gd name="T2" fmla="*/ 247 w 247"/>
                  <a:gd name="T3" fmla="*/ 56 h 244"/>
                  <a:gd name="T4" fmla="*/ 247 w 247"/>
                  <a:gd name="T5" fmla="*/ 244 h 244"/>
                  <a:gd name="T6" fmla="*/ 0 w 247"/>
                  <a:gd name="T7" fmla="*/ 244 h 244"/>
                  <a:gd name="T8" fmla="*/ 0 w 247"/>
                  <a:gd name="T9" fmla="*/ 56 h 244"/>
                  <a:gd name="T10" fmla="*/ 33 w 247"/>
                  <a:gd name="T11" fmla="*/ 56 h 244"/>
                  <a:gd name="T12" fmla="*/ 124 w 247"/>
                  <a:gd name="T13" fmla="*/ 0 h 244"/>
                  <a:gd name="T14" fmla="*/ 214 w 247"/>
                  <a:gd name="T15" fmla="*/ 56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44">
                    <a:moveTo>
                      <a:pt x="214" y="56"/>
                    </a:moveTo>
                    <a:lnTo>
                      <a:pt x="247" y="56"/>
                    </a:lnTo>
                    <a:lnTo>
                      <a:pt x="247" y="244"/>
                    </a:lnTo>
                    <a:lnTo>
                      <a:pt x="0" y="244"/>
                    </a:lnTo>
                    <a:lnTo>
                      <a:pt x="0" y="56"/>
                    </a:lnTo>
                    <a:lnTo>
                      <a:pt x="33" y="56"/>
                    </a:lnTo>
                    <a:lnTo>
                      <a:pt x="124" y="0"/>
                    </a:lnTo>
                    <a:lnTo>
                      <a:pt x="214" y="56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0" name="Freeform 290"/>
              <p:cNvSpPr>
                <a:spLocks/>
              </p:cNvSpPr>
              <p:nvPr/>
            </p:nvSpPr>
            <p:spPr bwMode="auto">
              <a:xfrm>
                <a:off x="242" y="208"/>
                <a:ext cx="181" cy="154"/>
              </a:xfrm>
              <a:custGeom>
                <a:avLst/>
                <a:gdLst>
                  <a:gd name="T0" fmla="*/ 0 w 181"/>
                  <a:gd name="T1" fmla="*/ 0 h 154"/>
                  <a:gd name="T2" fmla="*/ 91 w 181"/>
                  <a:gd name="T3" fmla="*/ 65 h 154"/>
                  <a:gd name="T4" fmla="*/ 181 w 181"/>
                  <a:gd name="T5" fmla="*/ 0 h 154"/>
                  <a:gd name="T6" fmla="*/ 181 w 181"/>
                  <a:gd name="T7" fmla="*/ 92 h 154"/>
                  <a:gd name="T8" fmla="*/ 91 w 181"/>
                  <a:gd name="T9" fmla="*/ 154 h 154"/>
                  <a:gd name="T10" fmla="*/ 0 w 181"/>
                  <a:gd name="T11" fmla="*/ 92 h 154"/>
                  <a:gd name="T12" fmla="*/ 0 w 181"/>
                  <a:gd name="T1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1" h="154">
                    <a:moveTo>
                      <a:pt x="0" y="0"/>
                    </a:moveTo>
                    <a:lnTo>
                      <a:pt x="91" y="65"/>
                    </a:lnTo>
                    <a:lnTo>
                      <a:pt x="181" y="0"/>
                    </a:lnTo>
                    <a:lnTo>
                      <a:pt x="181" y="92"/>
                    </a:lnTo>
                    <a:lnTo>
                      <a:pt x="91" y="154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1" name="Line 291"/>
              <p:cNvSpPr>
                <a:spLocks noChangeShapeType="1"/>
              </p:cNvSpPr>
              <p:nvPr/>
            </p:nvSpPr>
            <p:spPr bwMode="auto">
              <a:xfrm>
                <a:off x="333" y="271"/>
                <a:ext cx="0" cy="9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884" name="Group 883"/>
          <p:cNvGrpSpPr/>
          <p:nvPr/>
        </p:nvGrpSpPr>
        <p:grpSpPr>
          <a:xfrm>
            <a:off x="-8353575" y="229809"/>
            <a:ext cx="396098" cy="4096971"/>
            <a:chOff x="2896295" y="233920"/>
            <a:chExt cx="404041" cy="4179124"/>
          </a:xfrm>
        </p:grpSpPr>
        <p:grpSp>
          <p:nvGrpSpPr>
            <p:cNvPr id="885" name="Group 118"/>
            <p:cNvGrpSpPr>
              <a:grpSpLocks noChangeAspect="1"/>
            </p:cNvGrpSpPr>
            <p:nvPr/>
          </p:nvGrpSpPr>
          <p:grpSpPr bwMode="auto">
            <a:xfrm>
              <a:off x="2901124" y="1942892"/>
              <a:ext cx="394382" cy="394382"/>
              <a:chOff x="3794" y="2081"/>
              <a:chExt cx="245" cy="245"/>
            </a:xfrm>
          </p:grpSpPr>
          <p:sp>
            <p:nvSpPr>
              <p:cNvPr id="939" name="Oval 119"/>
              <p:cNvSpPr>
                <a:spLocks noChangeArrowheads="1"/>
              </p:cNvSpPr>
              <p:nvPr/>
            </p:nvSpPr>
            <p:spPr bwMode="auto">
              <a:xfrm>
                <a:off x="3899" y="2186"/>
                <a:ext cx="34" cy="3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0" name="Oval 120"/>
              <p:cNvSpPr>
                <a:spLocks noChangeArrowheads="1"/>
              </p:cNvSpPr>
              <p:nvPr/>
            </p:nvSpPr>
            <p:spPr bwMode="auto">
              <a:xfrm>
                <a:off x="3794" y="2081"/>
                <a:ext cx="245" cy="24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1" name="Line 121"/>
              <p:cNvSpPr>
                <a:spLocks noChangeShapeType="1"/>
              </p:cNvSpPr>
              <p:nvPr/>
            </p:nvSpPr>
            <p:spPr bwMode="auto">
              <a:xfrm>
                <a:off x="3859" y="2145"/>
                <a:ext cx="34" cy="3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2" name="Line 122"/>
              <p:cNvSpPr>
                <a:spLocks noChangeShapeType="1"/>
              </p:cNvSpPr>
              <p:nvPr/>
            </p:nvSpPr>
            <p:spPr bwMode="auto">
              <a:xfrm>
                <a:off x="3939" y="2226"/>
                <a:ext cx="34" cy="3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3" name="Line 123"/>
              <p:cNvSpPr>
                <a:spLocks noChangeShapeType="1"/>
              </p:cNvSpPr>
              <p:nvPr/>
            </p:nvSpPr>
            <p:spPr bwMode="auto">
              <a:xfrm>
                <a:off x="3917" y="2081"/>
                <a:ext cx="0" cy="2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6" name="Group 132"/>
            <p:cNvGrpSpPr>
              <a:grpSpLocks noChangeAspect="1"/>
            </p:cNvGrpSpPr>
            <p:nvPr/>
          </p:nvGrpSpPr>
          <p:grpSpPr bwMode="auto">
            <a:xfrm>
              <a:off x="2936284" y="4039600"/>
              <a:ext cx="324063" cy="373444"/>
              <a:chOff x="3812" y="2082"/>
              <a:chExt cx="210" cy="242"/>
            </a:xfrm>
          </p:grpSpPr>
          <p:sp>
            <p:nvSpPr>
              <p:cNvPr id="932" name="Freeform 133"/>
              <p:cNvSpPr>
                <a:spLocks/>
              </p:cNvSpPr>
              <p:nvPr/>
            </p:nvSpPr>
            <p:spPr bwMode="auto">
              <a:xfrm>
                <a:off x="3812" y="2082"/>
                <a:ext cx="210" cy="242"/>
              </a:xfrm>
              <a:custGeom>
                <a:avLst/>
                <a:gdLst>
                  <a:gd name="T0" fmla="*/ 54 w 288"/>
                  <a:gd name="T1" fmla="*/ 334 h 334"/>
                  <a:gd name="T2" fmla="*/ 237 w 288"/>
                  <a:gd name="T3" fmla="*/ 334 h 334"/>
                  <a:gd name="T4" fmla="*/ 288 w 288"/>
                  <a:gd name="T5" fmla="*/ 283 h 334"/>
                  <a:gd name="T6" fmla="*/ 102 w 288"/>
                  <a:gd name="T7" fmla="*/ 283 h 334"/>
                  <a:gd name="T8" fmla="*/ 51 w 288"/>
                  <a:gd name="T9" fmla="*/ 334 h 334"/>
                  <a:gd name="T10" fmla="*/ 0 w 288"/>
                  <a:gd name="T11" fmla="*/ 283 h 334"/>
                  <a:gd name="T12" fmla="*/ 0 w 288"/>
                  <a:gd name="T13" fmla="*/ 0 h 334"/>
                  <a:gd name="T14" fmla="*/ 256 w 288"/>
                  <a:gd name="T15" fmla="*/ 0 h 334"/>
                  <a:gd name="T16" fmla="*/ 256 w 288"/>
                  <a:gd name="T17" fmla="*/ 281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8" h="334">
                    <a:moveTo>
                      <a:pt x="54" y="334"/>
                    </a:moveTo>
                    <a:cubicBezTo>
                      <a:pt x="237" y="334"/>
                      <a:pt x="237" y="334"/>
                      <a:pt x="237" y="334"/>
                    </a:cubicBezTo>
                    <a:cubicBezTo>
                      <a:pt x="265" y="334"/>
                      <a:pt x="288" y="311"/>
                      <a:pt x="288" y="283"/>
                    </a:cubicBezTo>
                    <a:cubicBezTo>
                      <a:pt x="102" y="283"/>
                      <a:pt x="102" y="283"/>
                      <a:pt x="102" y="283"/>
                    </a:cubicBezTo>
                    <a:cubicBezTo>
                      <a:pt x="102" y="311"/>
                      <a:pt x="79" y="334"/>
                      <a:pt x="51" y="334"/>
                    </a:cubicBezTo>
                    <a:cubicBezTo>
                      <a:pt x="23" y="334"/>
                      <a:pt x="0" y="311"/>
                      <a:pt x="0" y="28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6" y="0"/>
                      <a:pt x="256" y="0"/>
                      <a:pt x="256" y="0"/>
                    </a:cubicBezTo>
                    <a:cubicBezTo>
                      <a:pt x="256" y="281"/>
                      <a:pt x="256" y="281"/>
                      <a:pt x="256" y="28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3" name="Line 134"/>
              <p:cNvSpPr>
                <a:spLocks noChangeShapeType="1"/>
              </p:cNvSpPr>
              <p:nvPr/>
            </p:nvSpPr>
            <p:spPr bwMode="auto">
              <a:xfrm>
                <a:off x="3878" y="2137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4" name="Line 135"/>
              <p:cNvSpPr>
                <a:spLocks noChangeShapeType="1"/>
              </p:cNvSpPr>
              <p:nvPr/>
            </p:nvSpPr>
            <p:spPr bwMode="auto">
              <a:xfrm>
                <a:off x="3840" y="2137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5" name="Line 136"/>
              <p:cNvSpPr>
                <a:spLocks noChangeShapeType="1"/>
              </p:cNvSpPr>
              <p:nvPr/>
            </p:nvSpPr>
            <p:spPr bwMode="auto">
              <a:xfrm>
                <a:off x="3878" y="2192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6" name="Line 137"/>
              <p:cNvSpPr>
                <a:spLocks noChangeShapeType="1"/>
              </p:cNvSpPr>
              <p:nvPr/>
            </p:nvSpPr>
            <p:spPr bwMode="auto">
              <a:xfrm>
                <a:off x="3840" y="2192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7" name="Line 138"/>
              <p:cNvSpPr>
                <a:spLocks noChangeShapeType="1"/>
              </p:cNvSpPr>
              <p:nvPr/>
            </p:nvSpPr>
            <p:spPr bwMode="auto">
              <a:xfrm>
                <a:off x="3878" y="2248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8" name="Line 139"/>
              <p:cNvSpPr>
                <a:spLocks noChangeShapeType="1"/>
              </p:cNvSpPr>
              <p:nvPr/>
            </p:nvSpPr>
            <p:spPr bwMode="auto">
              <a:xfrm>
                <a:off x="3840" y="2248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7" name="Group 160"/>
            <p:cNvGrpSpPr>
              <a:grpSpLocks noChangeAspect="1"/>
            </p:cNvGrpSpPr>
            <p:nvPr/>
          </p:nvGrpSpPr>
          <p:grpSpPr bwMode="auto">
            <a:xfrm>
              <a:off x="2896295" y="2564690"/>
              <a:ext cx="404041" cy="214093"/>
              <a:chOff x="7058" y="925"/>
              <a:chExt cx="251" cy="133"/>
            </a:xfrm>
          </p:grpSpPr>
          <p:sp>
            <p:nvSpPr>
              <p:cNvPr id="928" name="Freeform 161"/>
              <p:cNvSpPr>
                <a:spLocks/>
              </p:cNvSpPr>
              <p:nvPr/>
            </p:nvSpPr>
            <p:spPr bwMode="auto">
              <a:xfrm>
                <a:off x="7058" y="925"/>
                <a:ext cx="250" cy="69"/>
              </a:xfrm>
              <a:custGeom>
                <a:avLst/>
                <a:gdLst>
                  <a:gd name="T0" fmla="*/ 0 w 346"/>
                  <a:gd name="T1" fmla="*/ 95 h 95"/>
                  <a:gd name="T2" fmla="*/ 173 w 346"/>
                  <a:gd name="T3" fmla="*/ 0 h 95"/>
                  <a:gd name="T4" fmla="*/ 346 w 346"/>
                  <a:gd name="T5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95">
                    <a:moveTo>
                      <a:pt x="0" y="95"/>
                    </a:moveTo>
                    <a:cubicBezTo>
                      <a:pt x="0" y="95"/>
                      <a:pt x="63" y="0"/>
                      <a:pt x="173" y="0"/>
                    </a:cubicBezTo>
                    <a:cubicBezTo>
                      <a:pt x="283" y="0"/>
                      <a:pt x="346" y="95"/>
                      <a:pt x="346" y="9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9" name="Freeform 162"/>
              <p:cNvSpPr>
                <a:spLocks/>
              </p:cNvSpPr>
              <p:nvPr/>
            </p:nvSpPr>
            <p:spPr bwMode="auto">
              <a:xfrm>
                <a:off x="7059" y="988"/>
                <a:ext cx="250" cy="70"/>
              </a:xfrm>
              <a:custGeom>
                <a:avLst/>
                <a:gdLst>
                  <a:gd name="T0" fmla="*/ 0 w 346"/>
                  <a:gd name="T1" fmla="*/ 0 h 95"/>
                  <a:gd name="T2" fmla="*/ 173 w 346"/>
                  <a:gd name="T3" fmla="*/ 95 h 95"/>
                  <a:gd name="T4" fmla="*/ 346 w 346"/>
                  <a:gd name="T5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95">
                    <a:moveTo>
                      <a:pt x="0" y="0"/>
                    </a:moveTo>
                    <a:cubicBezTo>
                      <a:pt x="0" y="0"/>
                      <a:pt x="63" y="95"/>
                      <a:pt x="173" y="95"/>
                    </a:cubicBezTo>
                    <a:cubicBezTo>
                      <a:pt x="283" y="95"/>
                      <a:pt x="346" y="0"/>
                      <a:pt x="346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0" name="Oval 163"/>
              <p:cNvSpPr>
                <a:spLocks noChangeArrowheads="1"/>
              </p:cNvSpPr>
              <p:nvPr/>
            </p:nvSpPr>
            <p:spPr bwMode="auto">
              <a:xfrm>
                <a:off x="7121" y="931"/>
                <a:ext cx="124" cy="11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1" name="Oval 164"/>
              <p:cNvSpPr>
                <a:spLocks noChangeArrowheads="1"/>
              </p:cNvSpPr>
              <p:nvPr/>
            </p:nvSpPr>
            <p:spPr bwMode="auto">
              <a:xfrm>
                <a:off x="7170" y="977"/>
                <a:ext cx="27" cy="2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8" name="Group 167"/>
            <p:cNvGrpSpPr>
              <a:grpSpLocks noChangeAspect="1"/>
            </p:cNvGrpSpPr>
            <p:nvPr/>
          </p:nvGrpSpPr>
          <p:grpSpPr bwMode="auto">
            <a:xfrm>
              <a:off x="2925280" y="3006199"/>
              <a:ext cx="346070" cy="301555"/>
              <a:chOff x="6385" y="1100"/>
              <a:chExt cx="241" cy="210"/>
            </a:xfrm>
          </p:grpSpPr>
          <p:sp>
            <p:nvSpPr>
              <p:cNvPr id="926" name="Freeform 168"/>
              <p:cNvSpPr>
                <a:spLocks/>
              </p:cNvSpPr>
              <p:nvPr/>
            </p:nvSpPr>
            <p:spPr bwMode="auto">
              <a:xfrm>
                <a:off x="6385" y="1100"/>
                <a:ext cx="241" cy="210"/>
              </a:xfrm>
              <a:custGeom>
                <a:avLst/>
                <a:gdLst>
                  <a:gd name="T0" fmla="*/ 241 w 241"/>
                  <a:gd name="T1" fmla="*/ 210 h 210"/>
                  <a:gd name="T2" fmla="*/ 0 w 241"/>
                  <a:gd name="T3" fmla="*/ 210 h 210"/>
                  <a:gd name="T4" fmla="*/ 0 w 241"/>
                  <a:gd name="T5" fmla="*/ 0 h 210"/>
                  <a:gd name="T6" fmla="*/ 97 w 241"/>
                  <a:gd name="T7" fmla="*/ 0 h 210"/>
                  <a:gd name="T8" fmla="*/ 115 w 241"/>
                  <a:gd name="T9" fmla="*/ 18 h 210"/>
                  <a:gd name="T10" fmla="*/ 241 w 241"/>
                  <a:gd name="T11" fmla="*/ 18 h 210"/>
                  <a:gd name="T12" fmla="*/ 241 w 241"/>
                  <a:gd name="T1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10">
                    <a:moveTo>
                      <a:pt x="241" y="210"/>
                    </a:moveTo>
                    <a:lnTo>
                      <a:pt x="0" y="210"/>
                    </a:lnTo>
                    <a:lnTo>
                      <a:pt x="0" y="0"/>
                    </a:lnTo>
                    <a:lnTo>
                      <a:pt x="97" y="0"/>
                    </a:lnTo>
                    <a:lnTo>
                      <a:pt x="115" y="18"/>
                    </a:lnTo>
                    <a:lnTo>
                      <a:pt x="241" y="18"/>
                    </a:lnTo>
                    <a:lnTo>
                      <a:pt x="241" y="21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7" name="Line 169"/>
              <p:cNvSpPr>
                <a:spLocks noChangeShapeType="1"/>
              </p:cNvSpPr>
              <p:nvPr/>
            </p:nvSpPr>
            <p:spPr bwMode="auto">
              <a:xfrm>
                <a:off x="6385" y="1140"/>
                <a:ext cx="24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9" name="Group 180"/>
            <p:cNvGrpSpPr>
              <a:grpSpLocks noChangeAspect="1"/>
            </p:cNvGrpSpPr>
            <p:nvPr/>
          </p:nvGrpSpPr>
          <p:grpSpPr bwMode="auto">
            <a:xfrm>
              <a:off x="2926059" y="3535170"/>
              <a:ext cx="344512" cy="277016"/>
              <a:chOff x="3795" y="2105"/>
              <a:chExt cx="245" cy="197"/>
            </a:xfrm>
          </p:grpSpPr>
          <p:sp>
            <p:nvSpPr>
              <p:cNvPr id="913" name="Rectangle 181"/>
              <p:cNvSpPr>
                <a:spLocks noChangeArrowheads="1"/>
              </p:cNvSpPr>
              <p:nvPr/>
            </p:nvSpPr>
            <p:spPr bwMode="auto">
              <a:xfrm>
                <a:off x="3795" y="2105"/>
                <a:ext cx="245" cy="19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4" name="Line 182"/>
              <p:cNvSpPr>
                <a:spLocks noChangeShapeType="1"/>
              </p:cNvSpPr>
              <p:nvPr/>
            </p:nvSpPr>
            <p:spPr bwMode="auto">
              <a:xfrm>
                <a:off x="3828" y="2141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5" name="Line 183"/>
              <p:cNvSpPr>
                <a:spLocks noChangeShapeType="1"/>
              </p:cNvSpPr>
              <p:nvPr/>
            </p:nvSpPr>
            <p:spPr bwMode="auto">
              <a:xfrm>
                <a:off x="3828" y="2105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6" name="Line 184"/>
              <p:cNvSpPr>
                <a:spLocks noChangeShapeType="1"/>
              </p:cNvSpPr>
              <p:nvPr/>
            </p:nvSpPr>
            <p:spPr bwMode="auto">
              <a:xfrm>
                <a:off x="3828" y="2177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7" name="Line 185"/>
              <p:cNvSpPr>
                <a:spLocks noChangeShapeType="1"/>
              </p:cNvSpPr>
              <p:nvPr/>
            </p:nvSpPr>
            <p:spPr bwMode="auto">
              <a:xfrm>
                <a:off x="3828" y="2213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8" name="Line 186"/>
              <p:cNvSpPr>
                <a:spLocks noChangeShapeType="1"/>
              </p:cNvSpPr>
              <p:nvPr/>
            </p:nvSpPr>
            <p:spPr bwMode="auto">
              <a:xfrm>
                <a:off x="3828" y="2248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9" name="Line 187"/>
              <p:cNvSpPr>
                <a:spLocks noChangeShapeType="1"/>
              </p:cNvSpPr>
              <p:nvPr/>
            </p:nvSpPr>
            <p:spPr bwMode="auto">
              <a:xfrm>
                <a:off x="3828" y="2284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0" name="Line 188"/>
              <p:cNvSpPr>
                <a:spLocks noChangeShapeType="1"/>
              </p:cNvSpPr>
              <p:nvPr/>
            </p:nvSpPr>
            <p:spPr bwMode="auto">
              <a:xfrm>
                <a:off x="4008" y="2141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1" name="Line 189"/>
              <p:cNvSpPr>
                <a:spLocks noChangeShapeType="1"/>
              </p:cNvSpPr>
              <p:nvPr/>
            </p:nvSpPr>
            <p:spPr bwMode="auto">
              <a:xfrm>
                <a:off x="4008" y="2105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2" name="Line 190"/>
              <p:cNvSpPr>
                <a:spLocks noChangeShapeType="1"/>
              </p:cNvSpPr>
              <p:nvPr/>
            </p:nvSpPr>
            <p:spPr bwMode="auto">
              <a:xfrm>
                <a:off x="4008" y="2177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3" name="Line 191"/>
              <p:cNvSpPr>
                <a:spLocks noChangeShapeType="1"/>
              </p:cNvSpPr>
              <p:nvPr/>
            </p:nvSpPr>
            <p:spPr bwMode="auto">
              <a:xfrm>
                <a:off x="4008" y="2213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4" name="Line 192"/>
              <p:cNvSpPr>
                <a:spLocks noChangeShapeType="1"/>
              </p:cNvSpPr>
              <p:nvPr/>
            </p:nvSpPr>
            <p:spPr bwMode="auto">
              <a:xfrm>
                <a:off x="4008" y="2248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5" name="Line 193"/>
              <p:cNvSpPr>
                <a:spLocks noChangeShapeType="1"/>
              </p:cNvSpPr>
              <p:nvPr/>
            </p:nvSpPr>
            <p:spPr bwMode="auto">
              <a:xfrm>
                <a:off x="4008" y="2284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0" name="Group 51"/>
            <p:cNvGrpSpPr>
              <a:grpSpLocks noChangeAspect="1"/>
            </p:cNvGrpSpPr>
            <p:nvPr/>
          </p:nvGrpSpPr>
          <p:grpSpPr bwMode="auto">
            <a:xfrm>
              <a:off x="2952265" y="1422178"/>
              <a:ext cx="292100" cy="293298"/>
              <a:chOff x="1774" y="867"/>
              <a:chExt cx="244" cy="245"/>
            </a:xfrm>
          </p:grpSpPr>
          <p:sp>
            <p:nvSpPr>
              <p:cNvPr id="908" name="Freeform 52"/>
              <p:cNvSpPr>
                <a:spLocks/>
              </p:cNvSpPr>
              <p:nvPr/>
            </p:nvSpPr>
            <p:spPr bwMode="auto">
              <a:xfrm>
                <a:off x="1782" y="1019"/>
                <a:ext cx="83" cy="42"/>
              </a:xfrm>
              <a:custGeom>
                <a:avLst/>
                <a:gdLst>
                  <a:gd name="T0" fmla="*/ 83 w 83"/>
                  <a:gd name="T1" fmla="*/ 0 h 42"/>
                  <a:gd name="T2" fmla="*/ 42 w 83"/>
                  <a:gd name="T3" fmla="*/ 42 h 42"/>
                  <a:gd name="T4" fmla="*/ 0 w 83"/>
                  <a:gd name="T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" h="42">
                    <a:moveTo>
                      <a:pt x="83" y="0"/>
                    </a:moveTo>
                    <a:lnTo>
                      <a:pt x="42" y="42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9" name="Freeform 53"/>
              <p:cNvSpPr>
                <a:spLocks/>
              </p:cNvSpPr>
              <p:nvPr/>
            </p:nvSpPr>
            <p:spPr bwMode="auto">
              <a:xfrm>
                <a:off x="1927" y="875"/>
                <a:ext cx="41" cy="83"/>
              </a:xfrm>
              <a:custGeom>
                <a:avLst/>
                <a:gdLst>
                  <a:gd name="T0" fmla="*/ 0 w 41"/>
                  <a:gd name="T1" fmla="*/ 0 h 83"/>
                  <a:gd name="T2" fmla="*/ 41 w 41"/>
                  <a:gd name="T3" fmla="*/ 42 h 83"/>
                  <a:gd name="T4" fmla="*/ 0 w 41"/>
                  <a:gd name="T5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83">
                    <a:moveTo>
                      <a:pt x="0" y="0"/>
                    </a:moveTo>
                    <a:lnTo>
                      <a:pt x="41" y="42"/>
                    </a:lnTo>
                    <a:lnTo>
                      <a:pt x="0" y="8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0" name="Freeform 54"/>
              <p:cNvSpPr>
                <a:spLocks/>
              </p:cNvSpPr>
              <p:nvPr/>
            </p:nvSpPr>
            <p:spPr bwMode="auto">
              <a:xfrm>
                <a:off x="1809" y="900"/>
                <a:ext cx="159" cy="161"/>
              </a:xfrm>
              <a:custGeom>
                <a:avLst/>
                <a:gdLst>
                  <a:gd name="T0" fmla="*/ 220 w 220"/>
                  <a:gd name="T1" fmla="*/ 23 h 222"/>
                  <a:gd name="T2" fmla="*/ 54 w 220"/>
                  <a:gd name="T3" fmla="*/ 51 h 222"/>
                  <a:gd name="T4" fmla="*/ 21 w 220"/>
                  <a:gd name="T5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2">
                    <a:moveTo>
                      <a:pt x="220" y="23"/>
                    </a:moveTo>
                    <a:cubicBezTo>
                      <a:pt x="220" y="23"/>
                      <a:pt x="104" y="0"/>
                      <a:pt x="54" y="51"/>
                    </a:cubicBezTo>
                    <a:cubicBezTo>
                      <a:pt x="0" y="105"/>
                      <a:pt x="21" y="222"/>
                      <a:pt x="21" y="22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1" name="Freeform 55"/>
              <p:cNvSpPr>
                <a:spLocks/>
              </p:cNvSpPr>
              <p:nvPr/>
            </p:nvSpPr>
            <p:spPr bwMode="auto">
              <a:xfrm>
                <a:off x="1957" y="1050"/>
                <a:ext cx="61" cy="62"/>
              </a:xfrm>
              <a:custGeom>
                <a:avLst/>
                <a:gdLst>
                  <a:gd name="T0" fmla="*/ 0 w 61"/>
                  <a:gd name="T1" fmla="*/ 62 h 62"/>
                  <a:gd name="T2" fmla="*/ 0 w 61"/>
                  <a:gd name="T3" fmla="*/ 0 h 62"/>
                  <a:gd name="T4" fmla="*/ 61 w 61"/>
                  <a:gd name="T5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1" h="62">
                    <a:moveTo>
                      <a:pt x="0" y="62"/>
                    </a:moveTo>
                    <a:lnTo>
                      <a:pt x="0" y="0"/>
                    </a:lnTo>
                    <a:lnTo>
                      <a:pt x="61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2" name="Freeform 56"/>
              <p:cNvSpPr>
                <a:spLocks/>
              </p:cNvSpPr>
              <p:nvPr/>
            </p:nvSpPr>
            <p:spPr bwMode="auto">
              <a:xfrm>
                <a:off x="1774" y="867"/>
                <a:ext cx="244" cy="245"/>
              </a:xfrm>
              <a:custGeom>
                <a:avLst/>
                <a:gdLst>
                  <a:gd name="T0" fmla="*/ 244 w 244"/>
                  <a:gd name="T1" fmla="*/ 0 h 245"/>
                  <a:gd name="T2" fmla="*/ 244 w 244"/>
                  <a:gd name="T3" fmla="*/ 245 h 245"/>
                  <a:gd name="T4" fmla="*/ 0 w 244"/>
                  <a:gd name="T5" fmla="*/ 245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4" h="245">
                    <a:moveTo>
                      <a:pt x="244" y="0"/>
                    </a:moveTo>
                    <a:lnTo>
                      <a:pt x="244" y="245"/>
                    </a:lnTo>
                    <a:lnTo>
                      <a:pt x="0" y="24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1" name="Group 144"/>
            <p:cNvGrpSpPr>
              <a:grpSpLocks noChangeAspect="1"/>
            </p:cNvGrpSpPr>
            <p:nvPr/>
          </p:nvGrpSpPr>
          <p:grpSpPr bwMode="auto">
            <a:xfrm>
              <a:off x="2896703" y="233920"/>
              <a:ext cx="403225" cy="401638"/>
              <a:chOff x="1734" y="136"/>
              <a:chExt cx="254" cy="253"/>
            </a:xfrm>
          </p:grpSpPr>
          <p:sp>
            <p:nvSpPr>
              <p:cNvPr id="902" name="Freeform 145"/>
              <p:cNvSpPr>
                <a:spLocks/>
              </p:cNvSpPr>
              <p:nvPr/>
            </p:nvSpPr>
            <p:spPr bwMode="auto">
              <a:xfrm>
                <a:off x="1788" y="136"/>
                <a:ext cx="200" cy="199"/>
              </a:xfrm>
              <a:custGeom>
                <a:avLst/>
                <a:gdLst>
                  <a:gd name="T0" fmla="*/ 0 w 275"/>
                  <a:gd name="T1" fmla="*/ 123 h 275"/>
                  <a:gd name="T2" fmla="*/ 137 w 275"/>
                  <a:gd name="T3" fmla="*/ 0 h 275"/>
                  <a:gd name="T4" fmla="*/ 275 w 275"/>
                  <a:gd name="T5" fmla="*/ 138 h 275"/>
                  <a:gd name="T6" fmla="*/ 147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0" y="123"/>
                    </a:moveTo>
                    <a:cubicBezTo>
                      <a:pt x="7" y="54"/>
                      <a:pt x="66" y="0"/>
                      <a:pt x="137" y="0"/>
                    </a:cubicBezTo>
                    <a:cubicBezTo>
                      <a:pt x="213" y="0"/>
                      <a:pt x="275" y="62"/>
                      <a:pt x="275" y="138"/>
                    </a:cubicBezTo>
                    <a:cubicBezTo>
                      <a:pt x="275" y="210"/>
                      <a:pt x="219" y="270"/>
                      <a:pt x="147" y="27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3" name="Freeform 146"/>
              <p:cNvSpPr>
                <a:spLocks/>
              </p:cNvSpPr>
              <p:nvPr/>
            </p:nvSpPr>
            <p:spPr bwMode="auto">
              <a:xfrm>
                <a:off x="1734" y="220"/>
                <a:ext cx="169" cy="169"/>
              </a:xfrm>
              <a:custGeom>
                <a:avLst/>
                <a:gdLst>
                  <a:gd name="T0" fmla="*/ 170 w 232"/>
                  <a:gd name="T1" fmla="*/ 65 h 234"/>
                  <a:gd name="T2" fmla="*/ 211 w 232"/>
                  <a:gd name="T3" fmla="*/ 215 h 234"/>
                  <a:gd name="T4" fmla="*/ 62 w 232"/>
                  <a:gd name="T5" fmla="*/ 174 h 234"/>
                  <a:gd name="T6" fmla="*/ 21 w 232"/>
                  <a:gd name="T7" fmla="*/ 24 h 234"/>
                  <a:gd name="T8" fmla="*/ 170 w 232"/>
                  <a:gd name="T9" fmla="*/ 6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234">
                    <a:moveTo>
                      <a:pt x="170" y="65"/>
                    </a:moveTo>
                    <a:cubicBezTo>
                      <a:pt x="223" y="118"/>
                      <a:pt x="232" y="194"/>
                      <a:pt x="211" y="215"/>
                    </a:cubicBezTo>
                    <a:cubicBezTo>
                      <a:pt x="192" y="234"/>
                      <a:pt x="114" y="226"/>
                      <a:pt x="62" y="174"/>
                    </a:cubicBezTo>
                    <a:cubicBezTo>
                      <a:pt x="9" y="121"/>
                      <a:pt x="0" y="45"/>
                      <a:pt x="21" y="24"/>
                    </a:cubicBezTo>
                    <a:cubicBezTo>
                      <a:pt x="45" y="0"/>
                      <a:pt x="118" y="13"/>
                      <a:pt x="170" y="65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4" name="Line 147"/>
              <p:cNvSpPr>
                <a:spLocks noChangeShapeType="1"/>
              </p:cNvSpPr>
              <p:nvPr/>
            </p:nvSpPr>
            <p:spPr bwMode="auto">
              <a:xfrm>
                <a:off x="1801" y="289"/>
                <a:ext cx="33" cy="3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5" name="Line 148"/>
              <p:cNvSpPr>
                <a:spLocks noChangeShapeType="1"/>
              </p:cNvSpPr>
              <p:nvPr/>
            </p:nvSpPr>
            <p:spPr bwMode="auto">
              <a:xfrm>
                <a:off x="1818" y="165"/>
                <a:ext cx="142" cy="14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6" name="Line 149"/>
              <p:cNvSpPr>
                <a:spLocks noChangeShapeType="1"/>
              </p:cNvSpPr>
              <p:nvPr/>
            </p:nvSpPr>
            <p:spPr bwMode="auto">
              <a:xfrm flipH="1">
                <a:off x="1856" y="165"/>
                <a:ext cx="101" cy="10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7" name="Freeform 150"/>
              <p:cNvSpPr>
                <a:spLocks/>
              </p:cNvSpPr>
              <p:nvPr/>
            </p:nvSpPr>
            <p:spPr bwMode="auto">
              <a:xfrm>
                <a:off x="1893" y="136"/>
                <a:ext cx="95" cy="97"/>
              </a:xfrm>
              <a:custGeom>
                <a:avLst/>
                <a:gdLst>
                  <a:gd name="T0" fmla="*/ 131 w 131"/>
                  <a:gd name="T1" fmla="*/ 119 h 133"/>
                  <a:gd name="T2" fmla="*/ 85 w 131"/>
                  <a:gd name="T3" fmla="*/ 133 h 133"/>
                  <a:gd name="T4" fmla="*/ 0 w 131"/>
                  <a:gd name="T5" fmla="*/ 48 h 133"/>
                  <a:gd name="T6" fmla="*/ 15 w 131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133">
                    <a:moveTo>
                      <a:pt x="131" y="119"/>
                    </a:moveTo>
                    <a:cubicBezTo>
                      <a:pt x="118" y="128"/>
                      <a:pt x="102" y="133"/>
                      <a:pt x="85" y="133"/>
                    </a:cubicBezTo>
                    <a:cubicBezTo>
                      <a:pt x="38" y="133"/>
                      <a:pt x="0" y="95"/>
                      <a:pt x="0" y="48"/>
                    </a:cubicBezTo>
                    <a:cubicBezTo>
                      <a:pt x="0" y="30"/>
                      <a:pt x="6" y="14"/>
                      <a:pt x="1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2" name="Group 12"/>
            <p:cNvGrpSpPr>
              <a:grpSpLocks noChangeAspect="1"/>
            </p:cNvGrpSpPr>
            <p:nvPr/>
          </p:nvGrpSpPr>
          <p:grpSpPr bwMode="auto">
            <a:xfrm>
              <a:off x="2905434" y="862974"/>
              <a:ext cx="385763" cy="331788"/>
              <a:chOff x="1811" y="516"/>
              <a:chExt cx="243" cy="209"/>
            </a:xfrm>
          </p:grpSpPr>
          <p:sp>
            <p:nvSpPr>
              <p:cNvPr id="893" name="Freeform 13"/>
              <p:cNvSpPr>
                <a:spLocks/>
              </p:cNvSpPr>
              <p:nvPr/>
            </p:nvSpPr>
            <p:spPr bwMode="auto">
              <a:xfrm>
                <a:off x="1811" y="516"/>
                <a:ext cx="243" cy="62"/>
              </a:xfrm>
              <a:custGeom>
                <a:avLst/>
                <a:gdLst>
                  <a:gd name="T0" fmla="*/ 122 w 243"/>
                  <a:gd name="T1" fmla="*/ 0 h 62"/>
                  <a:gd name="T2" fmla="*/ 0 w 243"/>
                  <a:gd name="T3" fmla="*/ 62 h 62"/>
                  <a:gd name="T4" fmla="*/ 243 w 243"/>
                  <a:gd name="T5" fmla="*/ 62 h 62"/>
                  <a:gd name="T6" fmla="*/ 122 w 243"/>
                  <a:gd name="T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3" h="62">
                    <a:moveTo>
                      <a:pt x="122" y="0"/>
                    </a:moveTo>
                    <a:lnTo>
                      <a:pt x="0" y="62"/>
                    </a:lnTo>
                    <a:lnTo>
                      <a:pt x="243" y="62"/>
                    </a:lnTo>
                    <a:lnTo>
                      <a:pt x="122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4" name="Freeform 14"/>
              <p:cNvSpPr>
                <a:spLocks/>
              </p:cNvSpPr>
              <p:nvPr/>
            </p:nvSpPr>
            <p:spPr bwMode="auto">
              <a:xfrm>
                <a:off x="1823" y="687"/>
                <a:ext cx="219" cy="38"/>
              </a:xfrm>
              <a:custGeom>
                <a:avLst/>
                <a:gdLst>
                  <a:gd name="T0" fmla="*/ 15 w 219"/>
                  <a:gd name="T1" fmla="*/ 0 h 38"/>
                  <a:gd name="T2" fmla="*/ 204 w 219"/>
                  <a:gd name="T3" fmla="*/ 0 h 38"/>
                  <a:gd name="T4" fmla="*/ 219 w 219"/>
                  <a:gd name="T5" fmla="*/ 38 h 38"/>
                  <a:gd name="T6" fmla="*/ 0 w 219"/>
                  <a:gd name="T7" fmla="*/ 38 h 38"/>
                  <a:gd name="T8" fmla="*/ 15 w 219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38">
                    <a:moveTo>
                      <a:pt x="15" y="0"/>
                    </a:moveTo>
                    <a:lnTo>
                      <a:pt x="204" y="0"/>
                    </a:lnTo>
                    <a:lnTo>
                      <a:pt x="219" y="38"/>
                    </a:lnTo>
                    <a:lnTo>
                      <a:pt x="0" y="38"/>
                    </a:lnTo>
                    <a:lnTo>
                      <a:pt x="15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5" name="Line 15"/>
              <p:cNvSpPr>
                <a:spLocks noChangeShapeType="1"/>
              </p:cNvSpPr>
              <p:nvPr/>
            </p:nvSpPr>
            <p:spPr bwMode="auto">
              <a:xfrm flipV="1">
                <a:off x="1838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6" name="Line 16"/>
              <p:cNvSpPr>
                <a:spLocks noChangeShapeType="1"/>
              </p:cNvSpPr>
              <p:nvPr/>
            </p:nvSpPr>
            <p:spPr bwMode="auto">
              <a:xfrm flipV="1">
                <a:off x="2027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7" name="Line 17"/>
              <p:cNvSpPr>
                <a:spLocks noChangeShapeType="1"/>
              </p:cNvSpPr>
              <p:nvPr/>
            </p:nvSpPr>
            <p:spPr bwMode="auto">
              <a:xfrm flipV="1">
                <a:off x="1996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8" name="Line 18"/>
              <p:cNvSpPr>
                <a:spLocks noChangeShapeType="1"/>
              </p:cNvSpPr>
              <p:nvPr/>
            </p:nvSpPr>
            <p:spPr bwMode="auto">
              <a:xfrm flipV="1">
                <a:off x="1965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9" name="Line 19"/>
              <p:cNvSpPr>
                <a:spLocks noChangeShapeType="1"/>
              </p:cNvSpPr>
              <p:nvPr/>
            </p:nvSpPr>
            <p:spPr bwMode="auto">
              <a:xfrm flipV="1">
                <a:off x="1933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0" name="Line 20"/>
              <p:cNvSpPr>
                <a:spLocks noChangeShapeType="1"/>
              </p:cNvSpPr>
              <p:nvPr/>
            </p:nvSpPr>
            <p:spPr bwMode="auto">
              <a:xfrm flipV="1">
                <a:off x="1901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1" name="Line 21"/>
              <p:cNvSpPr>
                <a:spLocks noChangeShapeType="1"/>
              </p:cNvSpPr>
              <p:nvPr/>
            </p:nvSpPr>
            <p:spPr bwMode="auto">
              <a:xfrm flipV="1">
                <a:off x="1870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944" name="Group 943"/>
          <p:cNvGrpSpPr/>
          <p:nvPr/>
        </p:nvGrpSpPr>
        <p:grpSpPr>
          <a:xfrm>
            <a:off x="-7324505" y="241482"/>
            <a:ext cx="375067" cy="4085298"/>
            <a:chOff x="3952448" y="245827"/>
            <a:chExt cx="382588" cy="4167217"/>
          </a:xfrm>
        </p:grpSpPr>
        <p:grpSp>
          <p:nvGrpSpPr>
            <p:cNvPr id="945" name="Group 260"/>
            <p:cNvGrpSpPr>
              <a:grpSpLocks noChangeAspect="1"/>
            </p:cNvGrpSpPr>
            <p:nvPr/>
          </p:nvGrpSpPr>
          <p:grpSpPr bwMode="auto">
            <a:xfrm>
              <a:off x="3985700" y="1322349"/>
              <a:ext cx="316085" cy="317115"/>
              <a:chOff x="6525" y="1171"/>
              <a:chExt cx="244" cy="197"/>
            </a:xfrm>
          </p:grpSpPr>
          <p:sp>
            <p:nvSpPr>
              <p:cNvPr id="988" name="Rectangle 261"/>
              <p:cNvSpPr>
                <a:spLocks noChangeArrowheads="1"/>
              </p:cNvSpPr>
              <p:nvPr/>
            </p:nvSpPr>
            <p:spPr bwMode="auto">
              <a:xfrm>
                <a:off x="6525" y="1330"/>
                <a:ext cx="35" cy="3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9" name="Rectangle 262"/>
              <p:cNvSpPr>
                <a:spLocks noChangeArrowheads="1"/>
              </p:cNvSpPr>
              <p:nvPr/>
            </p:nvSpPr>
            <p:spPr bwMode="auto">
              <a:xfrm>
                <a:off x="6594" y="1279"/>
                <a:ext cx="36" cy="8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90" name="Rectangle 263"/>
              <p:cNvSpPr>
                <a:spLocks noChangeArrowheads="1"/>
              </p:cNvSpPr>
              <p:nvPr/>
            </p:nvSpPr>
            <p:spPr bwMode="auto">
              <a:xfrm>
                <a:off x="6664" y="1225"/>
                <a:ext cx="35" cy="14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91" name="Rectangle 264"/>
              <p:cNvSpPr>
                <a:spLocks noChangeArrowheads="1"/>
              </p:cNvSpPr>
              <p:nvPr/>
            </p:nvSpPr>
            <p:spPr bwMode="auto">
              <a:xfrm>
                <a:off x="6734" y="1171"/>
                <a:ext cx="35" cy="19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6" name="Group 267"/>
            <p:cNvGrpSpPr>
              <a:grpSpLocks noChangeAspect="1"/>
            </p:cNvGrpSpPr>
            <p:nvPr/>
          </p:nvGrpSpPr>
          <p:grpSpPr bwMode="auto">
            <a:xfrm>
              <a:off x="3977388" y="4080335"/>
              <a:ext cx="332709" cy="332709"/>
              <a:chOff x="3792" y="2076"/>
              <a:chExt cx="249" cy="249"/>
            </a:xfrm>
          </p:grpSpPr>
          <p:sp>
            <p:nvSpPr>
              <p:cNvPr id="985" name="Freeform 268"/>
              <p:cNvSpPr>
                <a:spLocks/>
              </p:cNvSpPr>
              <p:nvPr/>
            </p:nvSpPr>
            <p:spPr bwMode="auto">
              <a:xfrm>
                <a:off x="3792" y="2076"/>
                <a:ext cx="249" cy="249"/>
              </a:xfrm>
              <a:custGeom>
                <a:avLst/>
                <a:gdLst>
                  <a:gd name="T0" fmla="*/ 249 w 249"/>
                  <a:gd name="T1" fmla="*/ 249 h 249"/>
                  <a:gd name="T2" fmla="*/ 0 w 249"/>
                  <a:gd name="T3" fmla="*/ 249 h 249"/>
                  <a:gd name="T4" fmla="*/ 0 w 249"/>
                  <a:gd name="T5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9" h="249">
                    <a:moveTo>
                      <a:pt x="249" y="249"/>
                    </a:moveTo>
                    <a:lnTo>
                      <a:pt x="0" y="249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6" name="Freeform 269"/>
              <p:cNvSpPr>
                <a:spLocks/>
              </p:cNvSpPr>
              <p:nvPr/>
            </p:nvSpPr>
            <p:spPr bwMode="auto">
              <a:xfrm>
                <a:off x="3977" y="2136"/>
                <a:ext cx="64" cy="65"/>
              </a:xfrm>
              <a:custGeom>
                <a:avLst/>
                <a:gdLst>
                  <a:gd name="T0" fmla="*/ 0 w 64"/>
                  <a:gd name="T1" fmla="*/ 0 h 65"/>
                  <a:gd name="T2" fmla="*/ 64 w 64"/>
                  <a:gd name="T3" fmla="*/ 0 h 65"/>
                  <a:gd name="T4" fmla="*/ 64 w 64"/>
                  <a:gd name="T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4" h="65">
                    <a:moveTo>
                      <a:pt x="0" y="0"/>
                    </a:moveTo>
                    <a:lnTo>
                      <a:pt x="64" y="0"/>
                    </a:lnTo>
                    <a:lnTo>
                      <a:pt x="64" y="6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7" name="Freeform 270"/>
              <p:cNvSpPr>
                <a:spLocks/>
              </p:cNvSpPr>
              <p:nvPr/>
            </p:nvSpPr>
            <p:spPr bwMode="auto">
              <a:xfrm>
                <a:off x="3832" y="2136"/>
                <a:ext cx="209" cy="142"/>
              </a:xfrm>
              <a:custGeom>
                <a:avLst/>
                <a:gdLst>
                  <a:gd name="T0" fmla="*/ 209 w 209"/>
                  <a:gd name="T1" fmla="*/ 0 h 142"/>
                  <a:gd name="T2" fmla="*/ 106 w 209"/>
                  <a:gd name="T3" fmla="*/ 94 h 142"/>
                  <a:gd name="T4" fmla="*/ 82 w 209"/>
                  <a:gd name="T5" fmla="*/ 65 h 142"/>
                  <a:gd name="T6" fmla="*/ 0 w 209"/>
                  <a:gd name="T7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" h="142">
                    <a:moveTo>
                      <a:pt x="209" y="0"/>
                    </a:moveTo>
                    <a:lnTo>
                      <a:pt x="106" y="94"/>
                    </a:lnTo>
                    <a:lnTo>
                      <a:pt x="82" y="65"/>
                    </a:lnTo>
                    <a:lnTo>
                      <a:pt x="0" y="142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7" name="Group 286"/>
            <p:cNvGrpSpPr>
              <a:grpSpLocks noChangeAspect="1"/>
            </p:cNvGrpSpPr>
            <p:nvPr/>
          </p:nvGrpSpPr>
          <p:grpSpPr bwMode="auto">
            <a:xfrm>
              <a:off x="3971502" y="3578427"/>
              <a:ext cx="344481" cy="343058"/>
              <a:chOff x="6524" y="2236"/>
              <a:chExt cx="242" cy="241"/>
            </a:xfrm>
          </p:grpSpPr>
          <p:sp>
            <p:nvSpPr>
              <p:cNvPr id="980" name="Freeform 287"/>
              <p:cNvSpPr>
                <a:spLocks/>
              </p:cNvSpPr>
              <p:nvPr/>
            </p:nvSpPr>
            <p:spPr bwMode="auto">
              <a:xfrm>
                <a:off x="6524" y="2236"/>
                <a:ext cx="242" cy="165"/>
              </a:xfrm>
              <a:custGeom>
                <a:avLst/>
                <a:gdLst>
                  <a:gd name="T0" fmla="*/ 0 w 333"/>
                  <a:gd name="T1" fmla="*/ 216 h 227"/>
                  <a:gd name="T2" fmla="*/ 0 w 333"/>
                  <a:gd name="T3" fmla="*/ 167 h 227"/>
                  <a:gd name="T4" fmla="*/ 167 w 333"/>
                  <a:gd name="T5" fmla="*/ 0 h 227"/>
                  <a:gd name="T6" fmla="*/ 333 w 333"/>
                  <a:gd name="T7" fmla="*/ 167 h 227"/>
                  <a:gd name="T8" fmla="*/ 333 w 333"/>
                  <a:gd name="T9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3" h="227">
                    <a:moveTo>
                      <a:pt x="0" y="216"/>
                    </a:moveTo>
                    <a:cubicBezTo>
                      <a:pt x="0" y="167"/>
                      <a:pt x="0" y="167"/>
                      <a:pt x="0" y="167"/>
                    </a:cubicBezTo>
                    <a:cubicBezTo>
                      <a:pt x="0" y="75"/>
                      <a:pt x="75" y="0"/>
                      <a:pt x="167" y="0"/>
                    </a:cubicBezTo>
                    <a:cubicBezTo>
                      <a:pt x="258" y="0"/>
                      <a:pt x="333" y="75"/>
                      <a:pt x="333" y="167"/>
                    </a:cubicBezTo>
                    <a:cubicBezTo>
                      <a:pt x="333" y="227"/>
                      <a:pt x="333" y="227"/>
                      <a:pt x="333" y="2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1" name="Freeform 288"/>
              <p:cNvSpPr>
                <a:spLocks/>
              </p:cNvSpPr>
              <p:nvPr/>
            </p:nvSpPr>
            <p:spPr bwMode="auto">
              <a:xfrm>
                <a:off x="6524" y="2374"/>
                <a:ext cx="39" cy="91"/>
              </a:xfrm>
              <a:custGeom>
                <a:avLst/>
                <a:gdLst>
                  <a:gd name="T0" fmla="*/ 53 w 53"/>
                  <a:gd name="T1" fmla="*/ 125 h 125"/>
                  <a:gd name="T2" fmla="*/ 30 w 53"/>
                  <a:gd name="T3" fmla="*/ 125 h 125"/>
                  <a:gd name="T4" fmla="*/ 0 w 53"/>
                  <a:gd name="T5" fmla="*/ 95 h 125"/>
                  <a:gd name="T6" fmla="*/ 0 w 53"/>
                  <a:gd name="T7" fmla="*/ 30 h 125"/>
                  <a:gd name="T8" fmla="*/ 30 w 53"/>
                  <a:gd name="T9" fmla="*/ 0 h 125"/>
                  <a:gd name="T10" fmla="*/ 53 w 53"/>
                  <a:gd name="T11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25">
                    <a:moveTo>
                      <a:pt x="53" y="125"/>
                    </a:moveTo>
                    <a:cubicBezTo>
                      <a:pt x="30" y="125"/>
                      <a:pt x="30" y="125"/>
                      <a:pt x="30" y="125"/>
                    </a:cubicBezTo>
                    <a:cubicBezTo>
                      <a:pt x="13" y="125"/>
                      <a:pt x="0" y="112"/>
                      <a:pt x="0" y="95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13"/>
                      <a:pt x="13" y="0"/>
                      <a:pt x="30" y="0"/>
                    </a:cubicBezTo>
                    <a:cubicBezTo>
                      <a:pt x="53" y="0"/>
                      <a:pt x="53" y="0"/>
                      <a:pt x="5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2" name="Rectangle 289"/>
              <p:cNvSpPr>
                <a:spLocks noChangeArrowheads="1"/>
              </p:cNvSpPr>
              <p:nvPr/>
            </p:nvSpPr>
            <p:spPr bwMode="auto">
              <a:xfrm>
                <a:off x="6563" y="2362"/>
                <a:ext cx="43" cy="11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3" name="Freeform 290"/>
              <p:cNvSpPr>
                <a:spLocks/>
              </p:cNvSpPr>
              <p:nvPr/>
            </p:nvSpPr>
            <p:spPr bwMode="auto">
              <a:xfrm>
                <a:off x="6727" y="2374"/>
                <a:ext cx="39" cy="91"/>
              </a:xfrm>
              <a:custGeom>
                <a:avLst/>
                <a:gdLst>
                  <a:gd name="T0" fmla="*/ 0 w 53"/>
                  <a:gd name="T1" fmla="*/ 125 h 125"/>
                  <a:gd name="T2" fmla="*/ 23 w 53"/>
                  <a:gd name="T3" fmla="*/ 125 h 125"/>
                  <a:gd name="T4" fmla="*/ 53 w 53"/>
                  <a:gd name="T5" fmla="*/ 95 h 125"/>
                  <a:gd name="T6" fmla="*/ 53 w 53"/>
                  <a:gd name="T7" fmla="*/ 30 h 125"/>
                  <a:gd name="T8" fmla="*/ 23 w 53"/>
                  <a:gd name="T9" fmla="*/ 0 h 125"/>
                  <a:gd name="T10" fmla="*/ 0 w 53"/>
                  <a:gd name="T11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25">
                    <a:moveTo>
                      <a:pt x="0" y="125"/>
                    </a:moveTo>
                    <a:cubicBezTo>
                      <a:pt x="23" y="125"/>
                      <a:pt x="23" y="125"/>
                      <a:pt x="23" y="125"/>
                    </a:cubicBezTo>
                    <a:cubicBezTo>
                      <a:pt x="40" y="125"/>
                      <a:pt x="53" y="112"/>
                      <a:pt x="53" y="95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3" y="13"/>
                      <a:pt x="40" y="0"/>
                      <a:pt x="23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4" name="Rectangle 291"/>
              <p:cNvSpPr>
                <a:spLocks noChangeArrowheads="1"/>
              </p:cNvSpPr>
              <p:nvPr/>
            </p:nvSpPr>
            <p:spPr bwMode="auto">
              <a:xfrm>
                <a:off x="6684" y="2362"/>
                <a:ext cx="43" cy="11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8" name="Group 331"/>
            <p:cNvGrpSpPr>
              <a:grpSpLocks noChangeAspect="1"/>
            </p:cNvGrpSpPr>
            <p:nvPr/>
          </p:nvGrpSpPr>
          <p:grpSpPr bwMode="auto">
            <a:xfrm>
              <a:off x="3973648" y="2750448"/>
              <a:ext cx="340189" cy="259702"/>
              <a:chOff x="6538" y="1680"/>
              <a:chExt cx="245" cy="212"/>
            </a:xfrm>
          </p:grpSpPr>
          <p:sp>
            <p:nvSpPr>
              <p:cNvPr id="977" name="Freeform 332"/>
              <p:cNvSpPr>
                <a:spLocks/>
              </p:cNvSpPr>
              <p:nvPr/>
            </p:nvSpPr>
            <p:spPr bwMode="auto">
              <a:xfrm>
                <a:off x="6538" y="1680"/>
                <a:ext cx="245" cy="121"/>
              </a:xfrm>
              <a:custGeom>
                <a:avLst/>
                <a:gdLst>
                  <a:gd name="T0" fmla="*/ 0 w 245"/>
                  <a:gd name="T1" fmla="*/ 61 h 121"/>
                  <a:gd name="T2" fmla="*/ 123 w 245"/>
                  <a:gd name="T3" fmla="*/ 0 h 121"/>
                  <a:gd name="T4" fmla="*/ 245 w 245"/>
                  <a:gd name="T5" fmla="*/ 61 h 121"/>
                  <a:gd name="T6" fmla="*/ 123 w 245"/>
                  <a:gd name="T7" fmla="*/ 121 h 121"/>
                  <a:gd name="T8" fmla="*/ 0 w 245"/>
                  <a:gd name="T9" fmla="*/ 6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121">
                    <a:moveTo>
                      <a:pt x="0" y="61"/>
                    </a:moveTo>
                    <a:lnTo>
                      <a:pt x="123" y="0"/>
                    </a:lnTo>
                    <a:lnTo>
                      <a:pt x="245" y="61"/>
                    </a:lnTo>
                    <a:lnTo>
                      <a:pt x="123" y="121"/>
                    </a:lnTo>
                    <a:lnTo>
                      <a:pt x="0" y="6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8" name="Freeform 333"/>
              <p:cNvSpPr>
                <a:spLocks/>
              </p:cNvSpPr>
              <p:nvPr/>
            </p:nvSpPr>
            <p:spPr bwMode="auto">
              <a:xfrm>
                <a:off x="6538" y="1763"/>
                <a:ext cx="245" cy="84"/>
              </a:xfrm>
              <a:custGeom>
                <a:avLst/>
                <a:gdLst>
                  <a:gd name="T0" fmla="*/ 47 w 245"/>
                  <a:gd name="T1" fmla="*/ 1 h 84"/>
                  <a:gd name="T2" fmla="*/ 0 w 245"/>
                  <a:gd name="T3" fmla="*/ 23 h 84"/>
                  <a:gd name="T4" fmla="*/ 123 w 245"/>
                  <a:gd name="T5" fmla="*/ 84 h 84"/>
                  <a:gd name="T6" fmla="*/ 245 w 245"/>
                  <a:gd name="T7" fmla="*/ 23 h 84"/>
                  <a:gd name="T8" fmla="*/ 200 w 245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84">
                    <a:moveTo>
                      <a:pt x="47" y="1"/>
                    </a:moveTo>
                    <a:lnTo>
                      <a:pt x="0" y="23"/>
                    </a:lnTo>
                    <a:lnTo>
                      <a:pt x="123" y="84"/>
                    </a:lnTo>
                    <a:lnTo>
                      <a:pt x="245" y="23"/>
                    </a:lnTo>
                    <a:lnTo>
                      <a:pt x="20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9" name="Freeform 334"/>
              <p:cNvSpPr>
                <a:spLocks/>
              </p:cNvSpPr>
              <p:nvPr/>
            </p:nvSpPr>
            <p:spPr bwMode="auto">
              <a:xfrm>
                <a:off x="6538" y="1809"/>
                <a:ext cx="245" cy="83"/>
              </a:xfrm>
              <a:custGeom>
                <a:avLst/>
                <a:gdLst>
                  <a:gd name="T0" fmla="*/ 47 w 245"/>
                  <a:gd name="T1" fmla="*/ 0 h 83"/>
                  <a:gd name="T2" fmla="*/ 0 w 245"/>
                  <a:gd name="T3" fmla="*/ 23 h 83"/>
                  <a:gd name="T4" fmla="*/ 123 w 245"/>
                  <a:gd name="T5" fmla="*/ 83 h 83"/>
                  <a:gd name="T6" fmla="*/ 245 w 245"/>
                  <a:gd name="T7" fmla="*/ 23 h 83"/>
                  <a:gd name="T8" fmla="*/ 200 w 245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83">
                    <a:moveTo>
                      <a:pt x="47" y="0"/>
                    </a:moveTo>
                    <a:lnTo>
                      <a:pt x="0" y="23"/>
                    </a:lnTo>
                    <a:lnTo>
                      <a:pt x="123" y="83"/>
                    </a:lnTo>
                    <a:lnTo>
                      <a:pt x="245" y="23"/>
                    </a:lnTo>
                    <a:lnTo>
                      <a:pt x="20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9" name="Group 294"/>
            <p:cNvGrpSpPr>
              <a:grpSpLocks noChangeAspect="1"/>
            </p:cNvGrpSpPr>
            <p:nvPr/>
          </p:nvGrpSpPr>
          <p:grpSpPr bwMode="auto">
            <a:xfrm>
              <a:off x="3964539" y="2264819"/>
              <a:ext cx="358406" cy="326781"/>
              <a:chOff x="6535" y="1471"/>
              <a:chExt cx="238" cy="217"/>
            </a:xfrm>
          </p:grpSpPr>
          <p:sp>
            <p:nvSpPr>
              <p:cNvPr id="975" name="Freeform 295"/>
              <p:cNvSpPr>
                <a:spLocks/>
              </p:cNvSpPr>
              <p:nvPr/>
            </p:nvSpPr>
            <p:spPr bwMode="auto">
              <a:xfrm>
                <a:off x="6535" y="1471"/>
                <a:ext cx="238" cy="217"/>
              </a:xfrm>
              <a:custGeom>
                <a:avLst/>
                <a:gdLst>
                  <a:gd name="T0" fmla="*/ 306 w 329"/>
                  <a:gd name="T1" fmla="*/ 153 h 299"/>
                  <a:gd name="T2" fmla="*/ 329 w 329"/>
                  <a:gd name="T3" fmla="*/ 93 h 299"/>
                  <a:gd name="T4" fmla="*/ 236 w 329"/>
                  <a:gd name="T5" fmla="*/ 0 h 299"/>
                  <a:gd name="T6" fmla="*/ 164 w 329"/>
                  <a:gd name="T7" fmla="*/ 34 h 299"/>
                  <a:gd name="T8" fmla="*/ 93 w 329"/>
                  <a:gd name="T9" fmla="*/ 0 h 299"/>
                  <a:gd name="T10" fmla="*/ 0 w 329"/>
                  <a:gd name="T11" fmla="*/ 93 h 299"/>
                  <a:gd name="T12" fmla="*/ 23 w 329"/>
                  <a:gd name="T13" fmla="*/ 154 h 299"/>
                  <a:gd name="T14" fmla="*/ 23 w 329"/>
                  <a:gd name="T15" fmla="*/ 154 h 299"/>
                  <a:gd name="T16" fmla="*/ 23 w 329"/>
                  <a:gd name="T17" fmla="*/ 154 h 299"/>
                  <a:gd name="T18" fmla="*/ 30 w 329"/>
                  <a:gd name="T19" fmla="*/ 162 h 299"/>
                  <a:gd name="T20" fmla="*/ 164 w 329"/>
                  <a:gd name="T21" fmla="*/ 299 h 299"/>
                  <a:gd name="T22" fmla="*/ 298 w 329"/>
                  <a:gd name="T23" fmla="*/ 162 h 299"/>
                  <a:gd name="T24" fmla="*/ 306 w 329"/>
                  <a:gd name="T25" fmla="*/ 154 h 299"/>
                  <a:gd name="T26" fmla="*/ 306 w 329"/>
                  <a:gd name="T27" fmla="*/ 154 h 299"/>
                  <a:gd name="T28" fmla="*/ 306 w 329"/>
                  <a:gd name="T29" fmla="*/ 153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9" h="299">
                    <a:moveTo>
                      <a:pt x="306" y="153"/>
                    </a:moveTo>
                    <a:cubicBezTo>
                      <a:pt x="320" y="137"/>
                      <a:pt x="329" y="116"/>
                      <a:pt x="329" y="93"/>
                    </a:cubicBezTo>
                    <a:cubicBezTo>
                      <a:pt x="329" y="42"/>
                      <a:pt x="287" y="0"/>
                      <a:pt x="236" y="0"/>
                    </a:cubicBezTo>
                    <a:cubicBezTo>
                      <a:pt x="207" y="0"/>
                      <a:pt x="181" y="14"/>
                      <a:pt x="164" y="34"/>
                    </a:cubicBezTo>
                    <a:cubicBezTo>
                      <a:pt x="147" y="14"/>
                      <a:pt x="122" y="0"/>
                      <a:pt x="93" y="0"/>
                    </a:cubicBezTo>
                    <a:cubicBezTo>
                      <a:pt x="41" y="0"/>
                      <a:pt x="0" y="42"/>
                      <a:pt x="0" y="93"/>
                    </a:cubicBezTo>
                    <a:cubicBezTo>
                      <a:pt x="0" y="116"/>
                      <a:pt x="8" y="137"/>
                      <a:pt x="23" y="154"/>
                    </a:cubicBezTo>
                    <a:cubicBezTo>
                      <a:pt x="23" y="154"/>
                      <a:pt x="23" y="154"/>
                      <a:pt x="23" y="154"/>
                    </a:cubicBezTo>
                    <a:cubicBezTo>
                      <a:pt x="23" y="154"/>
                      <a:pt x="23" y="154"/>
                      <a:pt x="23" y="154"/>
                    </a:cubicBezTo>
                    <a:cubicBezTo>
                      <a:pt x="25" y="156"/>
                      <a:pt x="28" y="159"/>
                      <a:pt x="30" y="162"/>
                    </a:cubicBezTo>
                    <a:cubicBezTo>
                      <a:pt x="164" y="299"/>
                      <a:pt x="164" y="299"/>
                      <a:pt x="164" y="299"/>
                    </a:cubicBezTo>
                    <a:cubicBezTo>
                      <a:pt x="298" y="162"/>
                      <a:pt x="298" y="162"/>
                      <a:pt x="298" y="162"/>
                    </a:cubicBezTo>
                    <a:cubicBezTo>
                      <a:pt x="301" y="159"/>
                      <a:pt x="304" y="157"/>
                      <a:pt x="306" y="154"/>
                    </a:cubicBezTo>
                    <a:cubicBezTo>
                      <a:pt x="306" y="154"/>
                      <a:pt x="306" y="154"/>
                      <a:pt x="306" y="154"/>
                    </a:cubicBezTo>
                    <a:lnTo>
                      <a:pt x="306" y="153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6" name="Freeform 296"/>
              <p:cNvSpPr>
                <a:spLocks/>
              </p:cNvSpPr>
              <p:nvPr/>
            </p:nvSpPr>
            <p:spPr bwMode="auto">
              <a:xfrm>
                <a:off x="6557" y="1526"/>
                <a:ext cx="199" cy="93"/>
              </a:xfrm>
              <a:custGeom>
                <a:avLst/>
                <a:gdLst>
                  <a:gd name="T0" fmla="*/ 0 w 199"/>
                  <a:gd name="T1" fmla="*/ 62 h 93"/>
                  <a:gd name="T2" fmla="*/ 25 w 199"/>
                  <a:gd name="T3" fmla="*/ 62 h 93"/>
                  <a:gd name="T4" fmla="*/ 51 w 199"/>
                  <a:gd name="T5" fmla="*/ 20 h 93"/>
                  <a:gd name="T6" fmla="*/ 91 w 199"/>
                  <a:gd name="T7" fmla="*/ 93 h 93"/>
                  <a:gd name="T8" fmla="*/ 131 w 199"/>
                  <a:gd name="T9" fmla="*/ 0 h 93"/>
                  <a:gd name="T10" fmla="*/ 160 w 199"/>
                  <a:gd name="T11" fmla="*/ 57 h 93"/>
                  <a:gd name="T12" fmla="*/ 199 w 199"/>
                  <a:gd name="T13" fmla="*/ 5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93">
                    <a:moveTo>
                      <a:pt x="0" y="62"/>
                    </a:moveTo>
                    <a:lnTo>
                      <a:pt x="25" y="62"/>
                    </a:lnTo>
                    <a:lnTo>
                      <a:pt x="51" y="20"/>
                    </a:lnTo>
                    <a:lnTo>
                      <a:pt x="91" y="93"/>
                    </a:lnTo>
                    <a:lnTo>
                      <a:pt x="131" y="0"/>
                    </a:lnTo>
                    <a:lnTo>
                      <a:pt x="160" y="57"/>
                    </a:lnTo>
                    <a:lnTo>
                      <a:pt x="199" y="57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0" name="Group 304"/>
            <p:cNvGrpSpPr>
              <a:grpSpLocks noChangeAspect="1"/>
            </p:cNvGrpSpPr>
            <p:nvPr/>
          </p:nvGrpSpPr>
          <p:grpSpPr bwMode="auto">
            <a:xfrm>
              <a:off x="3966187" y="3168998"/>
              <a:ext cx="355110" cy="250581"/>
              <a:chOff x="6500" y="1977"/>
              <a:chExt cx="248" cy="175"/>
            </a:xfrm>
          </p:grpSpPr>
          <p:sp>
            <p:nvSpPr>
              <p:cNvPr id="969" name="Oval 305"/>
              <p:cNvSpPr>
                <a:spLocks noChangeArrowheads="1"/>
              </p:cNvSpPr>
              <p:nvPr/>
            </p:nvSpPr>
            <p:spPr bwMode="auto">
              <a:xfrm>
                <a:off x="6533" y="2006"/>
                <a:ext cx="71" cy="71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0" name="Freeform 306"/>
              <p:cNvSpPr>
                <a:spLocks/>
              </p:cNvSpPr>
              <p:nvPr/>
            </p:nvSpPr>
            <p:spPr bwMode="auto">
              <a:xfrm>
                <a:off x="6522" y="2077"/>
                <a:ext cx="93" cy="46"/>
              </a:xfrm>
              <a:custGeom>
                <a:avLst/>
                <a:gdLst>
                  <a:gd name="T0" fmla="*/ 0 w 128"/>
                  <a:gd name="T1" fmla="*/ 64 h 64"/>
                  <a:gd name="T2" fmla="*/ 64 w 128"/>
                  <a:gd name="T3" fmla="*/ 0 h 64"/>
                  <a:gd name="T4" fmla="*/ 128 w 128"/>
                  <a:gd name="T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8" h="64">
                    <a:moveTo>
                      <a:pt x="0" y="64"/>
                    </a:moveTo>
                    <a:cubicBezTo>
                      <a:pt x="0" y="29"/>
                      <a:pt x="28" y="0"/>
                      <a:pt x="64" y="0"/>
                    </a:cubicBezTo>
                    <a:cubicBezTo>
                      <a:pt x="99" y="0"/>
                      <a:pt x="128" y="29"/>
                      <a:pt x="128" y="6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1" name="Line 307"/>
              <p:cNvSpPr>
                <a:spLocks noChangeShapeType="1"/>
              </p:cNvSpPr>
              <p:nvPr/>
            </p:nvSpPr>
            <p:spPr bwMode="auto">
              <a:xfrm>
                <a:off x="6636" y="2007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2" name="Line 308"/>
              <p:cNvSpPr>
                <a:spLocks noChangeShapeType="1"/>
              </p:cNvSpPr>
              <p:nvPr/>
            </p:nvSpPr>
            <p:spPr bwMode="auto">
              <a:xfrm>
                <a:off x="6636" y="2062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3" name="Line 309"/>
              <p:cNvSpPr>
                <a:spLocks noChangeShapeType="1"/>
              </p:cNvSpPr>
              <p:nvPr/>
            </p:nvSpPr>
            <p:spPr bwMode="auto">
              <a:xfrm>
                <a:off x="6636" y="2117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4" name="Rectangle 310"/>
              <p:cNvSpPr>
                <a:spLocks noChangeArrowheads="1"/>
              </p:cNvSpPr>
              <p:nvPr/>
            </p:nvSpPr>
            <p:spPr bwMode="auto">
              <a:xfrm>
                <a:off x="6500" y="1977"/>
                <a:ext cx="248" cy="17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1" name="Group 35"/>
            <p:cNvGrpSpPr>
              <a:grpSpLocks noChangeAspect="1"/>
            </p:cNvGrpSpPr>
            <p:nvPr/>
          </p:nvGrpSpPr>
          <p:grpSpPr bwMode="auto">
            <a:xfrm>
              <a:off x="3952448" y="782500"/>
              <a:ext cx="382588" cy="381000"/>
              <a:chOff x="1409" y="1200"/>
              <a:chExt cx="241" cy="240"/>
            </a:xfrm>
          </p:grpSpPr>
          <p:sp>
            <p:nvSpPr>
              <p:cNvPr id="965" name="Freeform 36"/>
              <p:cNvSpPr>
                <a:spLocks/>
              </p:cNvSpPr>
              <p:nvPr/>
            </p:nvSpPr>
            <p:spPr bwMode="auto">
              <a:xfrm>
                <a:off x="1409" y="1293"/>
                <a:ext cx="241" cy="114"/>
              </a:xfrm>
              <a:custGeom>
                <a:avLst/>
                <a:gdLst>
                  <a:gd name="T0" fmla="*/ 88 w 333"/>
                  <a:gd name="T1" fmla="*/ 157 h 157"/>
                  <a:gd name="T2" fmla="*/ 0 w 333"/>
                  <a:gd name="T3" fmla="*/ 157 h 157"/>
                  <a:gd name="T4" fmla="*/ 0 w 333"/>
                  <a:gd name="T5" fmla="*/ 18 h 157"/>
                  <a:gd name="T6" fmla="*/ 18 w 333"/>
                  <a:gd name="T7" fmla="*/ 0 h 157"/>
                  <a:gd name="T8" fmla="*/ 315 w 333"/>
                  <a:gd name="T9" fmla="*/ 0 h 157"/>
                  <a:gd name="T10" fmla="*/ 333 w 333"/>
                  <a:gd name="T11" fmla="*/ 18 h 157"/>
                  <a:gd name="T12" fmla="*/ 333 w 333"/>
                  <a:gd name="T13" fmla="*/ 157 h 157"/>
                  <a:gd name="T14" fmla="*/ 243 w 333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3" h="157">
                    <a:moveTo>
                      <a:pt x="88" y="157"/>
                    </a:moveTo>
                    <a:cubicBezTo>
                      <a:pt x="0" y="157"/>
                      <a:pt x="0" y="157"/>
                      <a:pt x="0" y="15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325" y="0"/>
                      <a:pt x="333" y="8"/>
                      <a:pt x="333" y="18"/>
                    </a:cubicBezTo>
                    <a:cubicBezTo>
                      <a:pt x="333" y="157"/>
                      <a:pt x="333" y="157"/>
                      <a:pt x="333" y="157"/>
                    </a:cubicBezTo>
                    <a:cubicBezTo>
                      <a:pt x="243" y="157"/>
                      <a:pt x="243" y="157"/>
                      <a:pt x="243" y="15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6" name="Freeform 37"/>
              <p:cNvSpPr>
                <a:spLocks/>
              </p:cNvSpPr>
              <p:nvPr/>
            </p:nvSpPr>
            <p:spPr bwMode="auto">
              <a:xfrm>
                <a:off x="1472" y="1200"/>
                <a:ext cx="113" cy="93"/>
              </a:xfrm>
              <a:custGeom>
                <a:avLst/>
                <a:gdLst>
                  <a:gd name="T0" fmla="*/ 0 w 113"/>
                  <a:gd name="T1" fmla="*/ 93 h 93"/>
                  <a:gd name="T2" fmla="*/ 0 w 113"/>
                  <a:gd name="T3" fmla="*/ 0 h 93"/>
                  <a:gd name="T4" fmla="*/ 113 w 113"/>
                  <a:gd name="T5" fmla="*/ 0 h 93"/>
                  <a:gd name="T6" fmla="*/ 113 w 113"/>
                  <a:gd name="T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93">
                    <a:moveTo>
                      <a:pt x="0" y="93"/>
                    </a:moveTo>
                    <a:lnTo>
                      <a:pt x="0" y="0"/>
                    </a:lnTo>
                    <a:lnTo>
                      <a:pt x="113" y="0"/>
                    </a:lnTo>
                    <a:lnTo>
                      <a:pt x="113" y="9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7" name="Rectangle 38"/>
              <p:cNvSpPr>
                <a:spLocks noChangeArrowheads="1"/>
              </p:cNvSpPr>
              <p:nvPr/>
            </p:nvSpPr>
            <p:spPr bwMode="auto">
              <a:xfrm>
                <a:off x="1472" y="1361"/>
                <a:ext cx="113" cy="7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8" name="Oval 39"/>
              <p:cNvSpPr>
                <a:spLocks noChangeArrowheads="1"/>
              </p:cNvSpPr>
              <p:nvPr/>
            </p:nvSpPr>
            <p:spPr bwMode="auto">
              <a:xfrm>
                <a:off x="1435" y="1322"/>
                <a:ext cx="10" cy="1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2" name="Group 85"/>
            <p:cNvGrpSpPr>
              <a:grpSpLocks noChangeAspect="1"/>
            </p:cNvGrpSpPr>
            <p:nvPr/>
          </p:nvGrpSpPr>
          <p:grpSpPr bwMode="auto">
            <a:xfrm>
              <a:off x="4025473" y="245827"/>
              <a:ext cx="236538" cy="377825"/>
              <a:chOff x="2495" y="148"/>
              <a:chExt cx="149" cy="238"/>
            </a:xfrm>
          </p:grpSpPr>
          <p:sp>
            <p:nvSpPr>
              <p:cNvPr id="961" name="Rectangle 86"/>
              <p:cNvSpPr>
                <a:spLocks noChangeArrowheads="1"/>
              </p:cNvSpPr>
              <p:nvPr/>
            </p:nvSpPr>
            <p:spPr bwMode="auto">
              <a:xfrm>
                <a:off x="2495" y="148"/>
                <a:ext cx="149" cy="23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2" name="Line 87"/>
              <p:cNvSpPr>
                <a:spLocks noChangeShapeType="1"/>
              </p:cNvSpPr>
              <p:nvPr/>
            </p:nvSpPr>
            <p:spPr bwMode="auto">
              <a:xfrm>
                <a:off x="2495" y="177"/>
                <a:ext cx="14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3" name="Line 88"/>
              <p:cNvSpPr>
                <a:spLocks noChangeShapeType="1"/>
              </p:cNvSpPr>
              <p:nvPr/>
            </p:nvSpPr>
            <p:spPr bwMode="auto">
              <a:xfrm>
                <a:off x="2495" y="320"/>
                <a:ext cx="14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4" name="Line 89"/>
              <p:cNvSpPr>
                <a:spLocks noChangeShapeType="1"/>
              </p:cNvSpPr>
              <p:nvPr/>
            </p:nvSpPr>
            <p:spPr bwMode="auto">
              <a:xfrm>
                <a:off x="2561" y="353"/>
                <a:ext cx="1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3" name="Group 24"/>
            <p:cNvGrpSpPr>
              <a:grpSpLocks noChangeAspect="1"/>
            </p:cNvGrpSpPr>
            <p:nvPr/>
          </p:nvGrpSpPr>
          <p:grpSpPr bwMode="auto">
            <a:xfrm>
              <a:off x="3961114" y="1798313"/>
              <a:ext cx="365256" cy="307658"/>
              <a:chOff x="2474" y="1101"/>
              <a:chExt cx="260" cy="219"/>
            </a:xfrm>
          </p:grpSpPr>
          <p:sp>
            <p:nvSpPr>
              <p:cNvPr id="954" name="Freeform 25"/>
              <p:cNvSpPr>
                <a:spLocks/>
              </p:cNvSpPr>
              <p:nvPr/>
            </p:nvSpPr>
            <p:spPr bwMode="auto">
              <a:xfrm>
                <a:off x="2474" y="1180"/>
                <a:ext cx="260" cy="140"/>
              </a:xfrm>
              <a:custGeom>
                <a:avLst/>
                <a:gdLst>
                  <a:gd name="T0" fmla="*/ 60 w 260"/>
                  <a:gd name="T1" fmla="*/ 0 h 140"/>
                  <a:gd name="T2" fmla="*/ 199 w 260"/>
                  <a:gd name="T3" fmla="*/ 0 h 140"/>
                  <a:gd name="T4" fmla="*/ 260 w 260"/>
                  <a:gd name="T5" fmla="*/ 140 h 140"/>
                  <a:gd name="T6" fmla="*/ 0 w 260"/>
                  <a:gd name="T7" fmla="*/ 140 h 140"/>
                  <a:gd name="T8" fmla="*/ 60 w 260"/>
                  <a:gd name="T9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140">
                    <a:moveTo>
                      <a:pt x="60" y="0"/>
                    </a:moveTo>
                    <a:lnTo>
                      <a:pt x="199" y="0"/>
                    </a:lnTo>
                    <a:lnTo>
                      <a:pt x="260" y="140"/>
                    </a:lnTo>
                    <a:lnTo>
                      <a:pt x="0" y="140"/>
                    </a:lnTo>
                    <a:lnTo>
                      <a:pt x="6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5" name="Oval 26"/>
              <p:cNvSpPr>
                <a:spLocks noChangeArrowheads="1"/>
              </p:cNvSpPr>
              <p:nvPr/>
            </p:nvSpPr>
            <p:spPr bwMode="auto">
              <a:xfrm>
                <a:off x="2578" y="1101"/>
                <a:ext cx="52" cy="5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6" name="Line 27"/>
              <p:cNvSpPr>
                <a:spLocks noChangeShapeType="1"/>
              </p:cNvSpPr>
              <p:nvPr/>
            </p:nvSpPr>
            <p:spPr bwMode="auto">
              <a:xfrm>
                <a:off x="2604" y="1153"/>
                <a:ext cx="0" cy="10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7" name="Line 28"/>
              <p:cNvSpPr>
                <a:spLocks noChangeShapeType="1"/>
              </p:cNvSpPr>
              <p:nvPr/>
            </p:nvSpPr>
            <p:spPr bwMode="auto">
              <a:xfrm>
                <a:off x="2503" y="1259"/>
                <a:ext cx="20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8" name="Line 29"/>
              <p:cNvSpPr>
                <a:spLocks noChangeShapeType="1"/>
              </p:cNvSpPr>
              <p:nvPr/>
            </p:nvSpPr>
            <p:spPr bwMode="auto">
              <a:xfrm flipH="1">
                <a:off x="2542" y="1259"/>
                <a:ext cx="12" cy="6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9" name="Line 30"/>
              <p:cNvSpPr>
                <a:spLocks noChangeShapeType="1"/>
              </p:cNvSpPr>
              <p:nvPr/>
            </p:nvSpPr>
            <p:spPr bwMode="auto">
              <a:xfrm>
                <a:off x="2634" y="1180"/>
                <a:ext cx="33" cy="14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0" name="Line 31"/>
              <p:cNvSpPr>
                <a:spLocks noChangeShapeType="1"/>
              </p:cNvSpPr>
              <p:nvPr/>
            </p:nvSpPr>
            <p:spPr bwMode="auto">
              <a:xfrm>
                <a:off x="2644" y="1224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992" name="Group 991"/>
          <p:cNvGrpSpPr/>
          <p:nvPr/>
        </p:nvGrpSpPr>
        <p:grpSpPr>
          <a:xfrm>
            <a:off x="-6195494" y="265604"/>
            <a:ext cx="375066" cy="4061176"/>
            <a:chOff x="5020135" y="270433"/>
            <a:chExt cx="382587" cy="4142611"/>
          </a:xfrm>
        </p:grpSpPr>
        <p:grpSp>
          <p:nvGrpSpPr>
            <p:cNvPr id="993" name="Group 196"/>
            <p:cNvGrpSpPr>
              <a:grpSpLocks noChangeAspect="1"/>
            </p:cNvGrpSpPr>
            <p:nvPr/>
          </p:nvGrpSpPr>
          <p:grpSpPr bwMode="auto">
            <a:xfrm>
              <a:off x="5109211" y="1171774"/>
              <a:ext cx="204434" cy="389553"/>
              <a:chOff x="7261" y="805"/>
              <a:chExt cx="127" cy="242"/>
            </a:xfrm>
          </p:grpSpPr>
          <p:sp>
            <p:nvSpPr>
              <p:cNvPr id="1032" name="Freeform 197"/>
              <p:cNvSpPr>
                <a:spLocks/>
              </p:cNvSpPr>
              <p:nvPr/>
            </p:nvSpPr>
            <p:spPr bwMode="auto">
              <a:xfrm>
                <a:off x="7323" y="805"/>
                <a:ext cx="65" cy="194"/>
              </a:xfrm>
              <a:custGeom>
                <a:avLst/>
                <a:gdLst>
                  <a:gd name="T0" fmla="*/ 90 w 90"/>
                  <a:gd name="T1" fmla="*/ 166 h 268"/>
                  <a:gd name="T2" fmla="*/ 90 w 90"/>
                  <a:gd name="T3" fmla="*/ 46 h 268"/>
                  <a:gd name="T4" fmla="*/ 45 w 90"/>
                  <a:gd name="T5" fmla="*/ 0 h 268"/>
                  <a:gd name="T6" fmla="*/ 0 w 90"/>
                  <a:gd name="T7" fmla="*/ 46 h 268"/>
                  <a:gd name="T8" fmla="*/ 0 w 90"/>
                  <a:gd name="T9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268">
                    <a:moveTo>
                      <a:pt x="90" y="166"/>
                    </a:move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20"/>
                      <a:pt x="70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3" name="Freeform 198"/>
              <p:cNvSpPr>
                <a:spLocks/>
              </p:cNvSpPr>
              <p:nvPr/>
            </p:nvSpPr>
            <p:spPr bwMode="auto">
              <a:xfrm>
                <a:off x="7261" y="805"/>
                <a:ext cx="95" cy="194"/>
              </a:xfrm>
              <a:custGeom>
                <a:avLst/>
                <a:gdLst>
                  <a:gd name="T0" fmla="*/ 131 w 131"/>
                  <a:gd name="T1" fmla="*/ 0 h 268"/>
                  <a:gd name="T2" fmla="*/ 45 w 131"/>
                  <a:gd name="T3" fmla="*/ 0 h 268"/>
                  <a:gd name="T4" fmla="*/ 0 w 131"/>
                  <a:gd name="T5" fmla="*/ 46 h 268"/>
                  <a:gd name="T6" fmla="*/ 0 w 131"/>
                  <a:gd name="T7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68">
                    <a:moveTo>
                      <a:pt x="131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4" name="Freeform 199"/>
              <p:cNvSpPr>
                <a:spLocks/>
              </p:cNvSpPr>
              <p:nvPr/>
            </p:nvSpPr>
            <p:spPr bwMode="auto">
              <a:xfrm>
                <a:off x="7322" y="992"/>
                <a:ext cx="66" cy="55"/>
              </a:xfrm>
              <a:custGeom>
                <a:avLst/>
                <a:gdLst>
                  <a:gd name="T0" fmla="*/ 91 w 91"/>
                  <a:gd name="T1" fmla="*/ 0 h 77"/>
                  <a:gd name="T2" fmla="*/ 91 w 91"/>
                  <a:gd name="T3" fmla="*/ 32 h 77"/>
                  <a:gd name="T4" fmla="*/ 46 w 91"/>
                  <a:gd name="T5" fmla="*/ 77 h 77"/>
                  <a:gd name="T6" fmla="*/ 0 w 91"/>
                  <a:gd name="T7" fmla="*/ 32 h 77"/>
                  <a:gd name="T8" fmla="*/ 0 w 91"/>
                  <a:gd name="T9" fmla="*/ 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7">
                    <a:moveTo>
                      <a:pt x="91" y="0"/>
                    </a:moveTo>
                    <a:cubicBezTo>
                      <a:pt x="91" y="32"/>
                      <a:pt x="91" y="32"/>
                      <a:pt x="91" y="32"/>
                    </a:cubicBezTo>
                    <a:cubicBezTo>
                      <a:pt x="91" y="57"/>
                      <a:pt x="71" y="77"/>
                      <a:pt x="46" y="77"/>
                    </a:cubicBezTo>
                    <a:cubicBezTo>
                      <a:pt x="21" y="77"/>
                      <a:pt x="0" y="57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5" name="Freeform 200"/>
              <p:cNvSpPr>
                <a:spLocks/>
              </p:cNvSpPr>
              <p:nvPr/>
            </p:nvSpPr>
            <p:spPr bwMode="auto">
              <a:xfrm>
                <a:off x="7261" y="996"/>
                <a:ext cx="95" cy="51"/>
              </a:xfrm>
              <a:custGeom>
                <a:avLst/>
                <a:gdLst>
                  <a:gd name="T0" fmla="*/ 131 w 131"/>
                  <a:gd name="T1" fmla="*/ 71 h 71"/>
                  <a:gd name="T2" fmla="*/ 45 w 131"/>
                  <a:gd name="T3" fmla="*/ 71 h 71"/>
                  <a:gd name="T4" fmla="*/ 0 w 131"/>
                  <a:gd name="T5" fmla="*/ 26 h 71"/>
                  <a:gd name="T6" fmla="*/ 0 w 13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71">
                    <a:moveTo>
                      <a:pt x="131" y="71"/>
                    </a:moveTo>
                    <a:cubicBezTo>
                      <a:pt x="45" y="71"/>
                      <a:pt x="45" y="71"/>
                      <a:pt x="45" y="71"/>
                    </a:cubicBezTo>
                    <a:cubicBezTo>
                      <a:pt x="20" y="71"/>
                      <a:pt x="0" y="51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6" name="Oval 201"/>
              <p:cNvSpPr>
                <a:spLocks noChangeArrowheads="1"/>
              </p:cNvSpPr>
              <p:nvPr/>
            </p:nvSpPr>
            <p:spPr bwMode="auto">
              <a:xfrm>
                <a:off x="7287" y="878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7" name="Oval 202"/>
              <p:cNvSpPr>
                <a:spLocks noChangeArrowheads="1"/>
              </p:cNvSpPr>
              <p:nvPr/>
            </p:nvSpPr>
            <p:spPr bwMode="auto">
              <a:xfrm>
                <a:off x="7287" y="923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8" name="Oval 203"/>
              <p:cNvSpPr>
                <a:spLocks noChangeArrowheads="1"/>
              </p:cNvSpPr>
              <p:nvPr/>
            </p:nvSpPr>
            <p:spPr bwMode="auto">
              <a:xfrm>
                <a:off x="7287" y="967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4" name="Group 273"/>
            <p:cNvGrpSpPr>
              <a:grpSpLocks noChangeAspect="1"/>
            </p:cNvGrpSpPr>
            <p:nvPr/>
          </p:nvGrpSpPr>
          <p:grpSpPr bwMode="auto">
            <a:xfrm>
              <a:off x="5069773" y="1710372"/>
              <a:ext cx="283311" cy="387943"/>
              <a:chOff x="7194" y="1126"/>
              <a:chExt cx="176" cy="241"/>
            </a:xfrm>
          </p:grpSpPr>
          <p:sp>
            <p:nvSpPr>
              <p:cNvPr id="1028" name="Freeform 274"/>
              <p:cNvSpPr>
                <a:spLocks/>
              </p:cNvSpPr>
              <p:nvPr/>
            </p:nvSpPr>
            <p:spPr bwMode="auto">
              <a:xfrm>
                <a:off x="7275" y="1206"/>
                <a:ext cx="31" cy="56"/>
              </a:xfrm>
              <a:custGeom>
                <a:avLst/>
                <a:gdLst>
                  <a:gd name="T0" fmla="*/ 0 w 42"/>
                  <a:gd name="T1" fmla="*/ 21 h 77"/>
                  <a:gd name="T2" fmla="*/ 21 w 42"/>
                  <a:gd name="T3" fmla="*/ 0 h 77"/>
                  <a:gd name="T4" fmla="*/ 42 w 42"/>
                  <a:gd name="T5" fmla="*/ 21 h 77"/>
                  <a:gd name="T6" fmla="*/ 42 w 42"/>
                  <a:gd name="T7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77">
                    <a:moveTo>
                      <a:pt x="0" y="21"/>
                    </a:moveTo>
                    <a:cubicBezTo>
                      <a:pt x="0" y="10"/>
                      <a:pt x="9" y="0"/>
                      <a:pt x="21" y="0"/>
                    </a:cubicBezTo>
                    <a:cubicBezTo>
                      <a:pt x="33" y="0"/>
                      <a:pt x="42" y="10"/>
                      <a:pt x="42" y="21"/>
                    </a:cubicBezTo>
                    <a:cubicBezTo>
                      <a:pt x="42" y="77"/>
                      <a:pt x="42" y="77"/>
                      <a:pt x="42" y="7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9" name="Freeform 275"/>
              <p:cNvSpPr>
                <a:spLocks/>
              </p:cNvSpPr>
              <p:nvPr/>
            </p:nvSpPr>
            <p:spPr bwMode="auto">
              <a:xfrm>
                <a:off x="7306" y="1204"/>
                <a:ext cx="31" cy="58"/>
              </a:xfrm>
              <a:custGeom>
                <a:avLst/>
                <a:gdLst>
                  <a:gd name="T0" fmla="*/ 0 w 43"/>
                  <a:gd name="T1" fmla="*/ 22 h 80"/>
                  <a:gd name="T2" fmla="*/ 22 w 43"/>
                  <a:gd name="T3" fmla="*/ 0 h 80"/>
                  <a:gd name="T4" fmla="*/ 43 w 43"/>
                  <a:gd name="T5" fmla="*/ 22 h 80"/>
                  <a:gd name="T6" fmla="*/ 43 w 43"/>
                  <a:gd name="T7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80">
                    <a:moveTo>
                      <a:pt x="0" y="22"/>
                    </a:moveTo>
                    <a:cubicBezTo>
                      <a:pt x="0" y="10"/>
                      <a:pt x="10" y="0"/>
                      <a:pt x="22" y="0"/>
                    </a:cubicBezTo>
                    <a:cubicBezTo>
                      <a:pt x="33" y="0"/>
                      <a:pt x="43" y="10"/>
                      <a:pt x="43" y="22"/>
                    </a:cubicBezTo>
                    <a:cubicBezTo>
                      <a:pt x="43" y="80"/>
                      <a:pt x="43" y="80"/>
                      <a:pt x="43" y="8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0" name="Freeform 276"/>
              <p:cNvSpPr>
                <a:spLocks/>
              </p:cNvSpPr>
              <p:nvPr/>
            </p:nvSpPr>
            <p:spPr bwMode="auto">
              <a:xfrm>
                <a:off x="7194" y="1156"/>
                <a:ext cx="176" cy="211"/>
              </a:xfrm>
              <a:custGeom>
                <a:avLst/>
                <a:gdLst>
                  <a:gd name="T0" fmla="*/ 197 w 242"/>
                  <a:gd name="T1" fmla="*/ 110 h 291"/>
                  <a:gd name="T2" fmla="*/ 218 w 242"/>
                  <a:gd name="T3" fmla="*/ 89 h 291"/>
                  <a:gd name="T4" fmla="*/ 240 w 242"/>
                  <a:gd name="T5" fmla="*/ 110 h 291"/>
                  <a:gd name="T6" fmla="*/ 240 w 242"/>
                  <a:gd name="T7" fmla="*/ 169 h 291"/>
                  <a:gd name="T8" fmla="*/ 237 w 242"/>
                  <a:gd name="T9" fmla="*/ 235 h 291"/>
                  <a:gd name="T10" fmla="*/ 162 w 242"/>
                  <a:gd name="T11" fmla="*/ 291 h 291"/>
                  <a:gd name="T12" fmla="*/ 86 w 242"/>
                  <a:gd name="T13" fmla="*/ 267 h 291"/>
                  <a:gd name="T14" fmla="*/ 8 w 242"/>
                  <a:gd name="T15" fmla="*/ 183 h 291"/>
                  <a:gd name="T16" fmla="*/ 6 w 242"/>
                  <a:gd name="T17" fmla="*/ 165 h 291"/>
                  <a:gd name="T18" fmla="*/ 22 w 242"/>
                  <a:gd name="T19" fmla="*/ 159 h 291"/>
                  <a:gd name="T20" fmla="*/ 69 w 242"/>
                  <a:gd name="T21" fmla="*/ 174 h 291"/>
                  <a:gd name="T22" fmla="*/ 69 w 242"/>
                  <a:gd name="T23" fmla="*/ 21 h 291"/>
                  <a:gd name="T24" fmla="*/ 90 w 242"/>
                  <a:gd name="T25" fmla="*/ 0 h 291"/>
                  <a:gd name="T26" fmla="*/ 112 w 242"/>
                  <a:gd name="T27" fmla="*/ 21 h 291"/>
                  <a:gd name="T28" fmla="*/ 112 w 242"/>
                  <a:gd name="T29" fmla="*/ 145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2" h="291">
                    <a:moveTo>
                      <a:pt x="197" y="110"/>
                    </a:moveTo>
                    <a:cubicBezTo>
                      <a:pt x="197" y="98"/>
                      <a:pt x="206" y="89"/>
                      <a:pt x="218" y="89"/>
                    </a:cubicBezTo>
                    <a:cubicBezTo>
                      <a:pt x="230" y="89"/>
                      <a:pt x="240" y="98"/>
                      <a:pt x="240" y="110"/>
                    </a:cubicBezTo>
                    <a:cubicBezTo>
                      <a:pt x="240" y="169"/>
                      <a:pt x="240" y="169"/>
                      <a:pt x="240" y="169"/>
                    </a:cubicBezTo>
                    <a:cubicBezTo>
                      <a:pt x="240" y="169"/>
                      <a:pt x="242" y="220"/>
                      <a:pt x="237" y="235"/>
                    </a:cubicBezTo>
                    <a:cubicBezTo>
                      <a:pt x="237" y="235"/>
                      <a:pt x="216" y="291"/>
                      <a:pt x="162" y="291"/>
                    </a:cubicBezTo>
                    <a:cubicBezTo>
                      <a:pt x="104" y="291"/>
                      <a:pt x="94" y="274"/>
                      <a:pt x="86" y="267"/>
                    </a:cubicBezTo>
                    <a:cubicBezTo>
                      <a:pt x="79" y="261"/>
                      <a:pt x="11" y="186"/>
                      <a:pt x="8" y="183"/>
                    </a:cubicBezTo>
                    <a:cubicBezTo>
                      <a:pt x="5" y="180"/>
                      <a:pt x="0" y="171"/>
                      <a:pt x="6" y="165"/>
                    </a:cubicBezTo>
                    <a:cubicBezTo>
                      <a:pt x="12" y="159"/>
                      <a:pt x="13" y="159"/>
                      <a:pt x="22" y="159"/>
                    </a:cubicBezTo>
                    <a:cubicBezTo>
                      <a:pt x="31" y="159"/>
                      <a:pt x="69" y="174"/>
                      <a:pt x="69" y="174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9"/>
                      <a:pt x="79" y="0"/>
                      <a:pt x="90" y="0"/>
                    </a:cubicBezTo>
                    <a:cubicBezTo>
                      <a:pt x="102" y="0"/>
                      <a:pt x="112" y="9"/>
                      <a:pt x="112" y="21"/>
                    </a:cubicBezTo>
                    <a:cubicBezTo>
                      <a:pt x="112" y="145"/>
                      <a:pt x="112" y="145"/>
                      <a:pt x="112" y="1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1" name="Freeform 277"/>
              <p:cNvSpPr>
                <a:spLocks/>
              </p:cNvSpPr>
              <p:nvPr/>
            </p:nvSpPr>
            <p:spPr bwMode="auto">
              <a:xfrm>
                <a:off x="7210" y="1126"/>
                <a:ext cx="99" cy="96"/>
              </a:xfrm>
              <a:custGeom>
                <a:avLst/>
                <a:gdLst>
                  <a:gd name="T0" fmla="*/ 45 w 137"/>
                  <a:gd name="T1" fmla="*/ 133 h 133"/>
                  <a:gd name="T2" fmla="*/ 0 w 137"/>
                  <a:gd name="T3" fmla="*/ 68 h 133"/>
                  <a:gd name="T4" fmla="*/ 68 w 137"/>
                  <a:gd name="T5" fmla="*/ 0 h 133"/>
                  <a:gd name="T6" fmla="*/ 137 w 137"/>
                  <a:gd name="T7" fmla="*/ 68 h 133"/>
                  <a:gd name="T8" fmla="*/ 123 w 137"/>
                  <a:gd name="T9" fmla="*/ 11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133">
                    <a:moveTo>
                      <a:pt x="45" y="133"/>
                    </a:moveTo>
                    <a:cubicBezTo>
                      <a:pt x="19" y="123"/>
                      <a:pt x="0" y="98"/>
                      <a:pt x="0" y="68"/>
                    </a:cubicBezTo>
                    <a:cubicBezTo>
                      <a:pt x="0" y="31"/>
                      <a:pt x="31" y="0"/>
                      <a:pt x="68" y="0"/>
                    </a:cubicBezTo>
                    <a:cubicBezTo>
                      <a:pt x="106" y="0"/>
                      <a:pt x="137" y="31"/>
                      <a:pt x="137" y="68"/>
                    </a:cubicBezTo>
                    <a:cubicBezTo>
                      <a:pt x="137" y="84"/>
                      <a:pt x="131" y="98"/>
                      <a:pt x="123" y="11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5" name="Group 321"/>
            <p:cNvGrpSpPr>
              <a:grpSpLocks noChangeAspect="1"/>
            </p:cNvGrpSpPr>
            <p:nvPr/>
          </p:nvGrpSpPr>
          <p:grpSpPr bwMode="auto">
            <a:xfrm>
              <a:off x="5027684" y="2247360"/>
              <a:ext cx="367488" cy="365944"/>
              <a:chOff x="7177" y="1377"/>
              <a:chExt cx="238" cy="237"/>
            </a:xfrm>
          </p:grpSpPr>
          <p:sp>
            <p:nvSpPr>
              <p:cNvPr id="1026" name="Freeform 322"/>
              <p:cNvSpPr>
                <a:spLocks/>
              </p:cNvSpPr>
              <p:nvPr/>
            </p:nvSpPr>
            <p:spPr bwMode="auto">
              <a:xfrm>
                <a:off x="7177" y="1377"/>
                <a:ext cx="238" cy="237"/>
              </a:xfrm>
              <a:custGeom>
                <a:avLst/>
                <a:gdLst>
                  <a:gd name="T0" fmla="*/ 175 w 330"/>
                  <a:gd name="T1" fmla="*/ 198 h 328"/>
                  <a:gd name="T2" fmla="*/ 109 w 330"/>
                  <a:gd name="T3" fmla="*/ 220 h 328"/>
                  <a:gd name="T4" fmla="*/ 0 w 330"/>
                  <a:gd name="T5" fmla="*/ 110 h 328"/>
                  <a:gd name="T6" fmla="*/ 109 w 330"/>
                  <a:gd name="T7" fmla="*/ 0 h 328"/>
                  <a:gd name="T8" fmla="*/ 219 w 330"/>
                  <a:gd name="T9" fmla="*/ 110 h 328"/>
                  <a:gd name="T10" fmla="*/ 214 w 330"/>
                  <a:gd name="T11" fmla="*/ 143 h 328"/>
                  <a:gd name="T12" fmla="*/ 330 w 330"/>
                  <a:gd name="T13" fmla="*/ 258 h 328"/>
                  <a:gd name="T14" fmla="*/ 330 w 330"/>
                  <a:gd name="T15" fmla="*/ 328 h 328"/>
                  <a:gd name="T16" fmla="*/ 264 w 330"/>
                  <a:gd name="T17" fmla="*/ 328 h 328"/>
                  <a:gd name="T18" fmla="*/ 264 w 330"/>
                  <a:gd name="T19" fmla="*/ 283 h 328"/>
                  <a:gd name="T20" fmla="*/ 221 w 330"/>
                  <a:gd name="T21" fmla="*/ 283 h 328"/>
                  <a:gd name="T22" fmla="*/ 221 w 330"/>
                  <a:gd name="T23" fmla="*/ 239 h 328"/>
                  <a:gd name="T24" fmla="*/ 175 w 330"/>
                  <a:gd name="T25" fmla="*/ 239 h 328"/>
                  <a:gd name="T26" fmla="*/ 175 w 330"/>
                  <a:gd name="T27" fmla="*/ 19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0" h="328">
                    <a:moveTo>
                      <a:pt x="175" y="198"/>
                    </a:moveTo>
                    <a:cubicBezTo>
                      <a:pt x="157" y="212"/>
                      <a:pt x="134" y="220"/>
                      <a:pt x="109" y="220"/>
                    </a:cubicBezTo>
                    <a:cubicBezTo>
                      <a:pt x="49" y="220"/>
                      <a:pt x="0" y="171"/>
                      <a:pt x="0" y="110"/>
                    </a:cubicBezTo>
                    <a:cubicBezTo>
                      <a:pt x="0" y="49"/>
                      <a:pt x="49" y="0"/>
                      <a:pt x="109" y="0"/>
                    </a:cubicBezTo>
                    <a:cubicBezTo>
                      <a:pt x="170" y="0"/>
                      <a:pt x="219" y="49"/>
                      <a:pt x="219" y="110"/>
                    </a:cubicBezTo>
                    <a:cubicBezTo>
                      <a:pt x="219" y="122"/>
                      <a:pt x="217" y="133"/>
                      <a:pt x="214" y="143"/>
                    </a:cubicBezTo>
                    <a:cubicBezTo>
                      <a:pt x="330" y="258"/>
                      <a:pt x="330" y="258"/>
                      <a:pt x="330" y="258"/>
                    </a:cubicBezTo>
                    <a:cubicBezTo>
                      <a:pt x="330" y="328"/>
                      <a:pt x="330" y="328"/>
                      <a:pt x="330" y="328"/>
                    </a:cubicBezTo>
                    <a:cubicBezTo>
                      <a:pt x="264" y="328"/>
                      <a:pt x="264" y="328"/>
                      <a:pt x="264" y="328"/>
                    </a:cubicBezTo>
                    <a:cubicBezTo>
                      <a:pt x="264" y="283"/>
                      <a:pt x="264" y="283"/>
                      <a:pt x="264" y="283"/>
                    </a:cubicBezTo>
                    <a:cubicBezTo>
                      <a:pt x="221" y="283"/>
                      <a:pt x="221" y="283"/>
                      <a:pt x="221" y="283"/>
                    </a:cubicBezTo>
                    <a:cubicBezTo>
                      <a:pt x="221" y="239"/>
                      <a:pt x="221" y="239"/>
                      <a:pt x="221" y="239"/>
                    </a:cubicBezTo>
                    <a:cubicBezTo>
                      <a:pt x="175" y="239"/>
                      <a:pt x="175" y="239"/>
                      <a:pt x="175" y="239"/>
                    </a:cubicBezTo>
                    <a:lnTo>
                      <a:pt x="175" y="19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7" name="Oval 323"/>
              <p:cNvSpPr>
                <a:spLocks noChangeArrowheads="1"/>
              </p:cNvSpPr>
              <p:nvPr/>
            </p:nvSpPr>
            <p:spPr bwMode="auto">
              <a:xfrm>
                <a:off x="7220" y="1420"/>
                <a:ext cx="23" cy="2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6" name="Group 343"/>
            <p:cNvGrpSpPr>
              <a:grpSpLocks noChangeAspect="1"/>
            </p:cNvGrpSpPr>
            <p:nvPr/>
          </p:nvGrpSpPr>
          <p:grpSpPr bwMode="auto">
            <a:xfrm>
              <a:off x="5032749" y="2762349"/>
              <a:ext cx="357358" cy="222142"/>
              <a:chOff x="7176" y="1766"/>
              <a:chExt cx="254" cy="138"/>
            </a:xfrm>
          </p:grpSpPr>
          <p:sp>
            <p:nvSpPr>
              <p:cNvPr id="1020" name="Line 344"/>
              <p:cNvSpPr>
                <a:spLocks noChangeShapeType="1"/>
              </p:cNvSpPr>
              <p:nvPr/>
            </p:nvSpPr>
            <p:spPr bwMode="auto">
              <a:xfrm>
                <a:off x="7220" y="1769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1" name="Line 345"/>
              <p:cNvSpPr>
                <a:spLocks noChangeShapeType="1"/>
              </p:cNvSpPr>
              <p:nvPr/>
            </p:nvSpPr>
            <p:spPr bwMode="auto">
              <a:xfrm>
                <a:off x="7220" y="1835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2" name="Line 346"/>
              <p:cNvSpPr>
                <a:spLocks noChangeShapeType="1"/>
              </p:cNvSpPr>
              <p:nvPr/>
            </p:nvSpPr>
            <p:spPr bwMode="auto">
              <a:xfrm>
                <a:off x="7220" y="1901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3" name="Rectangle 347"/>
              <p:cNvSpPr>
                <a:spLocks noChangeArrowheads="1"/>
              </p:cNvSpPr>
              <p:nvPr/>
            </p:nvSpPr>
            <p:spPr bwMode="auto">
              <a:xfrm>
                <a:off x="7176" y="1766"/>
                <a:ext cx="5" cy="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4" name="Rectangle 348"/>
              <p:cNvSpPr>
                <a:spLocks noChangeArrowheads="1"/>
              </p:cNvSpPr>
              <p:nvPr/>
            </p:nvSpPr>
            <p:spPr bwMode="auto">
              <a:xfrm>
                <a:off x="7176" y="1832"/>
                <a:ext cx="5" cy="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5" name="Rectangle 349"/>
              <p:cNvSpPr>
                <a:spLocks noChangeArrowheads="1"/>
              </p:cNvSpPr>
              <p:nvPr/>
            </p:nvSpPr>
            <p:spPr bwMode="auto">
              <a:xfrm>
                <a:off x="7176" y="1899"/>
                <a:ext cx="5" cy="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7" name="Group 368"/>
            <p:cNvGrpSpPr>
              <a:grpSpLocks noChangeAspect="1"/>
            </p:cNvGrpSpPr>
            <p:nvPr/>
          </p:nvGrpSpPr>
          <p:grpSpPr bwMode="auto">
            <a:xfrm>
              <a:off x="5035003" y="3133536"/>
              <a:ext cx="352851" cy="350004"/>
              <a:chOff x="7184" y="2016"/>
              <a:chExt cx="248" cy="246"/>
            </a:xfrm>
          </p:grpSpPr>
          <p:sp>
            <p:nvSpPr>
              <p:cNvPr id="1018" name="Oval 369"/>
              <p:cNvSpPr>
                <a:spLocks noChangeArrowheads="1"/>
              </p:cNvSpPr>
              <p:nvPr/>
            </p:nvSpPr>
            <p:spPr bwMode="auto">
              <a:xfrm>
                <a:off x="7271" y="2016"/>
                <a:ext cx="161" cy="16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9" name="Line 370"/>
              <p:cNvSpPr>
                <a:spLocks noChangeShapeType="1"/>
              </p:cNvSpPr>
              <p:nvPr/>
            </p:nvSpPr>
            <p:spPr bwMode="auto">
              <a:xfrm flipH="1">
                <a:off x="7184" y="2154"/>
                <a:ext cx="110" cy="10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8" name="Group 379"/>
            <p:cNvGrpSpPr>
              <a:grpSpLocks noChangeAspect="1"/>
            </p:cNvGrpSpPr>
            <p:nvPr/>
          </p:nvGrpSpPr>
          <p:grpSpPr bwMode="auto">
            <a:xfrm>
              <a:off x="5062046" y="3632585"/>
              <a:ext cx="298764" cy="312689"/>
              <a:chOff x="7178" y="2272"/>
              <a:chExt cx="236" cy="247"/>
            </a:xfrm>
          </p:grpSpPr>
          <p:sp>
            <p:nvSpPr>
              <p:cNvPr id="1015" name="Oval 380"/>
              <p:cNvSpPr>
                <a:spLocks noChangeArrowheads="1"/>
              </p:cNvSpPr>
              <p:nvPr/>
            </p:nvSpPr>
            <p:spPr bwMode="auto">
              <a:xfrm>
                <a:off x="7178" y="2453"/>
                <a:ext cx="79" cy="66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6" name="Oval 381"/>
              <p:cNvSpPr>
                <a:spLocks noChangeArrowheads="1"/>
              </p:cNvSpPr>
              <p:nvPr/>
            </p:nvSpPr>
            <p:spPr bwMode="auto">
              <a:xfrm>
                <a:off x="7334" y="2427"/>
                <a:ext cx="80" cy="6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7" name="Freeform 382"/>
              <p:cNvSpPr>
                <a:spLocks/>
              </p:cNvSpPr>
              <p:nvPr/>
            </p:nvSpPr>
            <p:spPr bwMode="auto">
              <a:xfrm>
                <a:off x="7257" y="2272"/>
                <a:ext cx="157" cy="214"/>
              </a:xfrm>
              <a:custGeom>
                <a:avLst/>
                <a:gdLst>
                  <a:gd name="T0" fmla="*/ 0 w 157"/>
                  <a:gd name="T1" fmla="*/ 214 h 214"/>
                  <a:gd name="T2" fmla="*/ 0 w 157"/>
                  <a:gd name="T3" fmla="*/ 41 h 214"/>
                  <a:gd name="T4" fmla="*/ 157 w 157"/>
                  <a:gd name="T5" fmla="*/ 0 h 214"/>
                  <a:gd name="T6" fmla="*/ 157 w 157"/>
                  <a:gd name="T7" fmla="*/ 188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7" h="214">
                    <a:moveTo>
                      <a:pt x="0" y="214"/>
                    </a:moveTo>
                    <a:lnTo>
                      <a:pt x="0" y="41"/>
                    </a:lnTo>
                    <a:lnTo>
                      <a:pt x="157" y="0"/>
                    </a:lnTo>
                    <a:lnTo>
                      <a:pt x="157" y="18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9" name="Group 385"/>
            <p:cNvGrpSpPr>
              <a:grpSpLocks noChangeAspect="1"/>
            </p:cNvGrpSpPr>
            <p:nvPr/>
          </p:nvGrpSpPr>
          <p:grpSpPr bwMode="auto">
            <a:xfrm>
              <a:off x="5052871" y="4094319"/>
              <a:ext cx="317115" cy="318725"/>
              <a:chOff x="7230" y="2568"/>
              <a:chExt cx="197" cy="198"/>
            </a:xfrm>
          </p:grpSpPr>
          <p:sp>
            <p:nvSpPr>
              <p:cNvPr id="1010" name="Rectangle 386"/>
              <p:cNvSpPr>
                <a:spLocks noChangeArrowheads="1"/>
              </p:cNvSpPr>
              <p:nvPr/>
            </p:nvSpPr>
            <p:spPr bwMode="auto">
              <a:xfrm>
                <a:off x="7230" y="2568"/>
                <a:ext cx="197" cy="19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1" name="Freeform 387"/>
              <p:cNvSpPr>
                <a:spLocks/>
              </p:cNvSpPr>
              <p:nvPr/>
            </p:nvSpPr>
            <p:spPr bwMode="auto">
              <a:xfrm>
                <a:off x="7230" y="2626"/>
                <a:ext cx="197" cy="63"/>
              </a:xfrm>
              <a:custGeom>
                <a:avLst/>
                <a:gdLst>
                  <a:gd name="T0" fmla="*/ 0 w 197"/>
                  <a:gd name="T1" fmla="*/ 49 h 63"/>
                  <a:gd name="T2" fmla="*/ 42 w 197"/>
                  <a:gd name="T3" fmla="*/ 0 h 63"/>
                  <a:gd name="T4" fmla="*/ 88 w 197"/>
                  <a:gd name="T5" fmla="*/ 55 h 63"/>
                  <a:gd name="T6" fmla="*/ 113 w 197"/>
                  <a:gd name="T7" fmla="*/ 16 h 63"/>
                  <a:gd name="T8" fmla="*/ 141 w 197"/>
                  <a:gd name="T9" fmla="*/ 63 h 63"/>
                  <a:gd name="T10" fmla="*/ 197 w 197"/>
                  <a:gd name="T11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63">
                    <a:moveTo>
                      <a:pt x="0" y="49"/>
                    </a:moveTo>
                    <a:lnTo>
                      <a:pt x="42" y="0"/>
                    </a:lnTo>
                    <a:lnTo>
                      <a:pt x="88" y="55"/>
                    </a:lnTo>
                    <a:lnTo>
                      <a:pt x="113" y="16"/>
                    </a:lnTo>
                    <a:lnTo>
                      <a:pt x="141" y="63"/>
                    </a:lnTo>
                    <a:lnTo>
                      <a:pt x="197" y="6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2" name="Line 388"/>
              <p:cNvSpPr>
                <a:spLocks noChangeShapeType="1"/>
              </p:cNvSpPr>
              <p:nvPr/>
            </p:nvSpPr>
            <p:spPr bwMode="auto">
              <a:xfrm>
                <a:off x="7316" y="2715"/>
                <a:ext cx="11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3" name="Freeform 389"/>
              <p:cNvSpPr>
                <a:spLocks/>
              </p:cNvSpPr>
              <p:nvPr/>
            </p:nvSpPr>
            <p:spPr bwMode="auto">
              <a:xfrm>
                <a:off x="7274" y="2715"/>
                <a:ext cx="25" cy="10"/>
              </a:xfrm>
              <a:custGeom>
                <a:avLst/>
                <a:gdLst>
                  <a:gd name="T0" fmla="*/ 25 w 25"/>
                  <a:gd name="T1" fmla="*/ 0 h 10"/>
                  <a:gd name="T2" fmla="*/ 9 w 25"/>
                  <a:gd name="T3" fmla="*/ 0 h 10"/>
                  <a:gd name="T4" fmla="*/ 0 w 25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" h="10">
                    <a:moveTo>
                      <a:pt x="25" y="0"/>
                    </a:moveTo>
                    <a:lnTo>
                      <a:pt x="9" y="0"/>
                    </a:lnTo>
                    <a:lnTo>
                      <a:pt x="0" y="1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4" name="Oval 391"/>
              <p:cNvSpPr>
                <a:spLocks noChangeArrowheads="1"/>
              </p:cNvSpPr>
              <p:nvPr/>
            </p:nvSpPr>
            <p:spPr bwMode="auto">
              <a:xfrm>
                <a:off x="7368" y="2595"/>
                <a:ext cx="34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00" name="Group 4"/>
            <p:cNvGrpSpPr>
              <a:grpSpLocks noChangeAspect="1"/>
            </p:cNvGrpSpPr>
            <p:nvPr/>
          </p:nvGrpSpPr>
          <p:grpSpPr bwMode="auto">
            <a:xfrm>
              <a:off x="5020928" y="270433"/>
              <a:ext cx="381000" cy="328613"/>
              <a:chOff x="129" y="2196"/>
              <a:chExt cx="240" cy="207"/>
            </a:xfrm>
          </p:grpSpPr>
          <p:sp>
            <p:nvSpPr>
              <p:cNvPr id="1008" name="Freeform 5"/>
              <p:cNvSpPr>
                <a:spLocks/>
              </p:cNvSpPr>
              <p:nvPr/>
            </p:nvSpPr>
            <p:spPr bwMode="auto">
              <a:xfrm>
                <a:off x="129" y="2196"/>
                <a:ext cx="240" cy="207"/>
              </a:xfrm>
              <a:custGeom>
                <a:avLst/>
                <a:gdLst>
                  <a:gd name="T0" fmla="*/ 240 w 240"/>
                  <a:gd name="T1" fmla="*/ 207 h 207"/>
                  <a:gd name="T2" fmla="*/ 0 w 240"/>
                  <a:gd name="T3" fmla="*/ 207 h 207"/>
                  <a:gd name="T4" fmla="*/ 0 w 240"/>
                  <a:gd name="T5" fmla="*/ 92 h 207"/>
                  <a:gd name="T6" fmla="*/ 0 w 240"/>
                  <a:gd name="T7" fmla="*/ 0 h 207"/>
                  <a:gd name="T8" fmla="*/ 240 w 240"/>
                  <a:gd name="T9" fmla="*/ 0 h 207"/>
                  <a:gd name="T10" fmla="*/ 240 w 240"/>
                  <a:gd name="T11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07">
                    <a:moveTo>
                      <a:pt x="240" y="207"/>
                    </a:moveTo>
                    <a:lnTo>
                      <a:pt x="0" y="207"/>
                    </a:lnTo>
                    <a:lnTo>
                      <a:pt x="0" y="92"/>
                    </a:lnTo>
                    <a:lnTo>
                      <a:pt x="0" y="0"/>
                    </a:lnTo>
                    <a:lnTo>
                      <a:pt x="240" y="0"/>
                    </a:lnTo>
                    <a:lnTo>
                      <a:pt x="240" y="207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9" name="Freeform 6"/>
              <p:cNvSpPr>
                <a:spLocks/>
              </p:cNvSpPr>
              <p:nvPr/>
            </p:nvSpPr>
            <p:spPr bwMode="auto">
              <a:xfrm>
                <a:off x="133" y="2264"/>
                <a:ext cx="236" cy="75"/>
              </a:xfrm>
              <a:custGeom>
                <a:avLst/>
                <a:gdLst>
                  <a:gd name="T0" fmla="*/ 0 w 236"/>
                  <a:gd name="T1" fmla="*/ 26 h 75"/>
                  <a:gd name="T2" fmla="*/ 25 w 236"/>
                  <a:gd name="T3" fmla="*/ 26 h 75"/>
                  <a:gd name="T4" fmla="*/ 42 w 236"/>
                  <a:gd name="T5" fmla="*/ 7 h 75"/>
                  <a:gd name="T6" fmla="*/ 108 w 236"/>
                  <a:gd name="T7" fmla="*/ 75 h 75"/>
                  <a:gd name="T8" fmla="*/ 182 w 236"/>
                  <a:gd name="T9" fmla="*/ 0 h 75"/>
                  <a:gd name="T10" fmla="*/ 210 w 236"/>
                  <a:gd name="T11" fmla="*/ 29 h 75"/>
                  <a:gd name="T12" fmla="*/ 236 w 236"/>
                  <a:gd name="T13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75">
                    <a:moveTo>
                      <a:pt x="0" y="26"/>
                    </a:moveTo>
                    <a:lnTo>
                      <a:pt x="25" y="26"/>
                    </a:lnTo>
                    <a:lnTo>
                      <a:pt x="42" y="7"/>
                    </a:lnTo>
                    <a:lnTo>
                      <a:pt x="108" y="75"/>
                    </a:lnTo>
                    <a:lnTo>
                      <a:pt x="182" y="0"/>
                    </a:lnTo>
                    <a:lnTo>
                      <a:pt x="210" y="29"/>
                    </a:lnTo>
                    <a:lnTo>
                      <a:pt x="236" y="2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01" name="Group 34"/>
            <p:cNvGrpSpPr>
              <a:grpSpLocks noChangeAspect="1"/>
            </p:cNvGrpSpPr>
            <p:nvPr/>
          </p:nvGrpSpPr>
          <p:grpSpPr bwMode="auto">
            <a:xfrm>
              <a:off x="5020135" y="748091"/>
              <a:ext cx="382587" cy="274638"/>
              <a:chOff x="3173" y="494"/>
              <a:chExt cx="241" cy="173"/>
            </a:xfrm>
          </p:grpSpPr>
          <p:sp>
            <p:nvSpPr>
              <p:cNvPr id="1002" name="Freeform 35"/>
              <p:cNvSpPr>
                <a:spLocks/>
              </p:cNvSpPr>
              <p:nvPr/>
            </p:nvSpPr>
            <p:spPr bwMode="auto">
              <a:xfrm>
                <a:off x="3173" y="494"/>
                <a:ext cx="241" cy="173"/>
              </a:xfrm>
              <a:custGeom>
                <a:avLst/>
                <a:gdLst>
                  <a:gd name="T0" fmla="*/ 31 w 334"/>
                  <a:gd name="T1" fmla="*/ 238 h 238"/>
                  <a:gd name="T2" fmla="*/ 303 w 334"/>
                  <a:gd name="T3" fmla="*/ 238 h 238"/>
                  <a:gd name="T4" fmla="*/ 334 w 334"/>
                  <a:gd name="T5" fmla="*/ 207 h 238"/>
                  <a:gd name="T6" fmla="*/ 334 w 334"/>
                  <a:gd name="T7" fmla="*/ 40 h 238"/>
                  <a:gd name="T8" fmla="*/ 62 w 334"/>
                  <a:gd name="T9" fmla="*/ 40 h 238"/>
                  <a:gd name="T10" fmla="*/ 62 w 334"/>
                  <a:gd name="T11" fmla="*/ 207 h 238"/>
                  <a:gd name="T12" fmla="*/ 31 w 334"/>
                  <a:gd name="T13" fmla="*/ 238 h 238"/>
                  <a:gd name="T14" fmla="*/ 0 w 334"/>
                  <a:gd name="T15" fmla="*/ 207 h 238"/>
                  <a:gd name="T16" fmla="*/ 0 w 334"/>
                  <a:gd name="T17" fmla="*/ 0 h 238"/>
                  <a:gd name="T18" fmla="*/ 294 w 334"/>
                  <a:gd name="T19" fmla="*/ 0 h 238"/>
                  <a:gd name="T20" fmla="*/ 294 w 334"/>
                  <a:gd name="T21" fmla="*/ 41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4" h="238">
                    <a:moveTo>
                      <a:pt x="31" y="238"/>
                    </a:moveTo>
                    <a:cubicBezTo>
                      <a:pt x="303" y="238"/>
                      <a:pt x="303" y="238"/>
                      <a:pt x="303" y="238"/>
                    </a:cubicBezTo>
                    <a:cubicBezTo>
                      <a:pt x="320" y="238"/>
                      <a:pt x="334" y="224"/>
                      <a:pt x="334" y="207"/>
                    </a:cubicBezTo>
                    <a:cubicBezTo>
                      <a:pt x="334" y="40"/>
                      <a:pt x="334" y="40"/>
                      <a:pt x="334" y="40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62" y="207"/>
                      <a:pt x="62" y="207"/>
                      <a:pt x="62" y="207"/>
                    </a:cubicBezTo>
                    <a:cubicBezTo>
                      <a:pt x="62" y="224"/>
                      <a:pt x="48" y="238"/>
                      <a:pt x="31" y="238"/>
                    </a:cubicBezTo>
                    <a:cubicBezTo>
                      <a:pt x="14" y="238"/>
                      <a:pt x="0" y="224"/>
                      <a:pt x="0" y="20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4" y="0"/>
                      <a:pt x="294" y="0"/>
                      <a:pt x="294" y="0"/>
                    </a:cubicBezTo>
                    <a:cubicBezTo>
                      <a:pt x="294" y="41"/>
                      <a:pt x="294" y="41"/>
                      <a:pt x="294" y="4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3" name="Line 36"/>
              <p:cNvSpPr>
                <a:spLocks noChangeShapeType="1"/>
              </p:cNvSpPr>
              <p:nvPr/>
            </p:nvSpPr>
            <p:spPr bwMode="auto">
              <a:xfrm>
                <a:off x="3307" y="580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4" name="Line 37"/>
              <p:cNvSpPr>
                <a:spLocks noChangeShapeType="1"/>
              </p:cNvSpPr>
              <p:nvPr/>
            </p:nvSpPr>
            <p:spPr bwMode="auto">
              <a:xfrm>
                <a:off x="3307" y="602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5" name="Line 38"/>
              <p:cNvSpPr>
                <a:spLocks noChangeShapeType="1"/>
              </p:cNvSpPr>
              <p:nvPr/>
            </p:nvSpPr>
            <p:spPr bwMode="auto">
              <a:xfrm>
                <a:off x="3307" y="624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6" name="Rectangle 39"/>
              <p:cNvSpPr>
                <a:spLocks noChangeArrowheads="1"/>
              </p:cNvSpPr>
              <p:nvPr/>
            </p:nvSpPr>
            <p:spPr bwMode="auto">
              <a:xfrm>
                <a:off x="3243" y="545"/>
                <a:ext cx="44" cy="82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7" name="Rectangle 40"/>
              <p:cNvSpPr>
                <a:spLocks noChangeArrowheads="1"/>
              </p:cNvSpPr>
              <p:nvPr/>
            </p:nvSpPr>
            <p:spPr bwMode="auto">
              <a:xfrm>
                <a:off x="3311" y="545"/>
                <a:ext cx="80" cy="1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039" name="Group 1038"/>
          <p:cNvGrpSpPr/>
          <p:nvPr/>
        </p:nvGrpSpPr>
        <p:grpSpPr>
          <a:xfrm>
            <a:off x="-5697259" y="302012"/>
            <a:ext cx="404636" cy="4024768"/>
            <a:chOff x="5591668" y="307571"/>
            <a:chExt cx="412750" cy="4105473"/>
          </a:xfrm>
        </p:grpSpPr>
        <p:sp>
          <p:nvSpPr>
            <p:cNvPr id="1040" name="Freeform 71"/>
            <p:cNvSpPr>
              <a:spLocks/>
            </p:cNvSpPr>
            <p:nvPr/>
          </p:nvSpPr>
          <p:spPr bwMode="auto">
            <a:xfrm>
              <a:off x="5598438" y="307571"/>
              <a:ext cx="399211" cy="254336"/>
            </a:xfrm>
            <a:custGeom>
              <a:avLst/>
              <a:gdLst>
                <a:gd name="T0" fmla="*/ 344 w 344"/>
                <a:gd name="T1" fmla="*/ 151 h 217"/>
                <a:gd name="T2" fmla="*/ 278 w 344"/>
                <a:gd name="T3" fmla="*/ 85 h 217"/>
                <a:gd name="T4" fmla="*/ 278 w 344"/>
                <a:gd name="T5" fmla="*/ 85 h 217"/>
                <a:gd name="T6" fmla="*/ 184 w 344"/>
                <a:gd name="T7" fmla="*/ 0 h 217"/>
                <a:gd name="T8" fmla="*/ 104 w 344"/>
                <a:gd name="T9" fmla="*/ 45 h 217"/>
                <a:gd name="T10" fmla="*/ 86 w 344"/>
                <a:gd name="T11" fmla="*/ 44 h 217"/>
                <a:gd name="T12" fmla="*/ 0 w 344"/>
                <a:gd name="T13" fmla="*/ 130 h 217"/>
                <a:gd name="T14" fmla="*/ 86 w 344"/>
                <a:gd name="T15" fmla="*/ 217 h 217"/>
                <a:gd name="T16" fmla="*/ 88 w 344"/>
                <a:gd name="T17" fmla="*/ 217 h 217"/>
                <a:gd name="T18" fmla="*/ 88 w 344"/>
                <a:gd name="T19" fmla="*/ 217 h 217"/>
                <a:gd name="T20" fmla="*/ 281 w 344"/>
                <a:gd name="T21" fmla="*/ 217 h 217"/>
                <a:gd name="T22" fmla="*/ 281 w 344"/>
                <a:gd name="T23" fmla="*/ 216 h 217"/>
                <a:gd name="T24" fmla="*/ 344 w 344"/>
                <a:gd name="T25" fmla="*/ 15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4" h="217">
                  <a:moveTo>
                    <a:pt x="344" y="151"/>
                  </a:moveTo>
                  <a:cubicBezTo>
                    <a:pt x="344" y="114"/>
                    <a:pt x="315" y="85"/>
                    <a:pt x="278" y="85"/>
                  </a:cubicBezTo>
                  <a:cubicBezTo>
                    <a:pt x="278" y="85"/>
                    <a:pt x="278" y="85"/>
                    <a:pt x="278" y="85"/>
                  </a:cubicBezTo>
                  <a:cubicBezTo>
                    <a:pt x="273" y="37"/>
                    <a:pt x="233" y="0"/>
                    <a:pt x="184" y="0"/>
                  </a:cubicBezTo>
                  <a:cubicBezTo>
                    <a:pt x="150" y="0"/>
                    <a:pt x="121" y="18"/>
                    <a:pt x="104" y="45"/>
                  </a:cubicBezTo>
                  <a:cubicBezTo>
                    <a:pt x="98" y="44"/>
                    <a:pt x="92" y="44"/>
                    <a:pt x="86" y="44"/>
                  </a:cubicBezTo>
                  <a:cubicBezTo>
                    <a:pt x="39" y="44"/>
                    <a:pt x="0" y="82"/>
                    <a:pt x="0" y="130"/>
                  </a:cubicBezTo>
                  <a:cubicBezTo>
                    <a:pt x="0" y="178"/>
                    <a:pt x="39" y="217"/>
                    <a:pt x="86" y="217"/>
                  </a:cubicBezTo>
                  <a:cubicBezTo>
                    <a:pt x="87" y="217"/>
                    <a:pt x="87" y="217"/>
                    <a:pt x="88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281" y="217"/>
                    <a:pt x="281" y="217"/>
                    <a:pt x="281" y="217"/>
                  </a:cubicBezTo>
                  <a:cubicBezTo>
                    <a:pt x="281" y="216"/>
                    <a:pt x="281" y="216"/>
                    <a:pt x="281" y="216"/>
                  </a:cubicBezTo>
                  <a:cubicBezTo>
                    <a:pt x="316" y="215"/>
                    <a:pt x="344" y="186"/>
                    <a:pt x="344" y="151"/>
                  </a:cubicBezTo>
                  <a:close/>
                </a:path>
              </a:pathLst>
            </a:custGeom>
            <a:noFill/>
            <a:ln w="15875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grpSp>
          <p:nvGrpSpPr>
            <p:cNvPr id="1041" name="Group 172"/>
            <p:cNvGrpSpPr>
              <a:grpSpLocks noChangeAspect="1"/>
            </p:cNvGrpSpPr>
            <p:nvPr/>
          </p:nvGrpSpPr>
          <p:grpSpPr bwMode="auto">
            <a:xfrm>
              <a:off x="5632108" y="1189154"/>
              <a:ext cx="331870" cy="389309"/>
              <a:chOff x="3813" y="2081"/>
              <a:chExt cx="208" cy="244"/>
            </a:xfrm>
          </p:grpSpPr>
          <p:sp>
            <p:nvSpPr>
              <p:cNvPr id="1074" name="Rectangle 173"/>
              <p:cNvSpPr>
                <a:spLocks noChangeArrowheads="1"/>
              </p:cNvSpPr>
              <p:nvPr/>
            </p:nvSpPr>
            <p:spPr bwMode="auto">
              <a:xfrm>
                <a:off x="3813" y="2081"/>
                <a:ext cx="171" cy="24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5" name="Freeform 174"/>
              <p:cNvSpPr>
                <a:spLocks/>
              </p:cNvSpPr>
              <p:nvPr/>
            </p:nvSpPr>
            <p:spPr bwMode="auto">
              <a:xfrm>
                <a:off x="3984" y="2081"/>
                <a:ext cx="37" cy="244"/>
              </a:xfrm>
              <a:custGeom>
                <a:avLst/>
                <a:gdLst>
                  <a:gd name="T0" fmla="*/ 0 w 37"/>
                  <a:gd name="T1" fmla="*/ 0 h 244"/>
                  <a:gd name="T2" fmla="*/ 37 w 37"/>
                  <a:gd name="T3" fmla="*/ 27 h 244"/>
                  <a:gd name="T4" fmla="*/ 37 w 37"/>
                  <a:gd name="T5" fmla="*/ 218 h 244"/>
                  <a:gd name="T6" fmla="*/ 0 w 37"/>
                  <a:gd name="T7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44">
                    <a:moveTo>
                      <a:pt x="0" y="0"/>
                    </a:moveTo>
                    <a:lnTo>
                      <a:pt x="37" y="27"/>
                    </a:lnTo>
                    <a:lnTo>
                      <a:pt x="37" y="218"/>
                    </a:lnTo>
                    <a:lnTo>
                      <a:pt x="0" y="24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6" name="Line 175"/>
              <p:cNvSpPr>
                <a:spLocks noChangeShapeType="1"/>
              </p:cNvSpPr>
              <p:nvPr/>
            </p:nvSpPr>
            <p:spPr bwMode="auto">
              <a:xfrm>
                <a:off x="3813" y="2202"/>
                <a:ext cx="17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7" name="Line 176"/>
              <p:cNvSpPr>
                <a:spLocks noChangeShapeType="1"/>
              </p:cNvSpPr>
              <p:nvPr/>
            </p:nvSpPr>
            <p:spPr bwMode="auto">
              <a:xfrm>
                <a:off x="3860" y="2240"/>
                <a:ext cx="7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8" name="Line 177"/>
              <p:cNvSpPr>
                <a:spLocks noChangeShapeType="1"/>
              </p:cNvSpPr>
              <p:nvPr/>
            </p:nvSpPr>
            <p:spPr bwMode="auto">
              <a:xfrm>
                <a:off x="3860" y="2120"/>
                <a:ext cx="7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2" name="Group 313"/>
            <p:cNvGrpSpPr>
              <a:grpSpLocks noChangeAspect="1"/>
            </p:cNvGrpSpPr>
            <p:nvPr/>
          </p:nvGrpSpPr>
          <p:grpSpPr bwMode="auto">
            <a:xfrm>
              <a:off x="5662042" y="3039332"/>
              <a:ext cx="272003" cy="325556"/>
              <a:chOff x="7515" y="1788"/>
              <a:chExt cx="193" cy="231"/>
            </a:xfrm>
          </p:grpSpPr>
          <p:sp>
            <p:nvSpPr>
              <p:cNvPr id="1069" name="Freeform 314"/>
              <p:cNvSpPr>
                <a:spLocks/>
              </p:cNvSpPr>
              <p:nvPr/>
            </p:nvSpPr>
            <p:spPr bwMode="auto">
              <a:xfrm>
                <a:off x="7515" y="1855"/>
                <a:ext cx="171" cy="164"/>
              </a:xfrm>
              <a:custGeom>
                <a:avLst/>
                <a:gdLst>
                  <a:gd name="T0" fmla="*/ 0 w 235"/>
                  <a:gd name="T1" fmla="*/ 105 h 227"/>
                  <a:gd name="T2" fmla="*/ 39 w 235"/>
                  <a:gd name="T3" fmla="*/ 84 h 227"/>
                  <a:gd name="T4" fmla="*/ 64 w 235"/>
                  <a:gd name="T5" fmla="*/ 39 h 227"/>
                  <a:gd name="T6" fmla="*/ 139 w 235"/>
                  <a:gd name="T7" fmla="*/ 0 h 227"/>
                  <a:gd name="T8" fmla="*/ 232 w 235"/>
                  <a:gd name="T9" fmla="*/ 98 h 227"/>
                  <a:gd name="T10" fmla="*/ 169 w 235"/>
                  <a:gd name="T11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227">
                    <a:moveTo>
                      <a:pt x="0" y="105"/>
                    </a:moveTo>
                    <a:cubicBezTo>
                      <a:pt x="8" y="101"/>
                      <a:pt x="23" y="99"/>
                      <a:pt x="39" y="84"/>
                    </a:cubicBezTo>
                    <a:cubicBezTo>
                      <a:pt x="50" y="72"/>
                      <a:pt x="64" y="39"/>
                      <a:pt x="64" y="39"/>
                    </a:cubicBezTo>
                    <a:cubicBezTo>
                      <a:pt x="82" y="7"/>
                      <a:pt x="108" y="0"/>
                      <a:pt x="139" y="0"/>
                    </a:cubicBezTo>
                    <a:cubicBezTo>
                      <a:pt x="191" y="0"/>
                      <a:pt x="235" y="46"/>
                      <a:pt x="232" y="98"/>
                    </a:cubicBezTo>
                    <a:cubicBezTo>
                      <a:pt x="232" y="110"/>
                      <a:pt x="220" y="188"/>
                      <a:pt x="169" y="2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0" name="Freeform 315"/>
              <p:cNvSpPr>
                <a:spLocks/>
              </p:cNvSpPr>
              <p:nvPr/>
            </p:nvSpPr>
            <p:spPr bwMode="auto">
              <a:xfrm>
                <a:off x="7531" y="1889"/>
                <a:ext cx="119" cy="129"/>
              </a:xfrm>
              <a:custGeom>
                <a:avLst/>
                <a:gdLst>
                  <a:gd name="T0" fmla="*/ 77 w 164"/>
                  <a:gd name="T1" fmla="*/ 178 h 178"/>
                  <a:gd name="T2" fmla="*/ 162 w 164"/>
                  <a:gd name="T3" fmla="*/ 51 h 178"/>
                  <a:gd name="T4" fmla="*/ 111 w 164"/>
                  <a:gd name="T5" fmla="*/ 0 h 178"/>
                  <a:gd name="T6" fmla="*/ 62 w 164"/>
                  <a:gd name="T7" fmla="*/ 36 h 178"/>
                  <a:gd name="T8" fmla="*/ 38 w 164"/>
                  <a:gd name="T9" fmla="*/ 81 h 178"/>
                  <a:gd name="T10" fmla="*/ 0 w 164"/>
                  <a:gd name="T11" fmla="*/ 10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178">
                    <a:moveTo>
                      <a:pt x="77" y="178"/>
                    </a:moveTo>
                    <a:cubicBezTo>
                      <a:pt x="137" y="140"/>
                      <a:pt x="164" y="78"/>
                      <a:pt x="162" y="51"/>
                    </a:cubicBezTo>
                    <a:cubicBezTo>
                      <a:pt x="159" y="18"/>
                      <a:pt x="139" y="0"/>
                      <a:pt x="111" y="0"/>
                    </a:cubicBezTo>
                    <a:cubicBezTo>
                      <a:pt x="88" y="0"/>
                      <a:pt x="70" y="14"/>
                      <a:pt x="62" y="36"/>
                    </a:cubicBezTo>
                    <a:cubicBezTo>
                      <a:pt x="58" y="50"/>
                      <a:pt x="49" y="69"/>
                      <a:pt x="38" y="81"/>
                    </a:cubicBezTo>
                    <a:cubicBezTo>
                      <a:pt x="25" y="94"/>
                      <a:pt x="3" y="104"/>
                      <a:pt x="0" y="10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1" name="Freeform 316"/>
              <p:cNvSpPr>
                <a:spLocks/>
              </p:cNvSpPr>
              <p:nvPr/>
            </p:nvSpPr>
            <p:spPr bwMode="auto">
              <a:xfrm>
                <a:off x="7536" y="1822"/>
                <a:ext cx="172" cy="59"/>
              </a:xfrm>
              <a:custGeom>
                <a:avLst/>
                <a:gdLst>
                  <a:gd name="T0" fmla="*/ 0 w 236"/>
                  <a:gd name="T1" fmla="*/ 56 h 81"/>
                  <a:gd name="T2" fmla="*/ 111 w 236"/>
                  <a:gd name="T3" fmla="*/ 0 h 81"/>
                  <a:gd name="T4" fmla="*/ 236 w 236"/>
                  <a:gd name="T5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6" h="81">
                    <a:moveTo>
                      <a:pt x="0" y="56"/>
                    </a:moveTo>
                    <a:cubicBezTo>
                      <a:pt x="25" y="22"/>
                      <a:pt x="65" y="0"/>
                      <a:pt x="111" y="0"/>
                    </a:cubicBezTo>
                    <a:cubicBezTo>
                      <a:pt x="166" y="0"/>
                      <a:pt x="214" y="33"/>
                      <a:pt x="236" y="8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2" name="Freeform 317"/>
              <p:cNvSpPr>
                <a:spLocks/>
              </p:cNvSpPr>
              <p:nvPr/>
            </p:nvSpPr>
            <p:spPr bwMode="auto">
              <a:xfrm>
                <a:off x="7551" y="1788"/>
                <a:ext cx="141" cy="21"/>
              </a:xfrm>
              <a:custGeom>
                <a:avLst/>
                <a:gdLst>
                  <a:gd name="T0" fmla="*/ 0 w 195"/>
                  <a:gd name="T1" fmla="*/ 25 h 29"/>
                  <a:gd name="T2" fmla="*/ 94 w 195"/>
                  <a:gd name="T3" fmla="*/ 0 h 29"/>
                  <a:gd name="T4" fmla="*/ 195 w 195"/>
                  <a:gd name="T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5" h="29">
                    <a:moveTo>
                      <a:pt x="0" y="25"/>
                    </a:moveTo>
                    <a:cubicBezTo>
                      <a:pt x="28" y="9"/>
                      <a:pt x="60" y="0"/>
                      <a:pt x="94" y="0"/>
                    </a:cubicBezTo>
                    <a:cubicBezTo>
                      <a:pt x="132" y="0"/>
                      <a:pt x="166" y="10"/>
                      <a:pt x="195" y="29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3" name="Freeform 318"/>
              <p:cNvSpPr>
                <a:spLocks/>
              </p:cNvSpPr>
              <p:nvPr/>
            </p:nvSpPr>
            <p:spPr bwMode="auto">
              <a:xfrm>
                <a:off x="7542" y="1918"/>
                <a:ext cx="71" cy="84"/>
              </a:xfrm>
              <a:custGeom>
                <a:avLst/>
                <a:gdLst>
                  <a:gd name="T0" fmla="*/ 96 w 97"/>
                  <a:gd name="T1" fmla="*/ 0 h 116"/>
                  <a:gd name="T2" fmla="*/ 62 w 97"/>
                  <a:gd name="T3" fmla="*/ 72 h 116"/>
                  <a:gd name="T4" fmla="*/ 0 w 97"/>
                  <a:gd name="T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116">
                    <a:moveTo>
                      <a:pt x="96" y="0"/>
                    </a:moveTo>
                    <a:cubicBezTo>
                      <a:pt x="96" y="0"/>
                      <a:pt x="97" y="35"/>
                      <a:pt x="62" y="72"/>
                    </a:cubicBezTo>
                    <a:cubicBezTo>
                      <a:pt x="28" y="109"/>
                      <a:pt x="0" y="116"/>
                      <a:pt x="0" y="11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3" name="Group 358"/>
            <p:cNvGrpSpPr>
              <a:grpSpLocks noChangeAspect="1"/>
            </p:cNvGrpSpPr>
            <p:nvPr/>
          </p:nvGrpSpPr>
          <p:grpSpPr bwMode="auto">
            <a:xfrm>
              <a:off x="5631437" y="4012223"/>
              <a:ext cx="333213" cy="400821"/>
              <a:chOff x="7498" y="2505"/>
              <a:chExt cx="207" cy="249"/>
            </a:xfrm>
          </p:grpSpPr>
          <p:sp>
            <p:nvSpPr>
              <p:cNvPr id="1067" name="Oval 359"/>
              <p:cNvSpPr>
                <a:spLocks noChangeArrowheads="1"/>
              </p:cNvSpPr>
              <p:nvPr/>
            </p:nvSpPr>
            <p:spPr bwMode="auto">
              <a:xfrm>
                <a:off x="7541" y="2549"/>
                <a:ext cx="120" cy="12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8" name="Freeform 360"/>
              <p:cNvSpPr>
                <a:spLocks/>
              </p:cNvSpPr>
              <p:nvPr/>
            </p:nvSpPr>
            <p:spPr bwMode="auto">
              <a:xfrm>
                <a:off x="7498" y="2505"/>
                <a:ext cx="207" cy="249"/>
              </a:xfrm>
              <a:custGeom>
                <a:avLst/>
                <a:gdLst>
                  <a:gd name="T0" fmla="*/ 285 w 285"/>
                  <a:gd name="T1" fmla="*/ 143 h 343"/>
                  <a:gd name="T2" fmla="*/ 142 w 285"/>
                  <a:gd name="T3" fmla="*/ 0 h 343"/>
                  <a:gd name="T4" fmla="*/ 0 w 285"/>
                  <a:gd name="T5" fmla="*/ 143 h 343"/>
                  <a:gd name="T6" fmla="*/ 35 w 285"/>
                  <a:gd name="T7" fmla="*/ 237 h 343"/>
                  <a:gd name="T8" fmla="*/ 49 w 285"/>
                  <a:gd name="T9" fmla="*/ 251 h 343"/>
                  <a:gd name="T10" fmla="*/ 141 w 285"/>
                  <a:gd name="T11" fmla="*/ 343 h 343"/>
                  <a:gd name="T12" fmla="*/ 233 w 285"/>
                  <a:gd name="T13" fmla="*/ 252 h 343"/>
                  <a:gd name="T14" fmla="*/ 285 w 285"/>
                  <a:gd name="T15" fmla="*/ 143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5" h="343">
                    <a:moveTo>
                      <a:pt x="285" y="143"/>
                    </a:moveTo>
                    <a:cubicBezTo>
                      <a:pt x="285" y="64"/>
                      <a:pt x="221" y="0"/>
                      <a:pt x="142" y="0"/>
                    </a:cubicBezTo>
                    <a:cubicBezTo>
                      <a:pt x="64" y="0"/>
                      <a:pt x="0" y="64"/>
                      <a:pt x="0" y="143"/>
                    </a:cubicBezTo>
                    <a:cubicBezTo>
                      <a:pt x="0" y="179"/>
                      <a:pt x="13" y="212"/>
                      <a:pt x="35" y="237"/>
                    </a:cubicBezTo>
                    <a:cubicBezTo>
                      <a:pt x="40" y="242"/>
                      <a:pt x="44" y="246"/>
                      <a:pt x="49" y="251"/>
                    </a:cubicBezTo>
                    <a:cubicBezTo>
                      <a:pt x="141" y="343"/>
                      <a:pt x="141" y="343"/>
                      <a:pt x="141" y="343"/>
                    </a:cubicBezTo>
                    <a:cubicBezTo>
                      <a:pt x="233" y="252"/>
                      <a:pt x="233" y="252"/>
                      <a:pt x="233" y="252"/>
                    </a:cubicBezTo>
                    <a:cubicBezTo>
                      <a:pt x="265" y="226"/>
                      <a:pt x="285" y="187"/>
                      <a:pt x="285" y="143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4" name="Group 373"/>
            <p:cNvGrpSpPr>
              <a:grpSpLocks noChangeAspect="1"/>
            </p:cNvGrpSpPr>
            <p:nvPr/>
          </p:nvGrpSpPr>
          <p:grpSpPr bwMode="auto">
            <a:xfrm>
              <a:off x="5627723" y="3536430"/>
              <a:ext cx="340640" cy="304248"/>
              <a:chOff x="7473" y="2118"/>
              <a:chExt cx="234" cy="209"/>
            </a:xfrm>
          </p:grpSpPr>
          <p:sp>
            <p:nvSpPr>
              <p:cNvPr id="1064" name="Freeform 374"/>
              <p:cNvSpPr>
                <a:spLocks/>
              </p:cNvSpPr>
              <p:nvPr/>
            </p:nvSpPr>
            <p:spPr bwMode="auto">
              <a:xfrm>
                <a:off x="7473" y="2196"/>
                <a:ext cx="234" cy="131"/>
              </a:xfrm>
              <a:custGeom>
                <a:avLst/>
                <a:gdLst>
                  <a:gd name="T0" fmla="*/ 0 w 234"/>
                  <a:gd name="T1" fmla="*/ 0 h 131"/>
                  <a:gd name="T2" fmla="*/ 0 w 234"/>
                  <a:gd name="T3" fmla="*/ 131 h 131"/>
                  <a:gd name="T4" fmla="*/ 234 w 234"/>
                  <a:gd name="T5" fmla="*/ 131 h 131"/>
                  <a:gd name="T6" fmla="*/ 234 w 234"/>
                  <a:gd name="T7" fmla="*/ 0 h 131"/>
                  <a:gd name="T8" fmla="*/ 116 w 234"/>
                  <a:gd name="T9" fmla="*/ 57 h 131"/>
                  <a:gd name="T10" fmla="*/ 0 w 234"/>
                  <a:gd name="T11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131">
                    <a:moveTo>
                      <a:pt x="0" y="0"/>
                    </a:moveTo>
                    <a:lnTo>
                      <a:pt x="0" y="131"/>
                    </a:lnTo>
                    <a:lnTo>
                      <a:pt x="234" y="131"/>
                    </a:lnTo>
                    <a:lnTo>
                      <a:pt x="234" y="0"/>
                    </a:lnTo>
                    <a:lnTo>
                      <a:pt x="116" y="5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5" name="Freeform 375"/>
              <p:cNvSpPr>
                <a:spLocks/>
              </p:cNvSpPr>
              <p:nvPr/>
            </p:nvSpPr>
            <p:spPr bwMode="auto">
              <a:xfrm>
                <a:off x="7489" y="2118"/>
                <a:ext cx="203" cy="86"/>
              </a:xfrm>
              <a:custGeom>
                <a:avLst/>
                <a:gdLst>
                  <a:gd name="T0" fmla="*/ 0 w 203"/>
                  <a:gd name="T1" fmla="*/ 86 h 86"/>
                  <a:gd name="T2" fmla="*/ 0 w 203"/>
                  <a:gd name="T3" fmla="*/ 0 h 86"/>
                  <a:gd name="T4" fmla="*/ 155 w 203"/>
                  <a:gd name="T5" fmla="*/ 0 h 86"/>
                  <a:gd name="T6" fmla="*/ 203 w 203"/>
                  <a:gd name="T7" fmla="*/ 48 h 86"/>
                  <a:gd name="T8" fmla="*/ 203 w 203"/>
                  <a:gd name="T9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" h="86">
                    <a:moveTo>
                      <a:pt x="0" y="86"/>
                    </a:moveTo>
                    <a:lnTo>
                      <a:pt x="0" y="0"/>
                    </a:lnTo>
                    <a:lnTo>
                      <a:pt x="155" y="0"/>
                    </a:lnTo>
                    <a:lnTo>
                      <a:pt x="203" y="48"/>
                    </a:lnTo>
                    <a:lnTo>
                      <a:pt x="203" y="8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6" name="Freeform 376"/>
              <p:cNvSpPr>
                <a:spLocks/>
              </p:cNvSpPr>
              <p:nvPr/>
            </p:nvSpPr>
            <p:spPr bwMode="auto">
              <a:xfrm>
                <a:off x="7638" y="2118"/>
                <a:ext cx="54" cy="48"/>
              </a:xfrm>
              <a:custGeom>
                <a:avLst/>
                <a:gdLst>
                  <a:gd name="T0" fmla="*/ 54 w 54"/>
                  <a:gd name="T1" fmla="*/ 48 h 48"/>
                  <a:gd name="T2" fmla="*/ 0 w 54"/>
                  <a:gd name="T3" fmla="*/ 48 h 48"/>
                  <a:gd name="T4" fmla="*/ 0 w 54"/>
                  <a:gd name="T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" h="48">
                    <a:moveTo>
                      <a:pt x="54" y="48"/>
                    </a:moveTo>
                    <a:lnTo>
                      <a:pt x="0" y="48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5" name="Group 172"/>
            <p:cNvGrpSpPr>
              <a:grpSpLocks noChangeAspect="1"/>
            </p:cNvGrpSpPr>
            <p:nvPr/>
          </p:nvGrpSpPr>
          <p:grpSpPr bwMode="auto">
            <a:xfrm>
              <a:off x="5605162" y="733449"/>
              <a:ext cx="385763" cy="284163"/>
              <a:chOff x="3795" y="2113"/>
              <a:chExt cx="243" cy="179"/>
            </a:xfrm>
          </p:grpSpPr>
          <p:sp>
            <p:nvSpPr>
              <p:cNvPr id="1062" name="Rectangle 173"/>
              <p:cNvSpPr>
                <a:spLocks noChangeArrowheads="1"/>
              </p:cNvSpPr>
              <p:nvPr/>
            </p:nvSpPr>
            <p:spPr bwMode="auto">
              <a:xfrm>
                <a:off x="3795" y="2113"/>
                <a:ext cx="243" cy="17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3" name="Line 174"/>
              <p:cNvSpPr>
                <a:spLocks noChangeShapeType="1"/>
              </p:cNvSpPr>
              <p:nvPr/>
            </p:nvSpPr>
            <p:spPr bwMode="auto">
              <a:xfrm>
                <a:off x="3908" y="2261"/>
                <a:ext cx="1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6" name="Group 281"/>
            <p:cNvGrpSpPr>
              <a:grpSpLocks noChangeAspect="1"/>
            </p:cNvGrpSpPr>
            <p:nvPr/>
          </p:nvGrpSpPr>
          <p:grpSpPr bwMode="auto">
            <a:xfrm>
              <a:off x="5601193" y="2624902"/>
              <a:ext cx="393700" cy="242888"/>
              <a:chOff x="170" y="552"/>
              <a:chExt cx="248" cy="153"/>
            </a:xfrm>
          </p:grpSpPr>
          <p:sp>
            <p:nvSpPr>
              <p:cNvPr id="1058" name="Freeform 282"/>
              <p:cNvSpPr>
                <a:spLocks/>
              </p:cNvSpPr>
              <p:nvPr/>
            </p:nvSpPr>
            <p:spPr bwMode="auto">
              <a:xfrm>
                <a:off x="170" y="552"/>
                <a:ext cx="248" cy="153"/>
              </a:xfrm>
              <a:custGeom>
                <a:avLst/>
                <a:gdLst>
                  <a:gd name="T0" fmla="*/ 307 w 343"/>
                  <a:gd name="T1" fmla="*/ 0 h 210"/>
                  <a:gd name="T2" fmla="*/ 343 w 343"/>
                  <a:gd name="T3" fmla="*/ 36 h 210"/>
                  <a:gd name="T4" fmla="*/ 343 w 343"/>
                  <a:gd name="T5" fmla="*/ 174 h 210"/>
                  <a:gd name="T6" fmla="*/ 307 w 343"/>
                  <a:gd name="T7" fmla="*/ 210 h 210"/>
                  <a:gd name="T8" fmla="*/ 36 w 343"/>
                  <a:gd name="T9" fmla="*/ 210 h 210"/>
                  <a:gd name="T10" fmla="*/ 0 w 343"/>
                  <a:gd name="T11" fmla="*/ 174 h 210"/>
                  <a:gd name="T12" fmla="*/ 0 w 343"/>
                  <a:gd name="T13" fmla="*/ 36 h 210"/>
                  <a:gd name="T14" fmla="*/ 36 w 343"/>
                  <a:gd name="T15" fmla="*/ 0 h 210"/>
                  <a:gd name="T16" fmla="*/ 307 w 343"/>
                  <a:gd name="T17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210">
                    <a:moveTo>
                      <a:pt x="307" y="0"/>
                    </a:moveTo>
                    <a:cubicBezTo>
                      <a:pt x="327" y="0"/>
                      <a:pt x="343" y="16"/>
                      <a:pt x="343" y="36"/>
                    </a:cubicBezTo>
                    <a:cubicBezTo>
                      <a:pt x="343" y="174"/>
                      <a:pt x="343" y="174"/>
                      <a:pt x="343" y="174"/>
                    </a:cubicBezTo>
                    <a:cubicBezTo>
                      <a:pt x="343" y="194"/>
                      <a:pt x="327" y="210"/>
                      <a:pt x="307" y="210"/>
                    </a:cubicBezTo>
                    <a:cubicBezTo>
                      <a:pt x="36" y="210"/>
                      <a:pt x="36" y="210"/>
                      <a:pt x="36" y="210"/>
                    </a:cubicBezTo>
                    <a:cubicBezTo>
                      <a:pt x="16" y="210"/>
                      <a:pt x="0" y="194"/>
                      <a:pt x="0" y="174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lnTo>
                      <a:pt x="307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9" name="Line 283"/>
              <p:cNvSpPr>
                <a:spLocks noChangeShapeType="1"/>
              </p:cNvSpPr>
              <p:nvPr/>
            </p:nvSpPr>
            <p:spPr bwMode="auto">
              <a:xfrm>
                <a:off x="251" y="648"/>
                <a:ext cx="8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0" name="Oval 284"/>
              <p:cNvSpPr>
                <a:spLocks noChangeArrowheads="1"/>
              </p:cNvSpPr>
              <p:nvPr/>
            </p:nvSpPr>
            <p:spPr bwMode="auto">
              <a:xfrm>
                <a:off x="225" y="600"/>
                <a:ext cx="16" cy="1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1" name="Oval 285"/>
              <p:cNvSpPr>
                <a:spLocks noChangeArrowheads="1"/>
              </p:cNvSpPr>
              <p:nvPr/>
            </p:nvSpPr>
            <p:spPr bwMode="auto">
              <a:xfrm>
                <a:off x="346" y="600"/>
                <a:ext cx="17" cy="1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7" name="Group 4"/>
            <p:cNvGrpSpPr>
              <a:grpSpLocks noChangeAspect="1"/>
            </p:cNvGrpSpPr>
            <p:nvPr/>
          </p:nvGrpSpPr>
          <p:grpSpPr bwMode="auto">
            <a:xfrm>
              <a:off x="5602781" y="1750005"/>
              <a:ext cx="390525" cy="288925"/>
              <a:chOff x="3530" y="524"/>
              <a:chExt cx="246" cy="182"/>
            </a:xfrm>
          </p:grpSpPr>
          <p:sp>
            <p:nvSpPr>
              <p:cNvPr id="1053" name="Rectangle 5"/>
              <p:cNvSpPr>
                <a:spLocks noChangeArrowheads="1"/>
              </p:cNvSpPr>
              <p:nvPr/>
            </p:nvSpPr>
            <p:spPr bwMode="auto">
              <a:xfrm>
                <a:off x="3530" y="524"/>
                <a:ext cx="246" cy="182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4" name="Rectangle 6"/>
              <p:cNvSpPr>
                <a:spLocks noChangeArrowheads="1"/>
              </p:cNvSpPr>
              <p:nvPr/>
            </p:nvSpPr>
            <p:spPr bwMode="auto">
              <a:xfrm>
                <a:off x="3563" y="557"/>
                <a:ext cx="181" cy="3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5" name="Rectangle 7"/>
              <p:cNvSpPr>
                <a:spLocks noChangeArrowheads="1"/>
              </p:cNvSpPr>
              <p:nvPr/>
            </p:nvSpPr>
            <p:spPr bwMode="auto">
              <a:xfrm>
                <a:off x="3694" y="623"/>
                <a:ext cx="50" cy="50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6" name="Line 8"/>
              <p:cNvSpPr>
                <a:spLocks noChangeShapeType="1"/>
              </p:cNvSpPr>
              <p:nvPr/>
            </p:nvSpPr>
            <p:spPr bwMode="auto">
              <a:xfrm>
                <a:off x="3563" y="623"/>
                <a:ext cx="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7" name="Line 9"/>
              <p:cNvSpPr>
                <a:spLocks noChangeShapeType="1"/>
              </p:cNvSpPr>
              <p:nvPr/>
            </p:nvSpPr>
            <p:spPr bwMode="auto">
              <a:xfrm>
                <a:off x="3563" y="673"/>
                <a:ext cx="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8" name="Group 43"/>
            <p:cNvGrpSpPr>
              <a:grpSpLocks noChangeAspect="1"/>
            </p:cNvGrpSpPr>
            <p:nvPr/>
          </p:nvGrpSpPr>
          <p:grpSpPr bwMode="auto">
            <a:xfrm>
              <a:off x="5591668" y="2210472"/>
              <a:ext cx="412750" cy="242888"/>
              <a:chOff x="3534" y="1307"/>
              <a:chExt cx="260" cy="153"/>
            </a:xfrm>
          </p:grpSpPr>
          <p:sp>
            <p:nvSpPr>
              <p:cNvPr id="1049" name="Freeform 44"/>
              <p:cNvSpPr>
                <a:spLocks/>
              </p:cNvSpPr>
              <p:nvPr/>
            </p:nvSpPr>
            <p:spPr bwMode="auto">
              <a:xfrm>
                <a:off x="3534" y="1307"/>
                <a:ext cx="90" cy="53"/>
              </a:xfrm>
              <a:custGeom>
                <a:avLst/>
                <a:gdLst>
                  <a:gd name="T0" fmla="*/ 0 w 90"/>
                  <a:gd name="T1" fmla="*/ 0 h 53"/>
                  <a:gd name="T2" fmla="*/ 90 w 90"/>
                  <a:gd name="T3" fmla="*/ 0 h 53"/>
                  <a:gd name="T4" fmla="*/ 90 w 90"/>
                  <a:gd name="T5" fmla="*/ 53 h 53"/>
                  <a:gd name="T6" fmla="*/ 0 w 90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53">
                    <a:moveTo>
                      <a:pt x="0" y="0"/>
                    </a:moveTo>
                    <a:lnTo>
                      <a:pt x="90" y="0"/>
                    </a:lnTo>
                    <a:lnTo>
                      <a:pt x="90" y="53"/>
                    </a:lnTo>
                    <a:lnTo>
                      <a:pt x="0" y="5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0" name="Freeform 45"/>
              <p:cNvSpPr>
                <a:spLocks/>
              </p:cNvSpPr>
              <p:nvPr/>
            </p:nvSpPr>
            <p:spPr bwMode="auto">
              <a:xfrm>
                <a:off x="3534" y="1407"/>
                <a:ext cx="90" cy="53"/>
              </a:xfrm>
              <a:custGeom>
                <a:avLst/>
                <a:gdLst>
                  <a:gd name="T0" fmla="*/ 0 w 90"/>
                  <a:gd name="T1" fmla="*/ 0 h 53"/>
                  <a:gd name="T2" fmla="*/ 90 w 90"/>
                  <a:gd name="T3" fmla="*/ 0 h 53"/>
                  <a:gd name="T4" fmla="*/ 90 w 90"/>
                  <a:gd name="T5" fmla="*/ 53 h 53"/>
                  <a:gd name="T6" fmla="*/ 0 w 90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53">
                    <a:moveTo>
                      <a:pt x="0" y="0"/>
                    </a:moveTo>
                    <a:lnTo>
                      <a:pt x="90" y="0"/>
                    </a:lnTo>
                    <a:lnTo>
                      <a:pt x="90" y="53"/>
                    </a:lnTo>
                    <a:lnTo>
                      <a:pt x="0" y="5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1" name="Freeform 46"/>
              <p:cNvSpPr>
                <a:spLocks/>
              </p:cNvSpPr>
              <p:nvPr/>
            </p:nvSpPr>
            <p:spPr bwMode="auto">
              <a:xfrm>
                <a:off x="3624" y="1333"/>
                <a:ext cx="82" cy="100"/>
              </a:xfrm>
              <a:custGeom>
                <a:avLst/>
                <a:gdLst>
                  <a:gd name="T0" fmla="*/ 0 w 82"/>
                  <a:gd name="T1" fmla="*/ 0 h 100"/>
                  <a:gd name="T2" fmla="*/ 82 w 82"/>
                  <a:gd name="T3" fmla="*/ 0 h 100"/>
                  <a:gd name="T4" fmla="*/ 82 w 82"/>
                  <a:gd name="T5" fmla="*/ 100 h 100"/>
                  <a:gd name="T6" fmla="*/ 0 w 82"/>
                  <a:gd name="T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100">
                    <a:moveTo>
                      <a:pt x="0" y="0"/>
                    </a:moveTo>
                    <a:lnTo>
                      <a:pt x="82" y="0"/>
                    </a:lnTo>
                    <a:lnTo>
                      <a:pt x="82" y="100"/>
                    </a:lnTo>
                    <a:lnTo>
                      <a:pt x="0" y="10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2" name="Line 47"/>
              <p:cNvSpPr>
                <a:spLocks noChangeShapeType="1"/>
              </p:cNvSpPr>
              <p:nvPr/>
            </p:nvSpPr>
            <p:spPr bwMode="auto">
              <a:xfrm>
                <a:off x="3706" y="1384"/>
                <a:ext cx="8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sp>
        <p:nvSpPr>
          <p:cNvPr id="559" name="Title 16">
            <a:extLst>
              <a:ext uri="{FF2B5EF4-FFF2-40B4-BE49-F238E27FC236}">
                <a16:creationId xmlns:a16="http://schemas.microsoft.com/office/drawing/2014/main" id="{2A8A47E7-7FBA-C743-87C4-925FA7F81EAD}"/>
              </a:ext>
            </a:extLst>
          </p:cNvPr>
          <p:cNvSpPr txBox="1">
            <a:spLocks/>
          </p:cNvSpPr>
          <p:nvPr/>
        </p:nvSpPr>
        <p:spPr>
          <a:xfrm>
            <a:off x="586740" y="767083"/>
            <a:ext cx="11018520" cy="36933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.NET 6 Preview 1 faster than .NET 5 RTM faster than .NET 3.x Core</a:t>
            </a:r>
          </a:p>
        </p:txBody>
      </p:sp>
      <p:sp>
        <p:nvSpPr>
          <p:cNvPr id="560" name="Title 1">
            <a:extLst>
              <a:ext uri="{FF2B5EF4-FFF2-40B4-BE49-F238E27FC236}">
                <a16:creationId xmlns:a16="http://schemas.microsoft.com/office/drawing/2014/main" id="{988804FF-C2BF-7140-AE5A-15568F97678C}"/>
              </a:ext>
            </a:extLst>
          </p:cNvPr>
          <p:cNvSpPr txBox="1">
            <a:spLocks/>
          </p:cNvSpPr>
          <p:nvPr/>
        </p:nvSpPr>
        <p:spPr>
          <a:xfrm>
            <a:off x="583956" y="153637"/>
            <a:ext cx="11332816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Blazor WASM – Performance Tests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7777861-0B43-6140-8D9B-B32AD07DB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851953"/>
              </p:ext>
            </p:extLst>
          </p:nvPr>
        </p:nvGraphicFramePr>
        <p:xfrm>
          <a:off x="263011" y="1582923"/>
          <a:ext cx="11653761" cy="4426583"/>
        </p:xfrm>
        <a:graphic>
          <a:graphicData uri="http://schemas.openxmlformats.org/drawingml/2006/table">
            <a:tbl>
              <a:tblPr firstRow="1" bandRow="1">
                <a:effectLst>
                  <a:reflection stA="0" endPos="65000" dist="50800" dir="5400000" sy="-100000" algn="bl" rotWithShape="0"/>
                </a:effectLst>
                <a:tableStyleId>{9D7B26C5-4107-4FEC-AEDC-1716B250A1EF}</a:tableStyleId>
              </a:tblPr>
              <a:tblGrid>
                <a:gridCol w="1450046">
                  <a:extLst>
                    <a:ext uri="{9D8B030D-6E8A-4147-A177-3AD203B41FA5}">
                      <a16:colId xmlns:a16="http://schemas.microsoft.com/office/drawing/2014/main" val="451970211"/>
                    </a:ext>
                  </a:extLst>
                </a:gridCol>
                <a:gridCol w="831119">
                  <a:extLst>
                    <a:ext uri="{9D8B030D-6E8A-4147-A177-3AD203B41FA5}">
                      <a16:colId xmlns:a16="http://schemas.microsoft.com/office/drawing/2014/main" val="2143510761"/>
                    </a:ext>
                  </a:extLst>
                </a:gridCol>
                <a:gridCol w="1455420">
                  <a:extLst>
                    <a:ext uri="{9D8B030D-6E8A-4147-A177-3AD203B41FA5}">
                      <a16:colId xmlns:a16="http://schemas.microsoft.com/office/drawing/2014/main" val="1672731483"/>
                    </a:ext>
                  </a:extLst>
                </a:gridCol>
                <a:gridCol w="1363980">
                  <a:extLst>
                    <a:ext uri="{9D8B030D-6E8A-4147-A177-3AD203B41FA5}">
                      <a16:colId xmlns:a16="http://schemas.microsoft.com/office/drawing/2014/main" val="60675631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406072318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056160551"/>
                    </a:ext>
                  </a:extLst>
                </a:gridCol>
                <a:gridCol w="2346956">
                  <a:extLst>
                    <a:ext uri="{9D8B030D-6E8A-4147-A177-3AD203B41FA5}">
                      <a16:colId xmlns:a16="http://schemas.microsoft.com/office/drawing/2014/main" val="1437002118"/>
                    </a:ext>
                  </a:extLst>
                </a:gridCol>
              </a:tblGrid>
              <a:tr h="483073">
                <a:tc>
                  <a:txBody>
                    <a:bodyPr/>
                    <a:lstStyle/>
                    <a:p>
                      <a:r>
                        <a:rPr lang="en-US" sz="1200" dirty="0"/>
                        <a:t>Device (CPU)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.NET Core 3.x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.NET 5 RTM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.NET 6 Preview 1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% Difference Improvement</a:t>
                      </a:r>
                    </a:p>
                    <a:p>
                      <a:r>
                        <a:rPr lang="en-US" sz="1200" dirty="0"/>
                        <a:t>(.NET Core 3 -&gt; .NET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% Difference Improvement</a:t>
                      </a:r>
                    </a:p>
                    <a:p>
                      <a:r>
                        <a:rPr lang="en-US" sz="1200" dirty="0"/>
                        <a:t>(.NET 5 -&gt; .NET 6 Preview 1)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24592"/>
                  </a:ext>
                </a:extLst>
              </a:tr>
              <a:tr h="466367">
                <a:tc>
                  <a:txBody>
                    <a:bodyPr/>
                    <a:lstStyle/>
                    <a:p>
                      <a:r>
                        <a:rPr lang="en-US" sz="1200" dirty="0"/>
                        <a:t>iPod Touch</a:t>
                      </a:r>
                    </a:p>
                    <a:p>
                      <a:r>
                        <a:rPr lang="en-US" sz="1200" dirty="0"/>
                        <a:t>(7</a:t>
                      </a:r>
                      <a:r>
                        <a:rPr lang="en-US" sz="1200" baseline="30000" dirty="0"/>
                        <a:t>th</a:t>
                      </a:r>
                      <a:r>
                        <a:rPr lang="en-US" sz="1200" dirty="0"/>
                        <a:t> Gen, 2019)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Safari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26,850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21,880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23.95%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86237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US" sz="1200" dirty="0"/>
                        <a:t>iPhone X</a:t>
                      </a:r>
                    </a:p>
                    <a:p>
                      <a:r>
                        <a:rPr lang="en-US" sz="1200" dirty="0"/>
                        <a:t>(Nov 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Safari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12,700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23.79%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315849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sz="1200" dirty="0"/>
                        <a:t>iPad 11 Inch Pro</a:t>
                      </a:r>
                    </a:p>
                    <a:p>
                      <a:r>
                        <a:rPr lang="en-US" sz="1200" dirty="0"/>
                        <a:t>(1</a:t>
                      </a:r>
                      <a:r>
                        <a:rPr lang="en-US" sz="1200" baseline="30000" dirty="0"/>
                        <a:t>st</a:t>
                      </a:r>
                      <a:r>
                        <a:rPr lang="en-US" sz="1200" dirty="0"/>
                        <a:t> Gen, 2019)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Safari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12,550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10,050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22.12%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45321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1200" dirty="0"/>
                        <a:t>iPhone 12 Pro</a:t>
                      </a:r>
                    </a:p>
                    <a:p>
                      <a:r>
                        <a:rPr lang="en-US" sz="1200" dirty="0"/>
                        <a:t>(Oct 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Safari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10,420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8,750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7,070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21.24%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023496"/>
                  </a:ext>
                </a:extLst>
              </a:tr>
              <a:tr h="619938">
                <a:tc>
                  <a:txBody>
                    <a:bodyPr/>
                    <a:lstStyle/>
                    <a:p>
                      <a:r>
                        <a:rPr lang="en-US" sz="1200" dirty="0"/>
                        <a:t>MacBook Pro</a:t>
                      </a:r>
                    </a:p>
                    <a:p>
                      <a:r>
                        <a:rPr lang="en-US" sz="1200" dirty="0"/>
                        <a:t>(2.5GigHz-i7, mid-2015)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Firefox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12,750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6,890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29.21%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31.85%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516177"/>
                  </a:ext>
                </a:extLst>
              </a:tr>
              <a:tr h="619938">
                <a:tc>
                  <a:txBody>
                    <a:bodyPr/>
                    <a:lstStyle/>
                    <a:p>
                      <a:r>
                        <a:rPr lang="en-US" sz="1200" dirty="0"/>
                        <a:t>Azure VM – F8s_v2</a:t>
                      </a:r>
                    </a:p>
                    <a:p>
                      <a:r>
                        <a:rPr lang="en-US" sz="1200" dirty="0"/>
                        <a:t>(Intel Xeon 2</a:t>
                      </a:r>
                      <a:r>
                        <a:rPr lang="en-US" sz="1200" baseline="30000" dirty="0"/>
                        <a:t>nd</a:t>
                      </a:r>
                      <a:r>
                        <a:rPr lang="en-US" sz="1200" dirty="0"/>
                        <a:t> 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10,560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7,750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5,740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30.70%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29.80%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563150"/>
                  </a:ext>
                </a:extLst>
              </a:tr>
              <a:tr h="619938">
                <a:tc>
                  <a:txBody>
                    <a:bodyPr/>
                    <a:lstStyle/>
                    <a:p>
                      <a:r>
                        <a:rPr lang="en-US" sz="1200" dirty="0"/>
                        <a:t>AMD Ryzen 3900x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8,750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4,625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34.11%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29.10%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27294"/>
                  </a:ext>
                </a:extLst>
              </a:tr>
            </a:tbl>
          </a:graphicData>
        </a:graphic>
      </p:graphicFrame>
      <p:sp>
        <p:nvSpPr>
          <p:cNvPr id="4" name="Title 16">
            <a:extLst>
              <a:ext uri="{FF2B5EF4-FFF2-40B4-BE49-F238E27FC236}">
                <a16:creationId xmlns:a16="http://schemas.microsoft.com/office/drawing/2014/main" id="{3B1BBEE6-2929-944F-AB49-173FB15E9E70}"/>
              </a:ext>
            </a:extLst>
          </p:cNvPr>
          <p:cNvSpPr txBox="1">
            <a:spLocks/>
          </p:cNvSpPr>
          <p:nvPr/>
        </p:nvSpPr>
        <p:spPr>
          <a:xfrm>
            <a:off x="5838029" y="1213591"/>
            <a:ext cx="4465896" cy="36933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*Super unofficial benchmark using Statistical Simulations</a:t>
            </a:r>
          </a:p>
        </p:txBody>
      </p:sp>
    </p:spTree>
    <p:extLst>
      <p:ext uri="{BB962C8B-B14F-4D97-AF65-F5344CB8AC3E}">
        <p14:creationId xmlns:p14="http://schemas.microsoft.com/office/powerpoint/2010/main" val="468958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Picture 547">
            <a:extLst>
              <a:ext uri="{FF2B5EF4-FFF2-40B4-BE49-F238E27FC236}">
                <a16:creationId xmlns:a16="http://schemas.microsoft.com/office/drawing/2014/main" id="{50908BAE-89A2-E940-AF3B-59E8D616A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425137" y="-21586"/>
            <a:ext cx="3757576" cy="2421478"/>
          </a:xfrm>
          <a:prstGeom prst="rect">
            <a:avLst/>
          </a:prstGeom>
        </p:spPr>
      </p:pic>
      <p:cxnSp>
        <p:nvCxnSpPr>
          <p:cNvPr id="566" name="Straight Connector 565"/>
          <p:cNvCxnSpPr/>
          <p:nvPr/>
        </p:nvCxnSpPr>
        <p:spPr>
          <a:xfrm>
            <a:off x="-5057119" y="487"/>
            <a:ext cx="0" cy="4597316"/>
          </a:xfrm>
          <a:prstGeom prst="line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7" name="Group 566"/>
          <p:cNvGrpSpPr/>
          <p:nvPr/>
        </p:nvGrpSpPr>
        <p:grpSpPr>
          <a:xfrm>
            <a:off x="-6826268" y="271051"/>
            <a:ext cx="507602" cy="4055729"/>
            <a:chOff x="4381662" y="275989"/>
            <a:chExt cx="517780" cy="4137055"/>
          </a:xfrm>
        </p:grpSpPr>
        <p:grpSp>
          <p:nvGrpSpPr>
            <p:cNvPr id="568" name="Group 244"/>
            <p:cNvGrpSpPr>
              <a:grpSpLocks noChangeAspect="1"/>
            </p:cNvGrpSpPr>
            <p:nvPr/>
          </p:nvGrpSpPr>
          <p:grpSpPr bwMode="auto">
            <a:xfrm>
              <a:off x="4432898" y="1128989"/>
              <a:ext cx="415308" cy="267214"/>
              <a:chOff x="6715" y="806"/>
              <a:chExt cx="258" cy="166"/>
            </a:xfrm>
          </p:grpSpPr>
          <p:sp>
            <p:nvSpPr>
              <p:cNvPr id="602" name="Freeform 245"/>
              <p:cNvSpPr>
                <a:spLocks/>
              </p:cNvSpPr>
              <p:nvPr/>
            </p:nvSpPr>
            <p:spPr bwMode="auto">
              <a:xfrm>
                <a:off x="6752" y="826"/>
                <a:ext cx="54" cy="60"/>
              </a:xfrm>
              <a:custGeom>
                <a:avLst/>
                <a:gdLst>
                  <a:gd name="T0" fmla="*/ 0 w 76"/>
                  <a:gd name="T1" fmla="*/ 83 h 83"/>
                  <a:gd name="T2" fmla="*/ 56 w 76"/>
                  <a:gd name="T3" fmla="*/ 83 h 83"/>
                  <a:gd name="T4" fmla="*/ 76 w 76"/>
                  <a:gd name="T5" fmla="*/ 63 h 83"/>
                  <a:gd name="T6" fmla="*/ 56 w 76"/>
                  <a:gd name="T7" fmla="*/ 42 h 83"/>
                  <a:gd name="T8" fmla="*/ 21 w 76"/>
                  <a:gd name="T9" fmla="*/ 41 h 83"/>
                  <a:gd name="T10" fmla="*/ 0 w 76"/>
                  <a:gd name="T11" fmla="*/ 21 h 83"/>
                  <a:gd name="T12" fmla="*/ 21 w 76"/>
                  <a:gd name="T13" fmla="*/ 0 h 83"/>
                  <a:gd name="T14" fmla="*/ 75 w 76"/>
                  <a:gd name="T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83">
                    <a:moveTo>
                      <a:pt x="0" y="83"/>
                    </a:moveTo>
                    <a:cubicBezTo>
                      <a:pt x="56" y="83"/>
                      <a:pt x="56" y="83"/>
                      <a:pt x="56" y="83"/>
                    </a:cubicBezTo>
                    <a:cubicBezTo>
                      <a:pt x="67" y="83"/>
                      <a:pt x="76" y="74"/>
                      <a:pt x="76" y="63"/>
                    </a:cubicBezTo>
                    <a:cubicBezTo>
                      <a:pt x="76" y="51"/>
                      <a:pt x="67" y="42"/>
                      <a:pt x="56" y="42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10" y="41"/>
                      <a:pt x="0" y="32"/>
                      <a:pt x="0" y="21"/>
                    </a:cubicBezTo>
                    <a:cubicBezTo>
                      <a:pt x="0" y="10"/>
                      <a:pt x="10" y="0"/>
                      <a:pt x="21" y="0"/>
                    </a:cubicBezTo>
                    <a:cubicBezTo>
                      <a:pt x="75" y="0"/>
                      <a:pt x="75" y="0"/>
                      <a:pt x="7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3" name="Line 246"/>
              <p:cNvSpPr>
                <a:spLocks noChangeShapeType="1"/>
              </p:cNvSpPr>
              <p:nvPr/>
            </p:nvSpPr>
            <p:spPr bwMode="auto">
              <a:xfrm>
                <a:off x="6779" y="806"/>
                <a:ext cx="0" cy="10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4" name="Line 247"/>
              <p:cNvSpPr>
                <a:spLocks noChangeShapeType="1"/>
              </p:cNvSpPr>
              <p:nvPr/>
            </p:nvSpPr>
            <p:spPr bwMode="auto">
              <a:xfrm>
                <a:off x="6715" y="940"/>
                <a:ext cx="3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5" name="Line 248"/>
              <p:cNvSpPr>
                <a:spLocks noChangeShapeType="1"/>
              </p:cNvSpPr>
              <p:nvPr/>
            </p:nvSpPr>
            <p:spPr bwMode="auto">
              <a:xfrm>
                <a:off x="6763" y="940"/>
                <a:ext cx="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6" name="Freeform 249"/>
              <p:cNvSpPr>
                <a:spLocks/>
              </p:cNvSpPr>
              <p:nvPr/>
            </p:nvSpPr>
            <p:spPr bwMode="auto">
              <a:xfrm>
                <a:off x="6812" y="826"/>
                <a:ext cx="155" cy="114"/>
              </a:xfrm>
              <a:custGeom>
                <a:avLst/>
                <a:gdLst>
                  <a:gd name="T0" fmla="*/ 155 w 155"/>
                  <a:gd name="T1" fmla="*/ 0 h 114"/>
                  <a:gd name="T2" fmla="*/ 41 w 155"/>
                  <a:gd name="T3" fmla="*/ 114 h 114"/>
                  <a:gd name="T4" fmla="*/ 0 w 155"/>
                  <a:gd name="T5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5" h="114">
                    <a:moveTo>
                      <a:pt x="155" y="0"/>
                    </a:moveTo>
                    <a:lnTo>
                      <a:pt x="41" y="114"/>
                    </a:lnTo>
                    <a:lnTo>
                      <a:pt x="0" y="11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7" name="Line 250"/>
              <p:cNvSpPr>
                <a:spLocks noChangeShapeType="1"/>
              </p:cNvSpPr>
              <p:nvPr/>
            </p:nvSpPr>
            <p:spPr bwMode="auto">
              <a:xfrm>
                <a:off x="6916" y="826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8" name="Freeform 251"/>
              <p:cNvSpPr>
                <a:spLocks/>
              </p:cNvSpPr>
              <p:nvPr/>
            </p:nvSpPr>
            <p:spPr bwMode="auto">
              <a:xfrm>
                <a:off x="6919" y="827"/>
                <a:ext cx="48" cy="48"/>
              </a:xfrm>
              <a:custGeom>
                <a:avLst/>
                <a:gdLst>
                  <a:gd name="T0" fmla="*/ 0 w 48"/>
                  <a:gd name="T1" fmla="*/ 0 h 48"/>
                  <a:gd name="T2" fmla="*/ 48 w 48"/>
                  <a:gd name="T3" fmla="*/ 0 h 48"/>
                  <a:gd name="T4" fmla="*/ 48 w 48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lnTo>
                      <a:pt x="48" y="0"/>
                    </a:lnTo>
                    <a:lnTo>
                      <a:pt x="48" y="4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9" name="Line 252"/>
              <p:cNvSpPr>
                <a:spLocks noChangeShapeType="1"/>
              </p:cNvSpPr>
              <p:nvPr/>
            </p:nvSpPr>
            <p:spPr bwMode="auto">
              <a:xfrm>
                <a:off x="6715" y="972"/>
                <a:ext cx="25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69" name="Group 299"/>
            <p:cNvGrpSpPr>
              <a:grpSpLocks noChangeAspect="1"/>
            </p:cNvGrpSpPr>
            <p:nvPr/>
          </p:nvGrpSpPr>
          <p:grpSpPr bwMode="auto">
            <a:xfrm>
              <a:off x="4461336" y="2114184"/>
              <a:ext cx="358432" cy="317963"/>
              <a:chOff x="6842" y="1278"/>
              <a:chExt cx="248" cy="220"/>
            </a:xfrm>
          </p:grpSpPr>
          <p:sp>
            <p:nvSpPr>
              <p:cNvPr id="600" name="Freeform 300"/>
              <p:cNvSpPr>
                <a:spLocks/>
              </p:cNvSpPr>
              <p:nvPr/>
            </p:nvSpPr>
            <p:spPr bwMode="auto">
              <a:xfrm>
                <a:off x="6842" y="1278"/>
                <a:ext cx="248" cy="123"/>
              </a:xfrm>
              <a:custGeom>
                <a:avLst/>
                <a:gdLst>
                  <a:gd name="T0" fmla="*/ 0 w 248"/>
                  <a:gd name="T1" fmla="*/ 123 h 123"/>
                  <a:gd name="T2" fmla="*/ 124 w 248"/>
                  <a:gd name="T3" fmla="*/ 0 h 123"/>
                  <a:gd name="T4" fmla="*/ 248 w 248"/>
                  <a:gd name="T5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8" h="123">
                    <a:moveTo>
                      <a:pt x="0" y="123"/>
                    </a:moveTo>
                    <a:lnTo>
                      <a:pt x="124" y="0"/>
                    </a:lnTo>
                    <a:lnTo>
                      <a:pt x="248" y="12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1" name="Freeform 301"/>
              <p:cNvSpPr>
                <a:spLocks/>
              </p:cNvSpPr>
              <p:nvPr/>
            </p:nvSpPr>
            <p:spPr bwMode="auto">
              <a:xfrm>
                <a:off x="6869" y="1375"/>
                <a:ext cx="195" cy="123"/>
              </a:xfrm>
              <a:custGeom>
                <a:avLst/>
                <a:gdLst>
                  <a:gd name="T0" fmla="*/ 0 w 195"/>
                  <a:gd name="T1" fmla="*/ 0 h 123"/>
                  <a:gd name="T2" fmla="*/ 0 w 195"/>
                  <a:gd name="T3" fmla="*/ 123 h 123"/>
                  <a:gd name="T4" fmla="*/ 71 w 195"/>
                  <a:gd name="T5" fmla="*/ 123 h 123"/>
                  <a:gd name="T6" fmla="*/ 71 w 195"/>
                  <a:gd name="T7" fmla="*/ 34 h 123"/>
                  <a:gd name="T8" fmla="*/ 125 w 195"/>
                  <a:gd name="T9" fmla="*/ 34 h 123"/>
                  <a:gd name="T10" fmla="*/ 125 w 195"/>
                  <a:gd name="T11" fmla="*/ 123 h 123"/>
                  <a:gd name="T12" fmla="*/ 195 w 195"/>
                  <a:gd name="T13" fmla="*/ 123 h 123"/>
                  <a:gd name="T14" fmla="*/ 195 w 195"/>
                  <a:gd name="T1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23">
                    <a:moveTo>
                      <a:pt x="0" y="0"/>
                    </a:moveTo>
                    <a:lnTo>
                      <a:pt x="0" y="123"/>
                    </a:lnTo>
                    <a:lnTo>
                      <a:pt x="71" y="123"/>
                    </a:lnTo>
                    <a:lnTo>
                      <a:pt x="71" y="34"/>
                    </a:lnTo>
                    <a:lnTo>
                      <a:pt x="125" y="34"/>
                    </a:lnTo>
                    <a:lnTo>
                      <a:pt x="125" y="123"/>
                    </a:lnTo>
                    <a:lnTo>
                      <a:pt x="195" y="123"/>
                    </a:lnTo>
                    <a:lnTo>
                      <a:pt x="195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0" name="Group 326"/>
            <p:cNvGrpSpPr>
              <a:grpSpLocks noChangeAspect="1"/>
            </p:cNvGrpSpPr>
            <p:nvPr/>
          </p:nvGrpSpPr>
          <p:grpSpPr bwMode="auto">
            <a:xfrm>
              <a:off x="4381662" y="4104794"/>
              <a:ext cx="517780" cy="308250"/>
              <a:chOff x="6817" y="2557"/>
              <a:chExt cx="257" cy="153"/>
            </a:xfrm>
          </p:grpSpPr>
          <p:sp>
            <p:nvSpPr>
              <p:cNvPr id="598" name="Rectangle 327"/>
              <p:cNvSpPr>
                <a:spLocks noChangeArrowheads="1"/>
              </p:cNvSpPr>
              <p:nvPr/>
            </p:nvSpPr>
            <p:spPr bwMode="auto">
              <a:xfrm>
                <a:off x="6860" y="2557"/>
                <a:ext cx="169" cy="10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9" name="Freeform 328"/>
              <p:cNvSpPr>
                <a:spLocks/>
              </p:cNvSpPr>
              <p:nvPr/>
            </p:nvSpPr>
            <p:spPr bwMode="auto">
              <a:xfrm>
                <a:off x="6817" y="2664"/>
                <a:ext cx="257" cy="46"/>
              </a:xfrm>
              <a:custGeom>
                <a:avLst/>
                <a:gdLst>
                  <a:gd name="T0" fmla="*/ 212 w 257"/>
                  <a:gd name="T1" fmla="*/ 1 h 46"/>
                  <a:gd name="T2" fmla="*/ 257 w 257"/>
                  <a:gd name="T3" fmla="*/ 46 h 46"/>
                  <a:gd name="T4" fmla="*/ 0 w 257"/>
                  <a:gd name="T5" fmla="*/ 46 h 46"/>
                  <a:gd name="T6" fmla="*/ 47 w 257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7" h="46">
                    <a:moveTo>
                      <a:pt x="212" y="1"/>
                    </a:moveTo>
                    <a:lnTo>
                      <a:pt x="257" y="46"/>
                    </a:lnTo>
                    <a:lnTo>
                      <a:pt x="0" y="46"/>
                    </a:lnTo>
                    <a:lnTo>
                      <a:pt x="47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1" name="Group 352"/>
            <p:cNvGrpSpPr>
              <a:grpSpLocks noChangeAspect="1"/>
            </p:cNvGrpSpPr>
            <p:nvPr/>
          </p:nvGrpSpPr>
          <p:grpSpPr bwMode="auto">
            <a:xfrm>
              <a:off x="4467766" y="3125299"/>
              <a:ext cx="345572" cy="289748"/>
              <a:chOff x="6864" y="1902"/>
              <a:chExt cx="260" cy="218"/>
            </a:xfrm>
          </p:grpSpPr>
          <p:sp>
            <p:nvSpPr>
              <p:cNvPr id="595" name="Freeform 353"/>
              <p:cNvSpPr>
                <a:spLocks/>
              </p:cNvSpPr>
              <p:nvPr/>
            </p:nvSpPr>
            <p:spPr bwMode="auto">
              <a:xfrm>
                <a:off x="6864" y="1981"/>
                <a:ext cx="260" cy="139"/>
              </a:xfrm>
              <a:custGeom>
                <a:avLst/>
                <a:gdLst>
                  <a:gd name="T0" fmla="*/ 60 w 260"/>
                  <a:gd name="T1" fmla="*/ 0 h 139"/>
                  <a:gd name="T2" fmla="*/ 199 w 260"/>
                  <a:gd name="T3" fmla="*/ 0 h 139"/>
                  <a:gd name="T4" fmla="*/ 260 w 260"/>
                  <a:gd name="T5" fmla="*/ 139 h 139"/>
                  <a:gd name="T6" fmla="*/ 0 w 260"/>
                  <a:gd name="T7" fmla="*/ 139 h 139"/>
                  <a:gd name="T8" fmla="*/ 60 w 260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139">
                    <a:moveTo>
                      <a:pt x="60" y="0"/>
                    </a:moveTo>
                    <a:lnTo>
                      <a:pt x="199" y="0"/>
                    </a:lnTo>
                    <a:lnTo>
                      <a:pt x="260" y="139"/>
                    </a:lnTo>
                    <a:lnTo>
                      <a:pt x="0" y="139"/>
                    </a:lnTo>
                    <a:lnTo>
                      <a:pt x="6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6" name="Oval 354"/>
              <p:cNvSpPr>
                <a:spLocks noChangeArrowheads="1"/>
              </p:cNvSpPr>
              <p:nvPr/>
            </p:nvSpPr>
            <p:spPr bwMode="auto">
              <a:xfrm>
                <a:off x="6968" y="1902"/>
                <a:ext cx="52" cy="5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7" name="Line 355"/>
              <p:cNvSpPr>
                <a:spLocks noChangeShapeType="1"/>
              </p:cNvSpPr>
              <p:nvPr/>
            </p:nvSpPr>
            <p:spPr bwMode="auto">
              <a:xfrm>
                <a:off x="6994" y="195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2" name="Group 237"/>
            <p:cNvGrpSpPr>
              <a:grpSpLocks noChangeAspect="1"/>
            </p:cNvGrpSpPr>
            <p:nvPr/>
          </p:nvGrpSpPr>
          <p:grpSpPr bwMode="auto">
            <a:xfrm>
              <a:off x="4450886" y="1565528"/>
              <a:ext cx="379333" cy="379331"/>
              <a:chOff x="6422" y="1029"/>
              <a:chExt cx="243" cy="243"/>
            </a:xfrm>
          </p:grpSpPr>
          <p:sp>
            <p:nvSpPr>
              <p:cNvPr id="591" name="Oval 238"/>
              <p:cNvSpPr>
                <a:spLocks noChangeArrowheads="1"/>
              </p:cNvSpPr>
              <p:nvPr/>
            </p:nvSpPr>
            <p:spPr bwMode="auto">
              <a:xfrm>
                <a:off x="6422" y="1029"/>
                <a:ext cx="243" cy="2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2" name="Oval 239"/>
              <p:cNvSpPr>
                <a:spLocks noChangeArrowheads="1"/>
              </p:cNvSpPr>
              <p:nvPr/>
            </p:nvSpPr>
            <p:spPr bwMode="auto">
              <a:xfrm>
                <a:off x="6482" y="1029"/>
                <a:ext cx="124" cy="2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3" name="Line 240"/>
              <p:cNvSpPr>
                <a:spLocks noChangeShapeType="1"/>
              </p:cNvSpPr>
              <p:nvPr/>
            </p:nvSpPr>
            <p:spPr bwMode="auto">
              <a:xfrm>
                <a:off x="6430" y="1113"/>
                <a:ext cx="22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4" name="Line 241"/>
              <p:cNvSpPr>
                <a:spLocks noChangeShapeType="1"/>
              </p:cNvSpPr>
              <p:nvPr/>
            </p:nvSpPr>
            <p:spPr bwMode="auto">
              <a:xfrm>
                <a:off x="6430" y="1189"/>
                <a:ext cx="22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3" name="Group 337"/>
            <p:cNvGrpSpPr>
              <a:grpSpLocks noChangeAspect="1"/>
            </p:cNvGrpSpPr>
            <p:nvPr/>
          </p:nvGrpSpPr>
          <p:grpSpPr bwMode="auto">
            <a:xfrm>
              <a:off x="4521164" y="2601472"/>
              <a:ext cx="238776" cy="354502"/>
              <a:chOff x="6878" y="1578"/>
              <a:chExt cx="163" cy="242"/>
            </a:xfrm>
          </p:grpSpPr>
          <p:sp>
            <p:nvSpPr>
              <p:cNvPr id="588" name="Freeform 338"/>
              <p:cNvSpPr>
                <a:spLocks/>
              </p:cNvSpPr>
              <p:nvPr/>
            </p:nvSpPr>
            <p:spPr bwMode="auto">
              <a:xfrm>
                <a:off x="6878" y="1578"/>
                <a:ext cx="163" cy="242"/>
              </a:xfrm>
              <a:custGeom>
                <a:avLst/>
                <a:gdLst>
                  <a:gd name="T0" fmla="*/ 197 w 224"/>
                  <a:gd name="T1" fmla="*/ 185 h 334"/>
                  <a:gd name="T2" fmla="*/ 224 w 224"/>
                  <a:gd name="T3" fmla="*/ 112 h 334"/>
                  <a:gd name="T4" fmla="*/ 112 w 224"/>
                  <a:gd name="T5" fmla="*/ 0 h 334"/>
                  <a:gd name="T6" fmla="*/ 0 w 224"/>
                  <a:gd name="T7" fmla="*/ 112 h 334"/>
                  <a:gd name="T8" fmla="*/ 27 w 224"/>
                  <a:gd name="T9" fmla="*/ 185 h 334"/>
                  <a:gd name="T10" fmla="*/ 37 w 224"/>
                  <a:gd name="T11" fmla="*/ 195 h 334"/>
                  <a:gd name="T12" fmla="*/ 67 w 224"/>
                  <a:gd name="T13" fmla="*/ 261 h 334"/>
                  <a:gd name="T14" fmla="*/ 67 w 224"/>
                  <a:gd name="T15" fmla="*/ 312 h 334"/>
                  <a:gd name="T16" fmla="*/ 89 w 224"/>
                  <a:gd name="T17" fmla="*/ 334 h 334"/>
                  <a:gd name="T18" fmla="*/ 134 w 224"/>
                  <a:gd name="T19" fmla="*/ 334 h 334"/>
                  <a:gd name="T20" fmla="*/ 156 w 224"/>
                  <a:gd name="T21" fmla="*/ 312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334">
                    <a:moveTo>
                      <a:pt x="197" y="185"/>
                    </a:moveTo>
                    <a:cubicBezTo>
                      <a:pt x="214" y="166"/>
                      <a:pt x="224" y="140"/>
                      <a:pt x="224" y="112"/>
                    </a:cubicBezTo>
                    <a:cubicBezTo>
                      <a:pt x="224" y="50"/>
                      <a:pt x="174" y="0"/>
                      <a:pt x="112" y="0"/>
                    </a:cubicBezTo>
                    <a:cubicBezTo>
                      <a:pt x="50" y="0"/>
                      <a:pt x="0" y="50"/>
                      <a:pt x="0" y="112"/>
                    </a:cubicBezTo>
                    <a:cubicBezTo>
                      <a:pt x="0" y="140"/>
                      <a:pt x="10" y="166"/>
                      <a:pt x="27" y="185"/>
                    </a:cubicBezTo>
                    <a:cubicBezTo>
                      <a:pt x="37" y="195"/>
                      <a:pt x="37" y="195"/>
                      <a:pt x="37" y="195"/>
                    </a:cubicBezTo>
                    <a:cubicBezTo>
                      <a:pt x="37" y="195"/>
                      <a:pt x="67" y="221"/>
                      <a:pt x="67" y="261"/>
                    </a:cubicBezTo>
                    <a:cubicBezTo>
                      <a:pt x="67" y="300"/>
                      <a:pt x="67" y="312"/>
                      <a:pt x="67" y="312"/>
                    </a:cubicBezTo>
                    <a:cubicBezTo>
                      <a:pt x="67" y="324"/>
                      <a:pt x="76" y="334"/>
                      <a:pt x="89" y="334"/>
                    </a:cubicBezTo>
                    <a:cubicBezTo>
                      <a:pt x="134" y="334"/>
                      <a:pt x="134" y="334"/>
                      <a:pt x="134" y="334"/>
                    </a:cubicBezTo>
                    <a:cubicBezTo>
                      <a:pt x="146" y="334"/>
                      <a:pt x="156" y="324"/>
                      <a:pt x="156" y="31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9" name="Freeform 339"/>
              <p:cNvSpPr>
                <a:spLocks/>
              </p:cNvSpPr>
              <p:nvPr/>
            </p:nvSpPr>
            <p:spPr bwMode="auto">
              <a:xfrm>
                <a:off x="6992" y="1709"/>
                <a:ext cx="32" cy="95"/>
              </a:xfrm>
              <a:custGeom>
                <a:avLst/>
                <a:gdLst>
                  <a:gd name="T0" fmla="*/ 0 w 44"/>
                  <a:gd name="T1" fmla="*/ 131 h 131"/>
                  <a:gd name="T2" fmla="*/ 0 w 44"/>
                  <a:gd name="T3" fmla="*/ 131 h 131"/>
                  <a:gd name="T4" fmla="*/ 0 w 44"/>
                  <a:gd name="T5" fmla="*/ 84 h 131"/>
                  <a:gd name="T6" fmla="*/ 41 w 44"/>
                  <a:gd name="T7" fmla="*/ 4 h 131"/>
                  <a:gd name="T8" fmla="*/ 44 w 44"/>
                  <a:gd name="T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31">
                    <a:moveTo>
                      <a:pt x="0" y="131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1"/>
                      <a:pt x="0" y="131"/>
                      <a:pt x="0" y="84"/>
                    </a:cubicBezTo>
                    <a:cubicBezTo>
                      <a:pt x="0" y="36"/>
                      <a:pt x="41" y="4"/>
                      <a:pt x="41" y="4"/>
                    </a:cubicBezTo>
                    <a:cubicBezTo>
                      <a:pt x="44" y="0"/>
                      <a:pt x="44" y="0"/>
                      <a:pt x="4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0" name="Line 340"/>
              <p:cNvSpPr>
                <a:spLocks noChangeShapeType="1"/>
              </p:cNvSpPr>
              <p:nvPr/>
            </p:nvSpPr>
            <p:spPr bwMode="auto">
              <a:xfrm>
                <a:off x="6927" y="1773"/>
                <a:ext cx="6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4" name="Group 363"/>
            <p:cNvGrpSpPr>
              <a:grpSpLocks noChangeAspect="1"/>
            </p:cNvGrpSpPr>
            <p:nvPr/>
          </p:nvGrpSpPr>
          <p:grpSpPr bwMode="auto">
            <a:xfrm>
              <a:off x="4514331" y="3584372"/>
              <a:ext cx="252443" cy="351097"/>
              <a:chOff x="6897" y="2226"/>
              <a:chExt cx="174" cy="242"/>
            </a:xfrm>
          </p:grpSpPr>
          <p:sp>
            <p:nvSpPr>
              <p:cNvPr id="586" name="Rectangle 364"/>
              <p:cNvSpPr>
                <a:spLocks noChangeArrowheads="1"/>
              </p:cNvSpPr>
              <p:nvPr/>
            </p:nvSpPr>
            <p:spPr bwMode="auto">
              <a:xfrm>
                <a:off x="6897" y="2339"/>
                <a:ext cx="174" cy="12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7" name="Freeform 365"/>
              <p:cNvSpPr>
                <a:spLocks/>
              </p:cNvSpPr>
              <p:nvPr/>
            </p:nvSpPr>
            <p:spPr bwMode="auto">
              <a:xfrm>
                <a:off x="6930" y="2226"/>
                <a:ext cx="109" cy="113"/>
              </a:xfrm>
              <a:custGeom>
                <a:avLst/>
                <a:gdLst>
                  <a:gd name="T0" fmla="*/ 0 w 150"/>
                  <a:gd name="T1" fmla="*/ 157 h 157"/>
                  <a:gd name="T2" fmla="*/ 0 w 150"/>
                  <a:gd name="T3" fmla="*/ 75 h 157"/>
                  <a:gd name="T4" fmla="*/ 75 w 150"/>
                  <a:gd name="T5" fmla="*/ 0 h 157"/>
                  <a:gd name="T6" fmla="*/ 150 w 150"/>
                  <a:gd name="T7" fmla="*/ 75 h 157"/>
                  <a:gd name="T8" fmla="*/ 150 w 150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57">
                    <a:moveTo>
                      <a:pt x="0" y="157"/>
                    </a:moveTo>
                    <a:cubicBezTo>
                      <a:pt x="0" y="75"/>
                      <a:pt x="0" y="75"/>
                      <a:pt x="0" y="75"/>
                    </a:cubicBezTo>
                    <a:cubicBezTo>
                      <a:pt x="0" y="34"/>
                      <a:pt x="33" y="0"/>
                      <a:pt x="75" y="0"/>
                    </a:cubicBezTo>
                    <a:cubicBezTo>
                      <a:pt x="117" y="0"/>
                      <a:pt x="150" y="34"/>
                      <a:pt x="150" y="75"/>
                    </a:cubicBezTo>
                    <a:cubicBezTo>
                      <a:pt x="150" y="157"/>
                      <a:pt x="150" y="157"/>
                      <a:pt x="150" y="15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5" name="Group 9"/>
            <p:cNvGrpSpPr>
              <a:grpSpLocks noChangeAspect="1"/>
            </p:cNvGrpSpPr>
            <p:nvPr/>
          </p:nvGrpSpPr>
          <p:grpSpPr bwMode="auto">
            <a:xfrm>
              <a:off x="4444471" y="762814"/>
              <a:ext cx="392162" cy="196850"/>
              <a:chOff x="2722" y="463"/>
              <a:chExt cx="255" cy="128"/>
            </a:xfrm>
          </p:grpSpPr>
          <p:sp>
            <p:nvSpPr>
              <p:cNvPr id="584" name="Freeform 10"/>
              <p:cNvSpPr>
                <a:spLocks/>
              </p:cNvSpPr>
              <p:nvPr/>
            </p:nvSpPr>
            <p:spPr bwMode="auto">
              <a:xfrm>
                <a:off x="2828" y="463"/>
                <a:ext cx="149" cy="128"/>
              </a:xfrm>
              <a:custGeom>
                <a:avLst/>
                <a:gdLst>
                  <a:gd name="T0" fmla="*/ 164 w 206"/>
                  <a:gd name="T1" fmla="*/ 44 h 174"/>
                  <a:gd name="T2" fmla="*/ 66 w 206"/>
                  <a:gd name="T3" fmla="*/ 44 h 174"/>
                  <a:gd name="T4" fmla="*/ 0 w 206"/>
                  <a:gd name="T5" fmla="*/ 0 h 174"/>
                  <a:gd name="T6" fmla="*/ 0 w 206"/>
                  <a:gd name="T7" fmla="*/ 86 h 174"/>
                  <a:gd name="T8" fmla="*/ 0 w 206"/>
                  <a:gd name="T9" fmla="*/ 88 h 174"/>
                  <a:gd name="T10" fmla="*/ 0 w 206"/>
                  <a:gd name="T11" fmla="*/ 174 h 174"/>
                  <a:gd name="T12" fmla="*/ 66 w 206"/>
                  <a:gd name="T13" fmla="*/ 130 h 174"/>
                  <a:gd name="T14" fmla="*/ 164 w 206"/>
                  <a:gd name="T15" fmla="*/ 130 h 174"/>
                  <a:gd name="T16" fmla="*/ 206 w 206"/>
                  <a:gd name="T17" fmla="*/ 156 h 174"/>
                  <a:gd name="T18" fmla="*/ 206 w 206"/>
                  <a:gd name="T19" fmla="*/ 88 h 174"/>
                  <a:gd name="T20" fmla="*/ 206 w 206"/>
                  <a:gd name="T21" fmla="*/ 86 h 174"/>
                  <a:gd name="T22" fmla="*/ 206 w 206"/>
                  <a:gd name="T23" fmla="*/ 18 h 174"/>
                  <a:gd name="T24" fmla="*/ 164 w 206"/>
                  <a:gd name="T25" fmla="*/ 4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6" h="174">
                    <a:moveTo>
                      <a:pt x="164" y="44"/>
                    </a:moveTo>
                    <a:cubicBezTo>
                      <a:pt x="66" y="44"/>
                      <a:pt x="66" y="44"/>
                      <a:pt x="66" y="44"/>
                    </a:cubicBezTo>
                    <a:cubicBezTo>
                      <a:pt x="58" y="6"/>
                      <a:pt x="0" y="0"/>
                      <a:pt x="0" y="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174"/>
                      <a:pt x="58" y="168"/>
                      <a:pt x="66" y="130"/>
                    </a:cubicBez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64" y="130"/>
                      <a:pt x="179" y="154"/>
                      <a:pt x="206" y="156"/>
                    </a:cubicBezTo>
                    <a:cubicBezTo>
                      <a:pt x="206" y="88"/>
                      <a:pt x="206" y="88"/>
                      <a:pt x="206" y="88"/>
                    </a:cubicBezTo>
                    <a:cubicBezTo>
                      <a:pt x="206" y="86"/>
                      <a:pt x="206" y="86"/>
                      <a:pt x="206" y="86"/>
                    </a:cubicBezTo>
                    <a:cubicBezTo>
                      <a:pt x="206" y="18"/>
                      <a:pt x="206" y="18"/>
                      <a:pt x="206" y="18"/>
                    </a:cubicBezTo>
                    <a:cubicBezTo>
                      <a:pt x="179" y="20"/>
                      <a:pt x="164" y="44"/>
                      <a:pt x="164" y="44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5" name="Line 11"/>
              <p:cNvSpPr>
                <a:spLocks noChangeShapeType="1"/>
              </p:cNvSpPr>
              <p:nvPr/>
            </p:nvSpPr>
            <p:spPr bwMode="auto">
              <a:xfrm flipH="1">
                <a:off x="2722" y="526"/>
                <a:ext cx="10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6" name="Group 14"/>
            <p:cNvGrpSpPr>
              <a:grpSpLocks noChangeAspect="1"/>
            </p:cNvGrpSpPr>
            <p:nvPr/>
          </p:nvGrpSpPr>
          <p:grpSpPr bwMode="auto">
            <a:xfrm>
              <a:off x="4509922" y="275989"/>
              <a:ext cx="315018" cy="317500"/>
              <a:chOff x="2781" y="92"/>
              <a:chExt cx="254" cy="256"/>
            </a:xfrm>
          </p:grpSpPr>
          <p:sp>
            <p:nvSpPr>
              <p:cNvPr id="577" name="Line 15"/>
              <p:cNvSpPr>
                <a:spLocks noChangeShapeType="1"/>
              </p:cNvSpPr>
              <p:nvPr/>
            </p:nvSpPr>
            <p:spPr bwMode="auto">
              <a:xfrm>
                <a:off x="2781" y="92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78" name="Line 16"/>
              <p:cNvSpPr>
                <a:spLocks noChangeShapeType="1"/>
              </p:cNvSpPr>
              <p:nvPr/>
            </p:nvSpPr>
            <p:spPr bwMode="auto">
              <a:xfrm flipH="1">
                <a:off x="2781" y="92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79" name="Line 17"/>
              <p:cNvSpPr>
                <a:spLocks noChangeShapeType="1"/>
              </p:cNvSpPr>
              <p:nvPr/>
            </p:nvSpPr>
            <p:spPr bwMode="auto">
              <a:xfrm>
                <a:off x="2951" y="263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0" name="Line 18"/>
              <p:cNvSpPr>
                <a:spLocks noChangeShapeType="1"/>
              </p:cNvSpPr>
              <p:nvPr/>
            </p:nvSpPr>
            <p:spPr bwMode="auto">
              <a:xfrm flipH="1">
                <a:off x="2951" y="263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1" name="Oval 19"/>
              <p:cNvSpPr>
                <a:spLocks noChangeArrowheads="1"/>
              </p:cNvSpPr>
              <p:nvPr/>
            </p:nvSpPr>
            <p:spPr bwMode="auto">
              <a:xfrm>
                <a:off x="2782" y="250"/>
                <a:ext cx="93" cy="9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2" name="Line 20"/>
              <p:cNvSpPr>
                <a:spLocks noChangeShapeType="1"/>
              </p:cNvSpPr>
              <p:nvPr/>
            </p:nvSpPr>
            <p:spPr bwMode="auto">
              <a:xfrm flipV="1">
                <a:off x="2865" y="98"/>
                <a:ext cx="165" cy="16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3" name="Freeform 21"/>
              <p:cNvSpPr>
                <a:spLocks/>
              </p:cNvSpPr>
              <p:nvPr/>
            </p:nvSpPr>
            <p:spPr bwMode="auto">
              <a:xfrm>
                <a:off x="2975" y="97"/>
                <a:ext cx="54" cy="54"/>
              </a:xfrm>
              <a:custGeom>
                <a:avLst/>
                <a:gdLst>
                  <a:gd name="T0" fmla="*/ 0 w 54"/>
                  <a:gd name="T1" fmla="*/ 0 h 54"/>
                  <a:gd name="T2" fmla="*/ 54 w 54"/>
                  <a:gd name="T3" fmla="*/ 0 h 54"/>
                  <a:gd name="T4" fmla="*/ 54 w 54"/>
                  <a:gd name="T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" h="54">
                    <a:moveTo>
                      <a:pt x="0" y="0"/>
                    </a:moveTo>
                    <a:lnTo>
                      <a:pt x="54" y="0"/>
                    </a:lnTo>
                    <a:lnTo>
                      <a:pt x="54" y="5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10" name="Group 609"/>
          <p:cNvGrpSpPr/>
          <p:nvPr/>
        </p:nvGrpSpPr>
        <p:grpSpPr>
          <a:xfrm>
            <a:off x="-7834306" y="279610"/>
            <a:ext cx="386629" cy="4047170"/>
            <a:chOff x="3466408" y="284720"/>
            <a:chExt cx="394382" cy="4128324"/>
          </a:xfrm>
        </p:grpSpPr>
        <p:grpSp>
          <p:nvGrpSpPr>
            <p:cNvPr id="611" name="Group 126"/>
            <p:cNvGrpSpPr>
              <a:grpSpLocks noChangeAspect="1"/>
            </p:cNvGrpSpPr>
            <p:nvPr/>
          </p:nvGrpSpPr>
          <p:grpSpPr bwMode="auto">
            <a:xfrm>
              <a:off x="3519529" y="1735665"/>
              <a:ext cx="288141" cy="395992"/>
              <a:chOff x="3827" y="2080"/>
              <a:chExt cx="179" cy="246"/>
            </a:xfrm>
          </p:grpSpPr>
          <p:sp>
            <p:nvSpPr>
              <p:cNvPr id="647" name="Freeform 127"/>
              <p:cNvSpPr>
                <a:spLocks/>
              </p:cNvSpPr>
              <p:nvPr/>
            </p:nvSpPr>
            <p:spPr bwMode="auto">
              <a:xfrm>
                <a:off x="3859" y="2080"/>
                <a:ext cx="147" cy="212"/>
              </a:xfrm>
              <a:custGeom>
                <a:avLst/>
                <a:gdLst>
                  <a:gd name="T0" fmla="*/ 147 w 147"/>
                  <a:gd name="T1" fmla="*/ 48 h 212"/>
                  <a:gd name="T2" fmla="*/ 147 w 147"/>
                  <a:gd name="T3" fmla="*/ 212 h 212"/>
                  <a:gd name="T4" fmla="*/ 0 w 147"/>
                  <a:gd name="T5" fmla="*/ 212 h 212"/>
                  <a:gd name="T6" fmla="*/ 0 w 147"/>
                  <a:gd name="T7" fmla="*/ 0 h 212"/>
                  <a:gd name="T8" fmla="*/ 99 w 147"/>
                  <a:gd name="T9" fmla="*/ 0 h 212"/>
                  <a:gd name="T10" fmla="*/ 147 w 147"/>
                  <a:gd name="T11" fmla="*/ 4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212">
                    <a:moveTo>
                      <a:pt x="147" y="48"/>
                    </a:moveTo>
                    <a:lnTo>
                      <a:pt x="147" y="212"/>
                    </a:lnTo>
                    <a:lnTo>
                      <a:pt x="0" y="212"/>
                    </a:lnTo>
                    <a:lnTo>
                      <a:pt x="0" y="0"/>
                    </a:lnTo>
                    <a:lnTo>
                      <a:pt x="99" y="0"/>
                    </a:lnTo>
                    <a:lnTo>
                      <a:pt x="147" y="4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8" name="Freeform 128"/>
              <p:cNvSpPr>
                <a:spLocks/>
              </p:cNvSpPr>
              <p:nvPr/>
            </p:nvSpPr>
            <p:spPr bwMode="auto">
              <a:xfrm>
                <a:off x="3958" y="2080"/>
                <a:ext cx="48" cy="52"/>
              </a:xfrm>
              <a:custGeom>
                <a:avLst/>
                <a:gdLst>
                  <a:gd name="T0" fmla="*/ 0 w 48"/>
                  <a:gd name="T1" fmla="*/ 0 h 52"/>
                  <a:gd name="T2" fmla="*/ 0 w 48"/>
                  <a:gd name="T3" fmla="*/ 52 h 52"/>
                  <a:gd name="T4" fmla="*/ 48 w 48"/>
                  <a:gd name="T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52">
                    <a:moveTo>
                      <a:pt x="0" y="0"/>
                    </a:moveTo>
                    <a:lnTo>
                      <a:pt x="0" y="52"/>
                    </a:lnTo>
                    <a:lnTo>
                      <a:pt x="48" y="52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9" name="Freeform 129"/>
              <p:cNvSpPr>
                <a:spLocks/>
              </p:cNvSpPr>
              <p:nvPr/>
            </p:nvSpPr>
            <p:spPr bwMode="auto">
              <a:xfrm>
                <a:off x="3827" y="2116"/>
                <a:ext cx="148" cy="210"/>
              </a:xfrm>
              <a:custGeom>
                <a:avLst/>
                <a:gdLst>
                  <a:gd name="T0" fmla="*/ 148 w 148"/>
                  <a:gd name="T1" fmla="*/ 176 h 210"/>
                  <a:gd name="T2" fmla="*/ 148 w 148"/>
                  <a:gd name="T3" fmla="*/ 210 h 210"/>
                  <a:gd name="T4" fmla="*/ 0 w 148"/>
                  <a:gd name="T5" fmla="*/ 210 h 210"/>
                  <a:gd name="T6" fmla="*/ 0 w 148"/>
                  <a:gd name="T7" fmla="*/ 0 h 210"/>
                  <a:gd name="T8" fmla="*/ 32 w 148"/>
                  <a:gd name="T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10">
                    <a:moveTo>
                      <a:pt x="148" y="176"/>
                    </a:moveTo>
                    <a:lnTo>
                      <a:pt x="148" y="210"/>
                    </a:lnTo>
                    <a:lnTo>
                      <a:pt x="0" y="210"/>
                    </a:lnTo>
                    <a:lnTo>
                      <a:pt x="0" y="0"/>
                    </a:lnTo>
                    <a:lnTo>
                      <a:pt x="32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2" name="Group 213"/>
            <p:cNvGrpSpPr>
              <a:grpSpLocks noChangeAspect="1"/>
            </p:cNvGrpSpPr>
            <p:nvPr/>
          </p:nvGrpSpPr>
          <p:grpSpPr bwMode="auto">
            <a:xfrm>
              <a:off x="3466408" y="2753266"/>
              <a:ext cx="394382" cy="222142"/>
              <a:chOff x="6355" y="1081"/>
              <a:chExt cx="245" cy="138"/>
            </a:xfrm>
          </p:grpSpPr>
          <p:sp>
            <p:nvSpPr>
              <p:cNvPr id="643" name="Rectangle 214"/>
              <p:cNvSpPr>
                <a:spLocks noChangeArrowheads="1"/>
              </p:cNvSpPr>
              <p:nvPr/>
            </p:nvSpPr>
            <p:spPr bwMode="auto">
              <a:xfrm>
                <a:off x="6355" y="1113"/>
                <a:ext cx="163" cy="7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4" name="Freeform 215"/>
              <p:cNvSpPr>
                <a:spLocks/>
              </p:cNvSpPr>
              <p:nvPr/>
            </p:nvSpPr>
            <p:spPr bwMode="auto">
              <a:xfrm>
                <a:off x="6518" y="1081"/>
                <a:ext cx="82" cy="138"/>
              </a:xfrm>
              <a:custGeom>
                <a:avLst/>
                <a:gdLst>
                  <a:gd name="T0" fmla="*/ 0 w 82"/>
                  <a:gd name="T1" fmla="*/ 32 h 138"/>
                  <a:gd name="T2" fmla="*/ 31 w 82"/>
                  <a:gd name="T3" fmla="*/ 0 h 138"/>
                  <a:gd name="T4" fmla="*/ 82 w 82"/>
                  <a:gd name="T5" fmla="*/ 0 h 138"/>
                  <a:gd name="T6" fmla="*/ 82 w 82"/>
                  <a:gd name="T7" fmla="*/ 138 h 138"/>
                  <a:gd name="T8" fmla="*/ 31 w 82"/>
                  <a:gd name="T9" fmla="*/ 138 h 138"/>
                  <a:gd name="T10" fmla="*/ 0 w 82"/>
                  <a:gd name="T11" fmla="*/ 103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" h="138">
                    <a:moveTo>
                      <a:pt x="0" y="32"/>
                    </a:moveTo>
                    <a:lnTo>
                      <a:pt x="31" y="0"/>
                    </a:lnTo>
                    <a:lnTo>
                      <a:pt x="82" y="0"/>
                    </a:lnTo>
                    <a:lnTo>
                      <a:pt x="82" y="138"/>
                    </a:lnTo>
                    <a:lnTo>
                      <a:pt x="31" y="138"/>
                    </a:lnTo>
                    <a:lnTo>
                      <a:pt x="0" y="10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5" name="Line 216"/>
              <p:cNvSpPr>
                <a:spLocks noChangeShapeType="1"/>
              </p:cNvSpPr>
              <p:nvPr/>
            </p:nvSpPr>
            <p:spPr bwMode="auto">
              <a:xfrm>
                <a:off x="6566" y="1081"/>
                <a:ext cx="0" cy="13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6" name="Oval 217"/>
              <p:cNvSpPr>
                <a:spLocks noChangeArrowheads="1"/>
              </p:cNvSpPr>
              <p:nvPr/>
            </p:nvSpPr>
            <p:spPr bwMode="auto">
              <a:xfrm>
                <a:off x="6481" y="1145"/>
                <a:ext cx="6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3" name="Group 227"/>
            <p:cNvGrpSpPr>
              <a:grpSpLocks noChangeAspect="1"/>
            </p:cNvGrpSpPr>
            <p:nvPr/>
          </p:nvGrpSpPr>
          <p:grpSpPr bwMode="auto">
            <a:xfrm>
              <a:off x="3508811" y="3159849"/>
              <a:ext cx="309576" cy="310880"/>
              <a:chOff x="6140" y="2399"/>
              <a:chExt cx="237" cy="238"/>
            </a:xfrm>
          </p:grpSpPr>
          <p:sp>
            <p:nvSpPr>
              <p:cNvPr id="641" name="Oval 228"/>
              <p:cNvSpPr>
                <a:spLocks noChangeArrowheads="1"/>
              </p:cNvSpPr>
              <p:nvPr/>
            </p:nvSpPr>
            <p:spPr bwMode="auto">
              <a:xfrm>
                <a:off x="6199" y="2457"/>
                <a:ext cx="118" cy="11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2" name="Freeform 229"/>
              <p:cNvSpPr>
                <a:spLocks/>
              </p:cNvSpPr>
              <p:nvPr/>
            </p:nvSpPr>
            <p:spPr bwMode="auto">
              <a:xfrm>
                <a:off x="6140" y="2399"/>
                <a:ext cx="237" cy="238"/>
              </a:xfrm>
              <a:custGeom>
                <a:avLst/>
                <a:gdLst>
                  <a:gd name="T0" fmla="*/ 298 w 327"/>
                  <a:gd name="T1" fmla="*/ 162 h 327"/>
                  <a:gd name="T2" fmla="*/ 295 w 327"/>
                  <a:gd name="T3" fmla="*/ 135 h 327"/>
                  <a:gd name="T4" fmla="*/ 327 w 327"/>
                  <a:gd name="T5" fmla="*/ 117 h 327"/>
                  <a:gd name="T6" fmla="*/ 286 w 327"/>
                  <a:gd name="T7" fmla="*/ 46 h 327"/>
                  <a:gd name="T8" fmla="*/ 256 w 327"/>
                  <a:gd name="T9" fmla="*/ 64 h 327"/>
                  <a:gd name="T10" fmla="*/ 205 w 327"/>
                  <a:gd name="T11" fmla="*/ 33 h 327"/>
                  <a:gd name="T12" fmla="*/ 205 w 327"/>
                  <a:gd name="T13" fmla="*/ 0 h 327"/>
                  <a:gd name="T14" fmla="*/ 124 w 327"/>
                  <a:gd name="T15" fmla="*/ 0 h 327"/>
                  <a:gd name="T16" fmla="*/ 124 w 327"/>
                  <a:gd name="T17" fmla="*/ 31 h 327"/>
                  <a:gd name="T18" fmla="*/ 68 w 327"/>
                  <a:gd name="T19" fmla="*/ 64 h 327"/>
                  <a:gd name="T20" fmla="*/ 41 w 327"/>
                  <a:gd name="T21" fmla="*/ 48 h 327"/>
                  <a:gd name="T22" fmla="*/ 0 w 327"/>
                  <a:gd name="T23" fmla="*/ 119 h 327"/>
                  <a:gd name="T24" fmla="*/ 29 w 327"/>
                  <a:gd name="T25" fmla="*/ 135 h 327"/>
                  <a:gd name="T26" fmla="*/ 26 w 327"/>
                  <a:gd name="T27" fmla="*/ 162 h 327"/>
                  <a:gd name="T28" fmla="*/ 30 w 327"/>
                  <a:gd name="T29" fmla="*/ 194 h 327"/>
                  <a:gd name="T30" fmla="*/ 3 w 327"/>
                  <a:gd name="T31" fmla="*/ 210 h 327"/>
                  <a:gd name="T32" fmla="*/ 43 w 327"/>
                  <a:gd name="T33" fmla="*/ 280 h 327"/>
                  <a:gd name="T34" fmla="*/ 72 w 327"/>
                  <a:gd name="T35" fmla="*/ 264 h 327"/>
                  <a:gd name="T36" fmla="*/ 124 w 327"/>
                  <a:gd name="T37" fmla="*/ 292 h 327"/>
                  <a:gd name="T38" fmla="*/ 124 w 327"/>
                  <a:gd name="T39" fmla="*/ 327 h 327"/>
                  <a:gd name="T40" fmla="*/ 205 w 327"/>
                  <a:gd name="T41" fmla="*/ 327 h 327"/>
                  <a:gd name="T42" fmla="*/ 205 w 327"/>
                  <a:gd name="T43" fmla="*/ 291 h 327"/>
                  <a:gd name="T44" fmla="*/ 252 w 327"/>
                  <a:gd name="T45" fmla="*/ 264 h 327"/>
                  <a:gd name="T46" fmla="*/ 283 w 327"/>
                  <a:gd name="T47" fmla="*/ 282 h 327"/>
                  <a:gd name="T48" fmla="*/ 324 w 327"/>
                  <a:gd name="T49" fmla="*/ 212 h 327"/>
                  <a:gd name="T50" fmla="*/ 294 w 327"/>
                  <a:gd name="T51" fmla="*/ 194 h 327"/>
                  <a:gd name="T52" fmla="*/ 298 w 327"/>
                  <a:gd name="T5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7" h="327"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4" name="Group 232"/>
            <p:cNvGrpSpPr>
              <a:grpSpLocks noChangeAspect="1"/>
            </p:cNvGrpSpPr>
            <p:nvPr/>
          </p:nvGrpSpPr>
          <p:grpSpPr bwMode="auto">
            <a:xfrm>
              <a:off x="3467213" y="3655170"/>
              <a:ext cx="392772" cy="238239"/>
              <a:chOff x="3795" y="2130"/>
              <a:chExt cx="244" cy="148"/>
            </a:xfrm>
          </p:grpSpPr>
          <p:sp>
            <p:nvSpPr>
              <p:cNvPr id="639" name="Freeform 233"/>
              <p:cNvSpPr>
                <a:spLocks/>
              </p:cNvSpPr>
              <p:nvPr/>
            </p:nvSpPr>
            <p:spPr bwMode="auto">
              <a:xfrm>
                <a:off x="3795" y="2130"/>
                <a:ext cx="244" cy="74"/>
              </a:xfrm>
              <a:custGeom>
                <a:avLst/>
                <a:gdLst>
                  <a:gd name="T0" fmla="*/ 80 w 244"/>
                  <a:gd name="T1" fmla="*/ 17 h 74"/>
                  <a:gd name="T2" fmla="*/ 64 w 244"/>
                  <a:gd name="T3" fmla="*/ 0 h 74"/>
                  <a:gd name="T4" fmla="*/ 0 w 244"/>
                  <a:gd name="T5" fmla="*/ 64 h 74"/>
                  <a:gd name="T6" fmla="*/ 0 w 244"/>
                  <a:gd name="T7" fmla="*/ 74 h 74"/>
                  <a:gd name="T8" fmla="*/ 244 w 244"/>
                  <a:gd name="T9" fmla="*/ 74 h 74"/>
                  <a:gd name="T10" fmla="*/ 244 w 244"/>
                  <a:gd name="T11" fmla="*/ 64 h 74"/>
                  <a:gd name="T12" fmla="*/ 178 w 244"/>
                  <a:gd name="T13" fmla="*/ 0 h 74"/>
                  <a:gd name="T14" fmla="*/ 161 w 244"/>
                  <a:gd name="T15" fmla="*/ 1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4" h="74">
                    <a:moveTo>
                      <a:pt x="80" y="17"/>
                    </a:moveTo>
                    <a:lnTo>
                      <a:pt x="64" y="0"/>
                    </a:lnTo>
                    <a:lnTo>
                      <a:pt x="0" y="64"/>
                    </a:lnTo>
                    <a:lnTo>
                      <a:pt x="0" y="74"/>
                    </a:lnTo>
                    <a:lnTo>
                      <a:pt x="244" y="74"/>
                    </a:lnTo>
                    <a:lnTo>
                      <a:pt x="244" y="64"/>
                    </a:lnTo>
                    <a:lnTo>
                      <a:pt x="178" y="0"/>
                    </a:lnTo>
                    <a:lnTo>
                      <a:pt x="161" y="1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0" name="Freeform 234"/>
              <p:cNvSpPr>
                <a:spLocks/>
              </p:cNvSpPr>
              <p:nvPr/>
            </p:nvSpPr>
            <p:spPr bwMode="auto">
              <a:xfrm>
                <a:off x="3809" y="2204"/>
                <a:ext cx="213" cy="74"/>
              </a:xfrm>
              <a:custGeom>
                <a:avLst/>
                <a:gdLst>
                  <a:gd name="T0" fmla="*/ 0 w 294"/>
                  <a:gd name="T1" fmla="*/ 0 h 101"/>
                  <a:gd name="T2" fmla="*/ 0 w 294"/>
                  <a:gd name="T3" fmla="*/ 42 h 101"/>
                  <a:gd name="T4" fmla="*/ 58 w 294"/>
                  <a:gd name="T5" fmla="*/ 101 h 101"/>
                  <a:gd name="T6" fmla="*/ 116 w 294"/>
                  <a:gd name="T7" fmla="*/ 42 h 101"/>
                  <a:gd name="T8" fmla="*/ 116 w 294"/>
                  <a:gd name="T9" fmla="*/ 32 h 101"/>
                  <a:gd name="T10" fmla="*/ 147 w 294"/>
                  <a:gd name="T11" fmla="*/ 1 h 101"/>
                  <a:gd name="T12" fmla="*/ 178 w 294"/>
                  <a:gd name="T13" fmla="*/ 32 h 101"/>
                  <a:gd name="T14" fmla="*/ 178 w 294"/>
                  <a:gd name="T15" fmla="*/ 42 h 101"/>
                  <a:gd name="T16" fmla="*/ 236 w 294"/>
                  <a:gd name="T17" fmla="*/ 101 h 101"/>
                  <a:gd name="T18" fmla="*/ 294 w 294"/>
                  <a:gd name="T19" fmla="*/ 42 h 101"/>
                  <a:gd name="T20" fmla="*/ 294 w 294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4" h="101">
                    <a:moveTo>
                      <a:pt x="0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75"/>
                      <a:pt x="26" y="101"/>
                      <a:pt x="58" y="101"/>
                    </a:cubicBezTo>
                    <a:cubicBezTo>
                      <a:pt x="90" y="101"/>
                      <a:pt x="116" y="75"/>
                      <a:pt x="116" y="42"/>
                    </a:cubicBezTo>
                    <a:cubicBezTo>
                      <a:pt x="116" y="32"/>
                      <a:pt x="116" y="32"/>
                      <a:pt x="116" y="32"/>
                    </a:cubicBezTo>
                    <a:cubicBezTo>
                      <a:pt x="116" y="15"/>
                      <a:pt x="130" y="1"/>
                      <a:pt x="147" y="1"/>
                    </a:cubicBezTo>
                    <a:cubicBezTo>
                      <a:pt x="164" y="1"/>
                      <a:pt x="178" y="15"/>
                      <a:pt x="178" y="32"/>
                    </a:cubicBezTo>
                    <a:cubicBezTo>
                      <a:pt x="178" y="42"/>
                      <a:pt x="178" y="42"/>
                      <a:pt x="178" y="42"/>
                    </a:cubicBezTo>
                    <a:cubicBezTo>
                      <a:pt x="178" y="75"/>
                      <a:pt x="204" y="101"/>
                      <a:pt x="236" y="101"/>
                    </a:cubicBezTo>
                    <a:cubicBezTo>
                      <a:pt x="268" y="101"/>
                      <a:pt x="294" y="75"/>
                      <a:pt x="294" y="42"/>
                    </a:cubicBezTo>
                    <a:cubicBezTo>
                      <a:pt x="294" y="0"/>
                      <a:pt x="294" y="0"/>
                      <a:pt x="29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5" name="Group 206"/>
            <p:cNvGrpSpPr>
              <a:grpSpLocks noChangeAspect="1"/>
            </p:cNvGrpSpPr>
            <p:nvPr/>
          </p:nvGrpSpPr>
          <p:grpSpPr bwMode="auto">
            <a:xfrm>
              <a:off x="3471237" y="2316098"/>
              <a:ext cx="384724" cy="252727"/>
              <a:chOff x="3798" y="2126"/>
              <a:chExt cx="239" cy="157"/>
            </a:xfrm>
          </p:grpSpPr>
          <p:sp>
            <p:nvSpPr>
              <p:cNvPr id="635" name="Freeform 207"/>
              <p:cNvSpPr>
                <a:spLocks/>
              </p:cNvSpPr>
              <p:nvPr/>
            </p:nvSpPr>
            <p:spPr bwMode="auto">
              <a:xfrm>
                <a:off x="3946" y="2126"/>
                <a:ext cx="91" cy="92"/>
              </a:xfrm>
              <a:custGeom>
                <a:avLst/>
                <a:gdLst>
                  <a:gd name="T0" fmla="*/ 54 w 91"/>
                  <a:gd name="T1" fmla="*/ 92 h 92"/>
                  <a:gd name="T2" fmla="*/ 0 w 91"/>
                  <a:gd name="T3" fmla="*/ 37 h 92"/>
                  <a:gd name="T4" fmla="*/ 37 w 91"/>
                  <a:gd name="T5" fmla="*/ 0 h 92"/>
                  <a:gd name="T6" fmla="*/ 91 w 91"/>
                  <a:gd name="T7" fmla="*/ 55 h 92"/>
                  <a:gd name="T8" fmla="*/ 54 w 91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2">
                    <a:moveTo>
                      <a:pt x="54" y="92"/>
                    </a:moveTo>
                    <a:lnTo>
                      <a:pt x="0" y="37"/>
                    </a:lnTo>
                    <a:lnTo>
                      <a:pt x="37" y="0"/>
                    </a:lnTo>
                    <a:lnTo>
                      <a:pt x="91" y="55"/>
                    </a:lnTo>
                    <a:lnTo>
                      <a:pt x="54" y="9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6" name="Line 208"/>
              <p:cNvSpPr>
                <a:spLocks noChangeShapeType="1"/>
              </p:cNvSpPr>
              <p:nvPr/>
            </p:nvSpPr>
            <p:spPr bwMode="auto">
              <a:xfrm flipH="1">
                <a:off x="3826" y="2163"/>
                <a:ext cx="120" cy="1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7" name="Freeform 209"/>
              <p:cNvSpPr>
                <a:spLocks/>
              </p:cNvSpPr>
              <p:nvPr/>
            </p:nvSpPr>
            <p:spPr bwMode="auto">
              <a:xfrm>
                <a:off x="3798" y="2126"/>
                <a:ext cx="91" cy="92"/>
              </a:xfrm>
              <a:custGeom>
                <a:avLst/>
                <a:gdLst>
                  <a:gd name="T0" fmla="*/ 37 w 91"/>
                  <a:gd name="T1" fmla="*/ 92 h 92"/>
                  <a:gd name="T2" fmla="*/ 91 w 91"/>
                  <a:gd name="T3" fmla="*/ 37 h 92"/>
                  <a:gd name="T4" fmla="*/ 54 w 91"/>
                  <a:gd name="T5" fmla="*/ 0 h 92"/>
                  <a:gd name="T6" fmla="*/ 0 w 91"/>
                  <a:gd name="T7" fmla="*/ 55 h 92"/>
                  <a:gd name="T8" fmla="*/ 37 w 91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2">
                    <a:moveTo>
                      <a:pt x="37" y="92"/>
                    </a:moveTo>
                    <a:lnTo>
                      <a:pt x="91" y="37"/>
                    </a:lnTo>
                    <a:lnTo>
                      <a:pt x="54" y="0"/>
                    </a:lnTo>
                    <a:lnTo>
                      <a:pt x="0" y="55"/>
                    </a:lnTo>
                    <a:lnTo>
                      <a:pt x="37" y="9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8" name="Line 210"/>
              <p:cNvSpPr>
                <a:spLocks noChangeShapeType="1"/>
              </p:cNvSpPr>
              <p:nvPr/>
            </p:nvSpPr>
            <p:spPr bwMode="auto">
              <a:xfrm>
                <a:off x="3889" y="2163"/>
                <a:ext cx="120" cy="1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6" name="Group 220"/>
            <p:cNvGrpSpPr>
              <a:grpSpLocks noChangeAspect="1"/>
            </p:cNvGrpSpPr>
            <p:nvPr/>
          </p:nvGrpSpPr>
          <p:grpSpPr bwMode="auto">
            <a:xfrm>
              <a:off x="3494616" y="4077848"/>
              <a:ext cx="337966" cy="335196"/>
              <a:chOff x="3795" y="2082"/>
              <a:chExt cx="244" cy="242"/>
            </a:xfrm>
          </p:grpSpPr>
          <p:sp>
            <p:nvSpPr>
              <p:cNvPr id="631" name="Freeform 221"/>
              <p:cNvSpPr>
                <a:spLocks/>
              </p:cNvSpPr>
              <p:nvPr/>
            </p:nvSpPr>
            <p:spPr bwMode="auto">
              <a:xfrm>
                <a:off x="3795" y="2082"/>
                <a:ext cx="244" cy="242"/>
              </a:xfrm>
              <a:custGeom>
                <a:avLst/>
                <a:gdLst>
                  <a:gd name="T0" fmla="*/ 0 w 337"/>
                  <a:gd name="T1" fmla="*/ 18 h 334"/>
                  <a:gd name="T2" fmla="*/ 19 w 337"/>
                  <a:gd name="T3" fmla="*/ 0 h 334"/>
                  <a:gd name="T4" fmla="*/ 318 w 337"/>
                  <a:gd name="T5" fmla="*/ 0 h 334"/>
                  <a:gd name="T6" fmla="*/ 337 w 337"/>
                  <a:gd name="T7" fmla="*/ 18 h 334"/>
                  <a:gd name="T8" fmla="*/ 337 w 337"/>
                  <a:gd name="T9" fmla="*/ 334 h 334"/>
                  <a:gd name="T10" fmla="*/ 37 w 337"/>
                  <a:gd name="T11" fmla="*/ 334 h 334"/>
                  <a:gd name="T12" fmla="*/ 0 w 337"/>
                  <a:gd name="T13" fmla="*/ 297 h 334"/>
                  <a:gd name="T14" fmla="*/ 0 w 337"/>
                  <a:gd name="T15" fmla="*/ 18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7" h="334">
                    <a:moveTo>
                      <a:pt x="0" y="18"/>
                    </a:moveTo>
                    <a:cubicBezTo>
                      <a:pt x="0" y="8"/>
                      <a:pt x="9" y="0"/>
                      <a:pt x="19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29" y="0"/>
                      <a:pt x="337" y="8"/>
                      <a:pt x="337" y="18"/>
                    </a:cubicBezTo>
                    <a:cubicBezTo>
                      <a:pt x="337" y="334"/>
                      <a:pt x="337" y="334"/>
                      <a:pt x="337" y="334"/>
                    </a:cubicBezTo>
                    <a:cubicBezTo>
                      <a:pt x="37" y="334"/>
                      <a:pt x="37" y="334"/>
                      <a:pt x="37" y="334"/>
                    </a:cubicBezTo>
                    <a:cubicBezTo>
                      <a:pt x="0" y="297"/>
                      <a:pt x="0" y="297"/>
                      <a:pt x="0" y="297"/>
                    </a:cubicBezTo>
                    <a:lnTo>
                      <a:pt x="0" y="1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2" name="Freeform 222"/>
              <p:cNvSpPr>
                <a:spLocks/>
              </p:cNvSpPr>
              <p:nvPr/>
            </p:nvSpPr>
            <p:spPr bwMode="auto">
              <a:xfrm>
                <a:off x="3834" y="2082"/>
                <a:ext cx="166" cy="109"/>
              </a:xfrm>
              <a:custGeom>
                <a:avLst/>
                <a:gdLst>
                  <a:gd name="T0" fmla="*/ 0 w 166"/>
                  <a:gd name="T1" fmla="*/ 0 h 109"/>
                  <a:gd name="T2" fmla="*/ 0 w 166"/>
                  <a:gd name="T3" fmla="*/ 109 h 109"/>
                  <a:gd name="T4" fmla="*/ 166 w 166"/>
                  <a:gd name="T5" fmla="*/ 109 h 109"/>
                  <a:gd name="T6" fmla="*/ 166 w 166"/>
                  <a:gd name="T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6" h="109">
                    <a:moveTo>
                      <a:pt x="0" y="0"/>
                    </a:moveTo>
                    <a:lnTo>
                      <a:pt x="0" y="109"/>
                    </a:lnTo>
                    <a:lnTo>
                      <a:pt x="166" y="109"/>
                    </a:lnTo>
                    <a:lnTo>
                      <a:pt x="166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3" name="Freeform 223"/>
              <p:cNvSpPr>
                <a:spLocks/>
              </p:cNvSpPr>
              <p:nvPr/>
            </p:nvSpPr>
            <p:spPr bwMode="auto">
              <a:xfrm>
                <a:off x="3861" y="2248"/>
                <a:ext cx="112" cy="76"/>
              </a:xfrm>
              <a:custGeom>
                <a:avLst/>
                <a:gdLst>
                  <a:gd name="T0" fmla="*/ 0 w 112"/>
                  <a:gd name="T1" fmla="*/ 76 h 76"/>
                  <a:gd name="T2" fmla="*/ 0 w 112"/>
                  <a:gd name="T3" fmla="*/ 0 h 76"/>
                  <a:gd name="T4" fmla="*/ 112 w 112"/>
                  <a:gd name="T5" fmla="*/ 0 h 76"/>
                  <a:gd name="T6" fmla="*/ 112 w 112"/>
                  <a:gd name="T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76">
                    <a:moveTo>
                      <a:pt x="0" y="76"/>
                    </a:moveTo>
                    <a:lnTo>
                      <a:pt x="0" y="0"/>
                    </a:lnTo>
                    <a:lnTo>
                      <a:pt x="112" y="0"/>
                    </a:lnTo>
                    <a:lnTo>
                      <a:pt x="112" y="7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4" name="Line 224"/>
              <p:cNvSpPr>
                <a:spLocks noChangeShapeType="1"/>
              </p:cNvSpPr>
              <p:nvPr/>
            </p:nvSpPr>
            <p:spPr bwMode="auto">
              <a:xfrm>
                <a:off x="3892" y="2281"/>
                <a:ext cx="0" cy="4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7" name="Group 28"/>
            <p:cNvGrpSpPr>
              <a:grpSpLocks noChangeAspect="1"/>
            </p:cNvGrpSpPr>
            <p:nvPr/>
          </p:nvGrpSpPr>
          <p:grpSpPr bwMode="auto">
            <a:xfrm>
              <a:off x="3493736" y="1226690"/>
              <a:ext cx="339726" cy="324534"/>
              <a:chOff x="2110" y="763"/>
              <a:chExt cx="246" cy="235"/>
            </a:xfrm>
          </p:grpSpPr>
          <p:sp>
            <p:nvSpPr>
              <p:cNvPr id="627" name="Freeform 29"/>
              <p:cNvSpPr>
                <a:spLocks/>
              </p:cNvSpPr>
              <p:nvPr/>
            </p:nvSpPr>
            <p:spPr bwMode="auto">
              <a:xfrm>
                <a:off x="2110" y="825"/>
                <a:ext cx="246" cy="173"/>
              </a:xfrm>
              <a:custGeom>
                <a:avLst/>
                <a:gdLst>
                  <a:gd name="T0" fmla="*/ 246 w 246"/>
                  <a:gd name="T1" fmla="*/ 173 h 173"/>
                  <a:gd name="T2" fmla="*/ 0 w 246"/>
                  <a:gd name="T3" fmla="*/ 173 h 173"/>
                  <a:gd name="T4" fmla="*/ 0 w 246"/>
                  <a:gd name="T5" fmla="*/ 0 h 173"/>
                  <a:gd name="T6" fmla="*/ 122 w 246"/>
                  <a:gd name="T7" fmla="*/ 0 h 173"/>
                  <a:gd name="T8" fmla="*/ 246 w 246"/>
                  <a:gd name="T9" fmla="*/ 0 h 173"/>
                  <a:gd name="T10" fmla="*/ 246 w 246"/>
                  <a:gd name="T11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173">
                    <a:moveTo>
                      <a:pt x="246" y="173"/>
                    </a:moveTo>
                    <a:lnTo>
                      <a:pt x="0" y="173"/>
                    </a:lnTo>
                    <a:lnTo>
                      <a:pt x="0" y="0"/>
                    </a:lnTo>
                    <a:lnTo>
                      <a:pt x="122" y="0"/>
                    </a:lnTo>
                    <a:lnTo>
                      <a:pt x="246" y="0"/>
                    </a:lnTo>
                    <a:lnTo>
                      <a:pt x="246" y="173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8" name="Line 30"/>
              <p:cNvSpPr>
                <a:spLocks noChangeShapeType="1"/>
              </p:cNvSpPr>
              <p:nvPr/>
            </p:nvSpPr>
            <p:spPr bwMode="auto">
              <a:xfrm flipH="1">
                <a:off x="2110" y="911"/>
                <a:ext cx="24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9" name="Freeform 31"/>
              <p:cNvSpPr>
                <a:spLocks/>
              </p:cNvSpPr>
              <p:nvPr/>
            </p:nvSpPr>
            <p:spPr bwMode="auto">
              <a:xfrm>
                <a:off x="2233" y="763"/>
                <a:ext cx="72" cy="235"/>
              </a:xfrm>
              <a:custGeom>
                <a:avLst/>
                <a:gdLst>
                  <a:gd name="T0" fmla="*/ 60 w 100"/>
                  <a:gd name="T1" fmla="*/ 85 h 325"/>
                  <a:gd name="T2" fmla="*/ 100 w 100"/>
                  <a:gd name="T3" fmla="*/ 45 h 325"/>
                  <a:gd name="T4" fmla="*/ 60 w 100"/>
                  <a:gd name="T5" fmla="*/ 6 h 325"/>
                  <a:gd name="T6" fmla="*/ 1 w 100"/>
                  <a:gd name="T7" fmla="*/ 85 h 325"/>
                  <a:gd name="T8" fmla="*/ 1 w 100"/>
                  <a:gd name="T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5">
                    <a:moveTo>
                      <a:pt x="60" y="85"/>
                    </a:moveTo>
                    <a:cubicBezTo>
                      <a:pt x="82" y="85"/>
                      <a:pt x="100" y="67"/>
                      <a:pt x="100" y="45"/>
                    </a:cubicBezTo>
                    <a:cubicBezTo>
                      <a:pt x="100" y="23"/>
                      <a:pt x="82" y="6"/>
                      <a:pt x="60" y="6"/>
                    </a:cubicBezTo>
                    <a:cubicBezTo>
                      <a:pt x="60" y="6"/>
                      <a:pt x="0" y="0"/>
                      <a:pt x="1" y="85"/>
                    </a:cubicBezTo>
                    <a:cubicBezTo>
                      <a:pt x="1" y="325"/>
                      <a:pt x="1" y="325"/>
                      <a:pt x="1" y="32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0" name="Freeform 32"/>
              <p:cNvSpPr>
                <a:spLocks/>
              </p:cNvSpPr>
              <p:nvPr/>
            </p:nvSpPr>
            <p:spPr bwMode="auto">
              <a:xfrm>
                <a:off x="2162" y="763"/>
                <a:ext cx="72" cy="62"/>
              </a:xfrm>
              <a:custGeom>
                <a:avLst/>
                <a:gdLst>
                  <a:gd name="T0" fmla="*/ 40 w 100"/>
                  <a:gd name="T1" fmla="*/ 85 h 85"/>
                  <a:gd name="T2" fmla="*/ 0 w 100"/>
                  <a:gd name="T3" fmla="*/ 45 h 85"/>
                  <a:gd name="T4" fmla="*/ 40 w 100"/>
                  <a:gd name="T5" fmla="*/ 6 h 85"/>
                  <a:gd name="T6" fmla="*/ 99 w 100"/>
                  <a:gd name="T7" fmla="*/ 85 h 85"/>
                  <a:gd name="T8" fmla="*/ 99 w 100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85">
                    <a:moveTo>
                      <a:pt x="40" y="85"/>
                    </a:moveTo>
                    <a:cubicBezTo>
                      <a:pt x="18" y="85"/>
                      <a:pt x="0" y="67"/>
                      <a:pt x="0" y="45"/>
                    </a:cubicBezTo>
                    <a:cubicBezTo>
                      <a:pt x="0" y="23"/>
                      <a:pt x="18" y="6"/>
                      <a:pt x="40" y="6"/>
                    </a:cubicBezTo>
                    <a:cubicBezTo>
                      <a:pt x="40" y="6"/>
                      <a:pt x="100" y="0"/>
                      <a:pt x="99" y="85"/>
                    </a:cubicBezTo>
                    <a:cubicBezTo>
                      <a:pt x="99" y="85"/>
                      <a:pt x="99" y="85"/>
                      <a:pt x="99" y="8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8" name="Group 116"/>
            <p:cNvGrpSpPr>
              <a:grpSpLocks noChangeAspect="1"/>
            </p:cNvGrpSpPr>
            <p:nvPr/>
          </p:nvGrpSpPr>
          <p:grpSpPr bwMode="auto">
            <a:xfrm>
              <a:off x="3524693" y="769199"/>
              <a:ext cx="277812" cy="273050"/>
              <a:chOff x="2104" y="476"/>
              <a:chExt cx="175" cy="172"/>
            </a:xfrm>
          </p:grpSpPr>
          <p:sp>
            <p:nvSpPr>
              <p:cNvPr id="622" name="Freeform 117"/>
              <p:cNvSpPr>
                <a:spLocks/>
              </p:cNvSpPr>
              <p:nvPr/>
            </p:nvSpPr>
            <p:spPr bwMode="auto">
              <a:xfrm>
                <a:off x="2247" y="619"/>
                <a:ext cx="32" cy="28"/>
              </a:xfrm>
              <a:custGeom>
                <a:avLst/>
                <a:gdLst>
                  <a:gd name="T0" fmla="*/ 0 w 44"/>
                  <a:gd name="T1" fmla="*/ 39 h 39"/>
                  <a:gd name="T2" fmla="*/ 13 w 44"/>
                  <a:gd name="T3" fmla="*/ 12 h 39"/>
                  <a:gd name="T4" fmla="*/ 44 w 44"/>
                  <a:gd name="T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9">
                    <a:moveTo>
                      <a:pt x="0" y="39"/>
                    </a:moveTo>
                    <a:cubicBezTo>
                      <a:pt x="1" y="29"/>
                      <a:pt x="5" y="20"/>
                      <a:pt x="13" y="12"/>
                    </a:cubicBezTo>
                    <a:cubicBezTo>
                      <a:pt x="21" y="4"/>
                      <a:pt x="33" y="0"/>
                      <a:pt x="4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3" name="Freeform 118"/>
              <p:cNvSpPr>
                <a:spLocks/>
              </p:cNvSpPr>
              <p:nvPr/>
            </p:nvSpPr>
            <p:spPr bwMode="auto">
              <a:xfrm>
                <a:off x="2212" y="584"/>
                <a:ext cx="67" cy="63"/>
              </a:xfrm>
              <a:custGeom>
                <a:avLst/>
                <a:gdLst>
                  <a:gd name="T0" fmla="*/ 0 w 92"/>
                  <a:gd name="T1" fmla="*/ 87 h 87"/>
                  <a:gd name="T2" fmla="*/ 27 w 92"/>
                  <a:gd name="T3" fmla="*/ 27 h 87"/>
                  <a:gd name="T4" fmla="*/ 92 w 92"/>
                  <a:gd name="T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2" h="87">
                    <a:moveTo>
                      <a:pt x="0" y="87"/>
                    </a:moveTo>
                    <a:cubicBezTo>
                      <a:pt x="1" y="65"/>
                      <a:pt x="10" y="43"/>
                      <a:pt x="27" y="27"/>
                    </a:cubicBezTo>
                    <a:cubicBezTo>
                      <a:pt x="45" y="9"/>
                      <a:pt x="68" y="0"/>
                      <a:pt x="92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4" name="Freeform 119"/>
              <p:cNvSpPr>
                <a:spLocks/>
              </p:cNvSpPr>
              <p:nvPr/>
            </p:nvSpPr>
            <p:spPr bwMode="auto">
              <a:xfrm>
                <a:off x="2177" y="549"/>
                <a:ext cx="102" cy="98"/>
              </a:xfrm>
              <a:custGeom>
                <a:avLst/>
                <a:gdLst>
                  <a:gd name="T0" fmla="*/ 0 w 140"/>
                  <a:gd name="T1" fmla="*/ 135 h 135"/>
                  <a:gd name="T2" fmla="*/ 41 w 140"/>
                  <a:gd name="T3" fmla="*/ 41 h 135"/>
                  <a:gd name="T4" fmla="*/ 140 w 140"/>
                  <a:gd name="T5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0" h="135">
                    <a:moveTo>
                      <a:pt x="0" y="135"/>
                    </a:moveTo>
                    <a:cubicBezTo>
                      <a:pt x="1" y="101"/>
                      <a:pt x="15" y="67"/>
                      <a:pt x="41" y="41"/>
                    </a:cubicBezTo>
                    <a:cubicBezTo>
                      <a:pt x="68" y="13"/>
                      <a:pt x="104" y="0"/>
                      <a:pt x="14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5" name="Freeform 120"/>
              <p:cNvSpPr>
                <a:spLocks/>
              </p:cNvSpPr>
              <p:nvPr/>
            </p:nvSpPr>
            <p:spPr bwMode="auto">
              <a:xfrm>
                <a:off x="2141" y="512"/>
                <a:ext cx="138" cy="136"/>
              </a:xfrm>
              <a:custGeom>
                <a:avLst/>
                <a:gdLst>
                  <a:gd name="T0" fmla="*/ 0 w 189"/>
                  <a:gd name="T1" fmla="*/ 186 h 186"/>
                  <a:gd name="T2" fmla="*/ 55 w 189"/>
                  <a:gd name="T3" fmla="*/ 56 h 186"/>
                  <a:gd name="T4" fmla="*/ 189 w 189"/>
                  <a:gd name="T5" fmla="*/ 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9" h="186">
                    <a:moveTo>
                      <a:pt x="0" y="186"/>
                    </a:moveTo>
                    <a:cubicBezTo>
                      <a:pt x="0" y="139"/>
                      <a:pt x="19" y="92"/>
                      <a:pt x="55" y="56"/>
                    </a:cubicBezTo>
                    <a:cubicBezTo>
                      <a:pt x="92" y="19"/>
                      <a:pt x="140" y="0"/>
                      <a:pt x="189" y="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6" name="Freeform 121"/>
              <p:cNvSpPr>
                <a:spLocks/>
              </p:cNvSpPr>
              <p:nvPr/>
            </p:nvSpPr>
            <p:spPr bwMode="auto">
              <a:xfrm>
                <a:off x="2104" y="476"/>
                <a:ext cx="175" cy="171"/>
              </a:xfrm>
              <a:custGeom>
                <a:avLst/>
                <a:gdLst>
                  <a:gd name="T0" fmla="*/ 0 w 240"/>
                  <a:gd name="T1" fmla="*/ 235 h 235"/>
                  <a:gd name="T2" fmla="*/ 70 w 240"/>
                  <a:gd name="T3" fmla="*/ 70 h 235"/>
                  <a:gd name="T4" fmla="*/ 240 w 240"/>
                  <a:gd name="T5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235">
                    <a:moveTo>
                      <a:pt x="0" y="235"/>
                    </a:moveTo>
                    <a:cubicBezTo>
                      <a:pt x="1" y="175"/>
                      <a:pt x="24" y="116"/>
                      <a:pt x="70" y="70"/>
                    </a:cubicBezTo>
                    <a:cubicBezTo>
                      <a:pt x="117" y="23"/>
                      <a:pt x="178" y="0"/>
                      <a:pt x="24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9" name="Group 139"/>
            <p:cNvGrpSpPr>
              <a:grpSpLocks noChangeAspect="1"/>
            </p:cNvGrpSpPr>
            <p:nvPr/>
          </p:nvGrpSpPr>
          <p:grpSpPr bwMode="auto">
            <a:xfrm>
              <a:off x="3470718" y="284720"/>
              <a:ext cx="385763" cy="300038"/>
              <a:chOff x="2116" y="172"/>
              <a:chExt cx="243" cy="189"/>
            </a:xfrm>
          </p:grpSpPr>
          <p:sp>
            <p:nvSpPr>
              <p:cNvPr id="620" name="Freeform 140"/>
              <p:cNvSpPr>
                <a:spLocks/>
              </p:cNvSpPr>
              <p:nvPr/>
            </p:nvSpPr>
            <p:spPr bwMode="auto">
              <a:xfrm>
                <a:off x="2116" y="172"/>
                <a:ext cx="167" cy="154"/>
              </a:xfrm>
              <a:custGeom>
                <a:avLst/>
                <a:gdLst>
                  <a:gd name="T0" fmla="*/ 21 w 167"/>
                  <a:gd name="T1" fmla="*/ 114 h 154"/>
                  <a:gd name="T2" fmla="*/ 0 w 167"/>
                  <a:gd name="T3" fmla="*/ 114 h 154"/>
                  <a:gd name="T4" fmla="*/ 0 w 167"/>
                  <a:gd name="T5" fmla="*/ 0 h 154"/>
                  <a:gd name="T6" fmla="*/ 167 w 167"/>
                  <a:gd name="T7" fmla="*/ 0 h 154"/>
                  <a:gd name="T8" fmla="*/ 167 w 167"/>
                  <a:gd name="T9" fmla="*/ 114 h 154"/>
                  <a:gd name="T10" fmla="*/ 60 w 167"/>
                  <a:gd name="T11" fmla="*/ 114 h 154"/>
                  <a:gd name="T12" fmla="*/ 21 w 167"/>
                  <a:gd name="T13" fmla="*/ 154 h 154"/>
                  <a:gd name="T14" fmla="*/ 21 w 167"/>
                  <a:gd name="T15" fmla="*/ 11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7" h="154">
                    <a:moveTo>
                      <a:pt x="21" y="114"/>
                    </a:moveTo>
                    <a:lnTo>
                      <a:pt x="0" y="114"/>
                    </a:lnTo>
                    <a:lnTo>
                      <a:pt x="0" y="0"/>
                    </a:lnTo>
                    <a:lnTo>
                      <a:pt x="167" y="0"/>
                    </a:lnTo>
                    <a:lnTo>
                      <a:pt x="167" y="114"/>
                    </a:lnTo>
                    <a:lnTo>
                      <a:pt x="60" y="114"/>
                    </a:lnTo>
                    <a:lnTo>
                      <a:pt x="21" y="154"/>
                    </a:lnTo>
                    <a:lnTo>
                      <a:pt x="21" y="114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1" name="Freeform 141"/>
              <p:cNvSpPr>
                <a:spLocks/>
              </p:cNvSpPr>
              <p:nvPr/>
            </p:nvSpPr>
            <p:spPr bwMode="auto">
              <a:xfrm>
                <a:off x="2193" y="208"/>
                <a:ext cx="166" cy="153"/>
              </a:xfrm>
              <a:custGeom>
                <a:avLst/>
                <a:gdLst>
                  <a:gd name="T0" fmla="*/ 0 w 166"/>
                  <a:gd name="T1" fmla="*/ 79 h 153"/>
                  <a:gd name="T2" fmla="*/ 0 w 166"/>
                  <a:gd name="T3" fmla="*/ 113 h 153"/>
                  <a:gd name="T4" fmla="*/ 106 w 166"/>
                  <a:gd name="T5" fmla="*/ 113 h 153"/>
                  <a:gd name="T6" fmla="*/ 145 w 166"/>
                  <a:gd name="T7" fmla="*/ 153 h 153"/>
                  <a:gd name="T8" fmla="*/ 145 w 166"/>
                  <a:gd name="T9" fmla="*/ 113 h 153"/>
                  <a:gd name="T10" fmla="*/ 166 w 166"/>
                  <a:gd name="T11" fmla="*/ 113 h 153"/>
                  <a:gd name="T12" fmla="*/ 166 w 166"/>
                  <a:gd name="T13" fmla="*/ 0 h 153"/>
                  <a:gd name="T14" fmla="*/ 91 w 166"/>
                  <a:gd name="T15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6" h="153">
                    <a:moveTo>
                      <a:pt x="0" y="79"/>
                    </a:moveTo>
                    <a:lnTo>
                      <a:pt x="0" y="113"/>
                    </a:lnTo>
                    <a:lnTo>
                      <a:pt x="106" y="113"/>
                    </a:lnTo>
                    <a:lnTo>
                      <a:pt x="145" y="153"/>
                    </a:lnTo>
                    <a:lnTo>
                      <a:pt x="145" y="113"/>
                    </a:lnTo>
                    <a:lnTo>
                      <a:pt x="166" y="113"/>
                    </a:lnTo>
                    <a:lnTo>
                      <a:pt x="166" y="0"/>
                    </a:lnTo>
                    <a:lnTo>
                      <a:pt x="91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50" name="Group 649"/>
          <p:cNvGrpSpPr/>
          <p:nvPr/>
        </p:nvGrpSpPr>
        <p:grpSpPr>
          <a:xfrm>
            <a:off x="-8928077" y="243037"/>
            <a:ext cx="451330" cy="4083742"/>
            <a:chOff x="2299905" y="247414"/>
            <a:chExt cx="460380" cy="4165630"/>
          </a:xfrm>
        </p:grpSpPr>
        <p:grpSp>
          <p:nvGrpSpPr>
            <p:cNvPr id="651" name="Group 650"/>
            <p:cNvGrpSpPr>
              <a:grpSpLocks noChangeAspect="1"/>
            </p:cNvGrpSpPr>
            <p:nvPr/>
          </p:nvGrpSpPr>
          <p:grpSpPr bwMode="auto">
            <a:xfrm>
              <a:off x="2335319" y="3468593"/>
              <a:ext cx="389553" cy="360578"/>
              <a:chOff x="4315" y="2503"/>
              <a:chExt cx="242" cy="224"/>
            </a:xfrm>
          </p:grpSpPr>
          <p:sp>
            <p:nvSpPr>
              <p:cNvPr id="685" name="Freeform 12"/>
              <p:cNvSpPr>
                <a:spLocks/>
              </p:cNvSpPr>
              <p:nvPr/>
            </p:nvSpPr>
            <p:spPr bwMode="auto">
              <a:xfrm>
                <a:off x="4445" y="2503"/>
                <a:ext cx="68" cy="59"/>
              </a:xfrm>
              <a:custGeom>
                <a:avLst/>
                <a:gdLst>
                  <a:gd name="T0" fmla="*/ 79 w 94"/>
                  <a:gd name="T1" fmla="*/ 81 h 81"/>
                  <a:gd name="T2" fmla="*/ 94 w 94"/>
                  <a:gd name="T3" fmla="*/ 47 h 81"/>
                  <a:gd name="T4" fmla="*/ 47 w 94"/>
                  <a:gd name="T5" fmla="*/ 0 h 81"/>
                  <a:gd name="T6" fmla="*/ 0 w 94"/>
                  <a:gd name="T7" fmla="*/ 47 h 81"/>
                  <a:gd name="T8" fmla="*/ 1 w 94"/>
                  <a:gd name="T9" fmla="*/ 59 h 81"/>
                  <a:gd name="T10" fmla="*/ 79 w 94"/>
                  <a:gd name="T11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81">
                    <a:moveTo>
                      <a:pt x="79" y="81"/>
                    </a:moveTo>
                    <a:cubicBezTo>
                      <a:pt x="88" y="73"/>
                      <a:pt x="94" y="60"/>
                      <a:pt x="94" y="47"/>
                    </a:cubicBezTo>
                    <a:cubicBezTo>
                      <a:pt x="94" y="21"/>
                      <a:pt x="73" y="0"/>
                      <a:pt x="47" y="0"/>
                    </a:cubicBezTo>
                    <a:cubicBezTo>
                      <a:pt x="21" y="0"/>
                      <a:pt x="0" y="21"/>
                      <a:pt x="0" y="47"/>
                    </a:cubicBezTo>
                    <a:cubicBezTo>
                      <a:pt x="0" y="51"/>
                      <a:pt x="0" y="55"/>
                      <a:pt x="1" y="59"/>
                    </a:cubicBezTo>
                    <a:lnTo>
                      <a:pt x="79" y="8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6" name="Freeform 13"/>
              <p:cNvSpPr>
                <a:spLocks/>
              </p:cNvSpPr>
              <p:nvPr/>
            </p:nvSpPr>
            <p:spPr bwMode="auto">
              <a:xfrm>
                <a:off x="4315" y="2511"/>
                <a:ext cx="242" cy="216"/>
              </a:xfrm>
              <a:custGeom>
                <a:avLst/>
                <a:gdLst>
                  <a:gd name="T0" fmla="*/ 180 w 335"/>
                  <a:gd name="T1" fmla="*/ 34 h 298"/>
                  <a:gd name="T2" fmla="*/ 145 w 335"/>
                  <a:gd name="T3" fmla="*/ 33 h 298"/>
                  <a:gd name="T4" fmla="*/ 92 w 335"/>
                  <a:gd name="T5" fmla="*/ 0 h 298"/>
                  <a:gd name="T6" fmla="*/ 92 w 335"/>
                  <a:gd name="T7" fmla="*/ 51 h 298"/>
                  <a:gd name="T8" fmla="*/ 89 w 335"/>
                  <a:gd name="T9" fmla="*/ 55 h 298"/>
                  <a:gd name="T10" fmla="*/ 56 w 335"/>
                  <a:gd name="T11" fmla="*/ 81 h 298"/>
                  <a:gd name="T12" fmla="*/ 19 w 335"/>
                  <a:gd name="T13" fmla="*/ 123 h 298"/>
                  <a:gd name="T14" fmla="*/ 0 w 335"/>
                  <a:gd name="T15" fmla="*/ 143 h 298"/>
                  <a:gd name="T16" fmla="*/ 0 w 335"/>
                  <a:gd name="T17" fmla="*/ 167 h 298"/>
                  <a:gd name="T18" fmla="*/ 19 w 335"/>
                  <a:gd name="T19" fmla="*/ 187 h 298"/>
                  <a:gd name="T20" fmla="*/ 28 w 335"/>
                  <a:gd name="T21" fmla="*/ 187 h 298"/>
                  <a:gd name="T22" fmla="*/ 89 w 335"/>
                  <a:gd name="T23" fmla="*/ 253 h 298"/>
                  <a:gd name="T24" fmla="*/ 89 w 335"/>
                  <a:gd name="T25" fmla="*/ 278 h 298"/>
                  <a:gd name="T26" fmla="*/ 108 w 335"/>
                  <a:gd name="T27" fmla="*/ 298 h 298"/>
                  <a:gd name="T28" fmla="*/ 133 w 335"/>
                  <a:gd name="T29" fmla="*/ 298 h 298"/>
                  <a:gd name="T30" fmla="*/ 152 w 335"/>
                  <a:gd name="T31" fmla="*/ 278 h 298"/>
                  <a:gd name="T32" fmla="*/ 226 w 335"/>
                  <a:gd name="T33" fmla="*/ 278 h 298"/>
                  <a:gd name="T34" fmla="*/ 245 w 335"/>
                  <a:gd name="T35" fmla="*/ 298 h 298"/>
                  <a:gd name="T36" fmla="*/ 270 w 335"/>
                  <a:gd name="T37" fmla="*/ 298 h 298"/>
                  <a:gd name="T38" fmla="*/ 289 w 335"/>
                  <a:gd name="T39" fmla="*/ 278 h 298"/>
                  <a:gd name="T40" fmla="*/ 289 w 335"/>
                  <a:gd name="T41" fmla="*/ 240 h 298"/>
                  <a:gd name="T42" fmla="*/ 335 w 335"/>
                  <a:gd name="T43" fmla="*/ 156 h 298"/>
                  <a:gd name="T44" fmla="*/ 270 w 335"/>
                  <a:gd name="T45" fmla="*/ 61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5" h="298">
                    <a:moveTo>
                      <a:pt x="180" y="34"/>
                    </a:moveTo>
                    <a:cubicBezTo>
                      <a:pt x="145" y="33"/>
                      <a:pt x="145" y="33"/>
                      <a:pt x="145" y="33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51"/>
                      <a:pt x="92" y="51"/>
                      <a:pt x="92" y="51"/>
                    </a:cubicBezTo>
                    <a:cubicBezTo>
                      <a:pt x="92" y="53"/>
                      <a:pt x="91" y="55"/>
                      <a:pt x="89" y="55"/>
                    </a:cubicBezTo>
                    <a:cubicBezTo>
                      <a:pt x="85" y="57"/>
                      <a:pt x="76" y="63"/>
                      <a:pt x="56" y="81"/>
                    </a:cubicBezTo>
                    <a:cubicBezTo>
                      <a:pt x="24" y="109"/>
                      <a:pt x="19" y="123"/>
                      <a:pt x="19" y="123"/>
                    </a:cubicBezTo>
                    <a:cubicBezTo>
                      <a:pt x="8" y="123"/>
                      <a:pt x="0" y="132"/>
                      <a:pt x="0" y="143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178"/>
                      <a:pt x="8" y="187"/>
                      <a:pt x="19" y="187"/>
                    </a:cubicBezTo>
                    <a:cubicBezTo>
                      <a:pt x="28" y="187"/>
                      <a:pt x="28" y="187"/>
                      <a:pt x="28" y="187"/>
                    </a:cubicBezTo>
                    <a:cubicBezTo>
                      <a:pt x="28" y="226"/>
                      <a:pt x="62" y="253"/>
                      <a:pt x="89" y="253"/>
                    </a:cubicBezTo>
                    <a:cubicBezTo>
                      <a:pt x="89" y="278"/>
                      <a:pt x="89" y="278"/>
                      <a:pt x="89" y="278"/>
                    </a:cubicBezTo>
                    <a:cubicBezTo>
                      <a:pt x="89" y="289"/>
                      <a:pt x="98" y="298"/>
                      <a:pt x="108" y="298"/>
                    </a:cubicBezTo>
                    <a:cubicBezTo>
                      <a:pt x="133" y="298"/>
                      <a:pt x="133" y="298"/>
                      <a:pt x="133" y="298"/>
                    </a:cubicBezTo>
                    <a:cubicBezTo>
                      <a:pt x="144" y="298"/>
                      <a:pt x="152" y="289"/>
                      <a:pt x="152" y="278"/>
                    </a:cubicBezTo>
                    <a:cubicBezTo>
                      <a:pt x="226" y="278"/>
                      <a:pt x="226" y="278"/>
                      <a:pt x="226" y="278"/>
                    </a:cubicBezTo>
                    <a:cubicBezTo>
                      <a:pt x="226" y="289"/>
                      <a:pt x="235" y="298"/>
                      <a:pt x="245" y="298"/>
                    </a:cubicBezTo>
                    <a:cubicBezTo>
                      <a:pt x="270" y="298"/>
                      <a:pt x="270" y="298"/>
                      <a:pt x="270" y="298"/>
                    </a:cubicBezTo>
                    <a:cubicBezTo>
                      <a:pt x="281" y="298"/>
                      <a:pt x="289" y="289"/>
                      <a:pt x="289" y="278"/>
                    </a:cubicBezTo>
                    <a:cubicBezTo>
                      <a:pt x="289" y="240"/>
                      <a:pt x="289" y="240"/>
                      <a:pt x="289" y="240"/>
                    </a:cubicBezTo>
                    <a:cubicBezTo>
                      <a:pt x="317" y="222"/>
                      <a:pt x="335" y="191"/>
                      <a:pt x="335" y="156"/>
                    </a:cubicBezTo>
                    <a:cubicBezTo>
                      <a:pt x="335" y="112"/>
                      <a:pt x="308" y="76"/>
                      <a:pt x="270" y="6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7" name="Oval 14"/>
              <p:cNvSpPr>
                <a:spLocks noChangeArrowheads="1"/>
              </p:cNvSpPr>
              <p:nvPr/>
            </p:nvSpPr>
            <p:spPr bwMode="auto">
              <a:xfrm>
                <a:off x="4375" y="2595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2" name="Group 74"/>
            <p:cNvGrpSpPr>
              <a:grpSpLocks noChangeAspect="1"/>
            </p:cNvGrpSpPr>
            <p:nvPr/>
          </p:nvGrpSpPr>
          <p:grpSpPr bwMode="auto">
            <a:xfrm>
              <a:off x="2299905" y="2466381"/>
              <a:ext cx="460380" cy="292969"/>
              <a:chOff x="3781" y="2110"/>
              <a:chExt cx="286" cy="182"/>
            </a:xfrm>
          </p:grpSpPr>
          <p:sp>
            <p:nvSpPr>
              <p:cNvPr id="681" name="Line 75"/>
              <p:cNvSpPr>
                <a:spLocks noChangeShapeType="1"/>
              </p:cNvSpPr>
              <p:nvPr/>
            </p:nvSpPr>
            <p:spPr bwMode="auto">
              <a:xfrm>
                <a:off x="3788" y="2265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2" name="Line 76"/>
              <p:cNvSpPr>
                <a:spLocks noChangeShapeType="1"/>
              </p:cNvSpPr>
              <p:nvPr/>
            </p:nvSpPr>
            <p:spPr bwMode="auto">
              <a:xfrm>
                <a:off x="3974" y="2110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3" name="Freeform 77"/>
              <p:cNvSpPr>
                <a:spLocks/>
              </p:cNvSpPr>
              <p:nvPr/>
            </p:nvSpPr>
            <p:spPr bwMode="auto">
              <a:xfrm>
                <a:off x="3781" y="2125"/>
                <a:ext cx="286" cy="167"/>
              </a:xfrm>
              <a:custGeom>
                <a:avLst/>
                <a:gdLst>
                  <a:gd name="T0" fmla="*/ 308 w 395"/>
                  <a:gd name="T1" fmla="*/ 36 h 230"/>
                  <a:gd name="T2" fmla="*/ 270 w 395"/>
                  <a:gd name="T3" fmla="*/ 5 h 230"/>
                  <a:gd name="T4" fmla="*/ 234 w 395"/>
                  <a:gd name="T5" fmla="*/ 20 h 230"/>
                  <a:gd name="T6" fmla="*/ 200 w 395"/>
                  <a:gd name="T7" fmla="*/ 20 h 230"/>
                  <a:gd name="T8" fmla="*/ 196 w 395"/>
                  <a:gd name="T9" fmla="*/ 20 h 230"/>
                  <a:gd name="T10" fmla="*/ 161 w 395"/>
                  <a:gd name="T11" fmla="*/ 20 h 230"/>
                  <a:gd name="T12" fmla="*/ 126 w 395"/>
                  <a:gd name="T13" fmla="*/ 5 h 230"/>
                  <a:gd name="T14" fmla="*/ 87 w 395"/>
                  <a:gd name="T15" fmla="*/ 36 h 230"/>
                  <a:gd name="T16" fmla="*/ 48 w 395"/>
                  <a:gd name="T17" fmla="*/ 216 h 230"/>
                  <a:gd name="T18" fmla="*/ 75 w 395"/>
                  <a:gd name="T19" fmla="*/ 230 h 230"/>
                  <a:gd name="T20" fmla="*/ 113 w 395"/>
                  <a:gd name="T21" fmla="*/ 189 h 230"/>
                  <a:gd name="T22" fmla="*/ 162 w 395"/>
                  <a:gd name="T23" fmla="*/ 169 h 230"/>
                  <a:gd name="T24" fmla="*/ 233 w 395"/>
                  <a:gd name="T25" fmla="*/ 169 h 230"/>
                  <a:gd name="T26" fmla="*/ 283 w 395"/>
                  <a:gd name="T27" fmla="*/ 189 h 230"/>
                  <a:gd name="T28" fmla="*/ 320 w 395"/>
                  <a:gd name="T29" fmla="*/ 230 h 230"/>
                  <a:gd name="T30" fmla="*/ 347 w 395"/>
                  <a:gd name="T31" fmla="*/ 216 h 230"/>
                  <a:gd name="T32" fmla="*/ 308 w 395"/>
                  <a:gd name="T33" fmla="*/ 3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5" h="230">
                    <a:moveTo>
                      <a:pt x="308" y="36"/>
                    </a:moveTo>
                    <a:cubicBezTo>
                      <a:pt x="312" y="17"/>
                      <a:pt x="299" y="11"/>
                      <a:pt x="270" y="5"/>
                    </a:cubicBezTo>
                    <a:cubicBezTo>
                      <a:pt x="240" y="0"/>
                      <a:pt x="234" y="20"/>
                      <a:pt x="234" y="20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196" y="20"/>
                      <a:pt x="196" y="20"/>
                      <a:pt x="196" y="20"/>
                    </a:cubicBezTo>
                    <a:cubicBezTo>
                      <a:pt x="161" y="20"/>
                      <a:pt x="161" y="20"/>
                      <a:pt x="161" y="20"/>
                    </a:cubicBezTo>
                    <a:cubicBezTo>
                      <a:pt x="161" y="20"/>
                      <a:pt x="156" y="0"/>
                      <a:pt x="126" y="5"/>
                    </a:cubicBezTo>
                    <a:cubicBezTo>
                      <a:pt x="96" y="11"/>
                      <a:pt x="84" y="17"/>
                      <a:pt x="87" y="36"/>
                    </a:cubicBezTo>
                    <a:cubicBezTo>
                      <a:pt x="87" y="36"/>
                      <a:pt x="0" y="165"/>
                      <a:pt x="48" y="216"/>
                    </a:cubicBezTo>
                    <a:cubicBezTo>
                      <a:pt x="64" y="230"/>
                      <a:pt x="68" y="230"/>
                      <a:pt x="75" y="230"/>
                    </a:cubicBezTo>
                    <a:cubicBezTo>
                      <a:pt x="82" y="230"/>
                      <a:pt x="95" y="203"/>
                      <a:pt x="113" y="189"/>
                    </a:cubicBezTo>
                    <a:cubicBezTo>
                      <a:pt x="131" y="174"/>
                      <a:pt x="148" y="170"/>
                      <a:pt x="162" y="169"/>
                    </a:cubicBezTo>
                    <a:cubicBezTo>
                      <a:pt x="173" y="169"/>
                      <a:pt x="223" y="169"/>
                      <a:pt x="233" y="169"/>
                    </a:cubicBezTo>
                    <a:cubicBezTo>
                      <a:pt x="248" y="170"/>
                      <a:pt x="265" y="174"/>
                      <a:pt x="283" y="189"/>
                    </a:cubicBezTo>
                    <a:cubicBezTo>
                      <a:pt x="301" y="203"/>
                      <a:pt x="313" y="230"/>
                      <a:pt x="320" y="230"/>
                    </a:cubicBezTo>
                    <a:cubicBezTo>
                      <a:pt x="327" y="230"/>
                      <a:pt x="332" y="230"/>
                      <a:pt x="347" y="216"/>
                    </a:cubicBezTo>
                    <a:cubicBezTo>
                      <a:pt x="395" y="165"/>
                      <a:pt x="308" y="36"/>
                      <a:pt x="308" y="36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4" name="Freeform 78"/>
              <p:cNvSpPr>
                <a:spLocks/>
              </p:cNvSpPr>
              <p:nvPr/>
            </p:nvSpPr>
            <p:spPr bwMode="auto">
              <a:xfrm>
                <a:off x="3917" y="2166"/>
                <a:ext cx="14" cy="15"/>
              </a:xfrm>
              <a:custGeom>
                <a:avLst/>
                <a:gdLst>
                  <a:gd name="T0" fmla="*/ 9 w 20"/>
                  <a:gd name="T1" fmla="*/ 20 h 20"/>
                  <a:gd name="T2" fmla="*/ 0 w 20"/>
                  <a:gd name="T3" fmla="*/ 10 h 20"/>
                  <a:gd name="T4" fmla="*/ 10 w 20"/>
                  <a:gd name="T5" fmla="*/ 0 h 20"/>
                  <a:gd name="T6" fmla="*/ 20 w 20"/>
                  <a:gd name="T7" fmla="*/ 11 h 20"/>
                  <a:gd name="T8" fmla="*/ 9 w 20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9" y="20"/>
                    </a:move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0" y="5"/>
                      <a:pt x="20" y="11"/>
                    </a:cubicBezTo>
                    <a:cubicBezTo>
                      <a:pt x="19" y="16"/>
                      <a:pt x="15" y="20"/>
                      <a:pt x="9" y="2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3" name="Group 110"/>
            <p:cNvGrpSpPr>
              <a:grpSpLocks noChangeAspect="1"/>
            </p:cNvGrpSpPr>
            <p:nvPr/>
          </p:nvGrpSpPr>
          <p:grpSpPr bwMode="auto">
            <a:xfrm>
              <a:off x="2371062" y="4046968"/>
              <a:ext cx="318066" cy="366076"/>
              <a:chOff x="3811" y="2081"/>
              <a:chExt cx="212" cy="244"/>
            </a:xfrm>
          </p:grpSpPr>
          <p:sp>
            <p:nvSpPr>
              <p:cNvPr id="676" name="Freeform 111"/>
              <p:cNvSpPr>
                <a:spLocks/>
              </p:cNvSpPr>
              <p:nvPr/>
            </p:nvSpPr>
            <p:spPr bwMode="auto">
              <a:xfrm>
                <a:off x="3811" y="2081"/>
                <a:ext cx="197" cy="244"/>
              </a:xfrm>
              <a:custGeom>
                <a:avLst/>
                <a:gdLst>
                  <a:gd name="T0" fmla="*/ 0 w 272"/>
                  <a:gd name="T1" fmla="*/ 34 h 336"/>
                  <a:gd name="T2" fmla="*/ 33 w 272"/>
                  <a:gd name="T3" fmla="*/ 0 h 336"/>
                  <a:gd name="T4" fmla="*/ 272 w 272"/>
                  <a:gd name="T5" fmla="*/ 0 h 336"/>
                  <a:gd name="T6" fmla="*/ 272 w 272"/>
                  <a:gd name="T7" fmla="*/ 336 h 336"/>
                  <a:gd name="T8" fmla="*/ 33 w 272"/>
                  <a:gd name="T9" fmla="*/ 336 h 336"/>
                  <a:gd name="T10" fmla="*/ 0 w 272"/>
                  <a:gd name="T11" fmla="*/ 302 h 336"/>
                  <a:gd name="T12" fmla="*/ 33 w 272"/>
                  <a:gd name="T13" fmla="*/ 269 h 336"/>
                  <a:gd name="T14" fmla="*/ 272 w 272"/>
                  <a:gd name="T15" fmla="*/ 27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2" h="336">
                    <a:moveTo>
                      <a:pt x="0" y="34"/>
                    </a:moveTo>
                    <a:cubicBezTo>
                      <a:pt x="0" y="15"/>
                      <a:pt x="15" y="0"/>
                      <a:pt x="33" y="0"/>
                    </a:cubicBezTo>
                    <a:cubicBezTo>
                      <a:pt x="272" y="0"/>
                      <a:pt x="272" y="0"/>
                      <a:pt x="272" y="0"/>
                    </a:cubicBezTo>
                    <a:cubicBezTo>
                      <a:pt x="272" y="336"/>
                      <a:pt x="272" y="336"/>
                      <a:pt x="272" y="336"/>
                    </a:cubicBezTo>
                    <a:cubicBezTo>
                      <a:pt x="33" y="336"/>
                      <a:pt x="33" y="336"/>
                      <a:pt x="33" y="336"/>
                    </a:cubicBezTo>
                    <a:cubicBezTo>
                      <a:pt x="15" y="336"/>
                      <a:pt x="0" y="321"/>
                      <a:pt x="0" y="302"/>
                    </a:cubicBezTo>
                    <a:cubicBezTo>
                      <a:pt x="0" y="284"/>
                      <a:pt x="15" y="269"/>
                      <a:pt x="33" y="269"/>
                    </a:cubicBezTo>
                    <a:cubicBezTo>
                      <a:pt x="272" y="270"/>
                      <a:pt x="272" y="270"/>
                      <a:pt x="272" y="27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7" name="Line 112"/>
              <p:cNvSpPr>
                <a:spLocks noChangeShapeType="1"/>
              </p:cNvSpPr>
              <p:nvPr/>
            </p:nvSpPr>
            <p:spPr bwMode="auto">
              <a:xfrm>
                <a:off x="3811" y="2104"/>
                <a:ext cx="0" cy="19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8" name="Freeform 113"/>
              <p:cNvSpPr>
                <a:spLocks/>
              </p:cNvSpPr>
              <p:nvPr/>
            </p:nvSpPr>
            <p:spPr bwMode="auto">
              <a:xfrm>
                <a:off x="4010" y="2223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9" name="Freeform 114"/>
              <p:cNvSpPr>
                <a:spLocks/>
              </p:cNvSpPr>
              <p:nvPr/>
            </p:nvSpPr>
            <p:spPr bwMode="auto">
              <a:xfrm>
                <a:off x="4010" y="2158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0" name="Freeform 115"/>
              <p:cNvSpPr>
                <a:spLocks/>
              </p:cNvSpPr>
              <p:nvPr/>
            </p:nvSpPr>
            <p:spPr bwMode="auto">
              <a:xfrm>
                <a:off x="4010" y="2093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4" name="Group 89"/>
            <p:cNvGrpSpPr>
              <a:grpSpLocks noChangeAspect="1"/>
            </p:cNvGrpSpPr>
            <p:nvPr/>
          </p:nvGrpSpPr>
          <p:grpSpPr bwMode="auto">
            <a:xfrm>
              <a:off x="2334514" y="2977145"/>
              <a:ext cx="391163" cy="273653"/>
              <a:chOff x="3796" y="2118"/>
              <a:chExt cx="243" cy="170"/>
            </a:xfrm>
          </p:grpSpPr>
          <p:sp>
            <p:nvSpPr>
              <p:cNvPr id="673" name="Freeform 90"/>
              <p:cNvSpPr>
                <a:spLocks/>
              </p:cNvSpPr>
              <p:nvPr/>
            </p:nvSpPr>
            <p:spPr bwMode="auto">
              <a:xfrm>
                <a:off x="3796" y="2118"/>
                <a:ext cx="243" cy="170"/>
              </a:xfrm>
              <a:custGeom>
                <a:avLst/>
                <a:gdLst>
                  <a:gd name="T0" fmla="*/ 0 w 335"/>
                  <a:gd name="T1" fmla="*/ 28 h 234"/>
                  <a:gd name="T2" fmla="*/ 28 w 335"/>
                  <a:gd name="T3" fmla="*/ 0 h 234"/>
                  <a:gd name="T4" fmla="*/ 306 w 335"/>
                  <a:gd name="T5" fmla="*/ 0 h 234"/>
                  <a:gd name="T6" fmla="*/ 335 w 335"/>
                  <a:gd name="T7" fmla="*/ 28 h 234"/>
                  <a:gd name="T8" fmla="*/ 335 w 335"/>
                  <a:gd name="T9" fmla="*/ 206 h 234"/>
                  <a:gd name="T10" fmla="*/ 306 w 335"/>
                  <a:gd name="T11" fmla="*/ 234 h 234"/>
                  <a:gd name="T12" fmla="*/ 28 w 335"/>
                  <a:gd name="T13" fmla="*/ 234 h 234"/>
                  <a:gd name="T14" fmla="*/ 0 w 335"/>
                  <a:gd name="T15" fmla="*/ 206 h 234"/>
                  <a:gd name="T16" fmla="*/ 0 w 335"/>
                  <a:gd name="T17" fmla="*/ 28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5" h="234">
                    <a:moveTo>
                      <a:pt x="0" y="28"/>
                    </a:moveTo>
                    <a:cubicBezTo>
                      <a:pt x="0" y="13"/>
                      <a:pt x="12" y="0"/>
                      <a:pt x="28" y="0"/>
                    </a:cubicBezTo>
                    <a:cubicBezTo>
                      <a:pt x="306" y="0"/>
                      <a:pt x="306" y="0"/>
                      <a:pt x="306" y="0"/>
                    </a:cubicBezTo>
                    <a:cubicBezTo>
                      <a:pt x="322" y="0"/>
                      <a:pt x="335" y="13"/>
                      <a:pt x="335" y="28"/>
                    </a:cubicBezTo>
                    <a:cubicBezTo>
                      <a:pt x="335" y="206"/>
                      <a:pt x="335" y="206"/>
                      <a:pt x="335" y="206"/>
                    </a:cubicBezTo>
                    <a:cubicBezTo>
                      <a:pt x="335" y="222"/>
                      <a:pt x="322" y="234"/>
                      <a:pt x="306" y="234"/>
                    </a:cubicBezTo>
                    <a:cubicBezTo>
                      <a:pt x="28" y="234"/>
                      <a:pt x="28" y="234"/>
                      <a:pt x="28" y="234"/>
                    </a:cubicBezTo>
                    <a:cubicBezTo>
                      <a:pt x="12" y="234"/>
                      <a:pt x="0" y="222"/>
                      <a:pt x="0" y="206"/>
                    </a:cubicBezTo>
                    <a:lnTo>
                      <a:pt x="0" y="2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4" name="Line 91"/>
              <p:cNvSpPr>
                <a:spLocks noChangeShapeType="1"/>
              </p:cNvSpPr>
              <p:nvPr/>
            </p:nvSpPr>
            <p:spPr bwMode="auto">
              <a:xfrm>
                <a:off x="3796" y="2160"/>
                <a:ext cx="24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5" name="Line 92"/>
              <p:cNvSpPr>
                <a:spLocks noChangeShapeType="1"/>
              </p:cNvSpPr>
              <p:nvPr/>
            </p:nvSpPr>
            <p:spPr bwMode="auto">
              <a:xfrm flipH="1">
                <a:off x="3826" y="2194"/>
                <a:ext cx="13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5" name="Group 42"/>
            <p:cNvGrpSpPr>
              <a:grpSpLocks noChangeAspect="1"/>
            </p:cNvGrpSpPr>
            <p:nvPr/>
          </p:nvGrpSpPr>
          <p:grpSpPr bwMode="auto">
            <a:xfrm>
              <a:off x="2351502" y="1872349"/>
              <a:ext cx="357187" cy="376237"/>
              <a:chOff x="1441" y="1165"/>
              <a:chExt cx="225" cy="237"/>
            </a:xfrm>
          </p:grpSpPr>
          <p:sp>
            <p:nvSpPr>
              <p:cNvPr id="667" name="Freeform 43"/>
              <p:cNvSpPr>
                <a:spLocks/>
              </p:cNvSpPr>
              <p:nvPr/>
            </p:nvSpPr>
            <p:spPr bwMode="auto">
              <a:xfrm>
                <a:off x="1441" y="1165"/>
                <a:ext cx="225" cy="237"/>
              </a:xfrm>
              <a:custGeom>
                <a:avLst/>
                <a:gdLst>
                  <a:gd name="T0" fmla="*/ 18 w 311"/>
                  <a:gd name="T1" fmla="*/ 0 h 329"/>
                  <a:gd name="T2" fmla="*/ 0 w 311"/>
                  <a:gd name="T3" fmla="*/ 18 h 329"/>
                  <a:gd name="T4" fmla="*/ 0 w 311"/>
                  <a:gd name="T5" fmla="*/ 81 h 329"/>
                  <a:gd name="T6" fmla="*/ 18 w 311"/>
                  <a:gd name="T7" fmla="*/ 99 h 329"/>
                  <a:gd name="T8" fmla="*/ 18 w 311"/>
                  <a:gd name="T9" fmla="*/ 229 h 329"/>
                  <a:gd name="T10" fmla="*/ 0 w 311"/>
                  <a:gd name="T11" fmla="*/ 247 h 329"/>
                  <a:gd name="T12" fmla="*/ 0 w 311"/>
                  <a:gd name="T13" fmla="*/ 310 h 329"/>
                  <a:gd name="T14" fmla="*/ 18 w 311"/>
                  <a:gd name="T15" fmla="*/ 329 h 329"/>
                  <a:gd name="T16" fmla="*/ 311 w 311"/>
                  <a:gd name="T17" fmla="*/ 329 h 329"/>
                  <a:gd name="T18" fmla="*/ 311 w 311"/>
                  <a:gd name="T19" fmla="*/ 0 h 329"/>
                  <a:gd name="T20" fmla="*/ 18 w 311"/>
                  <a:gd name="T2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1" h="329">
                    <a:moveTo>
                      <a:pt x="18" y="0"/>
                    </a:moveTo>
                    <a:cubicBezTo>
                      <a:pt x="18" y="10"/>
                      <a:pt x="10" y="18"/>
                      <a:pt x="0" y="18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0" y="81"/>
                      <a:pt x="18" y="89"/>
                      <a:pt x="18" y="99"/>
                    </a:cubicBezTo>
                    <a:cubicBezTo>
                      <a:pt x="18" y="229"/>
                      <a:pt x="18" y="229"/>
                      <a:pt x="18" y="229"/>
                    </a:cubicBezTo>
                    <a:cubicBezTo>
                      <a:pt x="18" y="239"/>
                      <a:pt x="10" y="247"/>
                      <a:pt x="0" y="247"/>
                    </a:cubicBezTo>
                    <a:cubicBezTo>
                      <a:pt x="0" y="310"/>
                      <a:pt x="0" y="310"/>
                      <a:pt x="0" y="310"/>
                    </a:cubicBezTo>
                    <a:cubicBezTo>
                      <a:pt x="10" y="310"/>
                      <a:pt x="18" y="319"/>
                      <a:pt x="18" y="329"/>
                    </a:cubicBezTo>
                    <a:cubicBezTo>
                      <a:pt x="311" y="329"/>
                      <a:pt x="311" y="329"/>
                      <a:pt x="311" y="329"/>
                    </a:cubicBezTo>
                    <a:cubicBezTo>
                      <a:pt x="311" y="0"/>
                      <a:pt x="311" y="0"/>
                      <a:pt x="311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8" name="Rectangle 44"/>
              <p:cNvSpPr>
                <a:spLocks noChangeArrowheads="1"/>
              </p:cNvSpPr>
              <p:nvPr/>
            </p:nvSpPr>
            <p:spPr bwMode="auto">
              <a:xfrm>
                <a:off x="1499" y="1207"/>
                <a:ext cx="128" cy="150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9" name="Oval 45"/>
              <p:cNvSpPr>
                <a:spLocks noChangeArrowheads="1"/>
              </p:cNvSpPr>
              <p:nvPr/>
            </p:nvSpPr>
            <p:spPr bwMode="auto">
              <a:xfrm>
                <a:off x="1546" y="1248"/>
                <a:ext cx="38" cy="3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0" name="Oval 46"/>
              <p:cNvSpPr>
                <a:spLocks noChangeArrowheads="1"/>
              </p:cNvSpPr>
              <p:nvPr/>
            </p:nvSpPr>
            <p:spPr bwMode="auto">
              <a:xfrm>
                <a:off x="1583" y="1313"/>
                <a:ext cx="13" cy="1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1" name="Line 47"/>
              <p:cNvSpPr>
                <a:spLocks noChangeShapeType="1"/>
              </p:cNvSpPr>
              <p:nvPr/>
            </p:nvSpPr>
            <p:spPr bwMode="auto">
              <a:xfrm>
                <a:off x="1580" y="1255"/>
                <a:ext cx="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2" name="Line 48"/>
              <p:cNvSpPr>
                <a:spLocks noChangeShapeType="1"/>
              </p:cNvSpPr>
              <p:nvPr/>
            </p:nvSpPr>
            <p:spPr bwMode="auto">
              <a:xfrm>
                <a:off x="1580" y="1277"/>
                <a:ext cx="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6" name="Group 165"/>
            <p:cNvGrpSpPr>
              <a:grpSpLocks noChangeAspect="1"/>
            </p:cNvGrpSpPr>
            <p:nvPr/>
          </p:nvGrpSpPr>
          <p:grpSpPr bwMode="auto">
            <a:xfrm>
              <a:off x="2333245" y="1438654"/>
              <a:ext cx="393700" cy="215900"/>
              <a:chOff x="1477" y="923"/>
              <a:chExt cx="248" cy="136"/>
            </a:xfrm>
          </p:grpSpPr>
          <p:sp>
            <p:nvSpPr>
              <p:cNvPr id="663" name="Freeform 166"/>
              <p:cNvSpPr>
                <a:spLocks/>
              </p:cNvSpPr>
              <p:nvPr/>
            </p:nvSpPr>
            <p:spPr bwMode="auto">
              <a:xfrm>
                <a:off x="1593" y="957"/>
                <a:ext cx="34" cy="69"/>
              </a:xfrm>
              <a:custGeom>
                <a:avLst/>
                <a:gdLst>
                  <a:gd name="T0" fmla="*/ 0 w 34"/>
                  <a:gd name="T1" fmla="*/ 0 h 69"/>
                  <a:gd name="T2" fmla="*/ 34 w 34"/>
                  <a:gd name="T3" fmla="*/ 34 h 69"/>
                  <a:gd name="T4" fmla="*/ 0 w 34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69">
                    <a:moveTo>
                      <a:pt x="0" y="0"/>
                    </a:moveTo>
                    <a:lnTo>
                      <a:pt x="34" y="34"/>
                    </a:lnTo>
                    <a:lnTo>
                      <a:pt x="0" y="6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4" name="Line 167"/>
              <p:cNvSpPr>
                <a:spLocks noChangeShapeType="1"/>
              </p:cNvSpPr>
              <p:nvPr/>
            </p:nvSpPr>
            <p:spPr bwMode="auto">
              <a:xfrm flipH="1">
                <a:off x="1553" y="991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5" name="Rectangle 168"/>
              <p:cNvSpPr>
                <a:spLocks noChangeArrowheads="1"/>
              </p:cNvSpPr>
              <p:nvPr/>
            </p:nvSpPr>
            <p:spPr bwMode="auto">
              <a:xfrm>
                <a:off x="1477" y="923"/>
                <a:ext cx="248" cy="13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6" name="Line 169"/>
              <p:cNvSpPr>
                <a:spLocks noChangeShapeType="1"/>
              </p:cNvSpPr>
              <p:nvPr/>
            </p:nvSpPr>
            <p:spPr bwMode="auto">
              <a:xfrm>
                <a:off x="1658" y="923"/>
                <a:ext cx="0" cy="1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7" name="Group 177"/>
            <p:cNvGrpSpPr>
              <a:grpSpLocks noChangeAspect="1"/>
            </p:cNvGrpSpPr>
            <p:nvPr/>
          </p:nvGrpSpPr>
          <p:grpSpPr bwMode="auto">
            <a:xfrm>
              <a:off x="2341183" y="247414"/>
              <a:ext cx="377825" cy="374650"/>
              <a:chOff x="1483" y="132"/>
              <a:chExt cx="238" cy="236"/>
            </a:xfrm>
          </p:grpSpPr>
          <p:sp>
            <p:nvSpPr>
              <p:cNvPr id="661" name="Freeform 178"/>
              <p:cNvSpPr>
                <a:spLocks/>
              </p:cNvSpPr>
              <p:nvPr/>
            </p:nvSpPr>
            <p:spPr bwMode="auto">
              <a:xfrm>
                <a:off x="1483" y="198"/>
                <a:ext cx="172" cy="170"/>
              </a:xfrm>
              <a:custGeom>
                <a:avLst/>
                <a:gdLst>
                  <a:gd name="T0" fmla="*/ 93 w 172"/>
                  <a:gd name="T1" fmla="*/ 0 h 170"/>
                  <a:gd name="T2" fmla="*/ 172 w 172"/>
                  <a:gd name="T3" fmla="*/ 0 h 170"/>
                  <a:gd name="T4" fmla="*/ 172 w 172"/>
                  <a:gd name="T5" fmla="*/ 74 h 170"/>
                  <a:gd name="T6" fmla="*/ 77 w 172"/>
                  <a:gd name="T7" fmla="*/ 170 h 170"/>
                  <a:gd name="T8" fmla="*/ 0 w 172"/>
                  <a:gd name="T9" fmla="*/ 92 h 170"/>
                  <a:gd name="T10" fmla="*/ 93 w 172"/>
                  <a:gd name="T11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" h="170">
                    <a:moveTo>
                      <a:pt x="93" y="0"/>
                    </a:moveTo>
                    <a:lnTo>
                      <a:pt x="172" y="0"/>
                    </a:lnTo>
                    <a:lnTo>
                      <a:pt x="172" y="74"/>
                    </a:lnTo>
                    <a:lnTo>
                      <a:pt x="77" y="170"/>
                    </a:lnTo>
                    <a:lnTo>
                      <a:pt x="0" y="92"/>
                    </a:lnTo>
                    <a:lnTo>
                      <a:pt x="93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2" name="Freeform 179"/>
              <p:cNvSpPr>
                <a:spLocks/>
              </p:cNvSpPr>
              <p:nvPr/>
            </p:nvSpPr>
            <p:spPr bwMode="auto">
              <a:xfrm>
                <a:off x="1608" y="132"/>
                <a:ext cx="113" cy="113"/>
              </a:xfrm>
              <a:custGeom>
                <a:avLst/>
                <a:gdLst>
                  <a:gd name="T0" fmla="*/ 22 w 155"/>
                  <a:gd name="T1" fmla="*/ 132 h 156"/>
                  <a:gd name="T2" fmla="*/ 0 w 155"/>
                  <a:gd name="T3" fmla="*/ 78 h 156"/>
                  <a:gd name="T4" fmla="*/ 78 w 155"/>
                  <a:gd name="T5" fmla="*/ 0 h 156"/>
                  <a:gd name="T6" fmla="*/ 155 w 155"/>
                  <a:gd name="T7" fmla="*/ 78 h 156"/>
                  <a:gd name="T8" fmla="*/ 78 w 155"/>
                  <a:gd name="T9" fmla="*/ 156 h 156"/>
                  <a:gd name="T10" fmla="*/ 68 w 155"/>
                  <a:gd name="T11" fmla="*/ 15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156">
                    <a:moveTo>
                      <a:pt x="22" y="132"/>
                    </a:moveTo>
                    <a:cubicBezTo>
                      <a:pt x="8" y="118"/>
                      <a:pt x="0" y="99"/>
                      <a:pt x="0" y="78"/>
                    </a:cubicBezTo>
                    <a:cubicBezTo>
                      <a:pt x="0" y="35"/>
                      <a:pt x="35" y="0"/>
                      <a:pt x="78" y="0"/>
                    </a:cubicBezTo>
                    <a:cubicBezTo>
                      <a:pt x="121" y="0"/>
                      <a:pt x="155" y="35"/>
                      <a:pt x="155" y="78"/>
                    </a:cubicBezTo>
                    <a:cubicBezTo>
                      <a:pt x="155" y="121"/>
                      <a:pt x="121" y="156"/>
                      <a:pt x="78" y="156"/>
                    </a:cubicBezTo>
                    <a:cubicBezTo>
                      <a:pt x="74" y="156"/>
                      <a:pt x="71" y="155"/>
                      <a:pt x="68" y="15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8" name="Group 199"/>
            <p:cNvGrpSpPr>
              <a:grpSpLocks noChangeAspect="1"/>
            </p:cNvGrpSpPr>
            <p:nvPr/>
          </p:nvGrpSpPr>
          <p:grpSpPr bwMode="auto">
            <a:xfrm>
              <a:off x="2335627" y="839859"/>
              <a:ext cx="388937" cy="381000"/>
              <a:chOff x="1501" y="576"/>
              <a:chExt cx="245" cy="240"/>
            </a:xfrm>
          </p:grpSpPr>
          <p:sp>
            <p:nvSpPr>
              <p:cNvPr id="659" name="Freeform 200"/>
              <p:cNvSpPr>
                <a:spLocks/>
              </p:cNvSpPr>
              <p:nvPr/>
            </p:nvSpPr>
            <p:spPr bwMode="auto">
              <a:xfrm>
                <a:off x="1619" y="576"/>
                <a:ext cx="127" cy="126"/>
              </a:xfrm>
              <a:custGeom>
                <a:avLst/>
                <a:gdLst>
                  <a:gd name="T0" fmla="*/ 3 w 175"/>
                  <a:gd name="T1" fmla="*/ 112 h 174"/>
                  <a:gd name="T2" fmla="*/ 0 w 175"/>
                  <a:gd name="T3" fmla="*/ 87 h 174"/>
                  <a:gd name="T4" fmla="*/ 87 w 175"/>
                  <a:gd name="T5" fmla="*/ 0 h 174"/>
                  <a:gd name="T6" fmla="*/ 135 w 175"/>
                  <a:gd name="T7" fmla="*/ 14 h 174"/>
                  <a:gd name="T8" fmla="*/ 68 w 175"/>
                  <a:gd name="T9" fmla="*/ 80 h 174"/>
                  <a:gd name="T10" fmla="*/ 91 w 175"/>
                  <a:gd name="T11" fmla="*/ 102 h 174"/>
                  <a:gd name="T12" fmla="*/ 158 w 175"/>
                  <a:gd name="T13" fmla="*/ 36 h 174"/>
                  <a:gd name="T14" fmla="*/ 175 w 175"/>
                  <a:gd name="T15" fmla="*/ 87 h 174"/>
                  <a:gd name="T16" fmla="*/ 87 w 175"/>
                  <a:gd name="T17" fmla="*/ 174 h 174"/>
                  <a:gd name="T18" fmla="*/ 65 w 175"/>
                  <a:gd name="T19" fmla="*/ 17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5" h="174">
                    <a:moveTo>
                      <a:pt x="3" y="112"/>
                    </a:moveTo>
                    <a:cubicBezTo>
                      <a:pt x="1" y="104"/>
                      <a:pt x="0" y="96"/>
                      <a:pt x="0" y="87"/>
                    </a:cubicBezTo>
                    <a:cubicBezTo>
                      <a:pt x="0" y="39"/>
                      <a:pt x="39" y="0"/>
                      <a:pt x="87" y="0"/>
                    </a:cubicBezTo>
                    <a:cubicBezTo>
                      <a:pt x="105" y="0"/>
                      <a:pt x="122" y="5"/>
                      <a:pt x="135" y="14"/>
                    </a:cubicBezTo>
                    <a:cubicBezTo>
                      <a:pt x="68" y="80"/>
                      <a:pt x="68" y="80"/>
                      <a:pt x="68" y="80"/>
                    </a:cubicBezTo>
                    <a:cubicBezTo>
                      <a:pt x="91" y="102"/>
                      <a:pt x="91" y="102"/>
                      <a:pt x="91" y="102"/>
                    </a:cubicBezTo>
                    <a:cubicBezTo>
                      <a:pt x="158" y="36"/>
                      <a:pt x="158" y="36"/>
                      <a:pt x="158" y="36"/>
                    </a:cubicBezTo>
                    <a:cubicBezTo>
                      <a:pt x="168" y="50"/>
                      <a:pt x="175" y="68"/>
                      <a:pt x="175" y="87"/>
                    </a:cubicBezTo>
                    <a:cubicBezTo>
                      <a:pt x="175" y="135"/>
                      <a:pt x="135" y="174"/>
                      <a:pt x="87" y="174"/>
                    </a:cubicBezTo>
                    <a:cubicBezTo>
                      <a:pt x="79" y="174"/>
                      <a:pt x="72" y="173"/>
                      <a:pt x="65" y="17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0" name="Freeform 201"/>
              <p:cNvSpPr>
                <a:spLocks/>
              </p:cNvSpPr>
              <p:nvPr/>
            </p:nvSpPr>
            <p:spPr bwMode="auto">
              <a:xfrm>
                <a:off x="1501" y="653"/>
                <a:ext cx="169" cy="163"/>
              </a:xfrm>
              <a:custGeom>
                <a:avLst/>
                <a:gdLst>
                  <a:gd name="T0" fmla="*/ 168 w 234"/>
                  <a:gd name="T1" fmla="*/ 0 h 226"/>
                  <a:gd name="T2" fmla="*/ 18 w 234"/>
                  <a:gd name="T3" fmla="*/ 144 h 226"/>
                  <a:gd name="T4" fmla="*/ 18 w 234"/>
                  <a:gd name="T5" fmla="*/ 208 h 226"/>
                  <a:gd name="T6" fmla="*/ 82 w 234"/>
                  <a:gd name="T7" fmla="*/ 208 h 226"/>
                  <a:gd name="T8" fmla="*/ 234 w 234"/>
                  <a:gd name="T9" fmla="*/ 6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26">
                    <a:moveTo>
                      <a:pt x="168" y="0"/>
                    </a:moveTo>
                    <a:cubicBezTo>
                      <a:pt x="18" y="144"/>
                      <a:pt x="18" y="144"/>
                      <a:pt x="18" y="144"/>
                    </a:cubicBezTo>
                    <a:cubicBezTo>
                      <a:pt x="0" y="162"/>
                      <a:pt x="0" y="190"/>
                      <a:pt x="18" y="208"/>
                    </a:cubicBezTo>
                    <a:cubicBezTo>
                      <a:pt x="36" y="226"/>
                      <a:pt x="65" y="226"/>
                      <a:pt x="82" y="208"/>
                    </a:cubicBezTo>
                    <a:cubicBezTo>
                      <a:pt x="234" y="65"/>
                      <a:pt x="234" y="65"/>
                      <a:pt x="234" y="6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88" name="Group 687"/>
          <p:cNvGrpSpPr/>
          <p:nvPr/>
        </p:nvGrpSpPr>
        <p:grpSpPr>
          <a:xfrm>
            <a:off x="-9457441" y="236812"/>
            <a:ext cx="406193" cy="4089968"/>
            <a:chOff x="1793507" y="241064"/>
            <a:chExt cx="414338" cy="4171980"/>
          </a:xfrm>
        </p:grpSpPr>
        <p:grpSp>
          <p:nvGrpSpPr>
            <p:cNvPr id="689" name="Group 53"/>
            <p:cNvGrpSpPr>
              <a:grpSpLocks noChangeAspect="1"/>
            </p:cNvGrpSpPr>
            <p:nvPr/>
          </p:nvGrpSpPr>
          <p:grpSpPr bwMode="auto">
            <a:xfrm>
              <a:off x="1802681" y="3046684"/>
              <a:ext cx="395991" cy="239849"/>
              <a:chOff x="3794" y="2128"/>
              <a:chExt cx="246" cy="149"/>
            </a:xfrm>
          </p:grpSpPr>
          <p:sp>
            <p:nvSpPr>
              <p:cNvPr id="741" name="Freeform 54"/>
              <p:cNvSpPr>
                <a:spLocks/>
              </p:cNvSpPr>
              <p:nvPr/>
            </p:nvSpPr>
            <p:spPr bwMode="auto">
              <a:xfrm>
                <a:off x="3794" y="2179"/>
                <a:ext cx="226" cy="82"/>
              </a:xfrm>
              <a:custGeom>
                <a:avLst/>
                <a:gdLst>
                  <a:gd name="T0" fmla="*/ 45 w 312"/>
                  <a:gd name="T1" fmla="*/ 112 h 112"/>
                  <a:gd name="T2" fmla="*/ 22 w 312"/>
                  <a:gd name="T3" fmla="*/ 112 h 112"/>
                  <a:gd name="T4" fmla="*/ 0 w 312"/>
                  <a:gd name="T5" fmla="*/ 90 h 112"/>
                  <a:gd name="T6" fmla="*/ 0 w 312"/>
                  <a:gd name="T7" fmla="*/ 52 h 112"/>
                  <a:gd name="T8" fmla="*/ 52 w 312"/>
                  <a:gd name="T9" fmla="*/ 0 h 112"/>
                  <a:gd name="T10" fmla="*/ 312 w 312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112">
                    <a:moveTo>
                      <a:pt x="45" y="112"/>
                    </a:moveTo>
                    <a:cubicBezTo>
                      <a:pt x="22" y="112"/>
                      <a:pt x="22" y="112"/>
                      <a:pt x="22" y="112"/>
                    </a:cubicBezTo>
                    <a:cubicBezTo>
                      <a:pt x="10" y="112"/>
                      <a:pt x="0" y="102"/>
                      <a:pt x="0" y="9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24"/>
                      <a:pt x="24" y="0"/>
                      <a:pt x="52" y="0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2" name="Oval 55"/>
              <p:cNvSpPr>
                <a:spLocks noChangeArrowheads="1"/>
              </p:cNvSpPr>
              <p:nvPr/>
            </p:nvSpPr>
            <p:spPr bwMode="auto">
              <a:xfrm>
                <a:off x="3825" y="2224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3" name="Oval 56"/>
              <p:cNvSpPr>
                <a:spLocks noChangeArrowheads="1"/>
              </p:cNvSpPr>
              <p:nvPr/>
            </p:nvSpPr>
            <p:spPr bwMode="auto">
              <a:xfrm>
                <a:off x="3971" y="2224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4" name="Freeform 57"/>
              <p:cNvSpPr>
                <a:spLocks/>
              </p:cNvSpPr>
              <p:nvPr/>
            </p:nvSpPr>
            <p:spPr bwMode="auto">
              <a:xfrm>
                <a:off x="3994" y="2128"/>
                <a:ext cx="46" cy="130"/>
              </a:xfrm>
              <a:custGeom>
                <a:avLst/>
                <a:gdLst>
                  <a:gd name="T0" fmla="*/ 39 w 64"/>
                  <a:gd name="T1" fmla="*/ 178 h 178"/>
                  <a:gd name="T2" fmla="*/ 63 w 64"/>
                  <a:gd name="T3" fmla="*/ 139 h 178"/>
                  <a:gd name="T4" fmla="*/ 54 w 64"/>
                  <a:gd name="T5" fmla="*/ 105 h 178"/>
                  <a:gd name="T6" fmla="*/ 0 w 64"/>
                  <a:gd name="T7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178">
                    <a:moveTo>
                      <a:pt x="39" y="178"/>
                    </a:moveTo>
                    <a:cubicBezTo>
                      <a:pt x="55" y="173"/>
                      <a:pt x="63" y="154"/>
                      <a:pt x="63" y="139"/>
                    </a:cubicBezTo>
                    <a:cubicBezTo>
                      <a:pt x="63" y="139"/>
                      <a:pt x="64" y="127"/>
                      <a:pt x="54" y="105"/>
                    </a:cubicBezTo>
                    <a:cubicBezTo>
                      <a:pt x="43" y="84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5" name="Freeform 58"/>
              <p:cNvSpPr>
                <a:spLocks/>
              </p:cNvSpPr>
              <p:nvPr/>
            </p:nvSpPr>
            <p:spPr bwMode="auto">
              <a:xfrm>
                <a:off x="3843" y="2128"/>
                <a:ext cx="171" cy="51"/>
              </a:xfrm>
              <a:custGeom>
                <a:avLst/>
                <a:gdLst>
                  <a:gd name="T0" fmla="*/ 235 w 235"/>
                  <a:gd name="T1" fmla="*/ 0 h 70"/>
                  <a:gd name="T2" fmla="*/ 78 w 235"/>
                  <a:gd name="T3" fmla="*/ 0 h 70"/>
                  <a:gd name="T4" fmla="*/ 50 w 235"/>
                  <a:gd name="T5" fmla="*/ 15 h 70"/>
                  <a:gd name="T6" fmla="*/ 0 w 235"/>
                  <a:gd name="T7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5" h="70">
                    <a:moveTo>
                      <a:pt x="235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66" y="0"/>
                      <a:pt x="58" y="5"/>
                      <a:pt x="50" y="15"/>
                    </a:cubicBezTo>
                    <a:cubicBezTo>
                      <a:pt x="0" y="70"/>
                      <a:pt x="0" y="70"/>
                      <a:pt x="0" y="7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6" name="Line 59"/>
              <p:cNvSpPr>
                <a:spLocks noChangeShapeType="1"/>
              </p:cNvSpPr>
              <p:nvPr/>
            </p:nvSpPr>
            <p:spPr bwMode="auto">
              <a:xfrm flipH="1">
                <a:off x="3877" y="2261"/>
                <a:ext cx="9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7" name="Line 60"/>
              <p:cNvSpPr>
                <a:spLocks noChangeShapeType="1"/>
              </p:cNvSpPr>
              <p:nvPr/>
            </p:nvSpPr>
            <p:spPr bwMode="auto">
              <a:xfrm>
                <a:off x="3943" y="2128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0" name="Group 63"/>
            <p:cNvGrpSpPr>
              <a:grpSpLocks noChangeAspect="1"/>
            </p:cNvGrpSpPr>
            <p:nvPr/>
          </p:nvGrpSpPr>
          <p:grpSpPr bwMode="auto">
            <a:xfrm>
              <a:off x="1830061" y="3471737"/>
              <a:ext cx="341231" cy="345623"/>
              <a:chOff x="3800" y="2084"/>
              <a:chExt cx="233" cy="236"/>
            </a:xfrm>
          </p:grpSpPr>
          <p:sp>
            <p:nvSpPr>
              <p:cNvPr id="737" name="Freeform 64"/>
              <p:cNvSpPr>
                <a:spLocks/>
              </p:cNvSpPr>
              <p:nvPr/>
            </p:nvSpPr>
            <p:spPr bwMode="auto">
              <a:xfrm>
                <a:off x="3934" y="2085"/>
                <a:ext cx="73" cy="235"/>
              </a:xfrm>
              <a:custGeom>
                <a:avLst/>
                <a:gdLst>
                  <a:gd name="T0" fmla="*/ 101 w 102"/>
                  <a:gd name="T1" fmla="*/ 323 h 323"/>
                  <a:gd name="T2" fmla="*/ 102 w 102"/>
                  <a:gd name="T3" fmla="*/ 310 h 323"/>
                  <a:gd name="T4" fmla="*/ 32 w 102"/>
                  <a:gd name="T5" fmla="*/ 198 h 323"/>
                  <a:gd name="T6" fmla="*/ 19 w 102"/>
                  <a:gd name="T7" fmla="*/ 192 h 323"/>
                  <a:gd name="T8" fmla="*/ 0 w 102"/>
                  <a:gd name="T9" fmla="*/ 163 h 323"/>
                  <a:gd name="T10" fmla="*/ 22 w 102"/>
                  <a:gd name="T11" fmla="*/ 130 h 323"/>
                  <a:gd name="T12" fmla="*/ 33 w 102"/>
                  <a:gd name="T13" fmla="*/ 125 h 323"/>
                  <a:gd name="T14" fmla="*/ 102 w 102"/>
                  <a:gd name="T15" fmla="*/ 13 h 323"/>
                  <a:gd name="T16" fmla="*/ 101 w 102"/>
                  <a:gd name="T17" fmla="*/ 0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323">
                    <a:moveTo>
                      <a:pt x="101" y="323"/>
                    </a:moveTo>
                    <a:cubicBezTo>
                      <a:pt x="102" y="319"/>
                      <a:pt x="102" y="315"/>
                      <a:pt x="102" y="310"/>
                    </a:cubicBezTo>
                    <a:cubicBezTo>
                      <a:pt x="102" y="261"/>
                      <a:pt x="73" y="218"/>
                      <a:pt x="32" y="198"/>
                    </a:cubicBezTo>
                    <a:cubicBezTo>
                      <a:pt x="19" y="192"/>
                      <a:pt x="19" y="192"/>
                      <a:pt x="19" y="192"/>
                    </a:cubicBezTo>
                    <a:cubicBezTo>
                      <a:pt x="8" y="187"/>
                      <a:pt x="0" y="175"/>
                      <a:pt x="0" y="163"/>
                    </a:cubicBezTo>
                    <a:cubicBezTo>
                      <a:pt x="0" y="148"/>
                      <a:pt x="10" y="135"/>
                      <a:pt x="22" y="130"/>
                    </a:cubicBezTo>
                    <a:cubicBezTo>
                      <a:pt x="33" y="125"/>
                      <a:pt x="33" y="125"/>
                      <a:pt x="33" y="125"/>
                    </a:cubicBezTo>
                    <a:cubicBezTo>
                      <a:pt x="74" y="104"/>
                      <a:pt x="102" y="62"/>
                      <a:pt x="102" y="13"/>
                    </a:cubicBezTo>
                    <a:cubicBezTo>
                      <a:pt x="102" y="9"/>
                      <a:pt x="101" y="4"/>
                      <a:pt x="101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8" name="Freeform 65"/>
              <p:cNvSpPr>
                <a:spLocks/>
              </p:cNvSpPr>
              <p:nvPr/>
            </p:nvSpPr>
            <p:spPr bwMode="auto">
              <a:xfrm>
                <a:off x="3827" y="2084"/>
                <a:ext cx="72" cy="236"/>
              </a:xfrm>
              <a:custGeom>
                <a:avLst/>
                <a:gdLst>
                  <a:gd name="T0" fmla="*/ 0 w 100"/>
                  <a:gd name="T1" fmla="*/ 0 h 324"/>
                  <a:gd name="T2" fmla="*/ 0 w 100"/>
                  <a:gd name="T3" fmla="*/ 14 h 324"/>
                  <a:gd name="T4" fmla="*/ 67 w 100"/>
                  <a:gd name="T5" fmla="*/ 126 h 324"/>
                  <a:gd name="T6" fmla="*/ 80 w 100"/>
                  <a:gd name="T7" fmla="*/ 133 h 324"/>
                  <a:gd name="T8" fmla="*/ 100 w 100"/>
                  <a:gd name="T9" fmla="*/ 164 h 324"/>
                  <a:gd name="T10" fmla="*/ 80 w 100"/>
                  <a:gd name="T11" fmla="*/ 194 h 324"/>
                  <a:gd name="T12" fmla="*/ 68 w 100"/>
                  <a:gd name="T13" fmla="*/ 200 h 324"/>
                  <a:gd name="T14" fmla="*/ 0 w 100"/>
                  <a:gd name="T15" fmla="*/ 311 h 324"/>
                  <a:gd name="T16" fmla="*/ 0 w 100"/>
                  <a:gd name="T17" fmla="*/ 32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324">
                    <a:moveTo>
                      <a:pt x="0" y="0"/>
                    </a:moveTo>
                    <a:cubicBezTo>
                      <a:pt x="0" y="5"/>
                      <a:pt x="0" y="10"/>
                      <a:pt x="0" y="14"/>
                    </a:cubicBezTo>
                    <a:cubicBezTo>
                      <a:pt x="0" y="64"/>
                      <a:pt x="26" y="105"/>
                      <a:pt x="67" y="126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92" y="139"/>
                      <a:pt x="100" y="149"/>
                      <a:pt x="100" y="164"/>
                    </a:cubicBezTo>
                    <a:cubicBezTo>
                      <a:pt x="100" y="177"/>
                      <a:pt x="92" y="189"/>
                      <a:pt x="80" y="194"/>
                    </a:cubicBezTo>
                    <a:cubicBezTo>
                      <a:pt x="68" y="200"/>
                      <a:pt x="68" y="200"/>
                      <a:pt x="68" y="200"/>
                    </a:cubicBezTo>
                    <a:cubicBezTo>
                      <a:pt x="27" y="220"/>
                      <a:pt x="0" y="263"/>
                      <a:pt x="0" y="311"/>
                    </a:cubicBezTo>
                    <a:cubicBezTo>
                      <a:pt x="0" y="316"/>
                      <a:pt x="0" y="320"/>
                      <a:pt x="0" y="32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9" name="Line 66"/>
              <p:cNvSpPr>
                <a:spLocks noChangeShapeType="1"/>
              </p:cNvSpPr>
              <p:nvPr/>
            </p:nvSpPr>
            <p:spPr bwMode="auto">
              <a:xfrm>
                <a:off x="3800" y="2086"/>
                <a:ext cx="2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0" name="Line 67"/>
              <p:cNvSpPr>
                <a:spLocks noChangeShapeType="1"/>
              </p:cNvSpPr>
              <p:nvPr/>
            </p:nvSpPr>
            <p:spPr bwMode="auto">
              <a:xfrm>
                <a:off x="3800" y="2320"/>
                <a:ext cx="2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1" name="Group 81"/>
            <p:cNvGrpSpPr>
              <a:grpSpLocks noChangeAspect="1"/>
            </p:cNvGrpSpPr>
            <p:nvPr/>
          </p:nvGrpSpPr>
          <p:grpSpPr bwMode="auto">
            <a:xfrm>
              <a:off x="1820387" y="4002564"/>
              <a:ext cx="360578" cy="410480"/>
              <a:chOff x="3805" y="2075"/>
              <a:chExt cx="224" cy="255"/>
            </a:xfrm>
          </p:grpSpPr>
          <p:sp>
            <p:nvSpPr>
              <p:cNvPr id="732" name="Freeform 82"/>
              <p:cNvSpPr>
                <a:spLocks/>
              </p:cNvSpPr>
              <p:nvPr/>
            </p:nvSpPr>
            <p:spPr bwMode="auto">
              <a:xfrm>
                <a:off x="3805" y="2095"/>
                <a:ext cx="194" cy="50"/>
              </a:xfrm>
              <a:custGeom>
                <a:avLst/>
                <a:gdLst>
                  <a:gd name="T0" fmla="*/ 28 w 194"/>
                  <a:gd name="T1" fmla="*/ 0 h 50"/>
                  <a:gd name="T2" fmla="*/ 0 w 194"/>
                  <a:gd name="T3" fmla="*/ 25 h 50"/>
                  <a:gd name="T4" fmla="*/ 28 w 194"/>
                  <a:gd name="T5" fmla="*/ 50 h 50"/>
                  <a:gd name="T6" fmla="*/ 194 w 194"/>
                  <a:gd name="T7" fmla="*/ 50 h 50"/>
                  <a:gd name="T8" fmla="*/ 194 w 194"/>
                  <a:gd name="T9" fmla="*/ 0 h 50"/>
                  <a:gd name="T10" fmla="*/ 28 w 194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4" h="50">
                    <a:moveTo>
                      <a:pt x="28" y="0"/>
                    </a:moveTo>
                    <a:lnTo>
                      <a:pt x="0" y="25"/>
                    </a:lnTo>
                    <a:lnTo>
                      <a:pt x="28" y="50"/>
                    </a:lnTo>
                    <a:lnTo>
                      <a:pt x="194" y="50"/>
                    </a:lnTo>
                    <a:lnTo>
                      <a:pt x="194" y="0"/>
                    </a:lnTo>
                    <a:lnTo>
                      <a:pt x="28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3" name="Freeform 83"/>
              <p:cNvSpPr>
                <a:spLocks/>
              </p:cNvSpPr>
              <p:nvPr/>
            </p:nvSpPr>
            <p:spPr bwMode="auto">
              <a:xfrm>
                <a:off x="3836" y="2176"/>
                <a:ext cx="193" cy="51"/>
              </a:xfrm>
              <a:custGeom>
                <a:avLst/>
                <a:gdLst>
                  <a:gd name="T0" fmla="*/ 166 w 193"/>
                  <a:gd name="T1" fmla="*/ 0 h 51"/>
                  <a:gd name="T2" fmla="*/ 193 w 193"/>
                  <a:gd name="T3" fmla="*/ 25 h 51"/>
                  <a:gd name="T4" fmla="*/ 166 w 193"/>
                  <a:gd name="T5" fmla="*/ 51 h 51"/>
                  <a:gd name="T6" fmla="*/ 0 w 193"/>
                  <a:gd name="T7" fmla="*/ 51 h 51"/>
                  <a:gd name="T8" fmla="*/ 0 w 193"/>
                  <a:gd name="T9" fmla="*/ 0 h 51"/>
                  <a:gd name="T10" fmla="*/ 166 w 193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" h="51">
                    <a:moveTo>
                      <a:pt x="166" y="0"/>
                    </a:moveTo>
                    <a:lnTo>
                      <a:pt x="193" y="25"/>
                    </a:lnTo>
                    <a:lnTo>
                      <a:pt x="166" y="51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66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4" name="Line 84"/>
              <p:cNvSpPr>
                <a:spLocks noChangeShapeType="1"/>
              </p:cNvSpPr>
              <p:nvPr/>
            </p:nvSpPr>
            <p:spPr bwMode="auto">
              <a:xfrm>
                <a:off x="3917" y="2075"/>
                <a:ext cx="0" cy="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5" name="Line 85"/>
              <p:cNvSpPr>
                <a:spLocks noChangeShapeType="1"/>
              </p:cNvSpPr>
              <p:nvPr/>
            </p:nvSpPr>
            <p:spPr bwMode="auto">
              <a:xfrm>
                <a:off x="3917" y="2145"/>
                <a:ext cx="0" cy="3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6" name="Line 86"/>
              <p:cNvSpPr>
                <a:spLocks noChangeShapeType="1"/>
              </p:cNvSpPr>
              <p:nvPr/>
            </p:nvSpPr>
            <p:spPr bwMode="auto">
              <a:xfrm>
                <a:off x="3917" y="2227"/>
                <a:ext cx="0" cy="10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2" name="Group 66"/>
            <p:cNvGrpSpPr>
              <a:grpSpLocks noChangeAspect="1"/>
            </p:cNvGrpSpPr>
            <p:nvPr/>
          </p:nvGrpSpPr>
          <p:grpSpPr bwMode="auto">
            <a:xfrm>
              <a:off x="1801445" y="2539218"/>
              <a:ext cx="398462" cy="322262"/>
              <a:chOff x="1128" y="1405"/>
              <a:chExt cx="251" cy="203"/>
            </a:xfrm>
          </p:grpSpPr>
          <p:sp>
            <p:nvSpPr>
              <p:cNvPr id="721" name="Line 67"/>
              <p:cNvSpPr>
                <a:spLocks noChangeShapeType="1"/>
              </p:cNvSpPr>
              <p:nvPr/>
            </p:nvSpPr>
            <p:spPr bwMode="auto">
              <a:xfrm>
                <a:off x="1253" y="1405"/>
                <a:ext cx="0" cy="18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2" name="Freeform 68"/>
              <p:cNvSpPr>
                <a:spLocks/>
              </p:cNvSpPr>
              <p:nvPr/>
            </p:nvSpPr>
            <p:spPr bwMode="auto">
              <a:xfrm>
                <a:off x="1195" y="1589"/>
                <a:ext cx="117" cy="19"/>
              </a:xfrm>
              <a:custGeom>
                <a:avLst/>
                <a:gdLst>
                  <a:gd name="T0" fmla="*/ 117 w 117"/>
                  <a:gd name="T1" fmla="*/ 19 h 19"/>
                  <a:gd name="T2" fmla="*/ 0 w 117"/>
                  <a:gd name="T3" fmla="*/ 19 h 19"/>
                  <a:gd name="T4" fmla="*/ 0 w 117"/>
                  <a:gd name="T5" fmla="*/ 14 h 19"/>
                  <a:gd name="T6" fmla="*/ 57 w 117"/>
                  <a:gd name="T7" fmla="*/ 0 h 19"/>
                  <a:gd name="T8" fmla="*/ 117 w 117"/>
                  <a:gd name="T9" fmla="*/ 14 h 19"/>
                  <a:gd name="T10" fmla="*/ 117 w 117"/>
                  <a:gd name="T1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7" h="19">
                    <a:moveTo>
                      <a:pt x="117" y="19"/>
                    </a:moveTo>
                    <a:lnTo>
                      <a:pt x="0" y="19"/>
                    </a:lnTo>
                    <a:lnTo>
                      <a:pt x="0" y="14"/>
                    </a:lnTo>
                    <a:lnTo>
                      <a:pt x="57" y="0"/>
                    </a:lnTo>
                    <a:lnTo>
                      <a:pt x="117" y="14"/>
                    </a:lnTo>
                    <a:lnTo>
                      <a:pt x="117" y="19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3" name="Line 69"/>
              <p:cNvSpPr>
                <a:spLocks noChangeShapeType="1"/>
              </p:cNvSpPr>
              <p:nvPr/>
            </p:nvSpPr>
            <p:spPr bwMode="auto">
              <a:xfrm>
                <a:off x="1244" y="1405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4" name="Line 70"/>
              <p:cNvSpPr>
                <a:spLocks noChangeShapeType="1"/>
              </p:cNvSpPr>
              <p:nvPr/>
            </p:nvSpPr>
            <p:spPr bwMode="auto">
              <a:xfrm>
                <a:off x="1244" y="1582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5" name="Line 71"/>
              <p:cNvSpPr>
                <a:spLocks noChangeShapeType="1"/>
              </p:cNvSpPr>
              <p:nvPr/>
            </p:nvSpPr>
            <p:spPr bwMode="auto">
              <a:xfrm>
                <a:off x="1244" y="1568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6" name="Freeform 72"/>
              <p:cNvSpPr>
                <a:spLocks/>
              </p:cNvSpPr>
              <p:nvPr/>
            </p:nvSpPr>
            <p:spPr bwMode="auto">
              <a:xfrm>
                <a:off x="1128" y="1533"/>
                <a:ext cx="82" cy="22"/>
              </a:xfrm>
              <a:custGeom>
                <a:avLst/>
                <a:gdLst>
                  <a:gd name="T0" fmla="*/ 113 w 113"/>
                  <a:gd name="T1" fmla="*/ 0 h 30"/>
                  <a:gd name="T2" fmla="*/ 56 w 113"/>
                  <a:gd name="T3" fmla="*/ 30 h 30"/>
                  <a:gd name="T4" fmla="*/ 0 w 113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30">
                    <a:moveTo>
                      <a:pt x="113" y="0"/>
                    </a:moveTo>
                    <a:cubicBezTo>
                      <a:pt x="101" y="18"/>
                      <a:pt x="80" y="30"/>
                      <a:pt x="56" y="30"/>
                    </a:cubicBezTo>
                    <a:cubicBezTo>
                      <a:pt x="33" y="30"/>
                      <a:pt x="12" y="18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7" name="Freeform 73"/>
              <p:cNvSpPr>
                <a:spLocks/>
              </p:cNvSpPr>
              <p:nvPr/>
            </p:nvSpPr>
            <p:spPr bwMode="auto">
              <a:xfrm>
                <a:off x="1132" y="1457"/>
                <a:ext cx="74" cy="74"/>
              </a:xfrm>
              <a:custGeom>
                <a:avLst/>
                <a:gdLst>
                  <a:gd name="T0" fmla="*/ 74 w 74"/>
                  <a:gd name="T1" fmla="*/ 74 h 74"/>
                  <a:gd name="T2" fmla="*/ 0 w 74"/>
                  <a:gd name="T3" fmla="*/ 74 h 74"/>
                  <a:gd name="T4" fmla="*/ 34 w 74"/>
                  <a:gd name="T5" fmla="*/ 0 h 74"/>
                  <a:gd name="T6" fmla="*/ 74 w 74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74">
                    <a:moveTo>
                      <a:pt x="74" y="74"/>
                    </a:moveTo>
                    <a:lnTo>
                      <a:pt x="0" y="74"/>
                    </a:lnTo>
                    <a:lnTo>
                      <a:pt x="34" y="0"/>
                    </a:lnTo>
                    <a:lnTo>
                      <a:pt x="74" y="74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8" name="Freeform 74"/>
              <p:cNvSpPr>
                <a:spLocks/>
              </p:cNvSpPr>
              <p:nvPr/>
            </p:nvSpPr>
            <p:spPr bwMode="auto">
              <a:xfrm>
                <a:off x="1144" y="1417"/>
                <a:ext cx="109" cy="35"/>
              </a:xfrm>
              <a:custGeom>
                <a:avLst/>
                <a:gdLst>
                  <a:gd name="T0" fmla="*/ 24 w 150"/>
                  <a:gd name="T1" fmla="*/ 0 h 48"/>
                  <a:gd name="T2" fmla="*/ 0 w 150"/>
                  <a:gd name="T3" fmla="*/ 24 h 48"/>
                  <a:gd name="T4" fmla="*/ 24 w 150"/>
                  <a:gd name="T5" fmla="*/ 48 h 48"/>
                  <a:gd name="T6" fmla="*/ 37 w 150"/>
                  <a:gd name="T7" fmla="*/ 44 h 48"/>
                  <a:gd name="T8" fmla="*/ 109 w 150"/>
                  <a:gd name="T9" fmla="*/ 10 h 48"/>
                  <a:gd name="T10" fmla="*/ 150 w 150"/>
                  <a:gd name="T11" fmla="*/ 2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0" h="48">
                    <a:moveTo>
                      <a:pt x="24" y="0"/>
                    </a:moveTo>
                    <a:cubicBezTo>
                      <a:pt x="11" y="0"/>
                      <a:pt x="0" y="10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29" y="48"/>
                      <a:pt x="33" y="46"/>
                      <a:pt x="37" y="44"/>
                    </a:cubicBezTo>
                    <a:cubicBezTo>
                      <a:pt x="45" y="41"/>
                      <a:pt x="82" y="12"/>
                      <a:pt x="109" y="10"/>
                    </a:cubicBezTo>
                    <a:cubicBezTo>
                      <a:pt x="137" y="9"/>
                      <a:pt x="150" y="20"/>
                      <a:pt x="150" y="2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9" name="Freeform 75"/>
              <p:cNvSpPr>
                <a:spLocks/>
              </p:cNvSpPr>
              <p:nvPr/>
            </p:nvSpPr>
            <p:spPr bwMode="auto">
              <a:xfrm>
                <a:off x="1297" y="1556"/>
                <a:ext cx="82" cy="22"/>
              </a:xfrm>
              <a:custGeom>
                <a:avLst/>
                <a:gdLst>
                  <a:gd name="T0" fmla="*/ 0 w 113"/>
                  <a:gd name="T1" fmla="*/ 0 h 30"/>
                  <a:gd name="T2" fmla="*/ 57 w 113"/>
                  <a:gd name="T3" fmla="*/ 30 h 30"/>
                  <a:gd name="T4" fmla="*/ 113 w 113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30">
                    <a:moveTo>
                      <a:pt x="0" y="0"/>
                    </a:moveTo>
                    <a:cubicBezTo>
                      <a:pt x="12" y="18"/>
                      <a:pt x="33" y="30"/>
                      <a:pt x="57" y="30"/>
                    </a:cubicBezTo>
                    <a:cubicBezTo>
                      <a:pt x="80" y="30"/>
                      <a:pt x="101" y="18"/>
                      <a:pt x="11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0" name="Freeform 76"/>
              <p:cNvSpPr>
                <a:spLocks/>
              </p:cNvSpPr>
              <p:nvPr/>
            </p:nvSpPr>
            <p:spPr bwMode="auto">
              <a:xfrm>
                <a:off x="1301" y="1480"/>
                <a:ext cx="74" cy="75"/>
              </a:xfrm>
              <a:custGeom>
                <a:avLst/>
                <a:gdLst>
                  <a:gd name="T0" fmla="*/ 0 w 74"/>
                  <a:gd name="T1" fmla="*/ 75 h 75"/>
                  <a:gd name="T2" fmla="*/ 74 w 74"/>
                  <a:gd name="T3" fmla="*/ 75 h 75"/>
                  <a:gd name="T4" fmla="*/ 40 w 74"/>
                  <a:gd name="T5" fmla="*/ 0 h 75"/>
                  <a:gd name="T6" fmla="*/ 0 w 74"/>
                  <a:gd name="T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75">
                    <a:moveTo>
                      <a:pt x="0" y="75"/>
                    </a:moveTo>
                    <a:lnTo>
                      <a:pt x="74" y="75"/>
                    </a:lnTo>
                    <a:lnTo>
                      <a:pt x="40" y="0"/>
                    </a:lnTo>
                    <a:lnTo>
                      <a:pt x="0" y="7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1" name="Freeform 77"/>
              <p:cNvSpPr>
                <a:spLocks/>
              </p:cNvSpPr>
              <p:nvPr/>
            </p:nvSpPr>
            <p:spPr bwMode="auto">
              <a:xfrm>
                <a:off x="1255" y="1426"/>
                <a:ext cx="108" cy="50"/>
              </a:xfrm>
              <a:custGeom>
                <a:avLst/>
                <a:gdLst>
                  <a:gd name="T0" fmla="*/ 128 w 149"/>
                  <a:gd name="T1" fmla="*/ 18 h 69"/>
                  <a:gd name="T2" fmla="*/ 145 w 149"/>
                  <a:gd name="T3" fmla="*/ 48 h 69"/>
                  <a:gd name="T4" fmla="*/ 116 w 149"/>
                  <a:gd name="T5" fmla="*/ 65 h 69"/>
                  <a:gd name="T6" fmla="*/ 104 w 149"/>
                  <a:gd name="T7" fmla="*/ 59 h 69"/>
                  <a:gd name="T8" fmla="*/ 42 w 149"/>
                  <a:gd name="T9" fmla="*/ 8 h 69"/>
                  <a:gd name="T10" fmla="*/ 1 w 149"/>
                  <a:gd name="T11" fmla="*/ 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9" h="69">
                    <a:moveTo>
                      <a:pt x="128" y="18"/>
                    </a:moveTo>
                    <a:cubicBezTo>
                      <a:pt x="141" y="21"/>
                      <a:pt x="149" y="34"/>
                      <a:pt x="145" y="48"/>
                    </a:cubicBezTo>
                    <a:cubicBezTo>
                      <a:pt x="142" y="61"/>
                      <a:pt x="129" y="69"/>
                      <a:pt x="116" y="65"/>
                    </a:cubicBezTo>
                    <a:cubicBezTo>
                      <a:pt x="111" y="64"/>
                      <a:pt x="108" y="61"/>
                      <a:pt x="104" y="59"/>
                    </a:cubicBezTo>
                    <a:cubicBezTo>
                      <a:pt x="98" y="53"/>
                      <a:pt x="69" y="16"/>
                      <a:pt x="42" y="8"/>
                    </a:cubicBezTo>
                    <a:cubicBezTo>
                      <a:pt x="16" y="0"/>
                      <a:pt x="0" y="8"/>
                      <a:pt x="1" y="9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3" name="Group 153"/>
            <p:cNvGrpSpPr>
              <a:grpSpLocks noChangeAspect="1"/>
            </p:cNvGrpSpPr>
            <p:nvPr/>
          </p:nvGrpSpPr>
          <p:grpSpPr bwMode="auto">
            <a:xfrm>
              <a:off x="1793507" y="1941264"/>
              <a:ext cx="414338" cy="412750"/>
              <a:chOff x="1133" y="1137"/>
              <a:chExt cx="261" cy="260"/>
            </a:xfrm>
          </p:grpSpPr>
          <p:sp>
            <p:nvSpPr>
              <p:cNvPr id="712" name="Oval 154"/>
              <p:cNvSpPr>
                <a:spLocks noChangeArrowheads="1"/>
              </p:cNvSpPr>
              <p:nvPr/>
            </p:nvSpPr>
            <p:spPr bwMode="auto">
              <a:xfrm>
                <a:off x="1210" y="1215"/>
                <a:ext cx="107" cy="10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3" name="Line 155"/>
              <p:cNvSpPr>
                <a:spLocks noChangeShapeType="1"/>
              </p:cNvSpPr>
              <p:nvPr/>
            </p:nvSpPr>
            <p:spPr bwMode="auto">
              <a:xfrm flipH="1" flipV="1">
                <a:off x="1171" y="1175"/>
                <a:ext cx="37" cy="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4" name="Line 156"/>
              <p:cNvSpPr>
                <a:spLocks noChangeShapeType="1"/>
              </p:cNvSpPr>
              <p:nvPr/>
            </p:nvSpPr>
            <p:spPr bwMode="auto">
              <a:xfrm flipV="1">
                <a:off x="1319" y="1175"/>
                <a:ext cx="38" cy="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5" name="Line 157"/>
              <p:cNvSpPr>
                <a:spLocks noChangeShapeType="1"/>
              </p:cNvSpPr>
              <p:nvPr/>
            </p:nvSpPr>
            <p:spPr bwMode="auto">
              <a:xfrm flipV="1">
                <a:off x="1264" y="1137"/>
                <a:ext cx="0" cy="52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6" name="Line 158"/>
              <p:cNvSpPr>
                <a:spLocks noChangeShapeType="1"/>
              </p:cNvSpPr>
              <p:nvPr/>
            </p:nvSpPr>
            <p:spPr bwMode="auto">
              <a:xfrm>
                <a:off x="1264" y="1345"/>
                <a:ext cx="0" cy="52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7" name="Line 159"/>
              <p:cNvSpPr>
                <a:spLocks noChangeShapeType="1"/>
              </p:cNvSpPr>
              <p:nvPr/>
            </p:nvSpPr>
            <p:spPr bwMode="auto">
              <a:xfrm>
                <a:off x="1319" y="1322"/>
                <a:ext cx="38" cy="3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8" name="Line 160"/>
              <p:cNvSpPr>
                <a:spLocks noChangeShapeType="1"/>
              </p:cNvSpPr>
              <p:nvPr/>
            </p:nvSpPr>
            <p:spPr bwMode="auto">
              <a:xfrm flipH="1">
                <a:off x="1171" y="1322"/>
                <a:ext cx="37" cy="3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9" name="Line 161"/>
              <p:cNvSpPr>
                <a:spLocks noChangeShapeType="1"/>
              </p:cNvSpPr>
              <p:nvPr/>
            </p:nvSpPr>
            <p:spPr bwMode="auto">
              <a:xfrm flipH="1">
                <a:off x="1133" y="1267"/>
                <a:ext cx="5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0" name="Line 162"/>
              <p:cNvSpPr>
                <a:spLocks noChangeShapeType="1"/>
              </p:cNvSpPr>
              <p:nvPr/>
            </p:nvSpPr>
            <p:spPr bwMode="auto">
              <a:xfrm>
                <a:off x="1342" y="1267"/>
                <a:ext cx="5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4" name="Group 191"/>
            <p:cNvGrpSpPr>
              <a:grpSpLocks noChangeAspect="1"/>
            </p:cNvGrpSpPr>
            <p:nvPr/>
          </p:nvGrpSpPr>
          <p:grpSpPr bwMode="auto">
            <a:xfrm>
              <a:off x="1801445" y="1357597"/>
              <a:ext cx="398462" cy="398463"/>
              <a:chOff x="1152" y="805"/>
              <a:chExt cx="251" cy="251"/>
            </a:xfrm>
          </p:grpSpPr>
          <p:sp>
            <p:nvSpPr>
              <p:cNvPr id="707" name="Freeform 192"/>
              <p:cNvSpPr>
                <a:spLocks/>
              </p:cNvSpPr>
              <p:nvPr/>
            </p:nvSpPr>
            <p:spPr bwMode="auto">
              <a:xfrm>
                <a:off x="1152" y="805"/>
                <a:ext cx="251" cy="251"/>
              </a:xfrm>
              <a:custGeom>
                <a:avLst/>
                <a:gdLst>
                  <a:gd name="T0" fmla="*/ 314 w 346"/>
                  <a:gd name="T1" fmla="*/ 73 h 346"/>
                  <a:gd name="T2" fmla="*/ 346 w 346"/>
                  <a:gd name="T3" fmla="*/ 173 h 346"/>
                  <a:gd name="T4" fmla="*/ 173 w 346"/>
                  <a:gd name="T5" fmla="*/ 346 h 346"/>
                  <a:gd name="T6" fmla="*/ 0 w 346"/>
                  <a:gd name="T7" fmla="*/ 173 h 346"/>
                  <a:gd name="T8" fmla="*/ 173 w 346"/>
                  <a:gd name="T9" fmla="*/ 0 h 346"/>
                  <a:gd name="T10" fmla="*/ 269 w 346"/>
                  <a:gd name="T11" fmla="*/ 3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6" h="346">
                    <a:moveTo>
                      <a:pt x="314" y="73"/>
                    </a:moveTo>
                    <a:cubicBezTo>
                      <a:pt x="334" y="101"/>
                      <a:pt x="346" y="136"/>
                      <a:pt x="346" y="173"/>
                    </a:cubicBezTo>
                    <a:cubicBezTo>
                      <a:pt x="346" y="268"/>
                      <a:pt x="268" y="346"/>
                      <a:pt x="173" y="346"/>
                    </a:cubicBezTo>
                    <a:cubicBezTo>
                      <a:pt x="78" y="346"/>
                      <a:pt x="0" y="268"/>
                      <a:pt x="0" y="173"/>
                    </a:cubicBezTo>
                    <a:cubicBezTo>
                      <a:pt x="0" y="78"/>
                      <a:pt x="78" y="0"/>
                      <a:pt x="173" y="0"/>
                    </a:cubicBezTo>
                    <a:cubicBezTo>
                      <a:pt x="209" y="0"/>
                      <a:pt x="242" y="11"/>
                      <a:pt x="269" y="3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8" name="Oval 193"/>
              <p:cNvSpPr>
                <a:spLocks noChangeArrowheads="1"/>
              </p:cNvSpPr>
              <p:nvPr/>
            </p:nvSpPr>
            <p:spPr bwMode="auto">
              <a:xfrm>
                <a:off x="1204" y="857"/>
                <a:ext cx="147" cy="14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9" name="Oval 194"/>
              <p:cNvSpPr>
                <a:spLocks noChangeArrowheads="1"/>
              </p:cNvSpPr>
              <p:nvPr/>
            </p:nvSpPr>
            <p:spPr bwMode="auto">
              <a:xfrm>
                <a:off x="1256" y="909"/>
                <a:ext cx="43" cy="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0" name="Line 195"/>
              <p:cNvSpPr>
                <a:spLocks noChangeShapeType="1"/>
              </p:cNvSpPr>
              <p:nvPr/>
            </p:nvSpPr>
            <p:spPr bwMode="auto">
              <a:xfrm flipV="1">
                <a:off x="1277" y="877"/>
                <a:ext cx="54" cy="5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1" name="Freeform 196"/>
              <p:cNvSpPr>
                <a:spLocks/>
              </p:cNvSpPr>
              <p:nvPr/>
            </p:nvSpPr>
            <p:spPr bwMode="auto">
              <a:xfrm>
                <a:off x="1329" y="816"/>
                <a:ext cx="64" cy="62"/>
              </a:xfrm>
              <a:custGeom>
                <a:avLst/>
                <a:gdLst>
                  <a:gd name="T0" fmla="*/ 64 w 64"/>
                  <a:gd name="T1" fmla="*/ 30 h 62"/>
                  <a:gd name="T2" fmla="*/ 34 w 64"/>
                  <a:gd name="T3" fmla="*/ 30 h 62"/>
                  <a:gd name="T4" fmla="*/ 34 w 64"/>
                  <a:gd name="T5" fmla="*/ 0 h 62"/>
                  <a:gd name="T6" fmla="*/ 0 w 64"/>
                  <a:gd name="T7" fmla="*/ 31 h 62"/>
                  <a:gd name="T8" fmla="*/ 0 w 64"/>
                  <a:gd name="T9" fmla="*/ 62 h 62"/>
                  <a:gd name="T10" fmla="*/ 30 w 64"/>
                  <a:gd name="T11" fmla="*/ 62 h 62"/>
                  <a:gd name="T12" fmla="*/ 64 w 64"/>
                  <a:gd name="T13" fmla="*/ 3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2">
                    <a:moveTo>
                      <a:pt x="64" y="30"/>
                    </a:moveTo>
                    <a:lnTo>
                      <a:pt x="34" y="30"/>
                    </a:lnTo>
                    <a:lnTo>
                      <a:pt x="34" y="0"/>
                    </a:lnTo>
                    <a:lnTo>
                      <a:pt x="0" y="31"/>
                    </a:lnTo>
                    <a:lnTo>
                      <a:pt x="0" y="62"/>
                    </a:lnTo>
                    <a:lnTo>
                      <a:pt x="30" y="62"/>
                    </a:lnTo>
                    <a:lnTo>
                      <a:pt x="64" y="3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5" name="Group 222"/>
            <p:cNvGrpSpPr>
              <a:grpSpLocks noChangeAspect="1"/>
            </p:cNvGrpSpPr>
            <p:nvPr/>
          </p:nvGrpSpPr>
          <p:grpSpPr bwMode="auto">
            <a:xfrm>
              <a:off x="1807001" y="813618"/>
              <a:ext cx="387350" cy="358775"/>
              <a:chOff x="1167" y="497"/>
              <a:chExt cx="244" cy="226"/>
            </a:xfrm>
          </p:grpSpPr>
          <p:sp>
            <p:nvSpPr>
              <p:cNvPr id="703" name="Freeform 223"/>
              <p:cNvSpPr>
                <a:spLocks/>
              </p:cNvSpPr>
              <p:nvPr/>
            </p:nvSpPr>
            <p:spPr bwMode="auto">
              <a:xfrm>
                <a:off x="1189" y="538"/>
                <a:ext cx="112" cy="112"/>
              </a:xfrm>
              <a:custGeom>
                <a:avLst/>
                <a:gdLst>
                  <a:gd name="T0" fmla="*/ 0 w 154"/>
                  <a:gd name="T1" fmla="*/ 154 h 154"/>
                  <a:gd name="T2" fmla="*/ 154 w 154"/>
                  <a:gd name="T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4" h="154">
                    <a:moveTo>
                      <a:pt x="0" y="154"/>
                    </a:moveTo>
                    <a:cubicBezTo>
                      <a:pt x="0" y="69"/>
                      <a:pt x="69" y="0"/>
                      <a:pt x="15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4" name="Freeform 224"/>
              <p:cNvSpPr>
                <a:spLocks/>
              </p:cNvSpPr>
              <p:nvPr/>
            </p:nvSpPr>
            <p:spPr bwMode="auto">
              <a:xfrm>
                <a:off x="1265" y="507"/>
                <a:ext cx="38" cy="69"/>
              </a:xfrm>
              <a:custGeom>
                <a:avLst/>
                <a:gdLst>
                  <a:gd name="T0" fmla="*/ 0 w 38"/>
                  <a:gd name="T1" fmla="*/ 0 h 69"/>
                  <a:gd name="T2" fmla="*/ 38 w 38"/>
                  <a:gd name="T3" fmla="*/ 32 h 69"/>
                  <a:gd name="T4" fmla="*/ 7 w 38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69">
                    <a:moveTo>
                      <a:pt x="0" y="0"/>
                    </a:moveTo>
                    <a:lnTo>
                      <a:pt x="38" y="32"/>
                    </a:lnTo>
                    <a:lnTo>
                      <a:pt x="7" y="6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5" name="Oval 225"/>
              <p:cNvSpPr>
                <a:spLocks noChangeArrowheads="1"/>
              </p:cNvSpPr>
              <p:nvPr/>
            </p:nvSpPr>
            <p:spPr bwMode="auto">
              <a:xfrm>
                <a:off x="1167" y="670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6" name="Rectangle 226"/>
              <p:cNvSpPr>
                <a:spLocks noChangeArrowheads="1"/>
              </p:cNvSpPr>
              <p:nvPr/>
            </p:nvSpPr>
            <p:spPr bwMode="auto">
              <a:xfrm>
                <a:off x="1325" y="497"/>
                <a:ext cx="86" cy="8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6" name="Group 229"/>
            <p:cNvGrpSpPr>
              <a:grpSpLocks noChangeAspect="1"/>
            </p:cNvGrpSpPr>
            <p:nvPr/>
          </p:nvGrpSpPr>
          <p:grpSpPr bwMode="auto">
            <a:xfrm>
              <a:off x="1833195" y="241064"/>
              <a:ext cx="334963" cy="387350"/>
              <a:chOff x="1179" y="157"/>
              <a:chExt cx="211" cy="244"/>
            </a:xfrm>
          </p:grpSpPr>
          <p:sp>
            <p:nvSpPr>
              <p:cNvPr id="697" name="Freeform 230"/>
              <p:cNvSpPr>
                <a:spLocks/>
              </p:cNvSpPr>
              <p:nvPr/>
            </p:nvSpPr>
            <p:spPr bwMode="auto">
              <a:xfrm>
                <a:off x="1203" y="188"/>
                <a:ext cx="163" cy="213"/>
              </a:xfrm>
              <a:custGeom>
                <a:avLst/>
                <a:gdLst>
                  <a:gd name="T0" fmla="*/ 225 w 225"/>
                  <a:gd name="T1" fmla="*/ 0 h 293"/>
                  <a:gd name="T2" fmla="*/ 225 w 225"/>
                  <a:gd name="T3" fmla="*/ 269 h 293"/>
                  <a:gd name="T4" fmla="*/ 201 w 225"/>
                  <a:gd name="T5" fmla="*/ 293 h 293"/>
                  <a:gd name="T6" fmla="*/ 24 w 225"/>
                  <a:gd name="T7" fmla="*/ 293 h 293"/>
                  <a:gd name="T8" fmla="*/ 0 w 225"/>
                  <a:gd name="T9" fmla="*/ 269 h 293"/>
                  <a:gd name="T10" fmla="*/ 0 w 225"/>
                  <a:gd name="T11" fmla="*/ 2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5" h="293">
                    <a:moveTo>
                      <a:pt x="225" y="0"/>
                    </a:moveTo>
                    <a:cubicBezTo>
                      <a:pt x="225" y="269"/>
                      <a:pt x="225" y="269"/>
                      <a:pt x="225" y="269"/>
                    </a:cubicBezTo>
                    <a:cubicBezTo>
                      <a:pt x="225" y="282"/>
                      <a:pt x="214" y="293"/>
                      <a:pt x="201" y="293"/>
                    </a:cubicBezTo>
                    <a:cubicBezTo>
                      <a:pt x="24" y="293"/>
                      <a:pt x="24" y="293"/>
                      <a:pt x="24" y="293"/>
                    </a:cubicBezTo>
                    <a:cubicBezTo>
                      <a:pt x="11" y="293"/>
                      <a:pt x="0" y="282"/>
                      <a:pt x="0" y="269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98" name="Line 231"/>
              <p:cNvSpPr>
                <a:spLocks noChangeShapeType="1"/>
              </p:cNvSpPr>
              <p:nvPr/>
            </p:nvSpPr>
            <p:spPr bwMode="auto">
              <a:xfrm>
                <a:off x="1179" y="190"/>
                <a:ext cx="21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99" name="Line 232"/>
              <p:cNvSpPr>
                <a:spLocks noChangeShapeType="1"/>
              </p:cNvSpPr>
              <p:nvPr/>
            </p:nvSpPr>
            <p:spPr bwMode="auto">
              <a:xfrm>
                <a:off x="1252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0" name="Line 233"/>
              <p:cNvSpPr>
                <a:spLocks noChangeShapeType="1"/>
              </p:cNvSpPr>
              <p:nvPr/>
            </p:nvSpPr>
            <p:spPr bwMode="auto">
              <a:xfrm>
                <a:off x="1285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1" name="Line 234"/>
              <p:cNvSpPr>
                <a:spLocks noChangeShapeType="1"/>
              </p:cNvSpPr>
              <p:nvPr/>
            </p:nvSpPr>
            <p:spPr bwMode="auto">
              <a:xfrm>
                <a:off x="1317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2" name="Freeform 235"/>
              <p:cNvSpPr>
                <a:spLocks/>
              </p:cNvSpPr>
              <p:nvPr/>
            </p:nvSpPr>
            <p:spPr bwMode="auto">
              <a:xfrm>
                <a:off x="1252" y="157"/>
                <a:ext cx="65" cy="33"/>
              </a:xfrm>
              <a:custGeom>
                <a:avLst/>
                <a:gdLst>
                  <a:gd name="T0" fmla="*/ 90 w 90"/>
                  <a:gd name="T1" fmla="*/ 44 h 46"/>
                  <a:gd name="T2" fmla="*/ 90 w 90"/>
                  <a:gd name="T3" fmla="*/ 14 h 46"/>
                  <a:gd name="T4" fmla="*/ 76 w 90"/>
                  <a:gd name="T5" fmla="*/ 0 h 46"/>
                  <a:gd name="T6" fmla="*/ 14 w 90"/>
                  <a:gd name="T7" fmla="*/ 0 h 46"/>
                  <a:gd name="T8" fmla="*/ 0 w 90"/>
                  <a:gd name="T9" fmla="*/ 14 h 46"/>
                  <a:gd name="T10" fmla="*/ 0 w 90"/>
                  <a:gd name="T11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46">
                    <a:moveTo>
                      <a:pt x="90" y="44"/>
                    </a:moveTo>
                    <a:cubicBezTo>
                      <a:pt x="90" y="14"/>
                      <a:pt x="90" y="14"/>
                      <a:pt x="90" y="14"/>
                    </a:cubicBezTo>
                    <a:cubicBezTo>
                      <a:pt x="90" y="6"/>
                      <a:pt x="84" y="0"/>
                      <a:pt x="76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46"/>
                      <a:pt x="0" y="46"/>
                      <a:pt x="0" y="4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748" name="Group 747"/>
          <p:cNvGrpSpPr/>
          <p:nvPr/>
        </p:nvGrpSpPr>
        <p:grpSpPr>
          <a:xfrm>
            <a:off x="-9970398" y="303965"/>
            <a:ext cx="389786" cy="4022815"/>
            <a:chOff x="1273034" y="309563"/>
            <a:chExt cx="397602" cy="4103481"/>
          </a:xfrm>
        </p:grpSpPr>
        <p:grpSp>
          <p:nvGrpSpPr>
            <p:cNvPr id="749" name="Group 31"/>
            <p:cNvGrpSpPr>
              <a:grpSpLocks noChangeAspect="1"/>
            </p:cNvGrpSpPr>
            <p:nvPr/>
          </p:nvGrpSpPr>
          <p:grpSpPr bwMode="auto">
            <a:xfrm>
              <a:off x="1273034" y="3079105"/>
              <a:ext cx="397602" cy="289750"/>
              <a:chOff x="3795" y="2113"/>
              <a:chExt cx="247" cy="180"/>
            </a:xfrm>
          </p:grpSpPr>
          <p:sp>
            <p:nvSpPr>
              <p:cNvPr id="791" name="Rectangle 32"/>
              <p:cNvSpPr>
                <a:spLocks noChangeArrowheads="1"/>
              </p:cNvSpPr>
              <p:nvPr/>
            </p:nvSpPr>
            <p:spPr bwMode="auto">
              <a:xfrm>
                <a:off x="3795" y="2146"/>
                <a:ext cx="245" cy="14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2" name="Rectangle 33"/>
              <p:cNvSpPr>
                <a:spLocks noChangeArrowheads="1"/>
              </p:cNvSpPr>
              <p:nvPr/>
            </p:nvSpPr>
            <p:spPr bwMode="auto">
              <a:xfrm>
                <a:off x="3893" y="2210"/>
                <a:ext cx="49" cy="3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3" name="Line 34"/>
              <p:cNvSpPr>
                <a:spLocks noChangeShapeType="1"/>
              </p:cNvSpPr>
              <p:nvPr/>
            </p:nvSpPr>
            <p:spPr bwMode="auto">
              <a:xfrm flipH="1" flipV="1">
                <a:off x="3795" y="2179"/>
                <a:ext cx="98" cy="5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4" name="Line 35"/>
              <p:cNvSpPr>
                <a:spLocks noChangeShapeType="1"/>
              </p:cNvSpPr>
              <p:nvPr/>
            </p:nvSpPr>
            <p:spPr bwMode="auto">
              <a:xfrm flipV="1">
                <a:off x="3943" y="2179"/>
                <a:ext cx="99" cy="5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5" name="Freeform 36"/>
              <p:cNvSpPr>
                <a:spLocks/>
              </p:cNvSpPr>
              <p:nvPr/>
            </p:nvSpPr>
            <p:spPr bwMode="auto">
              <a:xfrm>
                <a:off x="3876" y="2113"/>
                <a:ext cx="84" cy="33"/>
              </a:xfrm>
              <a:custGeom>
                <a:avLst/>
                <a:gdLst>
                  <a:gd name="T0" fmla="*/ 116 w 116"/>
                  <a:gd name="T1" fmla="*/ 45 h 45"/>
                  <a:gd name="T2" fmla="*/ 116 w 116"/>
                  <a:gd name="T3" fmla="*/ 17 h 45"/>
                  <a:gd name="T4" fmla="*/ 99 w 116"/>
                  <a:gd name="T5" fmla="*/ 0 h 45"/>
                  <a:gd name="T6" fmla="*/ 17 w 116"/>
                  <a:gd name="T7" fmla="*/ 0 h 45"/>
                  <a:gd name="T8" fmla="*/ 0 w 116"/>
                  <a:gd name="T9" fmla="*/ 17 h 45"/>
                  <a:gd name="T10" fmla="*/ 0 w 11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45">
                    <a:moveTo>
                      <a:pt x="116" y="45"/>
                    </a:moveTo>
                    <a:cubicBezTo>
                      <a:pt x="116" y="17"/>
                      <a:pt x="116" y="17"/>
                      <a:pt x="116" y="17"/>
                    </a:cubicBezTo>
                    <a:cubicBezTo>
                      <a:pt x="116" y="7"/>
                      <a:pt x="108" y="0"/>
                      <a:pt x="9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45"/>
                      <a:pt x="0" y="45"/>
                      <a:pt x="0" y="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0" name="Group 39"/>
            <p:cNvGrpSpPr>
              <a:grpSpLocks noChangeAspect="1"/>
            </p:cNvGrpSpPr>
            <p:nvPr/>
          </p:nvGrpSpPr>
          <p:grpSpPr bwMode="auto">
            <a:xfrm>
              <a:off x="1291828" y="3558718"/>
              <a:ext cx="360014" cy="365892"/>
              <a:chOff x="3796" y="2078"/>
              <a:chExt cx="245" cy="249"/>
            </a:xfrm>
          </p:grpSpPr>
          <p:sp>
            <p:nvSpPr>
              <p:cNvPr id="786" name="Rectangle 40"/>
              <p:cNvSpPr>
                <a:spLocks noChangeArrowheads="1"/>
              </p:cNvSpPr>
              <p:nvPr/>
            </p:nvSpPr>
            <p:spPr bwMode="auto">
              <a:xfrm>
                <a:off x="3879" y="2164"/>
                <a:ext cx="161" cy="16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7" name="Freeform 41"/>
              <p:cNvSpPr>
                <a:spLocks/>
              </p:cNvSpPr>
              <p:nvPr/>
            </p:nvSpPr>
            <p:spPr bwMode="auto">
              <a:xfrm>
                <a:off x="3801" y="2081"/>
                <a:ext cx="240" cy="83"/>
              </a:xfrm>
              <a:custGeom>
                <a:avLst/>
                <a:gdLst>
                  <a:gd name="T0" fmla="*/ 240 w 240"/>
                  <a:gd name="T1" fmla="*/ 81 h 83"/>
                  <a:gd name="T2" fmla="*/ 160 w 240"/>
                  <a:gd name="T3" fmla="*/ 0 h 83"/>
                  <a:gd name="T4" fmla="*/ 0 w 240"/>
                  <a:gd name="T5" fmla="*/ 0 h 83"/>
                  <a:gd name="T6" fmla="*/ 78 w 240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83">
                    <a:moveTo>
                      <a:pt x="240" y="81"/>
                    </a:moveTo>
                    <a:lnTo>
                      <a:pt x="160" y="0"/>
                    </a:lnTo>
                    <a:lnTo>
                      <a:pt x="0" y="0"/>
                    </a:lnTo>
                    <a:lnTo>
                      <a:pt x="78" y="8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8" name="Freeform 42"/>
              <p:cNvSpPr>
                <a:spLocks/>
              </p:cNvSpPr>
              <p:nvPr/>
            </p:nvSpPr>
            <p:spPr bwMode="auto">
              <a:xfrm>
                <a:off x="3796" y="2078"/>
                <a:ext cx="82" cy="249"/>
              </a:xfrm>
              <a:custGeom>
                <a:avLst/>
                <a:gdLst>
                  <a:gd name="T0" fmla="*/ 0 w 82"/>
                  <a:gd name="T1" fmla="*/ 0 h 249"/>
                  <a:gd name="T2" fmla="*/ 0 w 82"/>
                  <a:gd name="T3" fmla="*/ 166 h 249"/>
                  <a:gd name="T4" fmla="*/ 82 w 82"/>
                  <a:gd name="T5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2" h="249">
                    <a:moveTo>
                      <a:pt x="0" y="0"/>
                    </a:moveTo>
                    <a:lnTo>
                      <a:pt x="0" y="166"/>
                    </a:lnTo>
                    <a:lnTo>
                      <a:pt x="82" y="24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9" name="Line 43"/>
              <p:cNvSpPr>
                <a:spLocks noChangeShapeType="1"/>
              </p:cNvSpPr>
              <p:nvPr/>
            </p:nvSpPr>
            <p:spPr bwMode="auto">
              <a:xfrm>
                <a:off x="3887" y="2081"/>
                <a:ext cx="78" cy="8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0" name="Line 44"/>
              <p:cNvSpPr>
                <a:spLocks noChangeShapeType="1"/>
              </p:cNvSpPr>
              <p:nvPr/>
            </p:nvSpPr>
            <p:spPr bwMode="auto">
              <a:xfrm flipH="1">
                <a:off x="3924" y="2120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1" name="Group 47"/>
            <p:cNvGrpSpPr>
              <a:grpSpLocks noChangeAspect="1"/>
            </p:cNvGrpSpPr>
            <p:nvPr/>
          </p:nvGrpSpPr>
          <p:grpSpPr bwMode="auto">
            <a:xfrm>
              <a:off x="1285035" y="4114475"/>
              <a:ext cx="373601" cy="298569"/>
              <a:chOff x="3798" y="2107"/>
              <a:chExt cx="239" cy="191"/>
            </a:xfrm>
          </p:grpSpPr>
          <p:sp>
            <p:nvSpPr>
              <p:cNvPr id="783" name="Freeform 48"/>
              <p:cNvSpPr>
                <a:spLocks/>
              </p:cNvSpPr>
              <p:nvPr/>
            </p:nvSpPr>
            <p:spPr bwMode="auto">
              <a:xfrm>
                <a:off x="3798" y="2107"/>
                <a:ext cx="239" cy="191"/>
              </a:xfrm>
              <a:custGeom>
                <a:avLst/>
                <a:gdLst>
                  <a:gd name="T0" fmla="*/ 0 w 239"/>
                  <a:gd name="T1" fmla="*/ 17 h 191"/>
                  <a:gd name="T2" fmla="*/ 63 w 239"/>
                  <a:gd name="T3" fmla="*/ 17 h 191"/>
                  <a:gd name="T4" fmla="*/ 81 w 239"/>
                  <a:gd name="T5" fmla="*/ 0 h 191"/>
                  <a:gd name="T6" fmla="*/ 157 w 239"/>
                  <a:gd name="T7" fmla="*/ 0 h 191"/>
                  <a:gd name="T8" fmla="*/ 176 w 239"/>
                  <a:gd name="T9" fmla="*/ 17 h 191"/>
                  <a:gd name="T10" fmla="*/ 239 w 239"/>
                  <a:gd name="T11" fmla="*/ 17 h 191"/>
                  <a:gd name="T12" fmla="*/ 239 w 239"/>
                  <a:gd name="T13" fmla="*/ 191 h 191"/>
                  <a:gd name="T14" fmla="*/ 0 w 239"/>
                  <a:gd name="T15" fmla="*/ 191 h 191"/>
                  <a:gd name="T16" fmla="*/ 0 w 239"/>
                  <a:gd name="T17" fmla="*/ 17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91">
                    <a:moveTo>
                      <a:pt x="0" y="17"/>
                    </a:moveTo>
                    <a:lnTo>
                      <a:pt x="63" y="17"/>
                    </a:lnTo>
                    <a:lnTo>
                      <a:pt x="81" y="0"/>
                    </a:lnTo>
                    <a:lnTo>
                      <a:pt x="157" y="0"/>
                    </a:lnTo>
                    <a:lnTo>
                      <a:pt x="176" y="17"/>
                    </a:lnTo>
                    <a:lnTo>
                      <a:pt x="239" y="17"/>
                    </a:lnTo>
                    <a:lnTo>
                      <a:pt x="239" y="191"/>
                    </a:lnTo>
                    <a:lnTo>
                      <a:pt x="0" y="191"/>
                    </a:lnTo>
                    <a:lnTo>
                      <a:pt x="0" y="17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4" name="Oval 49"/>
              <p:cNvSpPr>
                <a:spLocks noChangeArrowheads="1"/>
              </p:cNvSpPr>
              <p:nvPr/>
            </p:nvSpPr>
            <p:spPr bwMode="auto">
              <a:xfrm>
                <a:off x="3862" y="2155"/>
                <a:ext cx="112" cy="11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5" name="Oval 50"/>
              <p:cNvSpPr>
                <a:spLocks noChangeArrowheads="1"/>
              </p:cNvSpPr>
              <p:nvPr/>
            </p:nvSpPr>
            <p:spPr bwMode="auto">
              <a:xfrm>
                <a:off x="3824" y="2151"/>
                <a:ext cx="9" cy="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2" name="Group 80"/>
            <p:cNvGrpSpPr>
              <a:grpSpLocks noChangeAspect="1"/>
            </p:cNvGrpSpPr>
            <p:nvPr/>
          </p:nvGrpSpPr>
          <p:grpSpPr bwMode="auto">
            <a:xfrm>
              <a:off x="1292448" y="2649529"/>
              <a:ext cx="358775" cy="239713"/>
              <a:chOff x="836" y="1659"/>
              <a:chExt cx="226" cy="151"/>
            </a:xfrm>
          </p:grpSpPr>
          <p:sp>
            <p:nvSpPr>
              <p:cNvPr id="781" name="Freeform 81"/>
              <p:cNvSpPr>
                <a:spLocks/>
              </p:cNvSpPr>
              <p:nvPr/>
            </p:nvSpPr>
            <p:spPr bwMode="auto">
              <a:xfrm>
                <a:off x="836" y="1659"/>
                <a:ext cx="226" cy="151"/>
              </a:xfrm>
              <a:custGeom>
                <a:avLst/>
                <a:gdLst>
                  <a:gd name="T0" fmla="*/ 0 w 226"/>
                  <a:gd name="T1" fmla="*/ 0 h 151"/>
                  <a:gd name="T2" fmla="*/ 226 w 226"/>
                  <a:gd name="T3" fmla="*/ 76 h 151"/>
                  <a:gd name="T4" fmla="*/ 0 w 226"/>
                  <a:gd name="T5" fmla="*/ 151 h 151"/>
                  <a:gd name="T6" fmla="*/ 26 w 226"/>
                  <a:gd name="T7" fmla="*/ 76 h 151"/>
                  <a:gd name="T8" fmla="*/ 0 w 226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51">
                    <a:moveTo>
                      <a:pt x="0" y="0"/>
                    </a:moveTo>
                    <a:lnTo>
                      <a:pt x="226" y="76"/>
                    </a:lnTo>
                    <a:lnTo>
                      <a:pt x="0" y="151"/>
                    </a:lnTo>
                    <a:lnTo>
                      <a:pt x="26" y="7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2" name="Line 82"/>
              <p:cNvSpPr>
                <a:spLocks noChangeShapeType="1"/>
              </p:cNvSpPr>
              <p:nvPr/>
            </p:nvSpPr>
            <p:spPr bwMode="auto">
              <a:xfrm>
                <a:off x="862" y="1735"/>
                <a:ext cx="1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3" name="Group 131"/>
            <p:cNvGrpSpPr>
              <a:grpSpLocks noChangeAspect="1"/>
            </p:cNvGrpSpPr>
            <p:nvPr/>
          </p:nvGrpSpPr>
          <p:grpSpPr bwMode="auto">
            <a:xfrm>
              <a:off x="1301179" y="2154866"/>
              <a:ext cx="341313" cy="304800"/>
              <a:chOff x="825" y="1339"/>
              <a:chExt cx="215" cy="192"/>
            </a:xfrm>
          </p:grpSpPr>
          <p:sp>
            <p:nvSpPr>
              <p:cNvPr id="776" name="Freeform 132"/>
              <p:cNvSpPr>
                <a:spLocks/>
              </p:cNvSpPr>
              <p:nvPr/>
            </p:nvSpPr>
            <p:spPr bwMode="auto">
              <a:xfrm>
                <a:off x="825" y="1339"/>
                <a:ext cx="215" cy="192"/>
              </a:xfrm>
              <a:custGeom>
                <a:avLst/>
                <a:gdLst>
                  <a:gd name="T0" fmla="*/ 215 w 215"/>
                  <a:gd name="T1" fmla="*/ 121 h 192"/>
                  <a:gd name="T2" fmla="*/ 215 w 215"/>
                  <a:gd name="T3" fmla="*/ 0 h 192"/>
                  <a:gd name="T4" fmla="*/ 0 w 215"/>
                  <a:gd name="T5" fmla="*/ 0 h 192"/>
                  <a:gd name="T6" fmla="*/ 0 w 215"/>
                  <a:gd name="T7" fmla="*/ 146 h 192"/>
                  <a:gd name="T8" fmla="*/ 31 w 215"/>
                  <a:gd name="T9" fmla="*/ 146 h 192"/>
                  <a:gd name="T10" fmla="*/ 31 w 215"/>
                  <a:gd name="T11" fmla="*/ 192 h 192"/>
                  <a:gd name="T12" fmla="*/ 77 w 215"/>
                  <a:gd name="T13" fmla="*/ 146 h 192"/>
                  <a:gd name="T14" fmla="*/ 122 w 215"/>
                  <a:gd name="T15" fmla="*/ 14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192">
                    <a:moveTo>
                      <a:pt x="215" y="121"/>
                    </a:moveTo>
                    <a:lnTo>
                      <a:pt x="215" y="0"/>
                    </a:lnTo>
                    <a:lnTo>
                      <a:pt x="0" y="0"/>
                    </a:lnTo>
                    <a:lnTo>
                      <a:pt x="0" y="146"/>
                    </a:lnTo>
                    <a:lnTo>
                      <a:pt x="31" y="146"/>
                    </a:lnTo>
                    <a:lnTo>
                      <a:pt x="31" y="192"/>
                    </a:lnTo>
                    <a:lnTo>
                      <a:pt x="77" y="146"/>
                    </a:lnTo>
                    <a:lnTo>
                      <a:pt x="122" y="14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7" name="Line 133"/>
              <p:cNvSpPr>
                <a:spLocks noChangeShapeType="1"/>
              </p:cNvSpPr>
              <p:nvPr/>
            </p:nvSpPr>
            <p:spPr bwMode="auto">
              <a:xfrm>
                <a:off x="945" y="1485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8" name="Freeform 134"/>
              <p:cNvSpPr>
                <a:spLocks/>
              </p:cNvSpPr>
              <p:nvPr/>
            </p:nvSpPr>
            <p:spPr bwMode="auto">
              <a:xfrm>
                <a:off x="947" y="1460"/>
                <a:ext cx="93" cy="25"/>
              </a:xfrm>
              <a:custGeom>
                <a:avLst/>
                <a:gdLst>
                  <a:gd name="T0" fmla="*/ 0 w 93"/>
                  <a:gd name="T1" fmla="*/ 25 h 25"/>
                  <a:gd name="T2" fmla="*/ 93 w 93"/>
                  <a:gd name="T3" fmla="*/ 25 h 25"/>
                  <a:gd name="T4" fmla="*/ 93 w 93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3" h="25">
                    <a:moveTo>
                      <a:pt x="0" y="25"/>
                    </a:moveTo>
                    <a:lnTo>
                      <a:pt x="93" y="25"/>
                    </a:lnTo>
                    <a:lnTo>
                      <a:pt x="93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9" name="Freeform 135"/>
              <p:cNvSpPr>
                <a:spLocks/>
              </p:cNvSpPr>
              <p:nvPr/>
            </p:nvSpPr>
            <p:spPr bwMode="auto">
              <a:xfrm>
                <a:off x="879" y="1380"/>
                <a:ext cx="77" cy="61"/>
              </a:xfrm>
              <a:custGeom>
                <a:avLst/>
                <a:gdLst>
                  <a:gd name="T0" fmla="*/ 77 w 77"/>
                  <a:gd name="T1" fmla="*/ 61 h 61"/>
                  <a:gd name="T2" fmla="*/ 0 w 77"/>
                  <a:gd name="T3" fmla="*/ 61 h 61"/>
                  <a:gd name="T4" fmla="*/ 0 w 77"/>
                  <a:gd name="T5" fmla="*/ 0 h 61"/>
                  <a:gd name="T6" fmla="*/ 77 w 77"/>
                  <a:gd name="T7" fmla="*/ 0 h 61"/>
                  <a:gd name="T8" fmla="*/ 77 w 77"/>
                  <a:gd name="T9" fmla="*/ 19 h 61"/>
                  <a:gd name="T10" fmla="*/ 77 w 77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61">
                    <a:moveTo>
                      <a:pt x="77" y="61"/>
                    </a:moveTo>
                    <a:lnTo>
                      <a:pt x="0" y="61"/>
                    </a:lnTo>
                    <a:lnTo>
                      <a:pt x="0" y="0"/>
                    </a:lnTo>
                    <a:lnTo>
                      <a:pt x="77" y="0"/>
                    </a:lnTo>
                    <a:lnTo>
                      <a:pt x="77" y="19"/>
                    </a:lnTo>
                    <a:lnTo>
                      <a:pt x="77" y="6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0" name="Freeform 136"/>
              <p:cNvSpPr>
                <a:spLocks/>
              </p:cNvSpPr>
              <p:nvPr/>
            </p:nvSpPr>
            <p:spPr bwMode="auto">
              <a:xfrm>
                <a:off x="956" y="1384"/>
                <a:ext cx="30" cy="56"/>
              </a:xfrm>
              <a:custGeom>
                <a:avLst/>
                <a:gdLst>
                  <a:gd name="T0" fmla="*/ 0 w 30"/>
                  <a:gd name="T1" fmla="*/ 39 h 56"/>
                  <a:gd name="T2" fmla="*/ 30 w 30"/>
                  <a:gd name="T3" fmla="*/ 56 h 56"/>
                  <a:gd name="T4" fmla="*/ 30 w 30"/>
                  <a:gd name="T5" fmla="*/ 0 h 56"/>
                  <a:gd name="T6" fmla="*/ 0 w 30"/>
                  <a:gd name="T7" fmla="*/ 1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56">
                    <a:moveTo>
                      <a:pt x="0" y="39"/>
                    </a:moveTo>
                    <a:lnTo>
                      <a:pt x="30" y="56"/>
                    </a:lnTo>
                    <a:lnTo>
                      <a:pt x="30" y="0"/>
                    </a:lnTo>
                    <a:lnTo>
                      <a:pt x="0" y="1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4" name="Group 753"/>
            <p:cNvGrpSpPr/>
            <p:nvPr/>
          </p:nvGrpSpPr>
          <p:grpSpPr>
            <a:xfrm>
              <a:off x="1278160" y="1715765"/>
              <a:ext cx="387350" cy="249238"/>
              <a:chOff x="1319213" y="1714500"/>
              <a:chExt cx="387350" cy="249238"/>
            </a:xfrm>
          </p:grpSpPr>
          <p:sp>
            <p:nvSpPr>
              <p:cNvPr id="770" name="Oval 183"/>
              <p:cNvSpPr>
                <a:spLocks noChangeArrowheads="1"/>
              </p:cNvSpPr>
              <p:nvPr/>
            </p:nvSpPr>
            <p:spPr bwMode="auto">
              <a:xfrm>
                <a:off x="1614488" y="1831975"/>
                <a:ext cx="80963" cy="8096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1" name="Freeform 184"/>
              <p:cNvSpPr>
                <a:spLocks/>
              </p:cNvSpPr>
              <p:nvPr/>
            </p:nvSpPr>
            <p:spPr bwMode="auto">
              <a:xfrm>
                <a:off x="1601788" y="1912938"/>
                <a:ext cx="104775" cy="50800"/>
              </a:xfrm>
              <a:custGeom>
                <a:avLst/>
                <a:gdLst>
                  <a:gd name="T0" fmla="*/ 0 w 91"/>
                  <a:gd name="T1" fmla="*/ 45 h 45"/>
                  <a:gd name="T2" fmla="*/ 46 w 91"/>
                  <a:gd name="T3" fmla="*/ 0 h 45"/>
                  <a:gd name="T4" fmla="*/ 91 w 91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1" h="45">
                    <a:moveTo>
                      <a:pt x="0" y="45"/>
                    </a:moveTo>
                    <a:cubicBezTo>
                      <a:pt x="0" y="20"/>
                      <a:pt x="21" y="0"/>
                      <a:pt x="46" y="0"/>
                    </a:cubicBezTo>
                    <a:cubicBezTo>
                      <a:pt x="71" y="0"/>
                      <a:pt x="91" y="20"/>
                      <a:pt x="91" y="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2" name="Oval 185"/>
              <p:cNvSpPr>
                <a:spLocks noChangeArrowheads="1"/>
              </p:cNvSpPr>
              <p:nvPr/>
            </p:nvSpPr>
            <p:spPr bwMode="auto">
              <a:xfrm>
                <a:off x="1331913" y="1714500"/>
                <a:ext cx="79375" cy="7937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3" name="Freeform 186"/>
              <p:cNvSpPr>
                <a:spLocks/>
              </p:cNvSpPr>
              <p:nvPr/>
            </p:nvSpPr>
            <p:spPr bwMode="auto">
              <a:xfrm>
                <a:off x="1319213" y="1793875"/>
                <a:ext cx="104775" cy="52388"/>
              </a:xfrm>
              <a:custGeom>
                <a:avLst/>
                <a:gdLst>
                  <a:gd name="T0" fmla="*/ 0 w 92"/>
                  <a:gd name="T1" fmla="*/ 46 h 46"/>
                  <a:gd name="T2" fmla="*/ 46 w 92"/>
                  <a:gd name="T3" fmla="*/ 0 h 46"/>
                  <a:gd name="T4" fmla="*/ 92 w 92"/>
                  <a:gd name="T5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2" h="46">
                    <a:moveTo>
                      <a:pt x="0" y="46"/>
                    </a:move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4" name="Freeform 187"/>
              <p:cNvSpPr>
                <a:spLocks/>
              </p:cNvSpPr>
              <p:nvPr/>
            </p:nvSpPr>
            <p:spPr bwMode="auto">
              <a:xfrm>
                <a:off x="1462088" y="1714500"/>
                <a:ext cx="244475" cy="55563"/>
              </a:xfrm>
              <a:custGeom>
                <a:avLst/>
                <a:gdLst>
                  <a:gd name="T0" fmla="*/ 24 w 154"/>
                  <a:gd name="T1" fmla="*/ 0 h 35"/>
                  <a:gd name="T2" fmla="*/ 24 w 154"/>
                  <a:gd name="T3" fmla="*/ 18 h 35"/>
                  <a:gd name="T4" fmla="*/ 0 w 154"/>
                  <a:gd name="T5" fmla="*/ 35 h 35"/>
                  <a:gd name="T6" fmla="*/ 24 w 154"/>
                  <a:gd name="T7" fmla="*/ 35 h 35"/>
                  <a:gd name="T8" fmla="*/ 33 w 154"/>
                  <a:gd name="T9" fmla="*/ 35 h 35"/>
                  <a:gd name="T10" fmla="*/ 154 w 154"/>
                  <a:gd name="T11" fmla="*/ 35 h 35"/>
                  <a:gd name="T12" fmla="*/ 154 w 154"/>
                  <a:gd name="T13" fmla="*/ 0 h 35"/>
                  <a:gd name="T14" fmla="*/ 24 w 154"/>
                  <a:gd name="T1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" h="35">
                    <a:moveTo>
                      <a:pt x="24" y="0"/>
                    </a:moveTo>
                    <a:lnTo>
                      <a:pt x="24" y="18"/>
                    </a:lnTo>
                    <a:lnTo>
                      <a:pt x="0" y="35"/>
                    </a:lnTo>
                    <a:lnTo>
                      <a:pt x="24" y="35"/>
                    </a:lnTo>
                    <a:lnTo>
                      <a:pt x="33" y="35"/>
                    </a:lnTo>
                    <a:lnTo>
                      <a:pt x="154" y="35"/>
                    </a:lnTo>
                    <a:lnTo>
                      <a:pt x="154" y="0"/>
                    </a:lnTo>
                    <a:lnTo>
                      <a:pt x="24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5" name="Freeform 188"/>
              <p:cNvSpPr>
                <a:spLocks/>
              </p:cNvSpPr>
              <p:nvPr/>
            </p:nvSpPr>
            <p:spPr bwMode="auto">
              <a:xfrm>
                <a:off x="1319213" y="1908175"/>
                <a:ext cx="244475" cy="55563"/>
              </a:xfrm>
              <a:custGeom>
                <a:avLst/>
                <a:gdLst>
                  <a:gd name="T0" fmla="*/ 131 w 154"/>
                  <a:gd name="T1" fmla="*/ 35 h 35"/>
                  <a:gd name="T2" fmla="*/ 131 w 154"/>
                  <a:gd name="T3" fmla="*/ 17 h 35"/>
                  <a:gd name="T4" fmla="*/ 154 w 154"/>
                  <a:gd name="T5" fmla="*/ 0 h 35"/>
                  <a:gd name="T6" fmla="*/ 131 w 154"/>
                  <a:gd name="T7" fmla="*/ 0 h 35"/>
                  <a:gd name="T8" fmla="*/ 121 w 154"/>
                  <a:gd name="T9" fmla="*/ 0 h 35"/>
                  <a:gd name="T10" fmla="*/ 0 w 154"/>
                  <a:gd name="T11" fmla="*/ 0 h 35"/>
                  <a:gd name="T12" fmla="*/ 0 w 154"/>
                  <a:gd name="T13" fmla="*/ 35 h 35"/>
                  <a:gd name="T14" fmla="*/ 131 w 154"/>
                  <a:gd name="T1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" h="35">
                    <a:moveTo>
                      <a:pt x="131" y="35"/>
                    </a:moveTo>
                    <a:lnTo>
                      <a:pt x="131" y="17"/>
                    </a:lnTo>
                    <a:lnTo>
                      <a:pt x="154" y="0"/>
                    </a:lnTo>
                    <a:lnTo>
                      <a:pt x="131" y="0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0" y="35"/>
                    </a:lnTo>
                    <a:lnTo>
                      <a:pt x="131" y="3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5" name="Group 238"/>
            <p:cNvGrpSpPr>
              <a:grpSpLocks noChangeAspect="1"/>
            </p:cNvGrpSpPr>
            <p:nvPr/>
          </p:nvGrpSpPr>
          <p:grpSpPr bwMode="auto">
            <a:xfrm>
              <a:off x="1278954" y="1289364"/>
              <a:ext cx="385763" cy="236538"/>
              <a:chOff x="818" y="788"/>
              <a:chExt cx="243" cy="149"/>
            </a:xfrm>
          </p:grpSpPr>
          <p:sp>
            <p:nvSpPr>
              <p:cNvPr id="765" name="Oval 239"/>
              <p:cNvSpPr>
                <a:spLocks noChangeArrowheads="1"/>
              </p:cNvSpPr>
              <p:nvPr/>
            </p:nvSpPr>
            <p:spPr bwMode="auto">
              <a:xfrm>
                <a:off x="849" y="902"/>
                <a:ext cx="35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6" name="Oval 240"/>
              <p:cNvSpPr>
                <a:spLocks noChangeArrowheads="1"/>
              </p:cNvSpPr>
              <p:nvPr/>
            </p:nvSpPr>
            <p:spPr bwMode="auto">
              <a:xfrm>
                <a:off x="962" y="902"/>
                <a:ext cx="35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7" name="Line 241"/>
              <p:cNvSpPr>
                <a:spLocks noChangeShapeType="1"/>
              </p:cNvSpPr>
              <p:nvPr/>
            </p:nvSpPr>
            <p:spPr bwMode="auto">
              <a:xfrm>
                <a:off x="884" y="919"/>
                <a:ext cx="7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8" name="Freeform 242"/>
              <p:cNvSpPr>
                <a:spLocks/>
              </p:cNvSpPr>
              <p:nvPr/>
            </p:nvSpPr>
            <p:spPr bwMode="auto">
              <a:xfrm>
                <a:off x="980" y="805"/>
                <a:ext cx="81" cy="114"/>
              </a:xfrm>
              <a:custGeom>
                <a:avLst/>
                <a:gdLst>
                  <a:gd name="T0" fmla="*/ 17 w 81"/>
                  <a:gd name="T1" fmla="*/ 114 h 114"/>
                  <a:gd name="T2" fmla="*/ 81 w 81"/>
                  <a:gd name="T3" fmla="*/ 114 h 114"/>
                  <a:gd name="T4" fmla="*/ 81 w 81"/>
                  <a:gd name="T5" fmla="*/ 65 h 114"/>
                  <a:gd name="T6" fmla="*/ 49 w 81"/>
                  <a:gd name="T7" fmla="*/ 0 h 114"/>
                  <a:gd name="T8" fmla="*/ 0 w 81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14">
                    <a:moveTo>
                      <a:pt x="17" y="114"/>
                    </a:moveTo>
                    <a:lnTo>
                      <a:pt x="81" y="114"/>
                    </a:lnTo>
                    <a:lnTo>
                      <a:pt x="81" y="65"/>
                    </a:lnTo>
                    <a:lnTo>
                      <a:pt x="49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9" name="Freeform 243"/>
              <p:cNvSpPr>
                <a:spLocks/>
              </p:cNvSpPr>
              <p:nvPr/>
            </p:nvSpPr>
            <p:spPr bwMode="auto">
              <a:xfrm>
                <a:off x="818" y="788"/>
                <a:ext cx="162" cy="131"/>
              </a:xfrm>
              <a:custGeom>
                <a:avLst/>
                <a:gdLst>
                  <a:gd name="T0" fmla="*/ 162 w 162"/>
                  <a:gd name="T1" fmla="*/ 114 h 131"/>
                  <a:gd name="T2" fmla="*/ 162 w 162"/>
                  <a:gd name="T3" fmla="*/ 0 h 131"/>
                  <a:gd name="T4" fmla="*/ 0 w 162"/>
                  <a:gd name="T5" fmla="*/ 0 h 131"/>
                  <a:gd name="T6" fmla="*/ 0 w 162"/>
                  <a:gd name="T7" fmla="*/ 131 h 131"/>
                  <a:gd name="T8" fmla="*/ 31 w 162"/>
                  <a:gd name="T9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" h="131">
                    <a:moveTo>
                      <a:pt x="162" y="114"/>
                    </a:moveTo>
                    <a:lnTo>
                      <a:pt x="162" y="0"/>
                    </a:lnTo>
                    <a:lnTo>
                      <a:pt x="0" y="0"/>
                    </a:lnTo>
                    <a:lnTo>
                      <a:pt x="0" y="131"/>
                    </a:lnTo>
                    <a:lnTo>
                      <a:pt x="31" y="131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6" name="Group 246"/>
            <p:cNvGrpSpPr>
              <a:grpSpLocks noChangeAspect="1"/>
            </p:cNvGrpSpPr>
            <p:nvPr/>
          </p:nvGrpSpPr>
          <p:grpSpPr bwMode="auto">
            <a:xfrm>
              <a:off x="1280541" y="740726"/>
              <a:ext cx="382588" cy="358775"/>
              <a:chOff x="817" y="462"/>
              <a:chExt cx="241" cy="226"/>
            </a:xfrm>
          </p:grpSpPr>
          <p:sp>
            <p:nvSpPr>
              <p:cNvPr id="760" name="Freeform 247"/>
              <p:cNvSpPr>
                <a:spLocks/>
              </p:cNvSpPr>
              <p:nvPr/>
            </p:nvSpPr>
            <p:spPr bwMode="auto">
              <a:xfrm>
                <a:off x="817" y="462"/>
                <a:ext cx="241" cy="121"/>
              </a:xfrm>
              <a:custGeom>
                <a:avLst/>
                <a:gdLst>
                  <a:gd name="T0" fmla="*/ 0 w 333"/>
                  <a:gd name="T1" fmla="*/ 167 h 167"/>
                  <a:gd name="T2" fmla="*/ 166 w 333"/>
                  <a:gd name="T3" fmla="*/ 0 h 167"/>
                  <a:gd name="T4" fmla="*/ 333 w 333"/>
                  <a:gd name="T5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3" h="167">
                    <a:moveTo>
                      <a:pt x="0" y="167"/>
                    </a:moveTo>
                    <a:cubicBezTo>
                      <a:pt x="0" y="75"/>
                      <a:pt x="74" y="0"/>
                      <a:pt x="166" y="0"/>
                    </a:cubicBezTo>
                    <a:cubicBezTo>
                      <a:pt x="258" y="0"/>
                      <a:pt x="333" y="75"/>
                      <a:pt x="333" y="16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1" name="Freeform 248"/>
              <p:cNvSpPr>
                <a:spLocks/>
              </p:cNvSpPr>
              <p:nvPr/>
            </p:nvSpPr>
            <p:spPr bwMode="auto">
              <a:xfrm>
                <a:off x="817" y="547"/>
                <a:ext cx="80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4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2" name="Freeform 249"/>
              <p:cNvSpPr>
                <a:spLocks/>
              </p:cNvSpPr>
              <p:nvPr/>
            </p:nvSpPr>
            <p:spPr bwMode="auto">
              <a:xfrm>
                <a:off x="897" y="547"/>
                <a:ext cx="80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5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3" name="Freeform 250"/>
              <p:cNvSpPr>
                <a:spLocks/>
              </p:cNvSpPr>
              <p:nvPr/>
            </p:nvSpPr>
            <p:spPr bwMode="auto">
              <a:xfrm>
                <a:off x="884" y="551"/>
                <a:ext cx="54" cy="137"/>
              </a:xfrm>
              <a:custGeom>
                <a:avLst/>
                <a:gdLst>
                  <a:gd name="T0" fmla="*/ 75 w 75"/>
                  <a:gd name="T1" fmla="*/ 0 h 190"/>
                  <a:gd name="T2" fmla="*/ 75 w 75"/>
                  <a:gd name="T3" fmla="*/ 153 h 190"/>
                  <a:gd name="T4" fmla="*/ 38 w 75"/>
                  <a:gd name="T5" fmla="*/ 190 h 190"/>
                  <a:gd name="T6" fmla="*/ 0 w 75"/>
                  <a:gd name="T7" fmla="*/ 153 h 190"/>
                  <a:gd name="T8" fmla="*/ 0 w 75"/>
                  <a:gd name="T9" fmla="*/ 131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90">
                    <a:moveTo>
                      <a:pt x="75" y="0"/>
                    </a:moveTo>
                    <a:cubicBezTo>
                      <a:pt x="75" y="153"/>
                      <a:pt x="75" y="153"/>
                      <a:pt x="75" y="153"/>
                    </a:cubicBezTo>
                    <a:cubicBezTo>
                      <a:pt x="75" y="174"/>
                      <a:pt x="58" y="190"/>
                      <a:pt x="38" y="190"/>
                    </a:cubicBezTo>
                    <a:cubicBezTo>
                      <a:pt x="17" y="190"/>
                      <a:pt x="0" y="174"/>
                      <a:pt x="0" y="153"/>
                    </a:cubicBezTo>
                    <a:cubicBezTo>
                      <a:pt x="0" y="131"/>
                      <a:pt x="0" y="131"/>
                      <a:pt x="0" y="13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4" name="Freeform 251"/>
              <p:cNvSpPr>
                <a:spLocks/>
              </p:cNvSpPr>
              <p:nvPr/>
            </p:nvSpPr>
            <p:spPr bwMode="auto">
              <a:xfrm>
                <a:off x="977" y="547"/>
                <a:ext cx="81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5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7" name="Group 254"/>
            <p:cNvGrpSpPr>
              <a:grpSpLocks noChangeAspect="1"/>
            </p:cNvGrpSpPr>
            <p:nvPr/>
          </p:nvGrpSpPr>
          <p:grpSpPr bwMode="auto">
            <a:xfrm>
              <a:off x="1278954" y="309563"/>
              <a:ext cx="385763" cy="241300"/>
              <a:chOff x="808" y="183"/>
              <a:chExt cx="243" cy="152"/>
            </a:xfrm>
          </p:grpSpPr>
          <p:sp>
            <p:nvSpPr>
              <p:cNvPr id="758" name="Freeform 255"/>
              <p:cNvSpPr>
                <a:spLocks/>
              </p:cNvSpPr>
              <p:nvPr/>
            </p:nvSpPr>
            <p:spPr bwMode="auto">
              <a:xfrm>
                <a:off x="808" y="209"/>
                <a:ext cx="188" cy="115"/>
              </a:xfrm>
              <a:custGeom>
                <a:avLst/>
                <a:gdLst>
                  <a:gd name="T0" fmla="*/ 0 w 188"/>
                  <a:gd name="T1" fmla="*/ 0 h 115"/>
                  <a:gd name="T2" fmla="*/ 188 w 188"/>
                  <a:gd name="T3" fmla="*/ 0 h 115"/>
                  <a:gd name="T4" fmla="*/ 188 w 188"/>
                  <a:gd name="T5" fmla="*/ 115 h 115"/>
                  <a:gd name="T6" fmla="*/ 17 w 188"/>
                  <a:gd name="T7" fmla="*/ 115 h 115"/>
                  <a:gd name="T8" fmla="*/ 17 w 188"/>
                  <a:gd name="T9" fmla="*/ 46 h 115"/>
                  <a:gd name="T10" fmla="*/ 0 w 188"/>
                  <a:gd name="T11" fmla="*/ 28 h 115"/>
                  <a:gd name="T12" fmla="*/ 0 w 188"/>
                  <a:gd name="T13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8" h="115">
                    <a:moveTo>
                      <a:pt x="0" y="0"/>
                    </a:moveTo>
                    <a:lnTo>
                      <a:pt x="188" y="0"/>
                    </a:lnTo>
                    <a:lnTo>
                      <a:pt x="188" y="115"/>
                    </a:lnTo>
                    <a:lnTo>
                      <a:pt x="17" y="115"/>
                    </a:lnTo>
                    <a:lnTo>
                      <a:pt x="17" y="46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59" name="Freeform 256"/>
              <p:cNvSpPr>
                <a:spLocks/>
              </p:cNvSpPr>
              <p:nvPr/>
            </p:nvSpPr>
            <p:spPr bwMode="auto">
              <a:xfrm>
                <a:off x="996" y="183"/>
                <a:ext cx="55" cy="152"/>
              </a:xfrm>
              <a:custGeom>
                <a:avLst/>
                <a:gdLst>
                  <a:gd name="T0" fmla="*/ 0 w 55"/>
                  <a:gd name="T1" fmla="*/ 55 h 152"/>
                  <a:gd name="T2" fmla="*/ 55 w 55"/>
                  <a:gd name="T3" fmla="*/ 0 h 152"/>
                  <a:gd name="T4" fmla="*/ 55 w 55"/>
                  <a:gd name="T5" fmla="*/ 152 h 152"/>
                  <a:gd name="T6" fmla="*/ 2 w 55"/>
                  <a:gd name="T7" fmla="*/ 9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152">
                    <a:moveTo>
                      <a:pt x="0" y="55"/>
                    </a:moveTo>
                    <a:lnTo>
                      <a:pt x="55" y="0"/>
                    </a:lnTo>
                    <a:lnTo>
                      <a:pt x="55" y="152"/>
                    </a:lnTo>
                    <a:lnTo>
                      <a:pt x="2" y="9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796" name="Group 795"/>
          <p:cNvGrpSpPr/>
          <p:nvPr/>
        </p:nvGrpSpPr>
        <p:grpSpPr>
          <a:xfrm>
            <a:off x="-10475464" y="249515"/>
            <a:ext cx="381895" cy="4077264"/>
            <a:chOff x="730213" y="254022"/>
            <a:chExt cx="389553" cy="4159022"/>
          </a:xfrm>
        </p:grpSpPr>
        <p:grpSp>
          <p:nvGrpSpPr>
            <p:cNvPr id="797" name="Group 796"/>
            <p:cNvGrpSpPr>
              <a:grpSpLocks noChangeAspect="1"/>
            </p:cNvGrpSpPr>
            <p:nvPr/>
          </p:nvGrpSpPr>
          <p:grpSpPr bwMode="auto">
            <a:xfrm>
              <a:off x="765627" y="4017052"/>
              <a:ext cx="318725" cy="395992"/>
              <a:chOff x="3818" y="2080"/>
              <a:chExt cx="198" cy="246"/>
            </a:xfrm>
          </p:grpSpPr>
          <p:sp>
            <p:nvSpPr>
              <p:cNvPr id="837" name="Freeform 18"/>
              <p:cNvSpPr>
                <a:spLocks/>
              </p:cNvSpPr>
              <p:nvPr/>
            </p:nvSpPr>
            <p:spPr bwMode="auto">
              <a:xfrm>
                <a:off x="3852" y="2080"/>
                <a:ext cx="82" cy="66"/>
              </a:xfrm>
              <a:custGeom>
                <a:avLst/>
                <a:gdLst>
                  <a:gd name="T0" fmla="*/ 114 w 114"/>
                  <a:gd name="T1" fmla="*/ 91 h 91"/>
                  <a:gd name="T2" fmla="*/ 114 w 114"/>
                  <a:gd name="T3" fmla="*/ 57 h 91"/>
                  <a:gd name="T4" fmla="*/ 57 w 114"/>
                  <a:gd name="T5" fmla="*/ 0 h 91"/>
                  <a:gd name="T6" fmla="*/ 0 w 114"/>
                  <a:gd name="T7" fmla="*/ 57 h 91"/>
                  <a:gd name="T8" fmla="*/ 0 w 114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91">
                    <a:moveTo>
                      <a:pt x="114" y="91"/>
                    </a:moveTo>
                    <a:cubicBezTo>
                      <a:pt x="114" y="57"/>
                      <a:pt x="114" y="57"/>
                      <a:pt x="114" y="57"/>
                    </a:cubicBezTo>
                    <a:cubicBezTo>
                      <a:pt x="114" y="26"/>
                      <a:pt x="88" y="0"/>
                      <a:pt x="57" y="0"/>
                    </a:cubicBezTo>
                    <a:cubicBezTo>
                      <a:pt x="25" y="0"/>
                      <a:pt x="0" y="26"/>
                      <a:pt x="0" y="57"/>
                    </a:cubicBezTo>
                    <a:cubicBezTo>
                      <a:pt x="0" y="91"/>
                      <a:pt x="0" y="91"/>
                      <a:pt x="0" y="9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8" name="Freeform 19"/>
              <p:cNvSpPr>
                <a:spLocks/>
              </p:cNvSpPr>
              <p:nvPr/>
            </p:nvSpPr>
            <p:spPr bwMode="auto">
              <a:xfrm>
                <a:off x="3919" y="2080"/>
                <a:ext cx="63" cy="66"/>
              </a:xfrm>
              <a:custGeom>
                <a:avLst/>
                <a:gdLst>
                  <a:gd name="T0" fmla="*/ 0 w 86"/>
                  <a:gd name="T1" fmla="*/ 9 h 91"/>
                  <a:gd name="T2" fmla="*/ 29 w 86"/>
                  <a:gd name="T3" fmla="*/ 0 h 91"/>
                  <a:gd name="T4" fmla="*/ 86 w 86"/>
                  <a:gd name="T5" fmla="*/ 57 h 91"/>
                  <a:gd name="T6" fmla="*/ 86 w 86"/>
                  <a:gd name="T7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" h="91">
                    <a:moveTo>
                      <a:pt x="0" y="9"/>
                    </a:moveTo>
                    <a:cubicBezTo>
                      <a:pt x="8" y="3"/>
                      <a:pt x="18" y="0"/>
                      <a:pt x="29" y="0"/>
                    </a:cubicBezTo>
                    <a:cubicBezTo>
                      <a:pt x="61" y="0"/>
                      <a:pt x="86" y="26"/>
                      <a:pt x="86" y="57"/>
                    </a:cubicBezTo>
                    <a:cubicBezTo>
                      <a:pt x="86" y="91"/>
                      <a:pt x="86" y="91"/>
                      <a:pt x="86" y="9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9" name="Freeform 20"/>
              <p:cNvSpPr>
                <a:spLocks/>
              </p:cNvSpPr>
              <p:nvPr/>
            </p:nvSpPr>
            <p:spPr bwMode="auto">
              <a:xfrm>
                <a:off x="3818" y="2146"/>
                <a:ext cx="198" cy="180"/>
              </a:xfrm>
              <a:custGeom>
                <a:avLst/>
                <a:gdLst>
                  <a:gd name="T0" fmla="*/ 239 w 275"/>
                  <a:gd name="T1" fmla="*/ 249 h 249"/>
                  <a:gd name="T2" fmla="*/ 37 w 275"/>
                  <a:gd name="T3" fmla="*/ 249 h 249"/>
                  <a:gd name="T4" fmla="*/ 0 w 275"/>
                  <a:gd name="T5" fmla="*/ 212 h 249"/>
                  <a:gd name="T6" fmla="*/ 0 w 275"/>
                  <a:gd name="T7" fmla="*/ 0 h 249"/>
                  <a:gd name="T8" fmla="*/ 275 w 275"/>
                  <a:gd name="T9" fmla="*/ 0 h 249"/>
                  <a:gd name="T10" fmla="*/ 275 w 275"/>
                  <a:gd name="T11" fmla="*/ 212 h 249"/>
                  <a:gd name="T12" fmla="*/ 239 w 275"/>
                  <a:gd name="T13" fmla="*/ 249 h 249"/>
                  <a:gd name="T14" fmla="*/ 202 w 275"/>
                  <a:gd name="T15" fmla="*/ 212 h 249"/>
                  <a:gd name="T16" fmla="*/ 203 w 275"/>
                  <a:gd name="T17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249">
                    <a:moveTo>
                      <a:pt x="239" y="249"/>
                    </a:moveTo>
                    <a:cubicBezTo>
                      <a:pt x="37" y="249"/>
                      <a:pt x="37" y="249"/>
                      <a:pt x="37" y="249"/>
                    </a:cubicBezTo>
                    <a:cubicBezTo>
                      <a:pt x="17" y="249"/>
                      <a:pt x="0" y="232"/>
                      <a:pt x="0" y="21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5" y="0"/>
                      <a:pt x="275" y="0"/>
                      <a:pt x="275" y="0"/>
                    </a:cubicBezTo>
                    <a:cubicBezTo>
                      <a:pt x="275" y="212"/>
                      <a:pt x="275" y="212"/>
                      <a:pt x="275" y="212"/>
                    </a:cubicBezTo>
                    <a:cubicBezTo>
                      <a:pt x="275" y="232"/>
                      <a:pt x="259" y="249"/>
                      <a:pt x="239" y="249"/>
                    </a:cubicBezTo>
                    <a:cubicBezTo>
                      <a:pt x="219" y="249"/>
                      <a:pt x="202" y="232"/>
                      <a:pt x="202" y="212"/>
                    </a:cubicBezTo>
                    <a:cubicBezTo>
                      <a:pt x="203" y="0"/>
                      <a:pt x="203" y="0"/>
                      <a:pt x="20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98" name="Group 23"/>
            <p:cNvGrpSpPr>
              <a:grpSpLocks noChangeAspect="1"/>
            </p:cNvGrpSpPr>
            <p:nvPr/>
          </p:nvGrpSpPr>
          <p:grpSpPr bwMode="auto">
            <a:xfrm>
              <a:off x="730213" y="3477440"/>
              <a:ext cx="389553" cy="334822"/>
              <a:chOff x="3796" y="2099"/>
              <a:chExt cx="242" cy="208"/>
            </a:xfrm>
          </p:grpSpPr>
          <p:sp>
            <p:nvSpPr>
              <p:cNvPr id="832" name="Freeform 24"/>
              <p:cNvSpPr>
                <a:spLocks/>
              </p:cNvSpPr>
              <p:nvPr/>
            </p:nvSpPr>
            <p:spPr bwMode="auto">
              <a:xfrm>
                <a:off x="3796" y="2099"/>
                <a:ext cx="242" cy="208"/>
              </a:xfrm>
              <a:custGeom>
                <a:avLst/>
                <a:gdLst>
                  <a:gd name="T0" fmla="*/ 0 w 242"/>
                  <a:gd name="T1" fmla="*/ 0 h 208"/>
                  <a:gd name="T2" fmla="*/ 242 w 242"/>
                  <a:gd name="T3" fmla="*/ 0 h 208"/>
                  <a:gd name="T4" fmla="*/ 242 w 242"/>
                  <a:gd name="T5" fmla="*/ 208 h 208"/>
                  <a:gd name="T6" fmla="*/ 0 w 242"/>
                  <a:gd name="T7" fmla="*/ 208 h 208"/>
                  <a:gd name="T8" fmla="*/ 0 w 242"/>
                  <a:gd name="T9" fmla="*/ 0 h 208"/>
                  <a:gd name="T10" fmla="*/ 0 w 242"/>
                  <a:gd name="T1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2" h="208">
                    <a:moveTo>
                      <a:pt x="0" y="0"/>
                    </a:moveTo>
                    <a:lnTo>
                      <a:pt x="242" y="0"/>
                    </a:lnTo>
                    <a:lnTo>
                      <a:pt x="242" y="208"/>
                    </a:lnTo>
                    <a:lnTo>
                      <a:pt x="0" y="20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3" name="Line 25"/>
              <p:cNvSpPr>
                <a:spLocks noChangeShapeType="1"/>
              </p:cNvSpPr>
              <p:nvPr/>
            </p:nvSpPr>
            <p:spPr bwMode="auto">
              <a:xfrm>
                <a:off x="3796" y="2146"/>
                <a:ext cx="24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4" name="Oval 26"/>
              <p:cNvSpPr>
                <a:spLocks noChangeArrowheads="1"/>
              </p:cNvSpPr>
              <p:nvPr/>
            </p:nvSpPr>
            <p:spPr bwMode="auto">
              <a:xfrm>
                <a:off x="4005" y="2119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5" name="Oval 27"/>
              <p:cNvSpPr>
                <a:spLocks noChangeArrowheads="1"/>
              </p:cNvSpPr>
              <p:nvPr/>
            </p:nvSpPr>
            <p:spPr bwMode="auto">
              <a:xfrm>
                <a:off x="3966" y="2119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6" name="Oval 28"/>
              <p:cNvSpPr>
                <a:spLocks noChangeArrowheads="1"/>
              </p:cNvSpPr>
              <p:nvPr/>
            </p:nvSpPr>
            <p:spPr bwMode="auto">
              <a:xfrm>
                <a:off x="3927" y="2119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99" name="Group 142"/>
            <p:cNvGrpSpPr>
              <a:grpSpLocks noChangeAspect="1"/>
            </p:cNvGrpSpPr>
            <p:nvPr/>
          </p:nvGrpSpPr>
          <p:grpSpPr bwMode="auto">
            <a:xfrm>
              <a:off x="739840" y="1871702"/>
              <a:ext cx="370298" cy="370298"/>
              <a:chOff x="3793" y="2080"/>
              <a:chExt cx="247" cy="247"/>
            </a:xfrm>
          </p:grpSpPr>
          <p:sp>
            <p:nvSpPr>
              <p:cNvPr id="828" name="Oval 143"/>
              <p:cNvSpPr>
                <a:spLocks noChangeArrowheads="1"/>
              </p:cNvSpPr>
              <p:nvPr/>
            </p:nvSpPr>
            <p:spPr bwMode="auto">
              <a:xfrm>
                <a:off x="3793" y="2080"/>
                <a:ext cx="247" cy="24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9" name="Freeform 144"/>
              <p:cNvSpPr>
                <a:spLocks/>
              </p:cNvSpPr>
              <p:nvPr/>
            </p:nvSpPr>
            <p:spPr bwMode="auto">
              <a:xfrm>
                <a:off x="3826" y="2179"/>
                <a:ext cx="181" cy="101"/>
              </a:xfrm>
              <a:custGeom>
                <a:avLst/>
                <a:gdLst>
                  <a:gd name="T0" fmla="*/ 219 w 250"/>
                  <a:gd name="T1" fmla="*/ 13 h 140"/>
                  <a:gd name="T2" fmla="*/ 173 w 250"/>
                  <a:gd name="T3" fmla="*/ 19 h 140"/>
                  <a:gd name="T4" fmla="*/ 130 w 250"/>
                  <a:gd name="T5" fmla="*/ 32 h 140"/>
                  <a:gd name="T6" fmla="*/ 125 w 250"/>
                  <a:gd name="T7" fmla="*/ 33 h 140"/>
                  <a:gd name="T8" fmla="*/ 120 w 250"/>
                  <a:gd name="T9" fmla="*/ 32 h 140"/>
                  <a:gd name="T10" fmla="*/ 77 w 250"/>
                  <a:gd name="T11" fmla="*/ 19 h 140"/>
                  <a:gd name="T12" fmla="*/ 31 w 250"/>
                  <a:gd name="T13" fmla="*/ 13 h 140"/>
                  <a:gd name="T14" fmla="*/ 124 w 250"/>
                  <a:gd name="T15" fmla="*/ 140 h 140"/>
                  <a:gd name="T16" fmla="*/ 126 w 250"/>
                  <a:gd name="T17" fmla="*/ 140 h 140"/>
                  <a:gd name="T18" fmla="*/ 219 w 250"/>
                  <a:gd name="T19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140">
                    <a:moveTo>
                      <a:pt x="219" y="13"/>
                    </a:moveTo>
                    <a:cubicBezTo>
                      <a:pt x="213" y="8"/>
                      <a:pt x="212" y="0"/>
                      <a:pt x="173" y="19"/>
                    </a:cubicBezTo>
                    <a:cubicBezTo>
                      <a:pt x="152" y="28"/>
                      <a:pt x="139" y="31"/>
                      <a:pt x="130" y="32"/>
                    </a:cubicBezTo>
                    <a:cubicBezTo>
                      <a:pt x="130" y="32"/>
                      <a:pt x="129" y="32"/>
                      <a:pt x="125" y="33"/>
                    </a:cubicBezTo>
                    <a:cubicBezTo>
                      <a:pt x="121" y="32"/>
                      <a:pt x="120" y="32"/>
                      <a:pt x="120" y="32"/>
                    </a:cubicBezTo>
                    <a:cubicBezTo>
                      <a:pt x="111" y="31"/>
                      <a:pt x="98" y="28"/>
                      <a:pt x="77" y="19"/>
                    </a:cubicBezTo>
                    <a:cubicBezTo>
                      <a:pt x="38" y="0"/>
                      <a:pt x="37" y="8"/>
                      <a:pt x="31" y="13"/>
                    </a:cubicBezTo>
                    <a:cubicBezTo>
                      <a:pt x="25" y="17"/>
                      <a:pt x="0" y="131"/>
                      <a:pt x="124" y="140"/>
                    </a:cubicBezTo>
                    <a:cubicBezTo>
                      <a:pt x="126" y="140"/>
                      <a:pt x="126" y="140"/>
                      <a:pt x="126" y="140"/>
                    </a:cubicBezTo>
                    <a:cubicBezTo>
                      <a:pt x="250" y="131"/>
                      <a:pt x="226" y="17"/>
                      <a:pt x="219" y="13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0" name="Freeform 145"/>
              <p:cNvSpPr>
                <a:spLocks/>
              </p:cNvSpPr>
              <p:nvPr/>
            </p:nvSpPr>
            <p:spPr bwMode="auto">
              <a:xfrm>
                <a:off x="3857" y="2143"/>
                <a:ext cx="21" cy="11"/>
              </a:xfrm>
              <a:custGeom>
                <a:avLst/>
                <a:gdLst>
                  <a:gd name="T0" fmla="*/ 29 w 29"/>
                  <a:gd name="T1" fmla="*/ 15 h 15"/>
                  <a:gd name="T2" fmla="*/ 15 w 29"/>
                  <a:gd name="T3" fmla="*/ 0 h 15"/>
                  <a:gd name="T4" fmla="*/ 0 w 29"/>
                  <a:gd name="T5" fmla="*/ 15 h 15"/>
                  <a:gd name="T6" fmla="*/ 29 w 29"/>
                  <a:gd name="T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5">
                    <a:moveTo>
                      <a:pt x="29" y="15"/>
                    </a:moveTo>
                    <a:cubicBezTo>
                      <a:pt x="29" y="6"/>
                      <a:pt x="23" y="0"/>
                      <a:pt x="15" y="0"/>
                    </a:cubicBezTo>
                    <a:cubicBezTo>
                      <a:pt x="6" y="0"/>
                      <a:pt x="0" y="6"/>
                      <a:pt x="0" y="15"/>
                    </a:cubicBezTo>
                    <a:lnTo>
                      <a:pt x="29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1" name="Freeform 146"/>
              <p:cNvSpPr>
                <a:spLocks/>
              </p:cNvSpPr>
              <p:nvPr/>
            </p:nvSpPr>
            <p:spPr bwMode="auto">
              <a:xfrm>
                <a:off x="3955" y="2143"/>
                <a:ext cx="21" cy="11"/>
              </a:xfrm>
              <a:custGeom>
                <a:avLst/>
                <a:gdLst>
                  <a:gd name="T0" fmla="*/ 29 w 29"/>
                  <a:gd name="T1" fmla="*/ 15 h 15"/>
                  <a:gd name="T2" fmla="*/ 15 w 29"/>
                  <a:gd name="T3" fmla="*/ 0 h 15"/>
                  <a:gd name="T4" fmla="*/ 0 w 29"/>
                  <a:gd name="T5" fmla="*/ 15 h 15"/>
                  <a:gd name="T6" fmla="*/ 29 w 29"/>
                  <a:gd name="T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5">
                    <a:moveTo>
                      <a:pt x="29" y="15"/>
                    </a:moveTo>
                    <a:cubicBezTo>
                      <a:pt x="29" y="6"/>
                      <a:pt x="23" y="0"/>
                      <a:pt x="15" y="0"/>
                    </a:cubicBezTo>
                    <a:cubicBezTo>
                      <a:pt x="6" y="0"/>
                      <a:pt x="0" y="6"/>
                      <a:pt x="0" y="15"/>
                    </a:cubicBezTo>
                    <a:lnTo>
                      <a:pt x="29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0" name="Group 59"/>
            <p:cNvGrpSpPr>
              <a:grpSpLocks noChangeAspect="1"/>
            </p:cNvGrpSpPr>
            <p:nvPr/>
          </p:nvGrpSpPr>
          <p:grpSpPr bwMode="auto">
            <a:xfrm>
              <a:off x="745767" y="2977372"/>
              <a:ext cx="358444" cy="295275"/>
              <a:chOff x="448" y="1909"/>
              <a:chExt cx="244" cy="201"/>
            </a:xfrm>
          </p:grpSpPr>
          <p:sp>
            <p:nvSpPr>
              <p:cNvPr id="824" name="Freeform 60"/>
              <p:cNvSpPr>
                <a:spLocks/>
              </p:cNvSpPr>
              <p:nvPr/>
            </p:nvSpPr>
            <p:spPr bwMode="auto">
              <a:xfrm>
                <a:off x="448" y="2043"/>
                <a:ext cx="244" cy="67"/>
              </a:xfrm>
              <a:custGeom>
                <a:avLst/>
                <a:gdLst>
                  <a:gd name="T0" fmla="*/ 0 w 337"/>
                  <a:gd name="T1" fmla="*/ 15 h 92"/>
                  <a:gd name="T2" fmla="*/ 15 w 337"/>
                  <a:gd name="T3" fmla="*/ 0 h 92"/>
                  <a:gd name="T4" fmla="*/ 337 w 337"/>
                  <a:gd name="T5" fmla="*/ 0 h 92"/>
                  <a:gd name="T6" fmla="*/ 337 w 337"/>
                  <a:gd name="T7" fmla="*/ 92 h 92"/>
                  <a:gd name="T8" fmla="*/ 0 w 337"/>
                  <a:gd name="T9" fmla="*/ 92 h 92"/>
                  <a:gd name="T10" fmla="*/ 0 w 337"/>
                  <a:gd name="T11" fmla="*/ 1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7" h="92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92"/>
                      <a:pt x="337" y="92"/>
                      <a:pt x="337" y="92"/>
                    </a:cubicBezTo>
                    <a:cubicBezTo>
                      <a:pt x="0" y="92"/>
                      <a:pt x="0" y="92"/>
                      <a:pt x="0" y="92"/>
                    </a:cubicBezTo>
                    <a:lnTo>
                      <a:pt x="0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5" name="Line 61"/>
              <p:cNvSpPr>
                <a:spLocks noChangeShapeType="1"/>
              </p:cNvSpPr>
              <p:nvPr/>
            </p:nvSpPr>
            <p:spPr bwMode="auto">
              <a:xfrm>
                <a:off x="473" y="2010"/>
                <a:ext cx="1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6" name="Freeform 62"/>
              <p:cNvSpPr>
                <a:spLocks/>
              </p:cNvSpPr>
              <p:nvPr/>
            </p:nvSpPr>
            <p:spPr bwMode="auto">
              <a:xfrm>
                <a:off x="489" y="1909"/>
                <a:ext cx="203" cy="134"/>
              </a:xfrm>
              <a:custGeom>
                <a:avLst/>
                <a:gdLst>
                  <a:gd name="T0" fmla="*/ 0 w 281"/>
                  <a:gd name="T1" fmla="*/ 0 h 184"/>
                  <a:gd name="T2" fmla="*/ 272 w 281"/>
                  <a:gd name="T3" fmla="*/ 133 h 184"/>
                  <a:gd name="T4" fmla="*/ 280 w 281"/>
                  <a:gd name="T5" fmla="*/ 147 h 184"/>
                  <a:gd name="T6" fmla="*/ 281 w 281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1" h="184">
                    <a:moveTo>
                      <a:pt x="0" y="0"/>
                    </a:moveTo>
                    <a:cubicBezTo>
                      <a:pt x="272" y="133"/>
                      <a:pt x="272" y="133"/>
                      <a:pt x="272" y="133"/>
                    </a:cubicBezTo>
                    <a:cubicBezTo>
                      <a:pt x="277" y="135"/>
                      <a:pt x="280" y="142"/>
                      <a:pt x="280" y="147"/>
                    </a:cubicBezTo>
                    <a:cubicBezTo>
                      <a:pt x="281" y="184"/>
                      <a:pt x="281" y="184"/>
                      <a:pt x="281" y="18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7" name="Oval 63"/>
              <p:cNvSpPr>
                <a:spLocks noChangeArrowheads="1"/>
              </p:cNvSpPr>
              <p:nvPr/>
            </p:nvSpPr>
            <p:spPr bwMode="auto">
              <a:xfrm>
                <a:off x="477" y="2072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1" name="Group 99"/>
            <p:cNvGrpSpPr>
              <a:grpSpLocks noChangeAspect="1"/>
            </p:cNvGrpSpPr>
            <p:nvPr/>
          </p:nvGrpSpPr>
          <p:grpSpPr bwMode="auto">
            <a:xfrm>
              <a:off x="766238" y="2446793"/>
              <a:ext cx="317502" cy="325786"/>
              <a:chOff x="461" y="1600"/>
              <a:chExt cx="230" cy="236"/>
            </a:xfrm>
          </p:grpSpPr>
          <p:sp>
            <p:nvSpPr>
              <p:cNvPr id="822" name="Freeform 100"/>
              <p:cNvSpPr>
                <a:spLocks/>
              </p:cNvSpPr>
              <p:nvPr/>
            </p:nvSpPr>
            <p:spPr bwMode="auto">
              <a:xfrm>
                <a:off x="461" y="1600"/>
                <a:ext cx="118" cy="236"/>
              </a:xfrm>
              <a:custGeom>
                <a:avLst/>
                <a:gdLst>
                  <a:gd name="T0" fmla="*/ 163 w 163"/>
                  <a:gd name="T1" fmla="*/ 0 h 327"/>
                  <a:gd name="T2" fmla="*/ 87 w 163"/>
                  <a:gd name="T3" fmla="*/ 29 h 327"/>
                  <a:gd name="T4" fmla="*/ 2 w 163"/>
                  <a:gd name="T5" fmla="*/ 0 h 327"/>
                  <a:gd name="T6" fmla="*/ 16 w 163"/>
                  <a:gd name="T7" fmla="*/ 187 h 327"/>
                  <a:gd name="T8" fmla="*/ 163 w 163"/>
                  <a:gd name="T9" fmla="*/ 3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327">
                    <a:moveTo>
                      <a:pt x="163" y="0"/>
                    </a:moveTo>
                    <a:cubicBezTo>
                      <a:pt x="163" y="0"/>
                      <a:pt x="137" y="29"/>
                      <a:pt x="87" y="29"/>
                    </a:cubicBezTo>
                    <a:cubicBezTo>
                      <a:pt x="38" y="29"/>
                      <a:pt x="2" y="0"/>
                      <a:pt x="2" y="0"/>
                    </a:cubicBezTo>
                    <a:cubicBezTo>
                      <a:pt x="2" y="0"/>
                      <a:pt x="0" y="146"/>
                      <a:pt x="16" y="187"/>
                    </a:cubicBezTo>
                    <a:cubicBezTo>
                      <a:pt x="35" y="234"/>
                      <a:pt x="70" y="289"/>
                      <a:pt x="163" y="3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3" name="Freeform 101"/>
              <p:cNvSpPr>
                <a:spLocks/>
              </p:cNvSpPr>
              <p:nvPr/>
            </p:nvSpPr>
            <p:spPr bwMode="auto">
              <a:xfrm>
                <a:off x="573" y="1600"/>
                <a:ext cx="118" cy="236"/>
              </a:xfrm>
              <a:custGeom>
                <a:avLst/>
                <a:gdLst>
                  <a:gd name="T0" fmla="*/ 4 w 163"/>
                  <a:gd name="T1" fmla="*/ 327 h 327"/>
                  <a:gd name="T2" fmla="*/ 147 w 163"/>
                  <a:gd name="T3" fmla="*/ 187 h 327"/>
                  <a:gd name="T4" fmla="*/ 161 w 163"/>
                  <a:gd name="T5" fmla="*/ 0 h 327"/>
                  <a:gd name="T6" fmla="*/ 76 w 163"/>
                  <a:gd name="T7" fmla="*/ 29 h 327"/>
                  <a:gd name="T8" fmla="*/ 0 w 163"/>
                  <a:gd name="T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327">
                    <a:moveTo>
                      <a:pt x="4" y="327"/>
                    </a:moveTo>
                    <a:cubicBezTo>
                      <a:pt x="96" y="289"/>
                      <a:pt x="128" y="234"/>
                      <a:pt x="147" y="187"/>
                    </a:cubicBezTo>
                    <a:cubicBezTo>
                      <a:pt x="163" y="146"/>
                      <a:pt x="161" y="0"/>
                      <a:pt x="161" y="0"/>
                    </a:cubicBezTo>
                    <a:cubicBezTo>
                      <a:pt x="161" y="0"/>
                      <a:pt x="126" y="29"/>
                      <a:pt x="76" y="29"/>
                    </a:cubicBezTo>
                    <a:cubicBezTo>
                      <a:pt x="26" y="29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2" name="Group 212"/>
            <p:cNvGrpSpPr>
              <a:grpSpLocks noChangeAspect="1"/>
            </p:cNvGrpSpPr>
            <p:nvPr/>
          </p:nvGrpSpPr>
          <p:grpSpPr bwMode="auto">
            <a:xfrm>
              <a:off x="733695" y="1287496"/>
              <a:ext cx="382588" cy="379413"/>
              <a:chOff x="476" y="892"/>
              <a:chExt cx="241" cy="239"/>
            </a:xfrm>
          </p:grpSpPr>
          <p:sp>
            <p:nvSpPr>
              <p:cNvPr id="815" name="Freeform 213"/>
              <p:cNvSpPr>
                <a:spLocks/>
              </p:cNvSpPr>
              <p:nvPr/>
            </p:nvSpPr>
            <p:spPr bwMode="auto">
              <a:xfrm>
                <a:off x="525" y="892"/>
                <a:ext cx="142" cy="173"/>
              </a:xfrm>
              <a:custGeom>
                <a:avLst/>
                <a:gdLst>
                  <a:gd name="T0" fmla="*/ 0 w 197"/>
                  <a:gd name="T1" fmla="*/ 18 h 239"/>
                  <a:gd name="T2" fmla="*/ 18 w 197"/>
                  <a:gd name="T3" fmla="*/ 0 h 239"/>
                  <a:gd name="T4" fmla="*/ 179 w 197"/>
                  <a:gd name="T5" fmla="*/ 0 h 239"/>
                  <a:gd name="T6" fmla="*/ 197 w 197"/>
                  <a:gd name="T7" fmla="*/ 18 h 239"/>
                  <a:gd name="T8" fmla="*/ 197 w 197"/>
                  <a:gd name="T9" fmla="*/ 222 h 239"/>
                  <a:gd name="T10" fmla="*/ 179 w 197"/>
                  <a:gd name="T11" fmla="*/ 239 h 239"/>
                  <a:gd name="T12" fmla="*/ 18 w 197"/>
                  <a:gd name="T13" fmla="*/ 239 h 239"/>
                  <a:gd name="T14" fmla="*/ 0 w 197"/>
                  <a:gd name="T15" fmla="*/ 222 h 239"/>
                  <a:gd name="T16" fmla="*/ 0 w 197"/>
                  <a:gd name="T17" fmla="*/ 1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7" h="239">
                    <a:moveTo>
                      <a:pt x="0" y="18"/>
                    </a:moveTo>
                    <a:cubicBezTo>
                      <a:pt x="0" y="8"/>
                      <a:pt x="8" y="0"/>
                      <a:pt x="18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89" y="0"/>
                      <a:pt x="197" y="8"/>
                      <a:pt x="197" y="18"/>
                    </a:cubicBezTo>
                    <a:cubicBezTo>
                      <a:pt x="197" y="222"/>
                      <a:pt x="197" y="222"/>
                      <a:pt x="197" y="222"/>
                    </a:cubicBezTo>
                    <a:cubicBezTo>
                      <a:pt x="197" y="232"/>
                      <a:pt x="189" y="239"/>
                      <a:pt x="179" y="239"/>
                    </a:cubicBezTo>
                    <a:cubicBezTo>
                      <a:pt x="18" y="239"/>
                      <a:pt x="18" y="239"/>
                      <a:pt x="18" y="239"/>
                    </a:cubicBezTo>
                    <a:cubicBezTo>
                      <a:pt x="8" y="239"/>
                      <a:pt x="0" y="232"/>
                      <a:pt x="0" y="222"/>
                    </a:cubicBezTo>
                    <a:lnTo>
                      <a:pt x="0" y="1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6" name="Line 214"/>
              <p:cNvSpPr>
                <a:spLocks noChangeShapeType="1"/>
              </p:cNvSpPr>
              <p:nvPr/>
            </p:nvSpPr>
            <p:spPr bwMode="auto">
              <a:xfrm>
                <a:off x="564" y="923"/>
                <a:ext cx="6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7" name="Freeform 215"/>
              <p:cNvSpPr>
                <a:spLocks/>
              </p:cNvSpPr>
              <p:nvPr/>
            </p:nvSpPr>
            <p:spPr bwMode="auto">
              <a:xfrm>
                <a:off x="476" y="1065"/>
                <a:ext cx="241" cy="66"/>
              </a:xfrm>
              <a:custGeom>
                <a:avLst/>
                <a:gdLst>
                  <a:gd name="T0" fmla="*/ 172 w 241"/>
                  <a:gd name="T1" fmla="*/ 0 h 66"/>
                  <a:gd name="T2" fmla="*/ 241 w 241"/>
                  <a:gd name="T3" fmla="*/ 66 h 66"/>
                  <a:gd name="T4" fmla="*/ 0 w 241"/>
                  <a:gd name="T5" fmla="*/ 66 h 66"/>
                  <a:gd name="T6" fmla="*/ 70 w 241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66">
                    <a:moveTo>
                      <a:pt x="172" y="0"/>
                    </a:moveTo>
                    <a:lnTo>
                      <a:pt x="241" y="66"/>
                    </a:lnTo>
                    <a:lnTo>
                      <a:pt x="0" y="66"/>
                    </a:lnTo>
                    <a:lnTo>
                      <a:pt x="7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8" name="Oval 216"/>
              <p:cNvSpPr>
                <a:spLocks noChangeArrowheads="1"/>
              </p:cNvSpPr>
              <p:nvPr/>
            </p:nvSpPr>
            <p:spPr bwMode="auto">
              <a:xfrm>
                <a:off x="552" y="1032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9" name="Oval 217"/>
              <p:cNvSpPr>
                <a:spLocks noChangeArrowheads="1"/>
              </p:cNvSpPr>
              <p:nvPr/>
            </p:nvSpPr>
            <p:spPr bwMode="auto">
              <a:xfrm>
                <a:off x="633" y="1032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0" name="Rectangle 218"/>
              <p:cNvSpPr>
                <a:spLocks noChangeArrowheads="1"/>
              </p:cNvSpPr>
              <p:nvPr/>
            </p:nvSpPr>
            <p:spPr bwMode="auto">
              <a:xfrm>
                <a:off x="556" y="954"/>
                <a:ext cx="81" cy="5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1" name="Line 219"/>
              <p:cNvSpPr>
                <a:spLocks noChangeShapeType="1"/>
              </p:cNvSpPr>
              <p:nvPr/>
            </p:nvSpPr>
            <p:spPr bwMode="auto">
              <a:xfrm>
                <a:off x="512" y="1097"/>
                <a:ext cx="17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3" name="Group 259"/>
            <p:cNvGrpSpPr>
              <a:grpSpLocks noChangeAspect="1"/>
            </p:cNvGrpSpPr>
            <p:nvPr/>
          </p:nvGrpSpPr>
          <p:grpSpPr bwMode="auto">
            <a:xfrm>
              <a:off x="743221" y="782665"/>
              <a:ext cx="363537" cy="300038"/>
              <a:chOff x="499" y="579"/>
              <a:chExt cx="229" cy="189"/>
            </a:xfrm>
          </p:grpSpPr>
          <p:sp>
            <p:nvSpPr>
              <p:cNvPr id="812" name="Freeform 260"/>
              <p:cNvSpPr>
                <a:spLocks/>
              </p:cNvSpPr>
              <p:nvPr/>
            </p:nvSpPr>
            <p:spPr bwMode="auto">
              <a:xfrm>
                <a:off x="499" y="579"/>
                <a:ext cx="229" cy="189"/>
              </a:xfrm>
              <a:custGeom>
                <a:avLst/>
                <a:gdLst>
                  <a:gd name="T0" fmla="*/ 117 w 229"/>
                  <a:gd name="T1" fmla="*/ 0 h 189"/>
                  <a:gd name="T2" fmla="*/ 0 w 229"/>
                  <a:gd name="T3" fmla="*/ 189 h 189"/>
                  <a:gd name="T4" fmla="*/ 229 w 229"/>
                  <a:gd name="T5" fmla="*/ 189 h 189"/>
                  <a:gd name="T6" fmla="*/ 117 w 229"/>
                  <a:gd name="T7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9" h="189">
                    <a:moveTo>
                      <a:pt x="117" y="0"/>
                    </a:moveTo>
                    <a:lnTo>
                      <a:pt x="0" y="189"/>
                    </a:lnTo>
                    <a:lnTo>
                      <a:pt x="229" y="189"/>
                    </a:lnTo>
                    <a:lnTo>
                      <a:pt x="117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3" name="Line 261"/>
              <p:cNvSpPr>
                <a:spLocks noChangeShapeType="1"/>
              </p:cNvSpPr>
              <p:nvPr/>
            </p:nvSpPr>
            <p:spPr bwMode="auto">
              <a:xfrm>
                <a:off x="617" y="632"/>
                <a:ext cx="0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4" name="Line 262"/>
              <p:cNvSpPr>
                <a:spLocks noChangeShapeType="1"/>
              </p:cNvSpPr>
              <p:nvPr/>
            </p:nvSpPr>
            <p:spPr bwMode="auto">
              <a:xfrm>
                <a:off x="617" y="735"/>
                <a:ext cx="0" cy="1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4" name="Group 265"/>
            <p:cNvGrpSpPr>
              <a:grpSpLocks noChangeAspect="1"/>
            </p:cNvGrpSpPr>
            <p:nvPr/>
          </p:nvGrpSpPr>
          <p:grpSpPr bwMode="auto">
            <a:xfrm>
              <a:off x="734489" y="254022"/>
              <a:ext cx="381000" cy="323850"/>
              <a:chOff x="465" y="208"/>
              <a:chExt cx="240" cy="204"/>
            </a:xfrm>
          </p:grpSpPr>
          <p:sp>
            <p:nvSpPr>
              <p:cNvPr id="805" name="Rectangle 266"/>
              <p:cNvSpPr>
                <a:spLocks noChangeArrowheads="1"/>
              </p:cNvSpPr>
              <p:nvPr/>
            </p:nvSpPr>
            <p:spPr bwMode="auto">
              <a:xfrm>
                <a:off x="465" y="208"/>
                <a:ext cx="240" cy="20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6" name="Line 267"/>
              <p:cNvSpPr>
                <a:spLocks noChangeShapeType="1"/>
              </p:cNvSpPr>
              <p:nvPr/>
            </p:nvSpPr>
            <p:spPr bwMode="auto">
              <a:xfrm>
                <a:off x="465" y="265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7" name="Oval 268"/>
              <p:cNvSpPr>
                <a:spLocks noChangeArrowheads="1"/>
              </p:cNvSpPr>
              <p:nvPr/>
            </p:nvSpPr>
            <p:spPr bwMode="auto">
              <a:xfrm>
                <a:off x="610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8" name="Oval 269"/>
              <p:cNvSpPr>
                <a:spLocks noChangeArrowheads="1"/>
              </p:cNvSpPr>
              <p:nvPr/>
            </p:nvSpPr>
            <p:spPr bwMode="auto">
              <a:xfrm>
                <a:off x="637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9" name="Oval 270"/>
              <p:cNvSpPr>
                <a:spLocks noChangeArrowheads="1"/>
              </p:cNvSpPr>
              <p:nvPr/>
            </p:nvSpPr>
            <p:spPr bwMode="auto">
              <a:xfrm>
                <a:off x="665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0" name="Freeform 271"/>
              <p:cNvSpPr>
                <a:spLocks/>
              </p:cNvSpPr>
              <p:nvPr/>
            </p:nvSpPr>
            <p:spPr bwMode="auto">
              <a:xfrm>
                <a:off x="548" y="305"/>
                <a:ext cx="73" cy="72"/>
              </a:xfrm>
              <a:custGeom>
                <a:avLst/>
                <a:gdLst>
                  <a:gd name="T0" fmla="*/ 0 w 73"/>
                  <a:gd name="T1" fmla="*/ 72 h 72"/>
                  <a:gd name="T2" fmla="*/ 0 w 73"/>
                  <a:gd name="T3" fmla="*/ 37 h 72"/>
                  <a:gd name="T4" fmla="*/ 36 w 73"/>
                  <a:gd name="T5" fmla="*/ 0 h 72"/>
                  <a:gd name="T6" fmla="*/ 73 w 73"/>
                  <a:gd name="T7" fmla="*/ 37 h 72"/>
                  <a:gd name="T8" fmla="*/ 73 w 73"/>
                  <a:gd name="T9" fmla="*/ 72 h 72"/>
                  <a:gd name="T10" fmla="*/ 0 w 73"/>
                  <a:gd name="T1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2">
                    <a:moveTo>
                      <a:pt x="0" y="72"/>
                    </a:moveTo>
                    <a:lnTo>
                      <a:pt x="0" y="37"/>
                    </a:lnTo>
                    <a:lnTo>
                      <a:pt x="36" y="0"/>
                    </a:lnTo>
                    <a:lnTo>
                      <a:pt x="73" y="37"/>
                    </a:lnTo>
                    <a:lnTo>
                      <a:pt x="73" y="72"/>
                    </a:lnTo>
                    <a:lnTo>
                      <a:pt x="0" y="7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1" name="Freeform 272"/>
              <p:cNvSpPr>
                <a:spLocks/>
              </p:cNvSpPr>
              <p:nvPr/>
            </p:nvSpPr>
            <p:spPr bwMode="auto">
              <a:xfrm>
                <a:off x="579" y="354"/>
                <a:ext cx="11" cy="23"/>
              </a:xfrm>
              <a:custGeom>
                <a:avLst/>
                <a:gdLst>
                  <a:gd name="T0" fmla="*/ 0 w 11"/>
                  <a:gd name="T1" fmla="*/ 23 h 23"/>
                  <a:gd name="T2" fmla="*/ 0 w 11"/>
                  <a:gd name="T3" fmla="*/ 0 h 23"/>
                  <a:gd name="T4" fmla="*/ 11 w 11"/>
                  <a:gd name="T5" fmla="*/ 0 h 23"/>
                  <a:gd name="T6" fmla="*/ 11 w 11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23">
                    <a:moveTo>
                      <a:pt x="0" y="23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11" y="2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840" name="Group 839"/>
          <p:cNvGrpSpPr/>
          <p:nvPr/>
        </p:nvGrpSpPr>
        <p:grpSpPr>
          <a:xfrm>
            <a:off x="-10983040" y="251051"/>
            <a:ext cx="384405" cy="4075729"/>
            <a:chOff x="187196" y="247414"/>
            <a:chExt cx="392113" cy="4157456"/>
          </a:xfrm>
        </p:grpSpPr>
        <p:grpSp>
          <p:nvGrpSpPr>
            <p:cNvPr id="841" name="Group 255"/>
            <p:cNvGrpSpPr>
              <a:grpSpLocks noChangeAspect="1"/>
            </p:cNvGrpSpPr>
            <p:nvPr/>
          </p:nvGrpSpPr>
          <p:grpSpPr bwMode="auto">
            <a:xfrm>
              <a:off x="220671" y="837957"/>
              <a:ext cx="325163" cy="323818"/>
              <a:chOff x="7482" y="1491"/>
              <a:chExt cx="242" cy="241"/>
            </a:xfrm>
          </p:grpSpPr>
          <p:sp>
            <p:nvSpPr>
              <p:cNvPr id="877" name="Freeform 256"/>
              <p:cNvSpPr>
                <a:spLocks/>
              </p:cNvSpPr>
              <p:nvPr/>
            </p:nvSpPr>
            <p:spPr bwMode="auto">
              <a:xfrm>
                <a:off x="7482" y="1507"/>
                <a:ext cx="225" cy="225"/>
              </a:xfrm>
              <a:custGeom>
                <a:avLst/>
                <a:gdLst>
                  <a:gd name="T0" fmla="*/ 310 w 310"/>
                  <a:gd name="T1" fmla="*/ 155 h 310"/>
                  <a:gd name="T2" fmla="*/ 155 w 310"/>
                  <a:gd name="T3" fmla="*/ 310 h 310"/>
                  <a:gd name="T4" fmla="*/ 0 w 310"/>
                  <a:gd name="T5" fmla="*/ 155 h 310"/>
                  <a:gd name="T6" fmla="*/ 155 w 310"/>
                  <a:gd name="T7" fmla="*/ 0 h 310"/>
                  <a:gd name="T8" fmla="*/ 155 w 310"/>
                  <a:gd name="T9" fmla="*/ 155 h 310"/>
                  <a:gd name="T10" fmla="*/ 310 w 310"/>
                  <a:gd name="T11" fmla="*/ 15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0" h="310">
                    <a:moveTo>
                      <a:pt x="310" y="155"/>
                    </a:moveTo>
                    <a:cubicBezTo>
                      <a:pt x="310" y="241"/>
                      <a:pt x="241" y="310"/>
                      <a:pt x="155" y="310"/>
                    </a:cubicBezTo>
                    <a:cubicBezTo>
                      <a:pt x="69" y="310"/>
                      <a:pt x="0" y="241"/>
                      <a:pt x="0" y="155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55" y="155"/>
                      <a:pt x="155" y="155"/>
                      <a:pt x="155" y="155"/>
                    </a:cubicBezTo>
                    <a:lnTo>
                      <a:pt x="310" y="15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8" name="Freeform 257"/>
              <p:cNvSpPr>
                <a:spLocks/>
              </p:cNvSpPr>
              <p:nvPr/>
            </p:nvSpPr>
            <p:spPr bwMode="auto">
              <a:xfrm>
                <a:off x="7623" y="1491"/>
                <a:ext cx="101" cy="100"/>
              </a:xfrm>
              <a:custGeom>
                <a:avLst/>
                <a:gdLst>
                  <a:gd name="T0" fmla="*/ 139 w 139"/>
                  <a:gd name="T1" fmla="*/ 139 h 139"/>
                  <a:gd name="T2" fmla="*/ 0 w 139"/>
                  <a:gd name="T3" fmla="*/ 0 h 139"/>
                  <a:gd name="T4" fmla="*/ 0 w 139"/>
                  <a:gd name="T5" fmla="*/ 139 h 139"/>
                  <a:gd name="T6" fmla="*/ 139 w 139"/>
                  <a:gd name="T7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39">
                    <a:moveTo>
                      <a:pt x="139" y="139"/>
                    </a:moveTo>
                    <a:cubicBezTo>
                      <a:pt x="139" y="62"/>
                      <a:pt x="77" y="0"/>
                      <a:pt x="0" y="0"/>
                    </a:cubicBezTo>
                    <a:cubicBezTo>
                      <a:pt x="0" y="139"/>
                      <a:pt x="0" y="139"/>
                      <a:pt x="0" y="139"/>
                    </a:cubicBezTo>
                    <a:lnTo>
                      <a:pt x="139" y="139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2" name="Group 103"/>
            <p:cNvGrpSpPr>
              <a:grpSpLocks noChangeAspect="1"/>
            </p:cNvGrpSpPr>
            <p:nvPr/>
          </p:nvGrpSpPr>
          <p:grpSpPr bwMode="auto">
            <a:xfrm>
              <a:off x="210682" y="4066860"/>
              <a:ext cx="345141" cy="338010"/>
              <a:chOff x="3796" y="2085"/>
              <a:chExt cx="242" cy="237"/>
            </a:xfrm>
          </p:grpSpPr>
          <p:sp>
            <p:nvSpPr>
              <p:cNvPr id="873" name="Oval 104"/>
              <p:cNvSpPr>
                <a:spLocks noChangeArrowheads="1"/>
              </p:cNvSpPr>
              <p:nvPr/>
            </p:nvSpPr>
            <p:spPr bwMode="auto">
              <a:xfrm>
                <a:off x="3796" y="2085"/>
                <a:ext cx="242" cy="7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4" name="Oval 105"/>
              <p:cNvSpPr>
                <a:spLocks noChangeArrowheads="1"/>
              </p:cNvSpPr>
              <p:nvPr/>
            </p:nvSpPr>
            <p:spPr bwMode="auto">
              <a:xfrm>
                <a:off x="3796" y="2243"/>
                <a:ext cx="242" cy="7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5" name="Line 106"/>
              <p:cNvSpPr>
                <a:spLocks noChangeShapeType="1"/>
              </p:cNvSpPr>
              <p:nvPr/>
            </p:nvSpPr>
            <p:spPr bwMode="auto">
              <a:xfrm>
                <a:off x="3796" y="2125"/>
                <a:ext cx="0" cy="15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6" name="Line 107"/>
              <p:cNvSpPr>
                <a:spLocks noChangeShapeType="1"/>
              </p:cNvSpPr>
              <p:nvPr/>
            </p:nvSpPr>
            <p:spPr bwMode="auto">
              <a:xfrm>
                <a:off x="4038" y="2125"/>
                <a:ext cx="0" cy="15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843" name="Freeform 25"/>
            <p:cNvSpPr>
              <a:spLocks/>
            </p:cNvSpPr>
            <p:nvPr/>
          </p:nvSpPr>
          <p:spPr bwMode="auto">
            <a:xfrm>
              <a:off x="190371" y="3539816"/>
              <a:ext cx="385763" cy="323850"/>
            </a:xfrm>
            <a:custGeom>
              <a:avLst/>
              <a:gdLst>
                <a:gd name="T0" fmla="*/ 296 w 336"/>
                <a:gd name="T1" fmla="*/ 179 h 280"/>
                <a:gd name="T2" fmla="*/ 336 w 336"/>
                <a:gd name="T3" fmla="*/ 139 h 280"/>
                <a:gd name="T4" fmla="*/ 296 w 336"/>
                <a:gd name="T5" fmla="*/ 99 h 280"/>
                <a:gd name="T6" fmla="*/ 216 w 336"/>
                <a:gd name="T7" fmla="*/ 99 h 280"/>
                <a:gd name="T8" fmla="*/ 155 w 336"/>
                <a:gd name="T9" fmla="*/ 0 h 280"/>
                <a:gd name="T10" fmla="*/ 130 w 336"/>
                <a:gd name="T11" fmla="*/ 0 h 280"/>
                <a:gd name="T12" fmla="*/ 130 w 336"/>
                <a:gd name="T13" fmla="*/ 113 h 280"/>
                <a:gd name="T14" fmla="*/ 54 w 336"/>
                <a:gd name="T15" fmla="*/ 113 h 280"/>
                <a:gd name="T16" fmla="*/ 24 w 336"/>
                <a:gd name="T17" fmla="*/ 90 h 280"/>
                <a:gd name="T18" fmla="*/ 0 w 336"/>
                <a:gd name="T19" fmla="*/ 90 h 280"/>
                <a:gd name="T20" fmla="*/ 12 w 336"/>
                <a:gd name="T21" fmla="*/ 139 h 280"/>
                <a:gd name="T22" fmla="*/ 0 w 336"/>
                <a:gd name="T23" fmla="*/ 190 h 280"/>
                <a:gd name="T24" fmla="*/ 27 w 336"/>
                <a:gd name="T25" fmla="*/ 190 h 280"/>
                <a:gd name="T26" fmla="*/ 54 w 336"/>
                <a:gd name="T27" fmla="*/ 166 h 280"/>
                <a:gd name="T28" fmla="*/ 130 w 336"/>
                <a:gd name="T29" fmla="*/ 166 h 280"/>
                <a:gd name="T30" fmla="*/ 130 w 336"/>
                <a:gd name="T31" fmla="*/ 280 h 280"/>
                <a:gd name="T32" fmla="*/ 153 w 336"/>
                <a:gd name="T33" fmla="*/ 280 h 280"/>
                <a:gd name="T34" fmla="*/ 216 w 336"/>
                <a:gd name="T35" fmla="*/ 179 h 280"/>
                <a:gd name="T36" fmla="*/ 296 w 336"/>
                <a:gd name="T37" fmla="*/ 1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6" h="280">
                  <a:moveTo>
                    <a:pt x="296" y="179"/>
                  </a:moveTo>
                  <a:cubicBezTo>
                    <a:pt x="318" y="179"/>
                    <a:pt x="336" y="161"/>
                    <a:pt x="336" y="139"/>
                  </a:cubicBezTo>
                  <a:cubicBezTo>
                    <a:pt x="336" y="117"/>
                    <a:pt x="318" y="99"/>
                    <a:pt x="296" y="99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113"/>
                    <a:pt x="130" y="113"/>
                    <a:pt x="130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27" y="190"/>
                    <a:pt x="27" y="190"/>
                    <a:pt x="27" y="190"/>
                  </a:cubicBezTo>
                  <a:cubicBezTo>
                    <a:pt x="54" y="166"/>
                    <a:pt x="54" y="166"/>
                    <a:pt x="54" y="166"/>
                  </a:cubicBezTo>
                  <a:cubicBezTo>
                    <a:pt x="130" y="166"/>
                    <a:pt x="130" y="166"/>
                    <a:pt x="130" y="166"/>
                  </a:cubicBezTo>
                  <a:cubicBezTo>
                    <a:pt x="130" y="280"/>
                    <a:pt x="130" y="280"/>
                    <a:pt x="130" y="280"/>
                  </a:cubicBezTo>
                  <a:cubicBezTo>
                    <a:pt x="153" y="280"/>
                    <a:pt x="153" y="280"/>
                    <a:pt x="153" y="280"/>
                  </a:cubicBezTo>
                  <a:cubicBezTo>
                    <a:pt x="216" y="179"/>
                    <a:pt x="216" y="179"/>
                    <a:pt x="216" y="179"/>
                  </a:cubicBezTo>
                  <a:lnTo>
                    <a:pt x="296" y="179"/>
                  </a:lnTo>
                  <a:close/>
                </a:path>
              </a:pathLst>
            </a:custGeom>
            <a:noFill/>
            <a:ln w="15875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grpSp>
          <p:nvGrpSpPr>
            <p:cNvPr id="844" name="Group 92"/>
            <p:cNvGrpSpPr>
              <a:grpSpLocks noChangeAspect="1"/>
            </p:cNvGrpSpPr>
            <p:nvPr/>
          </p:nvGrpSpPr>
          <p:grpSpPr bwMode="auto">
            <a:xfrm>
              <a:off x="283240" y="2944510"/>
              <a:ext cx="200024" cy="392113"/>
              <a:chOff x="158" y="1888"/>
              <a:chExt cx="131" cy="247"/>
            </a:xfrm>
          </p:grpSpPr>
          <p:sp>
            <p:nvSpPr>
              <p:cNvPr id="869" name="Rectangle 93"/>
              <p:cNvSpPr>
                <a:spLocks noChangeArrowheads="1"/>
              </p:cNvSpPr>
              <p:nvPr/>
            </p:nvSpPr>
            <p:spPr bwMode="auto">
              <a:xfrm>
                <a:off x="158" y="1888"/>
                <a:ext cx="131" cy="24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0" name="Line 94"/>
              <p:cNvSpPr>
                <a:spLocks noChangeShapeType="1"/>
              </p:cNvSpPr>
              <p:nvPr/>
            </p:nvSpPr>
            <p:spPr bwMode="auto">
              <a:xfrm>
                <a:off x="186" y="1928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1" name="Line 95"/>
              <p:cNvSpPr>
                <a:spLocks noChangeShapeType="1"/>
              </p:cNvSpPr>
              <p:nvPr/>
            </p:nvSpPr>
            <p:spPr bwMode="auto">
              <a:xfrm>
                <a:off x="186" y="2058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2" name="Line 96"/>
              <p:cNvSpPr>
                <a:spLocks noChangeShapeType="1"/>
              </p:cNvSpPr>
              <p:nvPr/>
            </p:nvSpPr>
            <p:spPr bwMode="auto">
              <a:xfrm>
                <a:off x="186" y="2094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5" name="Group 104"/>
            <p:cNvGrpSpPr>
              <a:grpSpLocks noChangeAspect="1"/>
            </p:cNvGrpSpPr>
            <p:nvPr/>
          </p:nvGrpSpPr>
          <p:grpSpPr bwMode="auto">
            <a:xfrm>
              <a:off x="237996" y="2341267"/>
              <a:ext cx="290513" cy="400050"/>
              <a:chOff x="178" y="1490"/>
              <a:chExt cx="183" cy="252"/>
            </a:xfrm>
          </p:grpSpPr>
          <p:sp>
            <p:nvSpPr>
              <p:cNvPr id="860" name="Oval 105"/>
              <p:cNvSpPr>
                <a:spLocks noChangeArrowheads="1"/>
              </p:cNvSpPr>
              <p:nvPr/>
            </p:nvSpPr>
            <p:spPr bwMode="auto">
              <a:xfrm>
                <a:off x="248" y="1531"/>
                <a:ext cx="43" cy="4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1" name="Line 106"/>
              <p:cNvSpPr>
                <a:spLocks noChangeShapeType="1"/>
              </p:cNvSpPr>
              <p:nvPr/>
            </p:nvSpPr>
            <p:spPr bwMode="auto">
              <a:xfrm flipV="1">
                <a:off x="206" y="1573"/>
                <a:ext cx="56" cy="16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2" name="Line 107"/>
              <p:cNvSpPr>
                <a:spLocks noChangeShapeType="1"/>
              </p:cNvSpPr>
              <p:nvPr/>
            </p:nvSpPr>
            <p:spPr bwMode="auto">
              <a:xfrm flipH="1" flipV="1">
                <a:off x="276" y="1573"/>
                <a:ext cx="56" cy="16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3" name="Line 108"/>
              <p:cNvSpPr>
                <a:spLocks noChangeShapeType="1"/>
              </p:cNvSpPr>
              <p:nvPr/>
            </p:nvSpPr>
            <p:spPr bwMode="auto">
              <a:xfrm>
                <a:off x="240" y="1641"/>
                <a:ext cx="5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4" name="Line 109"/>
              <p:cNvSpPr>
                <a:spLocks noChangeShapeType="1"/>
              </p:cNvSpPr>
              <p:nvPr/>
            </p:nvSpPr>
            <p:spPr bwMode="auto">
              <a:xfrm>
                <a:off x="221" y="1695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5" name="Freeform 110"/>
              <p:cNvSpPr>
                <a:spLocks/>
              </p:cNvSpPr>
              <p:nvPr/>
            </p:nvSpPr>
            <p:spPr bwMode="auto">
              <a:xfrm>
                <a:off x="178" y="1490"/>
                <a:ext cx="26" cy="125"/>
              </a:xfrm>
              <a:custGeom>
                <a:avLst/>
                <a:gdLst>
                  <a:gd name="T0" fmla="*/ 36 w 36"/>
                  <a:gd name="T1" fmla="*/ 173 h 173"/>
                  <a:gd name="T2" fmla="*/ 0 w 36"/>
                  <a:gd name="T3" fmla="*/ 86 h 173"/>
                  <a:gd name="T4" fmla="*/ 35 w 36"/>
                  <a:gd name="T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173">
                    <a:moveTo>
                      <a:pt x="36" y="173"/>
                    </a:moveTo>
                    <a:cubicBezTo>
                      <a:pt x="13" y="151"/>
                      <a:pt x="0" y="120"/>
                      <a:pt x="0" y="86"/>
                    </a:cubicBezTo>
                    <a:cubicBezTo>
                      <a:pt x="0" y="52"/>
                      <a:pt x="13" y="22"/>
                      <a:pt x="3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6" name="Freeform 111"/>
              <p:cNvSpPr>
                <a:spLocks/>
              </p:cNvSpPr>
              <p:nvPr/>
            </p:nvSpPr>
            <p:spPr bwMode="auto">
              <a:xfrm>
                <a:off x="216" y="1517"/>
                <a:ext cx="14" cy="71"/>
              </a:xfrm>
              <a:custGeom>
                <a:avLst/>
                <a:gdLst>
                  <a:gd name="T0" fmla="*/ 20 w 20"/>
                  <a:gd name="T1" fmla="*/ 97 h 97"/>
                  <a:gd name="T2" fmla="*/ 0 w 20"/>
                  <a:gd name="T3" fmla="*/ 49 h 97"/>
                  <a:gd name="T4" fmla="*/ 20 w 20"/>
                  <a:gd name="T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97">
                    <a:moveTo>
                      <a:pt x="20" y="97"/>
                    </a:moveTo>
                    <a:cubicBezTo>
                      <a:pt x="8" y="84"/>
                      <a:pt x="0" y="67"/>
                      <a:pt x="0" y="49"/>
                    </a:cubicBezTo>
                    <a:cubicBezTo>
                      <a:pt x="0" y="30"/>
                      <a:pt x="8" y="12"/>
                      <a:pt x="2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7" name="Freeform 112"/>
              <p:cNvSpPr>
                <a:spLocks/>
              </p:cNvSpPr>
              <p:nvPr/>
            </p:nvSpPr>
            <p:spPr bwMode="auto">
              <a:xfrm>
                <a:off x="335" y="1490"/>
                <a:ext cx="26" cy="125"/>
              </a:xfrm>
              <a:custGeom>
                <a:avLst/>
                <a:gdLst>
                  <a:gd name="T0" fmla="*/ 0 w 37"/>
                  <a:gd name="T1" fmla="*/ 173 h 173"/>
                  <a:gd name="T2" fmla="*/ 37 w 37"/>
                  <a:gd name="T3" fmla="*/ 86 h 173"/>
                  <a:gd name="T4" fmla="*/ 1 w 37"/>
                  <a:gd name="T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173">
                    <a:moveTo>
                      <a:pt x="0" y="173"/>
                    </a:moveTo>
                    <a:cubicBezTo>
                      <a:pt x="23" y="151"/>
                      <a:pt x="37" y="120"/>
                      <a:pt x="37" y="86"/>
                    </a:cubicBezTo>
                    <a:cubicBezTo>
                      <a:pt x="37" y="52"/>
                      <a:pt x="23" y="22"/>
                      <a:pt x="1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8" name="Freeform 113"/>
              <p:cNvSpPr>
                <a:spLocks/>
              </p:cNvSpPr>
              <p:nvPr/>
            </p:nvSpPr>
            <p:spPr bwMode="auto">
              <a:xfrm>
                <a:off x="309" y="1517"/>
                <a:ext cx="14" cy="71"/>
              </a:xfrm>
              <a:custGeom>
                <a:avLst/>
                <a:gdLst>
                  <a:gd name="T0" fmla="*/ 0 w 20"/>
                  <a:gd name="T1" fmla="*/ 97 h 97"/>
                  <a:gd name="T2" fmla="*/ 20 w 20"/>
                  <a:gd name="T3" fmla="*/ 49 h 97"/>
                  <a:gd name="T4" fmla="*/ 0 w 20"/>
                  <a:gd name="T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97">
                    <a:moveTo>
                      <a:pt x="0" y="97"/>
                    </a:moveTo>
                    <a:cubicBezTo>
                      <a:pt x="12" y="84"/>
                      <a:pt x="20" y="67"/>
                      <a:pt x="20" y="49"/>
                    </a:cubicBezTo>
                    <a:cubicBezTo>
                      <a:pt x="20" y="30"/>
                      <a:pt x="12" y="12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6" name="Group 204"/>
            <p:cNvGrpSpPr>
              <a:grpSpLocks noChangeAspect="1"/>
            </p:cNvGrpSpPr>
            <p:nvPr/>
          </p:nvGrpSpPr>
          <p:grpSpPr bwMode="auto">
            <a:xfrm>
              <a:off x="235615" y="1723736"/>
              <a:ext cx="295275" cy="414338"/>
              <a:chOff x="207" y="1124"/>
              <a:chExt cx="186" cy="261"/>
            </a:xfrm>
          </p:grpSpPr>
          <p:sp>
            <p:nvSpPr>
              <p:cNvPr id="855" name="Freeform 205"/>
              <p:cNvSpPr>
                <a:spLocks/>
              </p:cNvSpPr>
              <p:nvPr/>
            </p:nvSpPr>
            <p:spPr bwMode="auto">
              <a:xfrm>
                <a:off x="306" y="1124"/>
                <a:ext cx="87" cy="261"/>
              </a:xfrm>
              <a:custGeom>
                <a:avLst/>
                <a:gdLst>
                  <a:gd name="T0" fmla="*/ 60 w 120"/>
                  <a:gd name="T1" fmla="*/ 0 h 360"/>
                  <a:gd name="T2" fmla="*/ 120 w 120"/>
                  <a:gd name="T3" fmla="*/ 60 h 360"/>
                  <a:gd name="T4" fmla="*/ 94 w 120"/>
                  <a:gd name="T5" fmla="*/ 110 h 360"/>
                  <a:gd name="T6" fmla="*/ 86 w 120"/>
                  <a:gd name="T7" fmla="*/ 114 h 360"/>
                  <a:gd name="T8" fmla="*/ 86 w 120"/>
                  <a:gd name="T9" fmla="*/ 334 h 360"/>
                  <a:gd name="T10" fmla="*/ 60 w 120"/>
                  <a:gd name="T11" fmla="*/ 360 h 360"/>
                  <a:gd name="T12" fmla="*/ 34 w 120"/>
                  <a:gd name="T13" fmla="*/ 334 h 360"/>
                  <a:gd name="T14" fmla="*/ 34 w 120"/>
                  <a:gd name="T15" fmla="*/ 114 h 360"/>
                  <a:gd name="T16" fmla="*/ 26 w 120"/>
                  <a:gd name="T17" fmla="*/ 110 h 360"/>
                  <a:gd name="T18" fmla="*/ 0 w 120"/>
                  <a:gd name="T19" fmla="*/ 60 h 360"/>
                  <a:gd name="T20" fmla="*/ 60 w 120"/>
                  <a:gd name="T21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360">
                    <a:moveTo>
                      <a:pt x="60" y="0"/>
                    </a:moveTo>
                    <a:cubicBezTo>
                      <a:pt x="93" y="0"/>
                      <a:pt x="120" y="27"/>
                      <a:pt x="120" y="60"/>
                    </a:cubicBezTo>
                    <a:cubicBezTo>
                      <a:pt x="120" y="81"/>
                      <a:pt x="110" y="99"/>
                      <a:pt x="94" y="110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334"/>
                      <a:pt x="86" y="334"/>
                      <a:pt x="86" y="334"/>
                    </a:cubicBezTo>
                    <a:cubicBezTo>
                      <a:pt x="86" y="348"/>
                      <a:pt x="74" y="360"/>
                      <a:pt x="60" y="360"/>
                    </a:cubicBezTo>
                    <a:cubicBezTo>
                      <a:pt x="46" y="360"/>
                      <a:pt x="34" y="348"/>
                      <a:pt x="34" y="334"/>
                    </a:cubicBezTo>
                    <a:cubicBezTo>
                      <a:pt x="34" y="114"/>
                      <a:pt x="34" y="114"/>
                      <a:pt x="34" y="114"/>
                    </a:cubicBezTo>
                    <a:cubicBezTo>
                      <a:pt x="26" y="110"/>
                      <a:pt x="26" y="110"/>
                      <a:pt x="26" y="110"/>
                    </a:cubicBezTo>
                    <a:cubicBezTo>
                      <a:pt x="11" y="99"/>
                      <a:pt x="0" y="81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6" name="Freeform 206"/>
              <p:cNvSpPr>
                <a:spLocks/>
              </p:cNvSpPr>
              <p:nvPr/>
            </p:nvSpPr>
            <p:spPr bwMode="auto">
              <a:xfrm>
                <a:off x="207" y="1264"/>
                <a:ext cx="39" cy="121"/>
              </a:xfrm>
              <a:custGeom>
                <a:avLst/>
                <a:gdLst>
                  <a:gd name="T0" fmla="*/ 0 w 53"/>
                  <a:gd name="T1" fmla="*/ 0 h 167"/>
                  <a:gd name="T2" fmla="*/ 26 w 53"/>
                  <a:gd name="T3" fmla="*/ 0 h 167"/>
                  <a:gd name="T4" fmla="*/ 53 w 53"/>
                  <a:gd name="T5" fmla="*/ 0 h 167"/>
                  <a:gd name="T6" fmla="*/ 53 w 53"/>
                  <a:gd name="T7" fmla="*/ 26 h 167"/>
                  <a:gd name="T8" fmla="*/ 53 w 53"/>
                  <a:gd name="T9" fmla="*/ 94 h 167"/>
                  <a:gd name="T10" fmla="*/ 53 w 53"/>
                  <a:gd name="T11" fmla="*/ 141 h 167"/>
                  <a:gd name="T12" fmla="*/ 26 w 53"/>
                  <a:gd name="T13" fmla="*/ 167 h 167"/>
                  <a:gd name="T14" fmla="*/ 0 w 53"/>
                  <a:gd name="T15" fmla="*/ 141 h 167"/>
                  <a:gd name="T16" fmla="*/ 0 w 53"/>
                  <a:gd name="T17" fmla="*/ 94 h 167"/>
                  <a:gd name="T18" fmla="*/ 0 w 53"/>
                  <a:gd name="T19" fmla="*/ 26 h 167"/>
                  <a:gd name="T20" fmla="*/ 0 w 53"/>
                  <a:gd name="T2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" h="167">
                    <a:moveTo>
                      <a:pt x="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141"/>
                      <a:pt x="53" y="141"/>
                      <a:pt x="53" y="141"/>
                    </a:cubicBezTo>
                    <a:cubicBezTo>
                      <a:pt x="53" y="155"/>
                      <a:pt x="41" y="167"/>
                      <a:pt x="26" y="167"/>
                    </a:cubicBezTo>
                    <a:cubicBezTo>
                      <a:pt x="12" y="167"/>
                      <a:pt x="0" y="155"/>
                      <a:pt x="0" y="141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7" name="Freeform 207"/>
              <p:cNvSpPr>
                <a:spLocks/>
              </p:cNvSpPr>
              <p:nvPr/>
            </p:nvSpPr>
            <p:spPr bwMode="auto">
              <a:xfrm>
                <a:off x="207" y="1124"/>
                <a:ext cx="39" cy="49"/>
              </a:xfrm>
              <a:custGeom>
                <a:avLst/>
                <a:gdLst>
                  <a:gd name="T0" fmla="*/ 39 w 39"/>
                  <a:gd name="T1" fmla="*/ 0 h 49"/>
                  <a:gd name="T2" fmla="*/ 39 w 39"/>
                  <a:gd name="T3" fmla="*/ 31 h 49"/>
                  <a:gd name="T4" fmla="*/ 19 w 39"/>
                  <a:gd name="T5" fmla="*/ 49 h 49"/>
                  <a:gd name="T6" fmla="*/ 0 w 39"/>
                  <a:gd name="T7" fmla="*/ 31 h 49"/>
                  <a:gd name="T8" fmla="*/ 0 w 39"/>
                  <a:gd name="T9" fmla="*/ 0 h 49"/>
                  <a:gd name="T10" fmla="*/ 39 w 39"/>
                  <a:gd name="T11" fmla="*/ 0 h 49"/>
                  <a:gd name="T12" fmla="*/ 39 w 39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49">
                    <a:moveTo>
                      <a:pt x="39" y="0"/>
                    </a:moveTo>
                    <a:lnTo>
                      <a:pt x="39" y="31"/>
                    </a:lnTo>
                    <a:lnTo>
                      <a:pt x="19" y="49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8" name="Line 208"/>
              <p:cNvSpPr>
                <a:spLocks noChangeShapeType="1"/>
              </p:cNvSpPr>
              <p:nvPr/>
            </p:nvSpPr>
            <p:spPr bwMode="auto">
              <a:xfrm>
                <a:off x="226" y="1173"/>
                <a:ext cx="0" cy="8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9" name="Line 209"/>
              <p:cNvSpPr>
                <a:spLocks noChangeShapeType="1"/>
              </p:cNvSpPr>
              <p:nvPr/>
            </p:nvSpPr>
            <p:spPr bwMode="auto">
              <a:xfrm>
                <a:off x="348" y="1124"/>
                <a:ext cx="0" cy="4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7" name="Group 275"/>
            <p:cNvGrpSpPr>
              <a:grpSpLocks noChangeAspect="1"/>
            </p:cNvGrpSpPr>
            <p:nvPr/>
          </p:nvGrpSpPr>
          <p:grpSpPr bwMode="auto">
            <a:xfrm>
              <a:off x="189577" y="1364968"/>
              <a:ext cx="387350" cy="155575"/>
              <a:chOff x="159" y="894"/>
              <a:chExt cx="244" cy="98"/>
            </a:xfrm>
          </p:grpSpPr>
          <p:sp>
            <p:nvSpPr>
              <p:cNvPr id="852" name="Rectangle 276"/>
              <p:cNvSpPr>
                <a:spLocks noChangeArrowheads="1"/>
              </p:cNvSpPr>
              <p:nvPr/>
            </p:nvSpPr>
            <p:spPr bwMode="auto">
              <a:xfrm>
                <a:off x="159" y="894"/>
                <a:ext cx="244" cy="9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3" name="Line 277"/>
              <p:cNvSpPr>
                <a:spLocks noChangeShapeType="1"/>
              </p:cNvSpPr>
              <p:nvPr/>
            </p:nvSpPr>
            <p:spPr bwMode="auto">
              <a:xfrm flipH="1">
                <a:off x="159" y="944"/>
                <a:ext cx="10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4" name="Oval 278"/>
              <p:cNvSpPr>
                <a:spLocks noChangeArrowheads="1"/>
              </p:cNvSpPr>
              <p:nvPr/>
            </p:nvSpPr>
            <p:spPr bwMode="auto">
              <a:xfrm>
                <a:off x="349" y="938"/>
                <a:ext cx="9" cy="1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8" name="Group 288"/>
            <p:cNvGrpSpPr>
              <a:grpSpLocks noChangeAspect="1"/>
            </p:cNvGrpSpPr>
            <p:nvPr/>
          </p:nvGrpSpPr>
          <p:grpSpPr bwMode="auto">
            <a:xfrm>
              <a:off x="187196" y="247414"/>
              <a:ext cx="392113" cy="387350"/>
              <a:chOff x="209" y="149"/>
              <a:chExt cx="247" cy="244"/>
            </a:xfrm>
          </p:grpSpPr>
          <p:sp>
            <p:nvSpPr>
              <p:cNvPr id="849" name="Freeform 289"/>
              <p:cNvSpPr>
                <a:spLocks/>
              </p:cNvSpPr>
              <p:nvPr/>
            </p:nvSpPr>
            <p:spPr bwMode="auto">
              <a:xfrm>
                <a:off x="209" y="149"/>
                <a:ext cx="247" cy="244"/>
              </a:xfrm>
              <a:custGeom>
                <a:avLst/>
                <a:gdLst>
                  <a:gd name="T0" fmla="*/ 214 w 247"/>
                  <a:gd name="T1" fmla="*/ 56 h 244"/>
                  <a:gd name="T2" fmla="*/ 247 w 247"/>
                  <a:gd name="T3" fmla="*/ 56 h 244"/>
                  <a:gd name="T4" fmla="*/ 247 w 247"/>
                  <a:gd name="T5" fmla="*/ 244 h 244"/>
                  <a:gd name="T6" fmla="*/ 0 w 247"/>
                  <a:gd name="T7" fmla="*/ 244 h 244"/>
                  <a:gd name="T8" fmla="*/ 0 w 247"/>
                  <a:gd name="T9" fmla="*/ 56 h 244"/>
                  <a:gd name="T10" fmla="*/ 33 w 247"/>
                  <a:gd name="T11" fmla="*/ 56 h 244"/>
                  <a:gd name="T12" fmla="*/ 124 w 247"/>
                  <a:gd name="T13" fmla="*/ 0 h 244"/>
                  <a:gd name="T14" fmla="*/ 214 w 247"/>
                  <a:gd name="T15" fmla="*/ 56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44">
                    <a:moveTo>
                      <a:pt x="214" y="56"/>
                    </a:moveTo>
                    <a:lnTo>
                      <a:pt x="247" y="56"/>
                    </a:lnTo>
                    <a:lnTo>
                      <a:pt x="247" y="244"/>
                    </a:lnTo>
                    <a:lnTo>
                      <a:pt x="0" y="244"/>
                    </a:lnTo>
                    <a:lnTo>
                      <a:pt x="0" y="56"/>
                    </a:lnTo>
                    <a:lnTo>
                      <a:pt x="33" y="56"/>
                    </a:lnTo>
                    <a:lnTo>
                      <a:pt x="124" y="0"/>
                    </a:lnTo>
                    <a:lnTo>
                      <a:pt x="214" y="56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0" name="Freeform 290"/>
              <p:cNvSpPr>
                <a:spLocks/>
              </p:cNvSpPr>
              <p:nvPr/>
            </p:nvSpPr>
            <p:spPr bwMode="auto">
              <a:xfrm>
                <a:off x="242" y="208"/>
                <a:ext cx="181" cy="154"/>
              </a:xfrm>
              <a:custGeom>
                <a:avLst/>
                <a:gdLst>
                  <a:gd name="T0" fmla="*/ 0 w 181"/>
                  <a:gd name="T1" fmla="*/ 0 h 154"/>
                  <a:gd name="T2" fmla="*/ 91 w 181"/>
                  <a:gd name="T3" fmla="*/ 65 h 154"/>
                  <a:gd name="T4" fmla="*/ 181 w 181"/>
                  <a:gd name="T5" fmla="*/ 0 h 154"/>
                  <a:gd name="T6" fmla="*/ 181 w 181"/>
                  <a:gd name="T7" fmla="*/ 92 h 154"/>
                  <a:gd name="T8" fmla="*/ 91 w 181"/>
                  <a:gd name="T9" fmla="*/ 154 h 154"/>
                  <a:gd name="T10" fmla="*/ 0 w 181"/>
                  <a:gd name="T11" fmla="*/ 92 h 154"/>
                  <a:gd name="T12" fmla="*/ 0 w 181"/>
                  <a:gd name="T1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1" h="154">
                    <a:moveTo>
                      <a:pt x="0" y="0"/>
                    </a:moveTo>
                    <a:lnTo>
                      <a:pt x="91" y="65"/>
                    </a:lnTo>
                    <a:lnTo>
                      <a:pt x="181" y="0"/>
                    </a:lnTo>
                    <a:lnTo>
                      <a:pt x="181" y="92"/>
                    </a:lnTo>
                    <a:lnTo>
                      <a:pt x="91" y="154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1" name="Line 291"/>
              <p:cNvSpPr>
                <a:spLocks noChangeShapeType="1"/>
              </p:cNvSpPr>
              <p:nvPr/>
            </p:nvSpPr>
            <p:spPr bwMode="auto">
              <a:xfrm>
                <a:off x="333" y="271"/>
                <a:ext cx="0" cy="9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884" name="Group 883"/>
          <p:cNvGrpSpPr/>
          <p:nvPr/>
        </p:nvGrpSpPr>
        <p:grpSpPr>
          <a:xfrm>
            <a:off x="-8353575" y="229809"/>
            <a:ext cx="396098" cy="4096971"/>
            <a:chOff x="2896295" y="233920"/>
            <a:chExt cx="404041" cy="4179124"/>
          </a:xfrm>
        </p:grpSpPr>
        <p:grpSp>
          <p:nvGrpSpPr>
            <p:cNvPr id="885" name="Group 118"/>
            <p:cNvGrpSpPr>
              <a:grpSpLocks noChangeAspect="1"/>
            </p:cNvGrpSpPr>
            <p:nvPr/>
          </p:nvGrpSpPr>
          <p:grpSpPr bwMode="auto">
            <a:xfrm>
              <a:off x="2901124" y="1942892"/>
              <a:ext cx="394382" cy="394382"/>
              <a:chOff x="3794" y="2081"/>
              <a:chExt cx="245" cy="245"/>
            </a:xfrm>
          </p:grpSpPr>
          <p:sp>
            <p:nvSpPr>
              <p:cNvPr id="939" name="Oval 119"/>
              <p:cNvSpPr>
                <a:spLocks noChangeArrowheads="1"/>
              </p:cNvSpPr>
              <p:nvPr/>
            </p:nvSpPr>
            <p:spPr bwMode="auto">
              <a:xfrm>
                <a:off x="3899" y="2186"/>
                <a:ext cx="34" cy="3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0" name="Oval 120"/>
              <p:cNvSpPr>
                <a:spLocks noChangeArrowheads="1"/>
              </p:cNvSpPr>
              <p:nvPr/>
            </p:nvSpPr>
            <p:spPr bwMode="auto">
              <a:xfrm>
                <a:off x="3794" y="2081"/>
                <a:ext cx="245" cy="24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1" name="Line 121"/>
              <p:cNvSpPr>
                <a:spLocks noChangeShapeType="1"/>
              </p:cNvSpPr>
              <p:nvPr/>
            </p:nvSpPr>
            <p:spPr bwMode="auto">
              <a:xfrm>
                <a:off x="3859" y="2145"/>
                <a:ext cx="34" cy="3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2" name="Line 122"/>
              <p:cNvSpPr>
                <a:spLocks noChangeShapeType="1"/>
              </p:cNvSpPr>
              <p:nvPr/>
            </p:nvSpPr>
            <p:spPr bwMode="auto">
              <a:xfrm>
                <a:off x="3939" y="2226"/>
                <a:ext cx="34" cy="3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3" name="Line 123"/>
              <p:cNvSpPr>
                <a:spLocks noChangeShapeType="1"/>
              </p:cNvSpPr>
              <p:nvPr/>
            </p:nvSpPr>
            <p:spPr bwMode="auto">
              <a:xfrm>
                <a:off x="3917" y="2081"/>
                <a:ext cx="0" cy="2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6" name="Group 132"/>
            <p:cNvGrpSpPr>
              <a:grpSpLocks noChangeAspect="1"/>
            </p:cNvGrpSpPr>
            <p:nvPr/>
          </p:nvGrpSpPr>
          <p:grpSpPr bwMode="auto">
            <a:xfrm>
              <a:off x="2936284" y="4039600"/>
              <a:ext cx="324063" cy="373444"/>
              <a:chOff x="3812" y="2082"/>
              <a:chExt cx="210" cy="242"/>
            </a:xfrm>
          </p:grpSpPr>
          <p:sp>
            <p:nvSpPr>
              <p:cNvPr id="932" name="Freeform 133"/>
              <p:cNvSpPr>
                <a:spLocks/>
              </p:cNvSpPr>
              <p:nvPr/>
            </p:nvSpPr>
            <p:spPr bwMode="auto">
              <a:xfrm>
                <a:off x="3812" y="2082"/>
                <a:ext cx="210" cy="242"/>
              </a:xfrm>
              <a:custGeom>
                <a:avLst/>
                <a:gdLst>
                  <a:gd name="T0" fmla="*/ 54 w 288"/>
                  <a:gd name="T1" fmla="*/ 334 h 334"/>
                  <a:gd name="T2" fmla="*/ 237 w 288"/>
                  <a:gd name="T3" fmla="*/ 334 h 334"/>
                  <a:gd name="T4" fmla="*/ 288 w 288"/>
                  <a:gd name="T5" fmla="*/ 283 h 334"/>
                  <a:gd name="T6" fmla="*/ 102 w 288"/>
                  <a:gd name="T7" fmla="*/ 283 h 334"/>
                  <a:gd name="T8" fmla="*/ 51 w 288"/>
                  <a:gd name="T9" fmla="*/ 334 h 334"/>
                  <a:gd name="T10" fmla="*/ 0 w 288"/>
                  <a:gd name="T11" fmla="*/ 283 h 334"/>
                  <a:gd name="T12" fmla="*/ 0 w 288"/>
                  <a:gd name="T13" fmla="*/ 0 h 334"/>
                  <a:gd name="T14" fmla="*/ 256 w 288"/>
                  <a:gd name="T15" fmla="*/ 0 h 334"/>
                  <a:gd name="T16" fmla="*/ 256 w 288"/>
                  <a:gd name="T17" fmla="*/ 281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8" h="334">
                    <a:moveTo>
                      <a:pt x="54" y="334"/>
                    </a:moveTo>
                    <a:cubicBezTo>
                      <a:pt x="237" y="334"/>
                      <a:pt x="237" y="334"/>
                      <a:pt x="237" y="334"/>
                    </a:cubicBezTo>
                    <a:cubicBezTo>
                      <a:pt x="265" y="334"/>
                      <a:pt x="288" y="311"/>
                      <a:pt x="288" y="283"/>
                    </a:cubicBezTo>
                    <a:cubicBezTo>
                      <a:pt x="102" y="283"/>
                      <a:pt x="102" y="283"/>
                      <a:pt x="102" y="283"/>
                    </a:cubicBezTo>
                    <a:cubicBezTo>
                      <a:pt x="102" y="311"/>
                      <a:pt x="79" y="334"/>
                      <a:pt x="51" y="334"/>
                    </a:cubicBezTo>
                    <a:cubicBezTo>
                      <a:pt x="23" y="334"/>
                      <a:pt x="0" y="311"/>
                      <a:pt x="0" y="28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6" y="0"/>
                      <a:pt x="256" y="0"/>
                      <a:pt x="256" y="0"/>
                    </a:cubicBezTo>
                    <a:cubicBezTo>
                      <a:pt x="256" y="281"/>
                      <a:pt x="256" y="281"/>
                      <a:pt x="256" y="28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3" name="Line 134"/>
              <p:cNvSpPr>
                <a:spLocks noChangeShapeType="1"/>
              </p:cNvSpPr>
              <p:nvPr/>
            </p:nvSpPr>
            <p:spPr bwMode="auto">
              <a:xfrm>
                <a:off x="3878" y="2137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4" name="Line 135"/>
              <p:cNvSpPr>
                <a:spLocks noChangeShapeType="1"/>
              </p:cNvSpPr>
              <p:nvPr/>
            </p:nvSpPr>
            <p:spPr bwMode="auto">
              <a:xfrm>
                <a:off x="3840" y="2137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5" name="Line 136"/>
              <p:cNvSpPr>
                <a:spLocks noChangeShapeType="1"/>
              </p:cNvSpPr>
              <p:nvPr/>
            </p:nvSpPr>
            <p:spPr bwMode="auto">
              <a:xfrm>
                <a:off x="3878" y="2192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6" name="Line 137"/>
              <p:cNvSpPr>
                <a:spLocks noChangeShapeType="1"/>
              </p:cNvSpPr>
              <p:nvPr/>
            </p:nvSpPr>
            <p:spPr bwMode="auto">
              <a:xfrm>
                <a:off x="3840" y="2192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7" name="Line 138"/>
              <p:cNvSpPr>
                <a:spLocks noChangeShapeType="1"/>
              </p:cNvSpPr>
              <p:nvPr/>
            </p:nvSpPr>
            <p:spPr bwMode="auto">
              <a:xfrm>
                <a:off x="3878" y="2248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8" name="Line 139"/>
              <p:cNvSpPr>
                <a:spLocks noChangeShapeType="1"/>
              </p:cNvSpPr>
              <p:nvPr/>
            </p:nvSpPr>
            <p:spPr bwMode="auto">
              <a:xfrm>
                <a:off x="3840" y="2248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7" name="Group 160"/>
            <p:cNvGrpSpPr>
              <a:grpSpLocks noChangeAspect="1"/>
            </p:cNvGrpSpPr>
            <p:nvPr/>
          </p:nvGrpSpPr>
          <p:grpSpPr bwMode="auto">
            <a:xfrm>
              <a:off x="2896295" y="2564690"/>
              <a:ext cx="404041" cy="214093"/>
              <a:chOff x="7058" y="925"/>
              <a:chExt cx="251" cy="133"/>
            </a:xfrm>
          </p:grpSpPr>
          <p:sp>
            <p:nvSpPr>
              <p:cNvPr id="928" name="Freeform 161"/>
              <p:cNvSpPr>
                <a:spLocks/>
              </p:cNvSpPr>
              <p:nvPr/>
            </p:nvSpPr>
            <p:spPr bwMode="auto">
              <a:xfrm>
                <a:off x="7058" y="925"/>
                <a:ext cx="250" cy="69"/>
              </a:xfrm>
              <a:custGeom>
                <a:avLst/>
                <a:gdLst>
                  <a:gd name="T0" fmla="*/ 0 w 346"/>
                  <a:gd name="T1" fmla="*/ 95 h 95"/>
                  <a:gd name="T2" fmla="*/ 173 w 346"/>
                  <a:gd name="T3" fmla="*/ 0 h 95"/>
                  <a:gd name="T4" fmla="*/ 346 w 346"/>
                  <a:gd name="T5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95">
                    <a:moveTo>
                      <a:pt x="0" y="95"/>
                    </a:moveTo>
                    <a:cubicBezTo>
                      <a:pt x="0" y="95"/>
                      <a:pt x="63" y="0"/>
                      <a:pt x="173" y="0"/>
                    </a:cubicBezTo>
                    <a:cubicBezTo>
                      <a:pt x="283" y="0"/>
                      <a:pt x="346" y="95"/>
                      <a:pt x="346" y="9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9" name="Freeform 162"/>
              <p:cNvSpPr>
                <a:spLocks/>
              </p:cNvSpPr>
              <p:nvPr/>
            </p:nvSpPr>
            <p:spPr bwMode="auto">
              <a:xfrm>
                <a:off x="7059" y="988"/>
                <a:ext cx="250" cy="70"/>
              </a:xfrm>
              <a:custGeom>
                <a:avLst/>
                <a:gdLst>
                  <a:gd name="T0" fmla="*/ 0 w 346"/>
                  <a:gd name="T1" fmla="*/ 0 h 95"/>
                  <a:gd name="T2" fmla="*/ 173 w 346"/>
                  <a:gd name="T3" fmla="*/ 95 h 95"/>
                  <a:gd name="T4" fmla="*/ 346 w 346"/>
                  <a:gd name="T5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95">
                    <a:moveTo>
                      <a:pt x="0" y="0"/>
                    </a:moveTo>
                    <a:cubicBezTo>
                      <a:pt x="0" y="0"/>
                      <a:pt x="63" y="95"/>
                      <a:pt x="173" y="95"/>
                    </a:cubicBezTo>
                    <a:cubicBezTo>
                      <a:pt x="283" y="95"/>
                      <a:pt x="346" y="0"/>
                      <a:pt x="346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0" name="Oval 163"/>
              <p:cNvSpPr>
                <a:spLocks noChangeArrowheads="1"/>
              </p:cNvSpPr>
              <p:nvPr/>
            </p:nvSpPr>
            <p:spPr bwMode="auto">
              <a:xfrm>
                <a:off x="7121" y="931"/>
                <a:ext cx="124" cy="11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1" name="Oval 164"/>
              <p:cNvSpPr>
                <a:spLocks noChangeArrowheads="1"/>
              </p:cNvSpPr>
              <p:nvPr/>
            </p:nvSpPr>
            <p:spPr bwMode="auto">
              <a:xfrm>
                <a:off x="7170" y="977"/>
                <a:ext cx="27" cy="2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8" name="Group 167"/>
            <p:cNvGrpSpPr>
              <a:grpSpLocks noChangeAspect="1"/>
            </p:cNvGrpSpPr>
            <p:nvPr/>
          </p:nvGrpSpPr>
          <p:grpSpPr bwMode="auto">
            <a:xfrm>
              <a:off x="2925280" y="3006199"/>
              <a:ext cx="346070" cy="301555"/>
              <a:chOff x="6385" y="1100"/>
              <a:chExt cx="241" cy="210"/>
            </a:xfrm>
          </p:grpSpPr>
          <p:sp>
            <p:nvSpPr>
              <p:cNvPr id="926" name="Freeform 168"/>
              <p:cNvSpPr>
                <a:spLocks/>
              </p:cNvSpPr>
              <p:nvPr/>
            </p:nvSpPr>
            <p:spPr bwMode="auto">
              <a:xfrm>
                <a:off x="6385" y="1100"/>
                <a:ext cx="241" cy="210"/>
              </a:xfrm>
              <a:custGeom>
                <a:avLst/>
                <a:gdLst>
                  <a:gd name="T0" fmla="*/ 241 w 241"/>
                  <a:gd name="T1" fmla="*/ 210 h 210"/>
                  <a:gd name="T2" fmla="*/ 0 w 241"/>
                  <a:gd name="T3" fmla="*/ 210 h 210"/>
                  <a:gd name="T4" fmla="*/ 0 w 241"/>
                  <a:gd name="T5" fmla="*/ 0 h 210"/>
                  <a:gd name="T6" fmla="*/ 97 w 241"/>
                  <a:gd name="T7" fmla="*/ 0 h 210"/>
                  <a:gd name="T8" fmla="*/ 115 w 241"/>
                  <a:gd name="T9" fmla="*/ 18 h 210"/>
                  <a:gd name="T10" fmla="*/ 241 w 241"/>
                  <a:gd name="T11" fmla="*/ 18 h 210"/>
                  <a:gd name="T12" fmla="*/ 241 w 241"/>
                  <a:gd name="T1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10">
                    <a:moveTo>
                      <a:pt x="241" y="210"/>
                    </a:moveTo>
                    <a:lnTo>
                      <a:pt x="0" y="210"/>
                    </a:lnTo>
                    <a:lnTo>
                      <a:pt x="0" y="0"/>
                    </a:lnTo>
                    <a:lnTo>
                      <a:pt x="97" y="0"/>
                    </a:lnTo>
                    <a:lnTo>
                      <a:pt x="115" y="18"/>
                    </a:lnTo>
                    <a:lnTo>
                      <a:pt x="241" y="18"/>
                    </a:lnTo>
                    <a:lnTo>
                      <a:pt x="241" y="21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7" name="Line 169"/>
              <p:cNvSpPr>
                <a:spLocks noChangeShapeType="1"/>
              </p:cNvSpPr>
              <p:nvPr/>
            </p:nvSpPr>
            <p:spPr bwMode="auto">
              <a:xfrm>
                <a:off x="6385" y="1140"/>
                <a:ext cx="24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9" name="Group 180"/>
            <p:cNvGrpSpPr>
              <a:grpSpLocks noChangeAspect="1"/>
            </p:cNvGrpSpPr>
            <p:nvPr/>
          </p:nvGrpSpPr>
          <p:grpSpPr bwMode="auto">
            <a:xfrm>
              <a:off x="2926059" y="3535170"/>
              <a:ext cx="344512" cy="277016"/>
              <a:chOff x="3795" y="2105"/>
              <a:chExt cx="245" cy="197"/>
            </a:xfrm>
          </p:grpSpPr>
          <p:sp>
            <p:nvSpPr>
              <p:cNvPr id="913" name="Rectangle 181"/>
              <p:cNvSpPr>
                <a:spLocks noChangeArrowheads="1"/>
              </p:cNvSpPr>
              <p:nvPr/>
            </p:nvSpPr>
            <p:spPr bwMode="auto">
              <a:xfrm>
                <a:off x="3795" y="2105"/>
                <a:ext cx="245" cy="19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4" name="Line 182"/>
              <p:cNvSpPr>
                <a:spLocks noChangeShapeType="1"/>
              </p:cNvSpPr>
              <p:nvPr/>
            </p:nvSpPr>
            <p:spPr bwMode="auto">
              <a:xfrm>
                <a:off x="3828" y="2141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5" name="Line 183"/>
              <p:cNvSpPr>
                <a:spLocks noChangeShapeType="1"/>
              </p:cNvSpPr>
              <p:nvPr/>
            </p:nvSpPr>
            <p:spPr bwMode="auto">
              <a:xfrm>
                <a:off x="3828" y="2105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6" name="Line 184"/>
              <p:cNvSpPr>
                <a:spLocks noChangeShapeType="1"/>
              </p:cNvSpPr>
              <p:nvPr/>
            </p:nvSpPr>
            <p:spPr bwMode="auto">
              <a:xfrm>
                <a:off x="3828" y="2177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7" name="Line 185"/>
              <p:cNvSpPr>
                <a:spLocks noChangeShapeType="1"/>
              </p:cNvSpPr>
              <p:nvPr/>
            </p:nvSpPr>
            <p:spPr bwMode="auto">
              <a:xfrm>
                <a:off x="3828" y="2213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8" name="Line 186"/>
              <p:cNvSpPr>
                <a:spLocks noChangeShapeType="1"/>
              </p:cNvSpPr>
              <p:nvPr/>
            </p:nvSpPr>
            <p:spPr bwMode="auto">
              <a:xfrm>
                <a:off x="3828" y="2248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9" name="Line 187"/>
              <p:cNvSpPr>
                <a:spLocks noChangeShapeType="1"/>
              </p:cNvSpPr>
              <p:nvPr/>
            </p:nvSpPr>
            <p:spPr bwMode="auto">
              <a:xfrm>
                <a:off x="3828" y="2284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0" name="Line 188"/>
              <p:cNvSpPr>
                <a:spLocks noChangeShapeType="1"/>
              </p:cNvSpPr>
              <p:nvPr/>
            </p:nvSpPr>
            <p:spPr bwMode="auto">
              <a:xfrm>
                <a:off x="4008" y="2141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1" name="Line 189"/>
              <p:cNvSpPr>
                <a:spLocks noChangeShapeType="1"/>
              </p:cNvSpPr>
              <p:nvPr/>
            </p:nvSpPr>
            <p:spPr bwMode="auto">
              <a:xfrm>
                <a:off x="4008" y="2105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2" name="Line 190"/>
              <p:cNvSpPr>
                <a:spLocks noChangeShapeType="1"/>
              </p:cNvSpPr>
              <p:nvPr/>
            </p:nvSpPr>
            <p:spPr bwMode="auto">
              <a:xfrm>
                <a:off x="4008" y="2177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3" name="Line 191"/>
              <p:cNvSpPr>
                <a:spLocks noChangeShapeType="1"/>
              </p:cNvSpPr>
              <p:nvPr/>
            </p:nvSpPr>
            <p:spPr bwMode="auto">
              <a:xfrm>
                <a:off x="4008" y="2213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4" name="Line 192"/>
              <p:cNvSpPr>
                <a:spLocks noChangeShapeType="1"/>
              </p:cNvSpPr>
              <p:nvPr/>
            </p:nvSpPr>
            <p:spPr bwMode="auto">
              <a:xfrm>
                <a:off x="4008" y="2248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5" name="Line 193"/>
              <p:cNvSpPr>
                <a:spLocks noChangeShapeType="1"/>
              </p:cNvSpPr>
              <p:nvPr/>
            </p:nvSpPr>
            <p:spPr bwMode="auto">
              <a:xfrm>
                <a:off x="4008" y="2284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0" name="Group 51"/>
            <p:cNvGrpSpPr>
              <a:grpSpLocks noChangeAspect="1"/>
            </p:cNvGrpSpPr>
            <p:nvPr/>
          </p:nvGrpSpPr>
          <p:grpSpPr bwMode="auto">
            <a:xfrm>
              <a:off x="2952265" y="1422178"/>
              <a:ext cx="292100" cy="293298"/>
              <a:chOff x="1774" y="867"/>
              <a:chExt cx="244" cy="245"/>
            </a:xfrm>
          </p:grpSpPr>
          <p:sp>
            <p:nvSpPr>
              <p:cNvPr id="908" name="Freeform 52"/>
              <p:cNvSpPr>
                <a:spLocks/>
              </p:cNvSpPr>
              <p:nvPr/>
            </p:nvSpPr>
            <p:spPr bwMode="auto">
              <a:xfrm>
                <a:off x="1782" y="1019"/>
                <a:ext cx="83" cy="42"/>
              </a:xfrm>
              <a:custGeom>
                <a:avLst/>
                <a:gdLst>
                  <a:gd name="T0" fmla="*/ 83 w 83"/>
                  <a:gd name="T1" fmla="*/ 0 h 42"/>
                  <a:gd name="T2" fmla="*/ 42 w 83"/>
                  <a:gd name="T3" fmla="*/ 42 h 42"/>
                  <a:gd name="T4" fmla="*/ 0 w 83"/>
                  <a:gd name="T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" h="42">
                    <a:moveTo>
                      <a:pt x="83" y="0"/>
                    </a:moveTo>
                    <a:lnTo>
                      <a:pt x="42" y="42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9" name="Freeform 53"/>
              <p:cNvSpPr>
                <a:spLocks/>
              </p:cNvSpPr>
              <p:nvPr/>
            </p:nvSpPr>
            <p:spPr bwMode="auto">
              <a:xfrm>
                <a:off x="1927" y="875"/>
                <a:ext cx="41" cy="83"/>
              </a:xfrm>
              <a:custGeom>
                <a:avLst/>
                <a:gdLst>
                  <a:gd name="T0" fmla="*/ 0 w 41"/>
                  <a:gd name="T1" fmla="*/ 0 h 83"/>
                  <a:gd name="T2" fmla="*/ 41 w 41"/>
                  <a:gd name="T3" fmla="*/ 42 h 83"/>
                  <a:gd name="T4" fmla="*/ 0 w 41"/>
                  <a:gd name="T5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83">
                    <a:moveTo>
                      <a:pt x="0" y="0"/>
                    </a:moveTo>
                    <a:lnTo>
                      <a:pt x="41" y="42"/>
                    </a:lnTo>
                    <a:lnTo>
                      <a:pt x="0" y="8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0" name="Freeform 54"/>
              <p:cNvSpPr>
                <a:spLocks/>
              </p:cNvSpPr>
              <p:nvPr/>
            </p:nvSpPr>
            <p:spPr bwMode="auto">
              <a:xfrm>
                <a:off x="1809" y="900"/>
                <a:ext cx="159" cy="161"/>
              </a:xfrm>
              <a:custGeom>
                <a:avLst/>
                <a:gdLst>
                  <a:gd name="T0" fmla="*/ 220 w 220"/>
                  <a:gd name="T1" fmla="*/ 23 h 222"/>
                  <a:gd name="T2" fmla="*/ 54 w 220"/>
                  <a:gd name="T3" fmla="*/ 51 h 222"/>
                  <a:gd name="T4" fmla="*/ 21 w 220"/>
                  <a:gd name="T5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2">
                    <a:moveTo>
                      <a:pt x="220" y="23"/>
                    </a:moveTo>
                    <a:cubicBezTo>
                      <a:pt x="220" y="23"/>
                      <a:pt x="104" y="0"/>
                      <a:pt x="54" y="51"/>
                    </a:cubicBezTo>
                    <a:cubicBezTo>
                      <a:pt x="0" y="105"/>
                      <a:pt x="21" y="222"/>
                      <a:pt x="21" y="22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1" name="Freeform 55"/>
              <p:cNvSpPr>
                <a:spLocks/>
              </p:cNvSpPr>
              <p:nvPr/>
            </p:nvSpPr>
            <p:spPr bwMode="auto">
              <a:xfrm>
                <a:off x="1957" y="1050"/>
                <a:ext cx="61" cy="62"/>
              </a:xfrm>
              <a:custGeom>
                <a:avLst/>
                <a:gdLst>
                  <a:gd name="T0" fmla="*/ 0 w 61"/>
                  <a:gd name="T1" fmla="*/ 62 h 62"/>
                  <a:gd name="T2" fmla="*/ 0 w 61"/>
                  <a:gd name="T3" fmla="*/ 0 h 62"/>
                  <a:gd name="T4" fmla="*/ 61 w 61"/>
                  <a:gd name="T5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1" h="62">
                    <a:moveTo>
                      <a:pt x="0" y="62"/>
                    </a:moveTo>
                    <a:lnTo>
                      <a:pt x="0" y="0"/>
                    </a:lnTo>
                    <a:lnTo>
                      <a:pt x="61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2" name="Freeform 56"/>
              <p:cNvSpPr>
                <a:spLocks/>
              </p:cNvSpPr>
              <p:nvPr/>
            </p:nvSpPr>
            <p:spPr bwMode="auto">
              <a:xfrm>
                <a:off x="1774" y="867"/>
                <a:ext cx="244" cy="245"/>
              </a:xfrm>
              <a:custGeom>
                <a:avLst/>
                <a:gdLst>
                  <a:gd name="T0" fmla="*/ 244 w 244"/>
                  <a:gd name="T1" fmla="*/ 0 h 245"/>
                  <a:gd name="T2" fmla="*/ 244 w 244"/>
                  <a:gd name="T3" fmla="*/ 245 h 245"/>
                  <a:gd name="T4" fmla="*/ 0 w 244"/>
                  <a:gd name="T5" fmla="*/ 245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4" h="245">
                    <a:moveTo>
                      <a:pt x="244" y="0"/>
                    </a:moveTo>
                    <a:lnTo>
                      <a:pt x="244" y="245"/>
                    </a:lnTo>
                    <a:lnTo>
                      <a:pt x="0" y="24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1" name="Group 144"/>
            <p:cNvGrpSpPr>
              <a:grpSpLocks noChangeAspect="1"/>
            </p:cNvGrpSpPr>
            <p:nvPr/>
          </p:nvGrpSpPr>
          <p:grpSpPr bwMode="auto">
            <a:xfrm>
              <a:off x="2896703" y="233920"/>
              <a:ext cx="403225" cy="401638"/>
              <a:chOff x="1734" y="136"/>
              <a:chExt cx="254" cy="253"/>
            </a:xfrm>
          </p:grpSpPr>
          <p:sp>
            <p:nvSpPr>
              <p:cNvPr id="902" name="Freeform 145"/>
              <p:cNvSpPr>
                <a:spLocks/>
              </p:cNvSpPr>
              <p:nvPr/>
            </p:nvSpPr>
            <p:spPr bwMode="auto">
              <a:xfrm>
                <a:off x="1788" y="136"/>
                <a:ext cx="200" cy="199"/>
              </a:xfrm>
              <a:custGeom>
                <a:avLst/>
                <a:gdLst>
                  <a:gd name="T0" fmla="*/ 0 w 275"/>
                  <a:gd name="T1" fmla="*/ 123 h 275"/>
                  <a:gd name="T2" fmla="*/ 137 w 275"/>
                  <a:gd name="T3" fmla="*/ 0 h 275"/>
                  <a:gd name="T4" fmla="*/ 275 w 275"/>
                  <a:gd name="T5" fmla="*/ 138 h 275"/>
                  <a:gd name="T6" fmla="*/ 147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0" y="123"/>
                    </a:moveTo>
                    <a:cubicBezTo>
                      <a:pt x="7" y="54"/>
                      <a:pt x="66" y="0"/>
                      <a:pt x="137" y="0"/>
                    </a:cubicBezTo>
                    <a:cubicBezTo>
                      <a:pt x="213" y="0"/>
                      <a:pt x="275" y="62"/>
                      <a:pt x="275" y="138"/>
                    </a:cubicBezTo>
                    <a:cubicBezTo>
                      <a:pt x="275" y="210"/>
                      <a:pt x="219" y="270"/>
                      <a:pt x="147" y="27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3" name="Freeform 146"/>
              <p:cNvSpPr>
                <a:spLocks/>
              </p:cNvSpPr>
              <p:nvPr/>
            </p:nvSpPr>
            <p:spPr bwMode="auto">
              <a:xfrm>
                <a:off x="1734" y="220"/>
                <a:ext cx="169" cy="169"/>
              </a:xfrm>
              <a:custGeom>
                <a:avLst/>
                <a:gdLst>
                  <a:gd name="T0" fmla="*/ 170 w 232"/>
                  <a:gd name="T1" fmla="*/ 65 h 234"/>
                  <a:gd name="T2" fmla="*/ 211 w 232"/>
                  <a:gd name="T3" fmla="*/ 215 h 234"/>
                  <a:gd name="T4" fmla="*/ 62 w 232"/>
                  <a:gd name="T5" fmla="*/ 174 h 234"/>
                  <a:gd name="T6" fmla="*/ 21 w 232"/>
                  <a:gd name="T7" fmla="*/ 24 h 234"/>
                  <a:gd name="T8" fmla="*/ 170 w 232"/>
                  <a:gd name="T9" fmla="*/ 6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234">
                    <a:moveTo>
                      <a:pt x="170" y="65"/>
                    </a:moveTo>
                    <a:cubicBezTo>
                      <a:pt x="223" y="118"/>
                      <a:pt x="232" y="194"/>
                      <a:pt x="211" y="215"/>
                    </a:cubicBezTo>
                    <a:cubicBezTo>
                      <a:pt x="192" y="234"/>
                      <a:pt x="114" y="226"/>
                      <a:pt x="62" y="174"/>
                    </a:cubicBezTo>
                    <a:cubicBezTo>
                      <a:pt x="9" y="121"/>
                      <a:pt x="0" y="45"/>
                      <a:pt x="21" y="24"/>
                    </a:cubicBezTo>
                    <a:cubicBezTo>
                      <a:pt x="45" y="0"/>
                      <a:pt x="118" y="13"/>
                      <a:pt x="170" y="65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4" name="Line 147"/>
              <p:cNvSpPr>
                <a:spLocks noChangeShapeType="1"/>
              </p:cNvSpPr>
              <p:nvPr/>
            </p:nvSpPr>
            <p:spPr bwMode="auto">
              <a:xfrm>
                <a:off x="1801" y="289"/>
                <a:ext cx="33" cy="3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5" name="Line 148"/>
              <p:cNvSpPr>
                <a:spLocks noChangeShapeType="1"/>
              </p:cNvSpPr>
              <p:nvPr/>
            </p:nvSpPr>
            <p:spPr bwMode="auto">
              <a:xfrm>
                <a:off x="1818" y="165"/>
                <a:ext cx="142" cy="14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6" name="Line 149"/>
              <p:cNvSpPr>
                <a:spLocks noChangeShapeType="1"/>
              </p:cNvSpPr>
              <p:nvPr/>
            </p:nvSpPr>
            <p:spPr bwMode="auto">
              <a:xfrm flipH="1">
                <a:off x="1856" y="165"/>
                <a:ext cx="101" cy="10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7" name="Freeform 150"/>
              <p:cNvSpPr>
                <a:spLocks/>
              </p:cNvSpPr>
              <p:nvPr/>
            </p:nvSpPr>
            <p:spPr bwMode="auto">
              <a:xfrm>
                <a:off x="1893" y="136"/>
                <a:ext cx="95" cy="97"/>
              </a:xfrm>
              <a:custGeom>
                <a:avLst/>
                <a:gdLst>
                  <a:gd name="T0" fmla="*/ 131 w 131"/>
                  <a:gd name="T1" fmla="*/ 119 h 133"/>
                  <a:gd name="T2" fmla="*/ 85 w 131"/>
                  <a:gd name="T3" fmla="*/ 133 h 133"/>
                  <a:gd name="T4" fmla="*/ 0 w 131"/>
                  <a:gd name="T5" fmla="*/ 48 h 133"/>
                  <a:gd name="T6" fmla="*/ 15 w 131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133">
                    <a:moveTo>
                      <a:pt x="131" y="119"/>
                    </a:moveTo>
                    <a:cubicBezTo>
                      <a:pt x="118" y="128"/>
                      <a:pt x="102" y="133"/>
                      <a:pt x="85" y="133"/>
                    </a:cubicBezTo>
                    <a:cubicBezTo>
                      <a:pt x="38" y="133"/>
                      <a:pt x="0" y="95"/>
                      <a:pt x="0" y="48"/>
                    </a:cubicBezTo>
                    <a:cubicBezTo>
                      <a:pt x="0" y="30"/>
                      <a:pt x="6" y="14"/>
                      <a:pt x="1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2" name="Group 12"/>
            <p:cNvGrpSpPr>
              <a:grpSpLocks noChangeAspect="1"/>
            </p:cNvGrpSpPr>
            <p:nvPr/>
          </p:nvGrpSpPr>
          <p:grpSpPr bwMode="auto">
            <a:xfrm>
              <a:off x="2905434" y="862974"/>
              <a:ext cx="385763" cy="331788"/>
              <a:chOff x="1811" y="516"/>
              <a:chExt cx="243" cy="209"/>
            </a:xfrm>
          </p:grpSpPr>
          <p:sp>
            <p:nvSpPr>
              <p:cNvPr id="893" name="Freeform 13"/>
              <p:cNvSpPr>
                <a:spLocks/>
              </p:cNvSpPr>
              <p:nvPr/>
            </p:nvSpPr>
            <p:spPr bwMode="auto">
              <a:xfrm>
                <a:off x="1811" y="516"/>
                <a:ext cx="243" cy="62"/>
              </a:xfrm>
              <a:custGeom>
                <a:avLst/>
                <a:gdLst>
                  <a:gd name="T0" fmla="*/ 122 w 243"/>
                  <a:gd name="T1" fmla="*/ 0 h 62"/>
                  <a:gd name="T2" fmla="*/ 0 w 243"/>
                  <a:gd name="T3" fmla="*/ 62 h 62"/>
                  <a:gd name="T4" fmla="*/ 243 w 243"/>
                  <a:gd name="T5" fmla="*/ 62 h 62"/>
                  <a:gd name="T6" fmla="*/ 122 w 243"/>
                  <a:gd name="T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3" h="62">
                    <a:moveTo>
                      <a:pt x="122" y="0"/>
                    </a:moveTo>
                    <a:lnTo>
                      <a:pt x="0" y="62"/>
                    </a:lnTo>
                    <a:lnTo>
                      <a:pt x="243" y="62"/>
                    </a:lnTo>
                    <a:lnTo>
                      <a:pt x="122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4" name="Freeform 14"/>
              <p:cNvSpPr>
                <a:spLocks/>
              </p:cNvSpPr>
              <p:nvPr/>
            </p:nvSpPr>
            <p:spPr bwMode="auto">
              <a:xfrm>
                <a:off x="1823" y="687"/>
                <a:ext cx="219" cy="38"/>
              </a:xfrm>
              <a:custGeom>
                <a:avLst/>
                <a:gdLst>
                  <a:gd name="T0" fmla="*/ 15 w 219"/>
                  <a:gd name="T1" fmla="*/ 0 h 38"/>
                  <a:gd name="T2" fmla="*/ 204 w 219"/>
                  <a:gd name="T3" fmla="*/ 0 h 38"/>
                  <a:gd name="T4" fmla="*/ 219 w 219"/>
                  <a:gd name="T5" fmla="*/ 38 h 38"/>
                  <a:gd name="T6" fmla="*/ 0 w 219"/>
                  <a:gd name="T7" fmla="*/ 38 h 38"/>
                  <a:gd name="T8" fmla="*/ 15 w 219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38">
                    <a:moveTo>
                      <a:pt x="15" y="0"/>
                    </a:moveTo>
                    <a:lnTo>
                      <a:pt x="204" y="0"/>
                    </a:lnTo>
                    <a:lnTo>
                      <a:pt x="219" y="38"/>
                    </a:lnTo>
                    <a:lnTo>
                      <a:pt x="0" y="38"/>
                    </a:lnTo>
                    <a:lnTo>
                      <a:pt x="15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5" name="Line 15"/>
              <p:cNvSpPr>
                <a:spLocks noChangeShapeType="1"/>
              </p:cNvSpPr>
              <p:nvPr/>
            </p:nvSpPr>
            <p:spPr bwMode="auto">
              <a:xfrm flipV="1">
                <a:off x="1838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6" name="Line 16"/>
              <p:cNvSpPr>
                <a:spLocks noChangeShapeType="1"/>
              </p:cNvSpPr>
              <p:nvPr/>
            </p:nvSpPr>
            <p:spPr bwMode="auto">
              <a:xfrm flipV="1">
                <a:off x="2027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7" name="Line 17"/>
              <p:cNvSpPr>
                <a:spLocks noChangeShapeType="1"/>
              </p:cNvSpPr>
              <p:nvPr/>
            </p:nvSpPr>
            <p:spPr bwMode="auto">
              <a:xfrm flipV="1">
                <a:off x="1996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8" name="Line 18"/>
              <p:cNvSpPr>
                <a:spLocks noChangeShapeType="1"/>
              </p:cNvSpPr>
              <p:nvPr/>
            </p:nvSpPr>
            <p:spPr bwMode="auto">
              <a:xfrm flipV="1">
                <a:off x="1965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9" name="Line 19"/>
              <p:cNvSpPr>
                <a:spLocks noChangeShapeType="1"/>
              </p:cNvSpPr>
              <p:nvPr/>
            </p:nvSpPr>
            <p:spPr bwMode="auto">
              <a:xfrm flipV="1">
                <a:off x="1933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0" name="Line 20"/>
              <p:cNvSpPr>
                <a:spLocks noChangeShapeType="1"/>
              </p:cNvSpPr>
              <p:nvPr/>
            </p:nvSpPr>
            <p:spPr bwMode="auto">
              <a:xfrm flipV="1">
                <a:off x="1901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1" name="Line 21"/>
              <p:cNvSpPr>
                <a:spLocks noChangeShapeType="1"/>
              </p:cNvSpPr>
              <p:nvPr/>
            </p:nvSpPr>
            <p:spPr bwMode="auto">
              <a:xfrm flipV="1">
                <a:off x="1870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944" name="Group 943"/>
          <p:cNvGrpSpPr/>
          <p:nvPr/>
        </p:nvGrpSpPr>
        <p:grpSpPr>
          <a:xfrm>
            <a:off x="-7324505" y="241482"/>
            <a:ext cx="375067" cy="4085298"/>
            <a:chOff x="3952448" y="245827"/>
            <a:chExt cx="382588" cy="4167217"/>
          </a:xfrm>
        </p:grpSpPr>
        <p:grpSp>
          <p:nvGrpSpPr>
            <p:cNvPr id="945" name="Group 260"/>
            <p:cNvGrpSpPr>
              <a:grpSpLocks noChangeAspect="1"/>
            </p:cNvGrpSpPr>
            <p:nvPr/>
          </p:nvGrpSpPr>
          <p:grpSpPr bwMode="auto">
            <a:xfrm>
              <a:off x="3985700" y="1322349"/>
              <a:ext cx="316085" cy="317115"/>
              <a:chOff x="6525" y="1171"/>
              <a:chExt cx="244" cy="197"/>
            </a:xfrm>
          </p:grpSpPr>
          <p:sp>
            <p:nvSpPr>
              <p:cNvPr id="988" name="Rectangle 261"/>
              <p:cNvSpPr>
                <a:spLocks noChangeArrowheads="1"/>
              </p:cNvSpPr>
              <p:nvPr/>
            </p:nvSpPr>
            <p:spPr bwMode="auto">
              <a:xfrm>
                <a:off x="6525" y="1330"/>
                <a:ext cx="35" cy="3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9" name="Rectangle 262"/>
              <p:cNvSpPr>
                <a:spLocks noChangeArrowheads="1"/>
              </p:cNvSpPr>
              <p:nvPr/>
            </p:nvSpPr>
            <p:spPr bwMode="auto">
              <a:xfrm>
                <a:off x="6594" y="1279"/>
                <a:ext cx="36" cy="8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90" name="Rectangle 263"/>
              <p:cNvSpPr>
                <a:spLocks noChangeArrowheads="1"/>
              </p:cNvSpPr>
              <p:nvPr/>
            </p:nvSpPr>
            <p:spPr bwMode="auto">
              <a:xfrm>
                <a:off x="6664" y="1225"/>
                <a:ext cx="35" cy="14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91" name="Rectangle 264"/>
              <p:cNvSpPr>
                <a:spLocks noChangeArrowheads="1"/>
              </p:cNvSpPr>
              <p:nvPr/>
            </p:nvSpPr>
            <p:spPr bwMode="auto">
              <a:xfrm>
                <a:off x="6734" y="1171"/>
                <a:ext cx="35" cy="19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6" name="Group 267"/>
            <p:cNvGrpSpPr>
              <a:grpSpLocks noChangeAspect="1"/>
            </p:cNvGrpSpPr>
            <p:nvPr/>
          </p:nvGrpSpPr>
          <p:grpSpPr bwMode="auto">
            <a:xfrm>
              <a:off x="3977388" y="4080335"/>
              <a:ext cx="332709" cy="332709"/>
              <a:chOff x="3792" y="2076"/>
              <a:chExt cx="249" cy="249"/>
            </a:xfrm>
          </p:grpSpPr>
          <p:sp>
            <p:nvSpPr>
              <p:cNvPr id="985" name="Freeform 268"/>
              <p:cNvSpPr>
                <a:spLocks/>
              </p:cNvSpPr>
              <p:nvPr/>
            </p:nvSpPr>
            <p:spPr bwMode="auto">
              <a:xfrm>
                <a:off x="3792" y="2076"/>
                <a:ext cx="249" cy="249"/>
              </a:xfrm>
              <a:custGeom>
                <a:avLst/>
                <a:gdLst>
                  <a:gd name="T0" fmla="*/ 249 w 249"/>
                  <a:gd name="T1" fmla="*/ 249 h 249"/>
                  <a:gd name="T2" fmla="*/ 0 w 249"/>
                  <a:gd name="T3" fmla="*/ 249 h 249"/>
                  <a:gd name="T4" fmla="*/ 0 w 249"/>
                  <a:gd name="T5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9" h="249">
                    <a:moveTo>
                      <a:pt x="249" y="249"/>
                    </a:moveTo>
                    <a:lnTo>
                      <a:pt x="0" y="249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6" name="Freeform 269"/>
              <p:cNvSpPr>
                <a:spLocks/>
              </p:cNvSpPr>
              <p:nvPr/>
            </p:nvSpPr>
            <p:spPr bwMode="auto">
              <a:xfrm>
                <a:off x="3977" y="2136"/>
                <a:ext cx="64" cy="65"/>
              </a:xfrm>
              <a:custGeom>
                <a:avLst/>
                <a:gdLst>
                  <a:gd name="T0" fmla="*/ 0 w 64"/>
                  <a:gd name="T1" fmla="*/ 0 h 65"/>
                  <a:gd name="T2" fmla="*/ 64 w 64"/>
                  <a:gd name="T3" fmla="*/ 0 h 65"/>
                  <a:gd name="T4" fmla="*/ 64 w 64"/>
                  <a:gd name="T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4" h="65">
                    <a:moveTo>
                      <a:pt x="0" y="0"/>
                    </a:moveTo>
                    <a:lnTo>
                      <a:pt x="64" y="0"/>
                    </a:lnTo>
                    <a:lnTo>
                      <a:pt x="64" y="6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7" name="Freeform 270"/>
              <p:cNvSpPr>
                <a:spLocks/>
              </p:cNvSpPr>
              <p:nvPr/>
            </p:nvSpPr>
            <p:spPr bwMode="auto">
              <a:xfrm>
                <a:off x="3832" y="2136"/>
                <a:ext cx="209" cy="142"/>
              </a:xfrm>
              <a:custGeom>
                <a:avLst/>
                <a:gdLst>
                  <a:gd name="T0" fmla="*/ 209 w 209"/>
                  <a:gd name="T1" fmla="*/ 0 h 142"/>
                  <a:gd name="T2" fmla="*/ 106 w 209"/>
                  <a:gd name="T3" fmla="*/ 94 h 142"/>
                  <a:gd name="T4" fmla="*/ 82 w 209"/>
                  <a:gd name="T5" fmla="*/ 65 h 142"/>
                  <a:gd name="T6" fmla="*/ 0 w 209"/>
                  <a:gd name="T7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" h="142">
                    <a:moveTo>
                      <a:pt x="209" y="0"/>
                    </a:moveTo>
                    <a:lnTo>
                      <a:pt x="106" y="94"/>
                    </a:lnTo>
                    <a:lnTo>
                      <a:pt x="82" y="65"/>
                    </a:lnTo>
                    <a:lnTo>
                      <a:pt x="0" y="142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7" name="Group 286"/>
            <p:cNvGrpSpPr>
              <a:grpSpLocks noChangeAspect="1"/>
            </p:cNvGrpSpPr>
            <p:nvPr/>
          </p:nvGrpSpPr>
          <p:grpSpPr bwMode="auto">
            <a:xfrm>
              <a:off x="3971502" y="3578427"/>
              <a:ext cx="344481" cy="343058"/>
              <a:chOff x="6524" y="2236"/>
              <a:chExt cx="242" cy="241"/>
            </a:xfrm>
          </p:grpSpPr>
          <p:sp>
            <p:nvSpPr>
              <p:cNvPr id="980" name="Freeform 287"/>
              <p:cNvSpPr>
                <a:spLocks/>
              </p:cNvSpPr>
              <p:nvPr/>
            </p:nvSpPr>
            <p:spPr bwMode="auto">
              <a:xfrm>
                <a:off x="6524" y="2236"/>
                <a:ext cx="242" cy="165"/>
              </a:xfrm>
              <a:custGeom>
                <a:avLst/>
                <a:gdLst>
                  <a:gd name="T0" fmla="*/ 0 w 333"/>
                  <a:gd name="T1" fmla="*/ 216 h 227"/>
                  <a:gd name="T2" fmla="*/ 0 w 333"/>
                  <a:gd name="T3" fmla="*/ 167 h 227"/>
                  <a:gd name="T4" fmla="*/ 167 w 333"/>
                  <a:gd name="T5" fmla="*/ 0 h 227"/>
                  <a:gd name="T6" fmla="*/ 333 w 333"/>
                  <a:gd name="T7" fmla="*/ 167 h 227"/>
                  <a:gd name="T8" fmla="*/ 333 w 333"/>
                  <a:gd name="T9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3" h="227">
                    <a:moveTo>
                      <a:pt x="0" y="216"/>
                    </a:moveTo>
                    <a:cubicBezTo>
                      <a:pt x="0" y="167"/>
                      <a:pt x="0" y="167"/>
                      <a:pt x="0" y="167"/>
                    </a:cubicBezTo>
                    <a:cubicBezTo>
                      <a:pt x="0" y="75"/>
                      <a:pt x="75" y="0"/>
                      <a:pt x="167" y="0"/>
                    </a:cubicBezTo>
                    <a:cubicBezTo>
                      <a:pt x="258" y="0"/>
                      <a:pt x="333" y="75"/>
                      <a:pt x="333" y="167"/>
                    </a:cubicBezTo>
                    <a:cubicBezTo>
                      <a:pt x="333" y="227"/>
                      <a:pt x="333" y="227"/>
                      <a:pt x="333" y="2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1" name="Freeform 288"/>
              <p:cNvSpPr>
                <a:spLocks/>
              </p:cNvSpPr>
              <p:nvPr/>
            </p:nvSpPr>
            <p:spPr bwMode="auto">
              <a:xfrm>
                <a:off x="6524" y="2374"/>
                <a:ext cx="39" cy="91"/>
              </a:xfrm>
              <a:custGeom>
                <a:avLst/>
                <a:gdLst>
                  <a:gd name="T0" fmla="*/ 53 w 53"/>
                  <a:gd name="T1" fmla="*/ 125 h 125"/>
                  <a:gd name="T2" fmla="*/ 30 w 53"/>
                  <a:gd name="T3" fmla="*/ 125 h 125"/>
                  <a:gd name="T4" fmla="*/ 0 w 53"/>
                  <a:gd name="T5" fmla="*/ 95 h 125"/>
                  <a:gd name="T6" fmla="*/ 0 w 53"/>
                  <a:gd name="T7" fmla="*/ 30 h 125"/>
                  <a:gd name="T8" fmla="*/ 30 w 53"/>
                  <a:gd name="T9" fmla="*/ 0 h 125"/>
                  <a:gd name="T10" fmla="*/ 53 w 53"/>
                  <a:gd name="T11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25">
                    <a:moveTo>
                      <a:pt x="53" y="125"/>
                    </a:moveTo>
                    <a:cubicBezTo>
                      <a:pt x="30" y="125"/>
                      <a:pt x="30" y="125"/>
                      <a:pt x="30" y="125"/>
                    </a:cubicBezTo>
                    <a:cubicBezTo>
                      <a:pt x="13" y="125"/>
                      <a:pt x="0" y="112"/>
                      <a:pt x="0" y="95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13"/>
                      <a:pt x="13" y="0"/>
                      <a:pt x="30" y="0"/>
                    </a:cubicBezTo>
                    <a:cubicBezTo>
                      <a:pt x="53" y="0"/>
                      <a:pt x="53" y="0"/>
                      <a:pt x="5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2" name="Rectangle 289"/>
              <p:cNvSpPr>
                <a:spLocks noChangeArrowheads="1"/>
              </p:cNvSpPr>
              <p:nvPr/>
            </p:nvSpPr>
            <p:spPr bwMode="auto">
              <a:xfrm>
                <a:off x="6563" y="2362"/>
                <a:ext cx="43" cy="11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3" name="Freeform 290"/>
              <p:cNvSpPr>
                <a:spLocks/>
              </p:cNvSpPr>
              <p:nvPr/>
            </p:nvSpPr>
            <p:spPr bwMode="auto">
              <a:xfrm>
                <a:off x="6727" y="2374"/>
                <a:ext cx="39" cy="91"/>
              </a:xfrm>
              <a:custGeom>
                <a:avLst/>
                <a:gdLst>
                  <a:gd name="T0" fmla="*/ 0 w 53"/>
                  <a:gd name="T1" fmla="*/ 125 h 125"/>
                  <a:gd name="T2" fmla="*/ 23 w 53"/>
                  <a:gd name="T3" fmla="*/ 125 h 125"/>
                  <a:gd name="T4" fmla="*/ 53 w 53"/>
                  <a:gd name="T5" fmla="*/ 95 h 125"/>
                  <a:gd name="T6" fmla="*/ 53 w 53"/>
                  <a:gd name="T7" fmla="*/ 30 h 125"/>
                  <a:gd name="T8" fmla="*/ 23 w 53"/>
                  <a:gd name="T9" fmla="*/ 0 h 125"/>
                  <a:gd name="T10" fmla="*/ 0 w 53"/>
                  <a:gd name="T11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25">
                    <a:moveTo>
                      <a:pt x="0" y="125"/>
                    </a:moveTo>
                    <a:cubicBezTo>
                      <a:pt x="23" y="125"/>
                      <a:pt x="23" y="125"/>
                      <a:pt x="23" y="125"/>
                    </a:cubicBezTo>
                    <a:cubicBezTo>
                      <a:pt x="40" y="125"/>
                      <a:pt x="53" y="112"/>
                      <a:pt x="53" y="95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3" y="13"/>
                      <a:pt x="40" y="0"/>
                      <a:pt x="23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4" name="Rectangle 291"/>
              <p:cNvSpPr>
                <a:spLocks noChangeArrowheads="1"/>
              </p:cNvSpPr>
              <p:nvPr/>
            </p:nvSpPr>
            <p:spPr bwMode="auto">
              <a:xfrm>
                <a:off x="6684" y="2362"/>
                <a:ext cx="43" cy="11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8" name="Group 331"/>
            <p:cNvGrpSpPr>
              <a:grpSpLocks noChangeAspect="1"/>
            </p:cNvGrpSpPr>
            <p:nvPr/>
          </p:nvGrpSpPr>
          <p:grpSpPr bwMode="auto">
            <a:xfrm>
              <a:off x="3973648" y="2750448"/>
              <a:ext cx="340189" cy="259702"/>
              <a:chOff x="6538" y="1680"/>
              <a:chExt cx="245" cy="212"/>
            </a:xfrm>
          </p:grpSpPr>
          <p:sp>
            <p:nvSpPr>
              <p:cNvPr id="977" name="Freeform 332"/>
              <p:cNvSpPr>
                <a:spLocks/>
              </p:cNvSpPr>
              <p:nvPr/>
            </p:nvSpPr>
            <p:spPr bwMode="auto">
              <a:xfrm>
                <a:off x="6538" y="1680"/>
                <a:ext cx="245" cy="121"/>
              </a:xfrm>
              <a:custGeom>
                <a:avLst/>
                <a:gdLst>
                  <a:gd name="T0" fmla="*/ 0 w 245"/>
                  <a:gd name="T1" fmla="*/ 61 h 121"/>
                  <a:gd name="T2" fmla="*/ 123 w 245"/>
                  <a:gd name="T3" fmla="*/ 0 h 121"/>
                  <a:gd name="T4" fmla="*/ 245 w 245"/>
                  <a:gd name="T5" fmla="*/ 61 h 121"/>
                  <a:gd name="T6" fmla="*/ 123 w 245"/>
                  <a:gd name="T7" fmla="*/ 121 h 121"/>
                  <a:gd name="T8" fmla="*/ 0 w 245"/>
                  <a:gd name="T9" fmla="*/ 6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121">
                    <a:moveTo>
                      <a:pt x="0" y="61"/>
                    </a:moveTo>
                    <a:lnTo>
                      <a:pt x="123" y="0"/>
                    </a:lnTo>
                    <a:lnTo>
                      <a:pt x="245" y="61"/>
                    </a:lnTo>
                    <a:lnTo>
                      <a:pt x="123" y="121"/>
                    </a:lnTo>
                    <a:lnTo>
                      <a:pt x="0" y="6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8" name="Freeform 333"/>
              <p:cNvSpPr>
                <a:spLocks/>
              </p:cNvSpPr>
              <p:nvPr/>
            </p:nvSpPr>
            <p:spPr bwMode="auto">
              <a:xfrm>
                <a:off x="6538" y="1763"/>
                <a:ext cx="245" cy="84"/>
              </a:xfrm>
              <a:custGeom>
                <a:avLst/>
                <a:gdLst>
                  <a:gd name="T0" fmla="*/ 47 w 245"/>
                  <a:gd name="T1" fmla="*/ 1 h 84"/>
                  <a:gd name="T2" fmla="*/ 0 w 245"/>
                  <a:gd name="T3" fmla="*/ 23 h 84"/>
                  <a:gd name="T4" fmla="*/ 123 w 245"/>
                  <a:gd name="T5" fmla="*/ 84 h 84"/>
                  <a:gd name="T6" fmla="*/ 245 w 245"/>
                  <a:gd name="T7" fmla="*/ 23 h 84"/>
                  <a:gd name="T8" fmla="*/ 200 w 245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84">
                    <a:moveTo>
                      <a:pt x="47" y="1"/>
                    </a:moveTo>
                    <a:lnTo>
                      <a:pt x="0" y="23"/>
                    </a:lnTo>
                    <a:lnTo>
                      <a:pt x="123" y="84"/>
                    </a:lnTo>
                    <a:lnTo>
                      <a:pt x="245" y="23"/>
                    </a:lnTo>
                    <a:lnTo>
                      <a:pt x="20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9" name="Freeform 334"/>
              <p:cNvSpPr>
                <a:spLocks/>
              </p:cNvSpPr>
              <p:nvPr/>
            </p:nvSpPr>
            <p:spPr bwMode="auto">
              <a:xfrm>
                <a:off x="6538" y="1809"/>
                <a:ext cx="245" cy="83"/>
              </a:xfrm>
              <a:custGeom>
                <a:avLst/>
                <a:gdLst>
                  <a:gd name="T0" fmla="*/ 47 w 245"/>
                  <a:gd name="T1" fmla="*/ 0 h 83"/>
                  <a:gd name="T2" fmla="*/ 0 w 245"/>
                  <a:gd name="T3" fmla="*/ 23 h 83"/>
                  <a:gd name="T4" fmla="*/ 123 w 245"/>
                  <a:gd name="T5" fmla="*/ 83 h 83"/>
                  <a:gd name="T6" fmla="*/ 245 w 245"/>
                  <a:gd name="T7" fmla="*/ 23 h 83"/>
                  <a:gd name="T8" fmla="*/ 200 w 245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83">
                    <a:moveTo>
                      <a:pt x="47" y="0"/>
                    </a:moveTo>
                    <a:lnTo>
                      <a:pt x="0" y="23"/>
                    </a:lnTo>
                    <a:lnTo>
                      <a:pt x="123" y="83"/>
                    </a:lnTo>
                    <a:lnTo>
                      <a:pt x="245" y="23"/>
                    </a:lnTo>
                    <a:lnTo>
                      <a:pt x="20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9" name="Group 294"/>
            <p:cNvGrpSpPr>
              <a:grpSpLocks noChangeAspect="1"/>
            </p:cNvGrpSpPr>
            <p:nvPr/>
          </p:nvGrpSpPr>
          <p:grpSpPr bwMode="auto">
            <a:xfrm>
              <a:off x="3964539" y="2264819"/>
              <a:ext cx="358406" cy="326781"/>
              <a:chOff x="6535" y="1471"/>
              <a:chExt cx="238" cy="217"/>
            </a:xfrm>
          </p:grpSpPr>
          <p:sp>
            <p:nvSpPr>
              <p:cNvPr id="975" name="Freeform 295"/>
              <p:cNvSpPr>
                <a:spLocks/>
              </p:cNvSpPr>
              <p:nvPr/>
            </p:nvSpPr>
            <p:spPr bwMode="auto">
              <a:xfrm>
                <a:off x="6535" y="1471"/>
                <a:ext cx="238" cy="217"/>
              </a:xfrm>
              <a:custGeom>
                <a:avLst/>
                <a:gdLst>
                  <a:gd name="T0" fmla="*/ 306 w 329"/>
                  <a:gd name="T1" fmla="*/ 153 h 299"/>
                  <a:gd name="T2" fmla="*/ 329 w 329"/>
                  <a:gd name="T3" fmla="*/ 93 h 299"/>
                  <a:gd name="T4" fmla="*/ 236 w 329"/>
                  <a:gd name="T5" fmla="*/ 0 h 299"/>
                  <a:gd name="T6" fmla="*/ 164 w 329"/>
                  <a:gd name="T7" fmla="*/ 34 h 299"/>
                  <a:gd name="T8" fmla="*/ 93 w 329"/>
                  <a:gd name="T9" fmla="*/ 0 h 299"/>
                  <a:gd name="T10" fmla="*/ 0 w 329"/>
                  <a:gd name="T11" fmla="*/ 93 h 299"/>
                  <a:gd name="T12" fmla="*/ 23 w 329"/>
                  <a:gd name="T13" fmla="*/ 154 h 299"/>
                  <a:gd name="T14" fmla="*/ 23 w 329"/>
                  <a:gd name="T15" fmla="*/ 154 h 299"/>
                  <a:gd name="T16" fmla="*/ 23 w 329"/>
                  <a:gd name="T17" fmla="*/ 154 h 299"/>
                  <a:gd name="T18" fmla="*/ 30 w 329"/>
                  <a:gd name="T19" fmla="*/ 162 h 299"/>
                  <a:gd name="T20" fmla="*/ 164 w 329"/>
                  <a:gd name="T21" fmla="*/ 299 h 299"/>
                  <a:gd name="T22" fmla="*/ 298 w 329"/>
                  <a:gd name="T23" fmla="*/ 162 h 299"/>
                  <a:gd name="T24" fmla="*/ 306 w 329"/>
                  <a:gd name="T25" fmla="*/ 154 h 299"/>
                  <a:gd name="T26" fmla="*/ 306 w 329"/>
                  <a:gd name="T27" fmla="*/ 154 h 299"/>
                  <a:gd name="T28" fmla="*/ 306 w 329"/>
                  <a:gd name="T29" fmla="*/ 153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9" h="299">
                    <a:moveTo>
                      <a:pt x="306" y="153"/>
                    </a:moveTo>
                    <a:cubicBezTo>
                      <a:pt x="320" y="137"/>
                      <a:pt x="329" y="116"/>
                      <a:pt x="329" y="93"/>
                    </a:cubicBezTo>
                    <a:cubicBezTo>
                      <a:pt x="329" y="42"/>
                      <a:pt x="287" y="0"/>
                      <a:pt x="236" y="0"/>
                    </a:cubicBezTo>
                    <a:cubicBezTo>
                      <a:pt x="207" y="0"/>
                      <a:pt x="181" y="14"/>
                      <a:pt x="164" y="34"/>
                    </a:cubicBezTo>
                    <a:cubicBezTo>
                      <a:pt x="147" y="14"/>
                      <a:pt x="122" y="0"/>
                      <a:pt x="93" y="0"/>
                    </a:cubicBezTo>
                    <a:cubicBezTo>
                      <a:pt x="41" y="0"/>
                      <a:pt x="0" y="42"/>
                      <a:pt x="0" y="93"/>
                    </a:cubicBezTo>
                    <a:cubicBezTo>
                      <a:pt x="0" y="116"/>
                      <a:pt x="8" y="137"/>
                      <a:pt x="23" y="154"/>
                    </a:cubicBezTo>
                    <a:cubicBezTo>
                      <a:pt x="23" y="154"/>
                      <a:pt x="23" y="154"/>
                      <a:pt x="23" y="154"/>
                    </a:cubicBezTo>
                    <a:cubicBezTo>
                      <a:pt x="23" y="154"/>
                      <a:pt x="23" y="154"/>
                      <a:pt x="23" y="154"/>
                    </a:cubicBezTo>
                    <a:cubicBezTo>
                      <a:pt x="25" y="156"/>
                      <a:pt x="28" y="159"/>
                      <a:pt x="30" y="162"/>
                    </a:cubicBezTo>
                    <a:cubicBezTo>
                      <a:pt x="164" y="299"/>
                      <a:pt x="164" y="299"/>
                      <a:pt x="164" y="299"/>
                    </a:cubicBezTo>
                    <a:cubicBezTo>
                      <a:pt x="298" y="162"/>
                      <a:pt x="298" y="162"/>
                      <a:pt x="298" y="162"/>
                    </a:cubicBezTo>
                    <a:cubicBezTo>
                      <a:pt x="301" y="159"/>
                      <a:pt x="304" y="157"/>
                      <a:pt x="306" y="154"/>
                    </a:cubicBezTo>
                    <a:cubicBezTo>
                      <a:pt x="306" y="154"/>
                      <a:pt x="306" y="154"/>
                      <a:pt x="306" y="154"/>
                    </a:cubicBezTo>
                    <a:lnTo>
                      <a:pt x="306" y="153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6" name="Freeform 296"/>
              <p:cNvSpPr>
                <a:spLocks/>
              </p:cNvSpPr>
              <p:nvPr/>
            </p:nvSpPr>
            <p:spPr bwMode="auto">
              <a:xfrm>
                <a:off x="6557" y="1526"/>
                <a:ext cx="199" cy="93"/>
              </a:xfrm>
              <a:custGeom>
                <a:avLst/>
                <a:gdLst>
                  <a:gd name="T0" fmla="*/ 0 w 199"/>
                  <a:gd name="T1" fmla="*/ 62 h 93"/>
                  <a:gd name="T2" fmla="*/ 25 w 199"/>
                  <a:gd name="T3" fmla="*/ 62 h 93"/>
                  <a:gd name="T4" fmla="*/ 51 w 199"/>
                  <a:gd name="T5" fmla="*/ 20 h 93"/>
                  <a:gd name="T6" fmla="*/ 91 w 199"/>
                  <a:gd name="T7" fmla="*/ 93 h 93"/>
                  <a:gd name="T8" fmla="*/ 131 w 199"/>
                  <a:gd name="T9" fmla="*/ 0 h 93"/>
                  <a:gd name="T10" fmla="*/ 160 w 199"/>
                  <a:gd name="T11" fmla="*/ 57 h 93"/>
                  <a:gd name="T12" fmla="*/ 199 w 199"/>
                  <a:gd name="T13" fmla="*/ 5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93">
                    <a:moveTo>
                      <a:pt x="0" y="62"/>
                    </a:moveTo>
                    <a:lnTo>
                      <a:pt x="25" y="62"/>
                    </a:lnTo>
                    <a:lnTo>
                      <a:pt x="51" y="20"/>
                    </a:lnTo>
                    <a:lnTo>
                      <a:pt x="91" y="93"/>
                    </a:lnTo>
                    <a:lnTo>
                      <a:pt x="131" y="0"/>
                    </a:lnTo>
                    <a:lnTo>
                      <a:pt x="160" y="57"/>
                    </a:lnTo>
                    <a:lnTo>
                      <a:pt x="199" y="57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0" name="Group 304"/>
            <p:cNvGrpSpPr>
              <a:grpSpLocks noChangeAspect="1"/>
            </p:cNvGrpSpPr>
            <p:nvPr/>
          </p:nvGrpSpPr>
          <p:grpSpPr bwMode="auto">
            <a:xfrm>
              <a:off x="3966187" y="3168998"/>
              <a:ext cx="355110" cy="250581"/>
              <a:chOff x="6500" y="1977"/>
              <a:chExt cx="248" cy="175"/>
            </a:xfrm>
          </p:grpSpPr>
          <p:sp>
            <p:nvSpPr>
              <p:cNvPr id="969" name="Oval 305"/>
              <p:cNvSpPr>
                <a:spLocks noChangeArrowheads="1"/>
              </p:cNvSpPr>
              <p:nvPr/>
            </p:nvSpPr>
            <p:spPr bwMode="auto">
              <a:xfrm>
                <a:off x="6533" y="2006"/>
                <a:ext cx="71" cy="71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0" name="Freeform 306"/>
              <p:cNvSpPr>
                <a:spLocks/>
              </p:cNvSpPr>
              <p:nvPr/>
            </p:nvSpPr>
            <p:spPr bwMode="auto">
              <a:xfrm>
                <a:off x="6522" y="2077"/>
                <a:ext cx="93" cy="46"/>
              </a:xfrm>
              <a:custGeom>
                <a:avLst/>
                <a:gdLst>
                  <a:gd name="T0" fmla="*/ 0 w 128"/>
                  <a:gd name="T1" fmla="*/ 64 h 64"/>
                  <a:gd name="T2" fmla="*/ 64 w 128"/>
                  <a:gd name="T3" fmla="*/ 0 h 64"/>
                  <a:gd name="T4" fmla="*/ 128 w 128"/>
                  <a:gd name="T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8" h="64">
                    <a:moveTo>
                      <a:pt x="0" y="64"/>
                    </a:moveTo>
                    <a:cubicBezTo>
                      <a:pt x="0" y="29"/>
                      <a:pt x="28" y="0"/>
                      <a:pt x="64" y="0"/>
                    </a:cubicBezTo>
                    <a:cubicBezTo>
                      <a:pt x="99" y="0"/>
                      <a:pt x="128" y="29"/>
                      <a:pt x="128" y="6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1" name="Line 307"/>
              <p:cNvSpPr>
                <a:spLocks noChangeShapeType="1"/>
              </p:cNvSpPr>
              <p:nvPr/>
            </p:nvSpPr>
            <p:spPr bwMode="auto">
              <a:xfrm>
                <a:off x="6636" y="2007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2" name="Line 308"/>
              <p:cNvSpPr>
                <a:spLocks noChangeShapeType="1"/>
              </p:cNvSpPr>
              <p:nvPr/>
            </p:nvSpPr>
            <p:spPr bwMode="auto">
              <a:xfrm>
                <a:off x="6636" y="2062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3" name="Line 309"/>
              <p:cNvSpPr>
                <a:spLocks noChangeShapeType="1"/>
              </p:cNvSpPr>
              <p:nvPr/>
            </p:nvSpPr>
            <p:spPr bwMode="auto">
              <a:xfrm>
                <a:off x="6636" y="2117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4" name="Rectangle 310"/>
              <p:cNvSpPr>
                <a:spLocks noChangeArrowheads="1"/>
              </p:cNvSpPr>
              <p:nvPr/>
            </p:nvSpPr>
            <p:spPr bwMode="auto">
              <a:xfrm>
                <a:off x="6500" y="1977"/>
                <a:ext cx="248" cy="17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1" name="Group 35"/>
            <p:cNvGrpSpPr>
              <a:grpSpLocks noChangeAspect="1"/>
            </p:cNvGrpSpPr>
            <p:nvPr/>
          </p:nvGrpSpPr>
          <p:grpSpPr bwMode="auto">
            <a:xfrm>
              <a:off x="3952448" y="782500"/>
              <a:ext cx="382588" cy="381000"/>
              <a:chOff x="1409" y="1200"/>
              <a:chExt cx="241" cy="240"/>
            </a:xfrm>
          </p:grpSpPr>
          <p:sp>
            <p:nvSpPr>
              <p:cNvPr id="965" name="Freeform 36"/>
              <p:cNvSpPr>
                <a:spLocks/>
              </p:cNvSpPr>
              <p:nvPr/>
            </p:nvSpPr>
            <p:spPr bwMode="auto">
              <a:xfrm>
                <a:off x="1409" y="1293"/>
                <a:ext cx="241" cy="114"/>
              </a:xfrm>
              <a:custGeom>
                <a:avLst/>
                <a:gdLst>
                  <a:gd name="T0" fmla="*/ 88 w 333"/>
                  <a:gd name="T1" fmla="*/ 157 h 157"/>
                  <a:gd name="T2" fmla="*/ 0 w 333"/>
                  <a:gd name="T3" fmla="*/ 157 h 157"/>
                  <a:gd name="T4" fmla="*/ 0 w 333"/>
                  <a:gd name="T5" fmla="*/ 18 h 157"/>
                  <a:gd name="T6" fmla="*/ 18 w 333"/>
                  <a:gd name="T7" fmla="*/ 0 h 157"/>
                  <a:gd name="T8" fmla="*/ 315 w 333"/>
                  <a:gd name="T9" fmla="*/ 0 h 157"/>
                  <a:gd name="T10" fmla="*/ 333 w 333"/>
                  <a:gd name="T11" fmla="*/ 18 h 157"/>
                  <a:gd name="T12" fmla="*/ 333 w 333"/>
                  <a:gd name="T13" fmla="*/ 157 h 157"/>
                  <a:gd name="T14" fmla="*/ 243 w 333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3" h="157">
                    <a:moveTo>
                      <a:pt x="88" y="157"/>
                    </a:moveTo>
                    <a:cubicBezTo>
                      <a:pt x="0" y="157"/>
                      <a:pt x="0" y="157"/>
                      <a:pt x="0" y="15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325" y="0"/>
                      <a:pt x="333" y="8"/>
                      <a:pt x="333" y="18"/>
                    </a:cubicBezTo>
                    <a:cubicBezTo>
                      <a:pt x="333" y="157"/>
                      <a:pt x="333" y="157"/>
                      <a:pt x="333" y="157"/>
                    </a:cubicBezTo>
                    <a:cubicBezTo>
                      <a:pt x="243" y="157"/>
                      <a:pt x="243" y="157"/>
                      <a:pt x="243" y="15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6" name="Freeform 37"/>
              <p:cNvSpPr>
                <a:spLocks/>
              </p:cNvSpPr>
              <p:nvPr/>
            </p:nvSpPr>
            <p:spPr bwMode="auto">
              <a:xfrm>
                <a:off x="1472" y="1200"/>
                <a:ext cx="113" cy="93"/>
              </a:xfrm>
              <a:custGeom>
                <a:avLst/>
                <a:gdLst>
                  <a:gd name="T0" fmla="*/ 0 w 113"/>
                  <a:gd name="T1" fmla="*/ 93 h 93"/>
                  <a:gd name="T2" fmla="*/ 0 w 113"/>
                  <a:gd name="T3" fmla="*/ 0 h 93"/>
                  <a:gd name="T4" fmla="*/ 113 w 113"/>
                  <a:gd name="T5" fmla="*/ 0 h 93"/>
                  <a:gd name="T6" fmla="*/ 113 w 113"/>
                  <a:gd name="T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93">
                    <a:moveTo>
                      <a:pt x="0" y="93"/>
                    </a:moveTo>
                    <a:lnTo>
                      <a:pt x="0" y="0"/>
                    </a:lnTo>
                    <a:lnTo>
                      <a:pt x="113" y="0"/>
                    </a:lnTo>
                    <a:lnTo>
                      <a:pt x="113" y="9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7" name="Rectangle 38"/>
              <p:cNvSpPr>
                <a:spLocks noChangeArrowheads="1"/>
              </p:cNvSpPr>
              <p:nvPr/>
            </p:nvSpPr>
            <p:spPr bwMode="auto">
              <a:xfrm>
                <a:off x="1472" y="1361"/>
                <a:ext cx="113" cy="7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8" name="Oval 39"/>
              <p:cNvSpPr>
                <a:spLocks noChangeArrowheads="1"/>
              </p:cNvSpPr>
              <p:nvPr/>
            </p:nvSpPr>
            <p:spPr bwMode="auto">
              <a:xfrm>
                <a:off x="1435" y="1322"/>
                <a:ext cx="10" cy="1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2" name="Group 85"/>
            <p:cNvGrpSpPr>
              <a:grpSpLocks noChangeAspect="1"/>
            </p:cNvGrpSpPr>
            <p:nvPr/>
          </p:nvGrpSpPr>
          <p:grpSpPr bwMode="auto">
            <a:xfrm>
              <a:off x="4025473" y="245827"/>
              <a:ext cx="236538" cy="377825"/>
              <a:chOff x="2495" y="148"/>
              <a:chExt cx="149" cy="238"/>
            </a:xfrm>
          </p:grpSpPr>
          <p:sp>
            <p:nvSpPr>
              <p:cNvPr id="961" name="Rectangle 86"/>
              <p:cNvSpPr>
                <a:spLocks noChangeArrowheads="1"/>
              </p:cNvSpPr>
              <p:nvPr/>
            </p:nvSpPr>
            <p:spPr bwMode="auto">
              <a:xfrm>
                <a:off x="2495" y="148"/>
                <a:ext cx="149" cy="23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2" name="Line 87"/>
              <p:cNvSpPr>
                <a:spLocks noChangeShapeType="1"/>
              </p:cNvSpPr>
              <p:nvPr/>
            </p:nvSpPr>
            <p:spPr bwMode="auto">
              <a:xfrm>
                <a:off x="2495" y="177"/>
                <a:ext cx="14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3" name="Line 88"/>
              <p:cNvSpPr>
                <a:spLocks noChangeShapeType="1"/>
              </p:cNvSpPr>
              <p:nvPr/>
            </p:nvSpPr>
            <p:spPr bwMode="auto">
              <a:xfrm>
                <a:off x="2495" y="320"/>
                <a:ext cx="14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4" name="Line 89"/>
              <p:cNvSpPr>
                <a:spLocks noChangeShapeType="1"/>
              </p:cNvSpPr>
              <p:nvPr/>
            </p:nvSpPr>
            <p:spPr bwMode="auto">
              <a:xfrm>
                <a:off x="2561" y="353"/>
                <a:ext cx="1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3" name="Group 24"/>
            <p:cNvGrpSpPr>
              <a:grpSpLocks noChangeAspect="1"/>
            </p:cNvGrpSpPr>
            <p:nvPr/>
          </p:nvGrpSpPr>
          <p:grpSpPr bwMode="auto">
            <a:xfrm>
              <a:off x="3961114" y="1798313"/>
              <a:ext cx="365256" cy="307658"/>
              <a:chOff x="2474" y="1101"/>
              <a:chExt cx="260" cy="219"/>
            </a:xfrm>
          </p:grpSpPr>
          <p:sp>
            <p:nvSpPr>
              <p:cNvPr id="954" name="Freeform 25"/>
              <p:cNvSpPr>
                <a:spLocks/>
              </p:cNvSpPr>
              <p:nvPr/>
            </p:nvSpPr>
            <p:spPr bwMode="auto">
              <a:xfrm>
                <a:off x="2474" y="1180"/>
                <a:ext cx="260" cy="140"/>
              </a:xfrm>
              <a:custGeom>
                <a:avLst/>
                <a:gdLst>
                  <a:gd name="T0" fmla="*/ 60 w 260"/>
                  <a:gd name="T1" fmla="*/ 0 h 140"/>
                  <a:gd name="T2" fmla="*/ 199 w 260"/>
                  <a:gd name="T3" fmla="*/ 0 h 140"/>
                  <a:gd name="T4" fmla="*/ 260 w 260"/>
                  <a:gd name="T5" fmla="*/ 140 h 140"/>
                  <a:gd name="T6" fmla="*/ 0 w 260"/>
                  <a:gd name="T7" fmla="*/ 140 h 140"/>
                  <a:gd name="T8" fmla="*/ 60 w 260"/>
                  <a:gd name="T9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140">
                    <a:moveTo>
                      <a:pt x="60" y="0"/>
                    </a:moveTo>
                    <a:lnTo>
                      <a:pt x="199" y="0"/>
                    </a:lnTo>
                    <a:lnTo>
                      <a:pt x="260" y="140"/>
                    </a:lnTo>
                    <a:lnTo>
                      <a:pt x="0" y="140"/>
                    </a:lnTo>
                    <a:lnTo>
                      <a:pt x="6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5" name="Oval 26"/>
              <p:cNvSpPr>
                <a:spLocks noChangeArrowheads="1"/>
              </p:cNvSpPr>
              <p:nvPr/>
            </p:nvSpPr>
            <p:spPr bwMode="auto">
              <a:xfrm>
                <a:off x="2578" y="1101"/>
                <a:ext cx="52" cy="5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6" name="Line 27"/>
              <p:cNvSpPr>
                <a:spLocks noChangeShapeType="1"/>
              </p:cNvSpPr>
              <p:nvPr/>
            </p:nvSpPr>
            <p:spPr bwMode="auto">
              <a:xfrm>
                <a:off x="2604" y="1153"/>
                <a:ext cx="0" cy="10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7" name="Line 28"/>
              <p:cNvSpPr>
                <a:spLocks noChangeShapeType="1"/>
              </p:cNvSpPr>
              <p:nvPr/>
            </p:nvSpPr>
            <p:spPr bwMode="auto">
              <a:xfrm>
                <a:off x="2503" y="1259"/>
                <a:ext cx="20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8" name="Line 29"/>
              <p:cNvSpPr>
                <a:spLocks noChangeShapeType="1"/>
              </p:cNvSpPr>
              <p:nvPr/>
            </p:nvSpPr>
            <p:spPr bwMode="auto">
              <a:xfrm flipH="1">
                <a:off x="2542" y="1259"/>
                <a:ext cx="12" cy="6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9" name="Line 30"/>
              <p:cNvSpPr>
                <a:spLocks noChangeShapeType="1"/>
              </p:cNvSpPr>
              <p:nvPr/>
            </p:nvSpPr>
            <p:spPr bwMode="auto">
              <a:xfrm>
                <a:off x="2634" y="1180"/>
                <a:ext cx="33" cy="14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0" name="Line 31"/>
              <p:cNvSpPr>
                <a:spLocks noChangeShapeType="1"/>
              </p:cNvSpPr>
              <p:nvPr/>
            </p:nvSpPr>
            <p:spPr bwMode="auto">
              <a:xfrm>
                <a:off x="2644" y="1224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992" name="Group 991"/>
          <p:cNvGrpSpPr/>
          <p:nvPr/>
        </p:nvGrpSpPr>
        <p:grpSpPr>
          <a:xfrm>
            <a:off x="-6195494" y="265604"/>
            <a:ext cx="375066" cy="4061176"/>
            <a:chOff x="5020135" y="270433"/>
            <a:chExt cx="382587" cy="4142611"/>
          </a:xfrm>
        </p:grpSpPr>
        <p:grpSp>
          <p:nvGrpSpPr>
            <p:cNvPr id="993" name="Group 196"/>
            <p:cNvGrpSpPr>
              <a:grpSpLocks noChangeAspect="1"/>
            </p:cNvGrpSpPr>
            <p:nvPr/>
          </p:nvGrpSpPr>
          <p:grpSpPr bwMode="auto">
            <a:xfrm>
              <a:off x="5109211" y="1171774"/>
              <a:ext cx="204434" cy="389553"/>
              <a:chOff x="7261" y="805"/>
              <a:chExt cx="127" cy="242"/>
            </a:xfrm>
          </p:grpSpPr>
          <p:sp>
            <p:nvSpPr>
              <p:cNvPr id="1032" name="Freeform 197"/>
              <p:cNvSpPr>
                <a:spLocks/>
              </p:cNvSpPr>
              <p:nvPr/>
            </p:nvSpPr>
            <p:spPr bwMode="auto">
              <a:xfrm>
                <a:off x="7323" y="805"/>
                <a:ext cx="65" cy="194"/>
              </a:xfrm>
              <a:custGeom>
                <a:avLst/>
                <a:gdLst>
                  <a:gd name="T0" fmla="*/ 90 w 90"/>
                  <a:gd name="T1" fmla="*/ 166 h 268"/>
                  <a:gd name="T2" fmla="*/ 90 w 90"/>
                  <a:gd name="T3" fmla="*/ 46 h 268"/>
                  <a:gd name="T4" fmla="*/ 45 w 90"/>
                  <a:gd name="T5" fmla="*/ 0 h 268"/>
                  <a:gd name="T6" fmla="*/ 0 w 90"/>
                  <a:gd name="T7" fmla="*/ 46 h 268"/>
                  <a:gd name="T8" fmla="*/ 0 w 90"/>
                  <a:gd name="T9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268">
                    <a:moveTo>
                      <a:pt x="90" y="166"/>
                    </a:move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20"/>
                      <a:pt x="70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3" name="Freeform 198"/>
              <p:cNvSpPr>
                <a:spLocks/>
              </p:cNvSpPr>
              <p:nvPr/>
            </p:nvSpPr>
            <p:spPr bwMode="auto">
              <a:xfrm>
                <a:off x="7261" y="805"/>
                <a:ext cx="95" cy="194"/>
              </a:xfrm>
              <a:custGeom>
                <a:avLst/>
                <a:gdLst>
                  <a:gd name="T0" fmla="*/ 131 w 131"/>
                  <a:gd name="T1" fmla="*/ 0 h 268"/>
                  <a:gd name="T2" fmla="*/ 45 w 131"/>
                  <a:gd name="T3" fmla="*/ 0 h 268"/>
                  <a:gd name="T4" fmla="*/ 0 w 131"/>
                  <a:gd name="T5" fmla="*/ 46 h 268"/>
                  <a:gd name="T6" fmla="*/ 0 w 131"/>
                  <a:gd name="T7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68">
                    <a:moveTo>
                      <a:pt x="131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4" name="Freeform 199"/>
              <p:cNvSpPr>
                <a:spLocks/>
              </p:cNvSpPr>
              <p:nvPr/>
            </p:nvSpPr>
            <p:spPr bwMode="auto">
              <a:xfrm>
                <a:off x="7322" y="992"/>
                <a:ext cx="66" cy="55"/>
              </a:xfrm>
              <a:custGeom>
                <a:avLst/>
                <a:gdLst>
                  <a:gd name="T0" fmla="*/ 91 w 91"/>
                  <a:gd name="T1" fmla="*/ 0 h 77"/>
                  <a:gd name="T2" fmla="*/ 91 w 91"/>
                  <a:gd name="T3" fmla="*/ 32 h 77"/>
                  <a:gd name="T4" fmla="*/ 46 w 91"/>
                  <a:gd name="T5" fmla="*/ 77 h 77"/>
                  <a:gd name="T6" fmla="*/ 0 w 91"/>
                  <a:gd name="T7" fmla="*/ 32 h 77"/>
                  <a:gd name="T8" fmla="*/ 0 w 91"/>
                  <a:gd name="T9" fmla="*/ 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7">
                    <a:moveTo>
                      <a:pt x="91" y="0"/>
                    </a:moveTo>
                    <a:cubicBezTo>
                      <a:pt x="91" y="32"/>
                      <a:pt x="91" y="32"/>
                      <a:pt x="91" y="32"/>
                    </a:cubicBezTo>
                    <a:cubicBezTo>
                      <a:pt x="91" y="57"/>
                      <a:pt x="71" y="77"/>
                      <a:pt x="46" y="77"/>
                    </a:cubicBezTo>
                    <a:cubicBezTo>
                      <a:pt x="21" y="77"/>
                      <a:pt x="0" y="57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5" name="Freeform 200"/>
              <p:cNvSpPr>
                <a:spLocks/>
              </p:cNvSpPr>
              <p:nvPr/>
            </p:nvSpPr>
            <p:spPr bwMode="auto">
              <a:xfrm>
                <a:off x="7261" y="996"/>
                <a:ext cx="95" cy="51"/>
              </a:xfrm>
              <a:custGeom>
                <a:avLst/>
                <a:gdLst>
                  <a:gd name="T0" fmla="*/ 131 w 131"/>
                  <a:gd name="T1" fmla="*/ 71 h 71"/>
                  <a:gd name="T2" fmla="*/ 45 w 131"/>
                  <a:gd name="T3" fmla="*/ 71 h 71"/>
                  <a:gd name="T4" fmla="*/ 0 w 131"/>
                  <a:gd name="T5" fmla="*/ 26 h 71"/>
                  <a:gd name="T6" fmla="*/ 0 w 13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71">
                    <a:moveTo>
                      <a:pt x="131" y="71"/>
                    </a:moveTo>
                    <a:cubicBezTo>
                      <a:pt x="45" y="71"/>
                      <a:pt x="45" y="71"/>
                      <a:pt x="45" y="71"/>
                    </a:cubicBezTo>
                    <a:cubicBezTo>
                      <a:pt x="20" y="71"/>
                      <a:pt x="0" y="51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6" name="Oval 201"/>
              <p:cNvSpPr>
                <a:spLocks noChangeArrowheads="1"/>
              </p:cNvSpPr>
              <p:nvPr/>
            </p:nvSpPr>
            <p:spPr bwMode="auto">
              <a:xfrm>
                <a:off x="7287" y="878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7" name="Oval 202"/>
              <p:cNvSpPr>
                <a:spLocks noChangeArrowheads="1"/>
              </p:cNvSpPr>
              <p:nvPr/>
            </p:nvSpPr>
            <p:spPr bwMode="auto">
              <a:xfrm>
                <a:off x="7287" y="923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8" name="Oval 203"/>
              <p:cNvSpPr>
                <a:spLocks noChangeArrowheads="1"/>
              </p:cNvSpPr>
              <p:nvPr/>
            </p:nvSpPr>
            <p:spPr bwMode="auto">
              <a:xfrm>
                <a:off x="7287" y="967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4" name="Group 273"/>
            <p:cNvGrpSpPr>
              <a:grpSpLocks noChangeAspect="1"/>
            </p:cNvGrpSpPr>
            <p:nvPr/>
          </p:nvGrpSpPr>
          <p:grpSpPr bwMode="auto">
            <a:xfrm>
              <a:off x="5069773" y="1710372"/>
              <a:ext cx="283311" cy="387943"/>
              <a:chOff x="7194" y="1126"/>
              <a:chExt cx="176" cy="241"/>
            </a:xfrm>
          </p:grpSpPr>
          <p:sp>
            <p:nvSpPr>
              <p:cNvPr id="1028" name="Freeform 274"/>
              <p:cNvSpPr>
                <a:spLocks/>
              </p:cNvSpPr>
              <p:nvPr/>
            </p:nvSpPr>
            <p:spPr bwMode="auto">
              <a:xfrm>
                <a:off x="7275" y="1206"/>
                <a:ext cx="31" cy="56"/>
              </a:xfrm>
              <a:custGeom>
                <a:avLst/>
                <a:gdLst>
                  <a:gd name="T0" fmla="*/ 0 w 42"/>
                  <a:gd name="T1" fmla="*/ 21 h 77"/>
                  <a:gd name="T2" fmla="*/ 21 w 42"/>
                  <a:gd name="T3" fmla="*/ 0 h 77"/>
                  <a:gd name="T4" fmla="*/ 42 w 42"/>
                  <a:gd name="T5" fmla="*/ 21 h 77"/>
                  <a:gd name="T6" fmla="*/ 42 w 42"/>
                  <a:gd name="T7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77">
                    <a:moveTo>
                      <a:pt x="0" y="21"/>
                    </a:moveTo>
                    <a:cubicBezTo>
                      <a:pt x="0" y="10"/>
                      <a:pt x="9" y="0"/>
                      <a:pt x="21" y="0"/>
                    </a:cubicBezTo>
                    <a:cubicBezTo>
                      <a:pt x="33" y="0"/>
                      <a:pt x="42" y="10"/>
                      <a:pt x="42" y="21"/>
                    </a:cubicBezTo>
                    <a:cubicBezTo>
                      <a:pt x="42" y="77"/>
                      <a:pt x="42" y="77"/>
                      <a:pt x="42" y="7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9" name="Freeform 275"/>
              <p:cNvSpPr>
                <a:spLocks/>
              </p:cNvSpPr>
              <p:nvPr/>
            </p:nvSpPr>
            <p:spPr bwMode="auto">
              <a:xfrm>
                <a:off x="7306" y="1204"/>
                <a:ext cx="31" cy="58"/>
              </a:xfrm>
              <a:custGeom>
                <a:avLst/>
                <a:gdLst>
                  <a:gd name="T0" fmla="*/ 0 w 43"/>
                  <a:gd name="T1" fmla="*/ 22 h 80"/>
                  <a:gd name="T2" fmla="*/ 22 w 43"/>
                  <a:gd name="T3" fmla="*/ 0 h 80"/>
                  <a:gd name="T4" fmla="*/ 43 w 43"/>
                  <a:gd name="T5" fmla="*/ 22 h 80"/>
                  <a:gd name="T6" fmla="*/ 43 w 43"/>
                  <a:gd name="T7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80">
                    <a:moveTo>
                      <a:pt x="0" y="22"/>
                    </a:moveTo>
                    <a:cubicBezTo>
                      <a:pt x="0" y="10"/>
                      <a:pt x="10" y="0"/>
                      <a:pt x="22" y="0"/>
                    </a:cubicBezTo>
                    <a:cubicBezTo>
                      <a:pt x="33" y="0"/>
                      <a:pt x="43" y="10"/>
                      <a:pt x="43" y="22"/>
                    </a:cubicBezTo>
                    <a:cubicBezTo>
                      <a:pt x="43" y="80"/>
                      <a:pt x="43" y="80"/>
                      <a:pt x="43" y="8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0" name="Freeform 276"/>
              <p:cNvSpPr>
                <a:spLocks/>
              </p:cNvSpPr>
              <p:nvPr/>
            </p:nvSpPr>
            <p:spPr bwMode="auto">
              <a:xfrm>
                <a:off x="7194" y="1156"/>
                <a:ext cx="176" cy="211"/>
              </a:xfrm>
              <a:custGeom>
                <a:avLst/>
                <a:gdLst>
                  <a:gd name="T0" fmla="*/ 197 w 242"/>
                  <a:gd name="T1" fmla="*/ 110 h 291"/>
                  <a:gd name="T2" fmla="*/ 218 w 242"/>
                  <a:gd name="T3" fmla="*/ 89 h 291"/>
                  <a:gd name="T4" fmla="*/ 240 w 242"/>
                  <a:gd name="T5" fmla="*/ 110 h 291"/>
                  <a:gd name="T6" fmla="*/ 240 w 242"/>
                  <a:gd name="T7" fmla="*/ 169 h 291"/>
                  <a:gd name="T8" fmla="*/ 237 w 242"/>
                  <a:gd name="T9" fmla="*/ 235 h 291"/>
                  <a:gd name="T10" fmla="*/ 162 w 242"/>
                  <a:gd name="T11" fmla="*/ 291 h 291"/>
                  <a:gd name="T12" fmla="*/ 86 w 242"/>
                  <a:gd name="T13" fmla="*/ 267 h 291"/>
                  <a:gd name="T14" fmla="*/ 8 w 242"/>
                  <a:gd name="T15" fmla="*/ 183 h 291"/>
                  <a:gd name="T16" fmla="*/ 6 w 242"/>
                  <a:gd name="T17" fmla="*/ 165 h 291"/>
                  <a:gd name="T18" fmla="*/ 22 w 242"/>
                  <a:gd name="T19" fmla="*/ 159 h 291"/>
                  <a:gd name="T20" fmla="*/ 69 w 242"/>
                  <a:gd name="T21" fmla="*/ 174 h 291"/>
                  <a:gd name="T22" fmla="*/ 69 w 242"/>
                  <a:gd name="T23" fmla="*/ 21 h 291"/>
                  <a:gd name="T24" fmla="*/ 90 w 242"/>
                  <a:gd name="T25" fmla="*/ 0 h 291"/>
                  <a:gd name="T26" fmla="*/ 112 w 242"/>
                  <a:gd name="T27" fmla="*/ 21 h 291"/>
                  <a:gd name="T28" fmla="*/ 112 w 242"/>
                  <a:gd name="T29" fmla="*/ 145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2" h="291">
                    <a:moveTo>
                      <a:pt x="197" y="110"/>
                    </a:moveTo>
                    <a:cubicBezTo>
                      <a:pt x="197" y="98"/>
                      <a:pt x="206" y="89"/>
                      <a:pt x="218" y="89"/>
                    </a:cubicBezTo>
                    <a:cubicBezTo>
                      <a:pt x="230" y="89"/>
                      <a:pt x="240" y="98"/>
                      <a:pt x="240" y="110"/>
                    </a:cubicBezTo>
                    <a:cubicBezTo>
                      <a:pt x="240" y="169"/>
                      <a:pt x="240" y="169"/>
                      <a:pt x="240" y="169"/>
                    </a:cubicBezTo>
                    <a:cubicBezTo>
                      <a:pt x="240" y="169"/>
                      <a:pt x="242" y="220"/>
                      <a:pt x="237" y="235"/>
                    </a:cubicBezTo>
                    <a:cubicBezTo>
                      <a:pt x="237" y="235"/>
                      <a:pt x="216" y="291"/>
                      <a:pt x="162" y="291"/>
                    </a:cubicBezTo>
                    <a:cubicBezTo>
                      <a:pt x="104" y="291"/>
                      <a:pt x="94" y="274"/>
                      <a:pt x="86" y="267"/>
                    </a:cubicBezTo>
                    <a:cubicBezTo>
                      <a:pt x="79" y="261"/>
                      <a:pt x="11" y="186"/>
                      <a:pt x="8" y="183"/>
                    </a:cubicBezTo>
                    <a:cubicBezTo>
                      <a:pt x="5" y="180"/>
                      <a:pt x="0" y="171"/>
                      <a:pt x="6" y="165"/>
                    </a:cubicBezTo>
                    <a:cubicBezTo>
                      <a:pt x="12" y="159"/>
                      <a:pt x="13" y="159"/>
                      <a:pt x="22" y="159"/>
                    </a:cubicBezTo>
                    <a:cubicBezTo>
                      <a:pt x="31" y="159"/>
                      <a:pt x="69" y="174"/>
                      <a:pt x="69" y="174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9"/>
                      <a:pt x="79" y="0"/>
                      <a:pt x="90" y="0"/>
                    </a:cubicBezTo>
                    <a:cubicBezTo>
                      <a:pt x="102" y="0"/>
                      <a:pt x="112" y="9"/>
                      <a:pt x="112" y="21"/>
                    </a:cubicBezTo>
                    <a:cubicBezTo>
                      <a:pt x="112" y="145"/>
                      <a:pt x="112" y="145"/>
                      <a:pt x="112" y="1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1" name="Freeform 277"/>
              <p:cNvSpPr>
                <a:spLocks/>
              </p:cNvSpPr>
              <p:nvPr/>
            </p:nvSpPr>
            <p:spPr bwMode="auto">
              <a:xfrm>
                <a:off x="7210" y="1126"/>
                <a:ext cx="99" cy="96"/>
              </a:xfrm>
              <a:custGeom>
                <a:avLst/>
                <a:gdLst>
                  <a:gd name="T0" fmla="*/ 45 w 137"/>
                  <a:gd name="T1" fmla="*/ 133 h 133"/>
                  <a:gd name="T2" fmla="*/ 0 w 137"/>
                  <a:gd name="T3" fmla="*/ 68 h 133"/>
                  <a:gd name="T4" fmla="*/ 68 w 137"/>
                  <a:gd name="T5" fmla="*/ 0 h 133"/>
                  <a:gd name="T6" fmla="*/ 137 w 137"/>
                  <a:gd name="T7" fmla="*/ 68 h 133"/>
                  <a:gd name="T8" fmla="*/ 123 w 137"/>
                  <a:gd name="T9" fmla="*/ 11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133">
                    <a:moveTo>
                      <a:pt x="45" y="133"/>
                    </a:moveTo>
                    <a:cubicBezTo>
                      <a:pt x="19" y="123"/>
                      <a:pt x="0" y="98"/>
                      <a:pt x="0" y="68"/>
                    </a:cubicBezTo>
                    <a:cubicBezTo>
                      <a:pt x="0" y="31"/>
                      <a:pt x="31" y="0"/>
                      <a:pt x="68" y="0"/>
                    </a:cubicBezTo>
                    <a:cubicBezTo>
                      <a:pt x="106" y="0"/>
                      <a:pt x="137" y="31"/>
                      <a:pt x="137" y="68"/>
                    </a:cubicBezTo>
                    <a:cubicBezTo>
                      <a:pt x="137" y="84"/>
                      <a:pt x="131" y="98"/>
                      <a:pt x="123" y="11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5" name="Group 321"/>
            <p:cNvGrpSpPr>
              <a:grpSpLocks noChangeAspect="1"/>
            </p:cNvGrpSpPr>
            <p:nvPr/>
          </p:nvGrpSpPr>
          <p:grpSpPr bwMode="auto">
            <a:xfrm>
              <a:off x="5027684" y="2247360"/>
              <a:ext cx="367488" cy="365944"/>
              <a:chOff x="7177" y="1377"/>
              <a:chExt cx="238" cy="237"/>
            </a:xfrm>
          </p:grpSpPr>
          <p:sp>
            <p:nvSpPr>
              <p:cNvPr id="1026" name="Freeform 322"/>
              <p:cNvSpPr>
                <a:spLocks/>
              </p:cNvSpPr>
              <p:nvPr/>
            </p:nvSpPr>
            <p:spPr bwMode="auto">
              <a:xfrm>
                <a:off x="7177" y="1377"/>
                <a:ext cx="238" cy="237"/>
              </a:xfrm>
              <a:custGeom>
                <a:avLst/>
                <a:gdLst>
                  <a:gd name="T0" fmla="*/ 175 w 330"/>
                  <a:gd name="T1" fmla="*/ 198 h 328"/>
                  <a:gd name="T2" fmla="*/ 109 w 330"/>
                  <a:gd name="T3" fmla="*/ 220 h 328"/>
                  <a:gd name="T4" fmla="*/ 0 w 330"/>
                  <a:gd name="T5" fmla="*/ 110 h 328"/>
                  <a:gd name="T6" fmla="*/ 109 w 330"/>
                  <a:gd name="T7" fmla="*/ 0 h 328"/>
                  <a:gd name="T8" fmla="*/ 219 w 330"/>
                  <a:gd name="T9" fmla="*/ 110 h 328"/>
                  <a:gd name="T10" fmla="*/ 214 w 330"/>
                  <a:gd name="T11" fmla="*/ 143 h 328"/>
                  <a:gd name="T12" fmla="*/ 330 w 330"/>
                  <a:gd name="T13" fmla="*/ 258 h 328"/>
                  <a:gd name="T14" fmla="*/ 330 w 330"/>
                  <a:gd name="T15" fmla="*/ 328 h 328"/>
                  <a:gd name="T16" fmla="*/ 264 w 330"/>
                  <a:gd name="T17" fmla="*/ 328 h 328"/>
                  <a:gd name="T18" fmla="*/ 264 w 330"/>
                  <a:gd name="T19" fmla="*/ 283 h 328"/>
                  <a:gd name="T20" fmla="*/ 221 w 330"/>
                  <a:gd name="T21" fmla="*/ 283 h 328"/>
                  <a:gd name="T22" fmla="*/ 221 w 330"/>
                  <a:gd name="T23" fmla="*/ 239 h 328"/>
                  <a:gd name="T24" fmla="*/ 175 w 330"/>
                  <a:gd name="T25" fmla="*/ 239 h 328"/>
                  <a:gd name="T26" fmla="*/ 175 w 330"/>
                  <a:gd name="T27" fmla="*/ 19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0" h="328">
                    <a:moveTo>
                      <a:pt x="175" y="198"/>
                    </a:moveTo>
                    <a:cubicBezTo>
                      <a:pt x="157" y="212"/>
                      <a:pt x="134" y="220"/>
                      <a:pt x="109" y="220"/>
                    </a:cubicBezTo>
                    <a:cubicBezTo>
                      <a:pt x="49" y="220"/>
                      <a:pt x="0" y="171"/>
                      <a:pt x="0" y="110"/>
                    </a:cubicBezTo>
                    <a:cubicBezTo>
                      <a:pt x="0" y="49"/>
                      <a:pt x="49" y="0"/>
                      <a:pt x="109" y="0"/>
                    </a:cubicBezTo>
                    <a:cubicBezTo>
                      <a:pt x="170" y="0"/>
                      <a:pt x="219" y="49"/>
                      <a:pt x="219" y="110"/>
                    </a:cubicBezTo>
                    <a:cubicBezTo>
                      <a:pt x="219" y="122"/>
                      <a:pt x="217" y="133"/>
                      <a:pt x="214" y="143"/>
                    </a:cubicBezTo>
                    <a:cubicBezTo>
                      <a:pt x="330" y="258"/>
                      <a:pt x="330" y="258"/>
                      <a:pt x="330" y="258"/>
                    </a:cubicBezTo>
                    <a:cubicBezTo>
                      <a:pt x="330" y="328"/>
                      <a:pt x="330" y="328"/>
                      <a:pt x="330" y="328"/>
                    </a:cubicBezTo>
                    <a:cubicBezTo>
                      <a:pt x="264" y="328"/>
                      <a:pt x="264" y="328"/>
                      <a:pt x="264" y="328"/>
                    </a:cubicBezTo>
                    <a:cubicBezTo>
                      <a:pt x="264" y="283"/>
                      <a:pt x="264" y="283"/>
                      <a:pt x="264" y="283"/>
                    </a:cubicBezTo>
                    <a:cubicBezTo>
                      <a:pt x="221" y="283"/>
                      <a:pt x="221" y="283"/>
                      <a:pt x="221" y="283"/>
                    </a:cubicBezTo>
                    <a:cubicBezTo>
                      <a:pt x="221" y="239"/>
                      <a:pt x="221" y="239"/>
                      <a:pt x="221" y="239"/>
                    </a:cubicBezTo>
                    <a:cubicBezTo>
                      <a:pt x="175" y="239"/>
                      <a:pt x="175" y="239"/>
                      <a:pt x="175" y="239"/>
                    </a:cubicBezTo>
                    <a:lnTo>
                      <a:pt x="175" y="19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7" name="Oval 323"/>
              <p:cNvSpPr>
                <a:spLocks noChangeArrowheads="1"/>
              </p:cNvSpPr>
              <p:nvPr/>
            </p:nvSpPr>
            <p:spPr bwMode="auto">
              <a:xfrm>
                <a:off x="7220" y="1420"/>
                <a:ext cx="23" cy="2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6" name="Group 343"/>
            <p:cNvGrpSpPr>
              <a:grpSpLocks noChangeAspect="1"/>
            </p:cNvGrpSpPr>
            <p:nvPr/>
          </p:nvGrpSpPr>
          <p:grpSpPr bwMode="auto">
            <a:xfrm>
              <a:off x="5032749" y="2762349"/>
              <a:ext cx="357358" cy="222142"/>
              <a:chOff x="7176" y="1766"/>
              <a:chExt cx="254" cy="138"/>
            </a:xfrm>
          </p:grpSpPr>
          <p:sp>
            <p:nvSpPr>
              <p:cNvPr id="1020" name="Line 344"/>
              <p:cNvSpPr>
                <a:spLocks noChangeShapeType="1"/>
              </p:cNvSpPr>
              <p:nvPr/>
            </p:nvSpPr>
            <p:spPr bwMode="auto">
              <a:xfrm>
                <a:off x="7220" y="1769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1" name="Line 345"/>
              <p:cNvSpPr>
                <a:spLocks noChangeShapeType="1"/>
              </p:cNvSpPr>
              <p:nvPr/>
            </p:nvSpPr>
            <p:spPr bwMode="auto">
              <a:xfrm>
                <a:off x="7220" y="1835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2" name="Line 346"/>
              <p:cNvSpPr>
                <a:spLocks noChangeShapeType="1"/>
              </p:cNvSpPr>
              <p:nvPr/>
            </p:nvSpPr>
            <p:spPr bwMode="auto">
              <a:xfrm>
                <a:off x="7220" y="1901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3" name="Rectangle 347"/>
              <p:cNvSpPr>
                <a:spLocks noChangeArrowheads="1"/>
              </p:cNvSpPr>
              <p:nvPr/>
            </p:nvSpPr>
            <p:spPr bwMode="auto">
              <a:xfrm>
                <a:off x="7176" y="1766"/>
                <a:ext cx="5" cy="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4" name="Rectangle 348"/>
              <p:cNvSpPr>
                <a:spLocks noChangeArrowheads="1"/>
              </p:cNvSpPr>
              <p:nvPr/>
            </p:nvSpPr>
            <p:spPr bwMode="auto">
              <a:xfrm>
                <a:off x="7176" y="1832"/>
                <a:ext cx="5" cy="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5" name="Rectangle 349"/>
              <p:cNvSpPr>
                <a:spLocks noChangeArrowheads="1"/>
              </p:cNvSpPr>
              <p:nvPr/>
            </p:nvSpPr>
            <p:spPr bwMode="auto">
              <a:xfrm>
                <a:off x="7176" y="1899"/>
                <a:ext cx="5" cy="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7" name="Group 368"/>
            <p:cNvGrpSpPr>
              <a:grpSpLocks noChangeAspect="1"/>
            </p:cNvGrpSpPr>
            <p:nvPr/>
          </p:nvGrpSpPr>
          <p:grpSpPr bwMode="auto">
            <a:xfrm>
              <a:off x="5035003" y="3133536"/>
              <a:ext cx="352851" cy="350004"/>
              <a:chOff x="7184" y="2016"/>
              <a:chExt cx="248" cy="246"/>
            </a:xfrm>
          </p:grpSpPr>
          <p:sp>
            <p:nvSpPr>
              <p:cNvPr id="1018" name="Oval 369"/>
              <p:cNvSpPr>
                <a:spLocks noChangeArrowheads="1"/>
              </p:cNvSpPr>
              <p:nvPr/>
            </p:nvSpPr>
            <p:spPr bwMode="auto">
              <a:xfrm>
                <a:off x="7271" y="2016"/>
                <a:ext cx="161" cy="16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9" name="Line 370"/>
              <p:cNvSpPr>
                <a:spLocks noChangeShapeType="1"/>
              </p:cNvSpPr>
              <p:nvPr/>
            </p:nvSpPr>
            <p:spPr bwMode="auto">
              <a:xfrm flipH="1">
                <a:off x="7184" y="2154"/>
                <a:ext cx="110" cy="10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8" name="Group 379"/>
            <p:cNvGrpSpPr>
              <a:grpSpLocks noChangeAspect="1"/>
            </p:cNvGrpSpPr>
            <p:nvPr/>
          </p:nvGrpSpPr>
          <p:grpSpPr bwMode="auto">
            <a:xfrm>
              <a:off x="5062046" y="3632585"/>
              <a:ext cx="298764" cy="312689"/>
              <a:chOff x="7178" y="2272"/>
              <a:chExt cx="236" cy="247"/>
            </a:xfrm>
          </p:grpSpPr>
          <p:sp>
            <p:nvSpPr>
              <p:cNvPr id="1015" name="Oval 380"/>
              <p:cNvSpPr>
                <a:spLocks noChangeArrowheads="1"/>
              </p:cNvSpPr>
              <p:nvPr/>
            </p:nvSpPr>
            <p:spPr bwMode="auto">
              <a:xfrm>
                <a:off x="7178" y="2453"/>
                <a:ext cx="79" cy="66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6" name="Oval 381"/>
              <p:cNvSpPr>
                <a:spLocks noChangeArrowheads="1"/>
              </p:cNvSpPr>
              <p:nvPr/>
            </p:nvSpPr>
            <p:spPr bwMode="auto">
              <a:xfrm>
                <a:off x="7334" y="2427"/>
                <a:ext cx="80" cy="6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7" name="Freeform 382"/>
              <p:cNvSpPr>
                <a:spLocks/>
              </p:cNvSpPr>
              <p:nvPr/>
            </p:nvSpPr>
            <p:spPr bwMode="auto">
              <a:xfrm>
                <a:off x="7257" y="2272"/>
                <a:ext cx="157" cy="214"/>
              </a:xfrm>
              <a:custGeom>
                <a:avLst/>
                <a:gdLst>
                  <a:gd name="T0" fmla="*/ 0 w 157"/>
                  <a:gd name="T1" fmla="*/ 214 h 214"/>
                  <a:gd name="T2" fmla="*/ 0 w 157"/>
                  <a:gd name="T3" fmla="*/ 41 h 214"/>
                  <a:gd name="T4" fmla="*/ 157 w 157"/>
                  <a:gd name="T5" fmla="*/ 0 h 214"/>
                  <a:gd name="T6" fmla="*/ 157 w 157"/>
                  <a:gd name="T7" fmla="*/ 188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7" h="214">
                    <a:moveTo>
                      <a:pt x="0" y="214"/>
                    </a:moveTo>
                    <a:lnTo>
                      <a:pt x="0" y="41"/>
                    </a:lnTo>
                    <a:lnTo>
                      <a:pt x="157" y="0"/>
                    </a:lnTo>
                    <a:lnTo>
                      <a:pt x="157" y="18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9" name="Group 385"/>
            <p:cNvGrpSpPr>
              <a:grpSpLocks noChangeAspect="1"/>
            </p:cNvGrpSpPr>
            <p:nvPr/>
          </p:nvGrpSpPr>
          <p:grpSpPr bwMode="auto">
            <a:xfrm>
              <a:off x="5052871" y="4094319"/>
              <a:ext cx="317115" cy="318725"/>
              <a:chOff x="7230" y="2568"/>
              <a:chExt cx="197" cy="198"/>
            </a:xfrm>
          </p:grpSpPr>
          <p:sp>
            <p:nvSpPr>
              <p:cNvPr id="1010" name="Rectangle 386"/>
              <p:cNvSpPr>
                <a:spLocks noChangeArrowheads="1"/>
              </p:cNvSpPr>
              <p:nvPr/>
            </p:nvSpPr>
            <p:spPr bwMode="auto">
              <a:xfrm>
                <a:off x="7230" y="2568"/>
                <a:ext cx="197" cy="19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1" name="Freeform 387"/>
              <p:cNvSpPr>
                <a:spLocks/>
              </p:cNvSpPr>
              <p:nvPr/>
            </p:nvSpPr>
            <p:spPr bwMode="auto">
              <a:xfrm>
                <a:off x="7230" y="2626"/>
                <a:ext cx="197" cy="63"/>
              </a:xfrm>
              <a:custGeom>
                <a:avLst/>
                <a:gdLst>
                  <a:gd name="T0" fmla="*/ 0 w 197"/>
                  <a:gd name="T1" fmla="*/ 49 h 63"/>
                  <a:gd name="T2" fmla="*/ 42 w 197"/>
                  <a:gd name="T3" fmla="*/ 0 h 63"/>
                  <a:gd name="T4" fmla="*/ 88 w 197"/>
                  <a:gd name="T5" fmla="*/ 55 h 63"/>
                  <a:gd name="T6" fmla="*/ 113 w 197"/>
                  <a:gd name="T7" fmla="*/ 16 h 63"/>
                  <a:gd name="T8" fmla="*/ 141 w 197"/>
                  <a:gd name="T9" fmla="*/ 63 h 63"/>
                  <a:gd name="T10" fmla="*/ 197 w 197"/>
                  <a:gd name="T11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63">
                    <a:moveTo>
                      <a:pt x="0" y="49"/>
                    </a:moveTo>
                    <a:lnTo>
                      <a:pt x="42" y="0"/>
                    </a:lnTo>
                    <a:lnTo>
                      <a:pt x="88" y="55"/>
                    </a:lnTo>
                    <a:lnTo>
                      <a:pt x="113" y="16"/>
                    </a:lnTo>
                    <a:lnTo>
                      <a:pt x="141" y="63"/>
                    </a:lnTo>
                    <a:lnTo>
                      <a:pt x="197" y="6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2" name="Line 388"/>
              <p:cNvSpPr>
                <a:spLocks noChangeShapeType="1"/>
              </p:cNvSpPr>
              <p:nvPr/>
            </p:nvSpPr>
            <p:spPr bwMode="auto">
              <a:xfrm>
                <a:off x="7316" y="2715"/>
                <a:ext cx="11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3" name="Freeform 389"/>
              <p:cNvSpPr>
                <a:spLocks/>
              </p:cNvSpPr>
              <p:nvPr/>
            </p:nvSpPr>
            <p:spPr bwMode="auto">
              <a:xfrm>
                <a:off x="7274" y="2715"/>
                <a:ext cx="25" cy="10"/>
              </a:xfrm>
              <a:custGeom>
                <a:avLst/>
                <a:gdLst>
                  <a:gd name="T0" fmla="*/ 25 w 25"/>
                  <a:gd name="T1" fmla="*/ 0 h 10"/>
                  <a:gd name="T2" fmla="*/ 9 w 25"/>
                  <a:gd name="T3" fmla="*/ 0 h 10"/>
                  <a:gd name="T4" fmla="*/ 0 w 25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" h="10">
                    <a:moveTo>
                      <a:pt x="25" y="0"/>
                    </a:moveTo>
                    <a:lnTo>
                      <a:pt x="9" y="0"/>
                    </a:lnTo>
                    <a:lnTo>
                      <a:pt x="0" y="1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4" name="Oval 391"/>
              <p:cNvSpPr>
                <a:spLocks noChangeArrowheads="1"/>
              </p:cNvSpPr>
              <p:nvPr/>
            </p:nvSpPr>
            <p:spPr bwMode="auto">
              <a:xfrm>
                <a:off x="7368" y="2595"/>
                <a:ext cx="34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00" name="Group 4"/>
            <p:cNvGrpSpPr>
              <a:grpSpLocks noChangeAspect="1"/>
            </p:cNvGrpSpPr>
            <p:nvPr/>
          </p:nvGrpSpPr>
          <p:grpSpPr bwMode="auto">
            <a:xfrm>
              <a:off x="5020928" y="270433"/>
              <a:ext cx="381000" cy="328613"/>
              <a:chOff x="129" y="2196"/>
              <a:chExt cx="240" cy="207"/>
            </a:xfrm>
          </p:grpSpPr>
          <p:sp>
            <p:nvSpPr>
              <p:cNvPr id="1008" name="Freeform 5"/>
              <p:cNvSpPr>
                <a:spLocks/>
              </p:cNvSpPr>
              <p:nvPr/>
            </p:nvSpPr>
            <p:spPr bwMode="auto">
              <a:xfrm>
                <a:off x="129" y="2196"/>
                <a:ext cx="240" cy="207"/>
              </a:xfrm>
              <a:custGeom>
                <a:avLst/>
                <a:gdLst>
                  <a:gd name="T0" fmla="*/ 240 w 240"/>
                  <a:gd name="T1" fmla="*/ 207 h 207"/>
                  <a:gd name="T2" fmla="*/ 0 w 240"/>
                  <a:gd name="T3" fmla="*/ 207 h 207"/>
                  <a:gd name="T4" fmla="*/ 0 w 240"/>
                  <a:gd name="T5" fmla="*/ 92 h 207"/>
                  <a:gd name="T6" fmla="*/ 0 w 240"/>
                  <a:gd name="T7" fmla="*/ 0 h 207"/>
                  <a:gd name="T8" fmla="*/ 240 w 240"/>
                  <a:gd name="T9" fmla="*/ 0 h 207"/>
                  <a:gd name="T10" fmla="*/ 240 w 240"/>
                  <a:gd name="T11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07">
                    <a:moveTo>
                      <a:pt x="240" y="207"/>
                    </a:moveTo>
                    <a:lnTo>
                      <a:pt x="0" y="207"/>
                    </a:lnTo>
                    <a:lnTo>
                      <a:pt x="0" y="92"/>
                    </a:lnTo>
                    <a:lnTo>
                      <a:pt x="0" y="0"/>
                    </a:lnTo>
                    <a:lnTo>
                      <a:pt x="240" y="0"/>
                    </a:lnTo>
                    <a:lnTo>
                      <a:pt x="240" y="207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9" name="Freeform 6"/>
              <p:cNvSpPr>
                <a:spLocks/>
              </p:cNvSpPr>
              <p:nvPr/>
            </p:nvSpPr>
            <p:spPr bwMode="auto">
              <a:xfrm>
                <a:off x="133" y="2264"/>
                <a:ext cx="236" cy="75"/>
              </a:xfrm>
              <a:custGeom>
                <a:avLst/>
                <a:gdLst>
                  <a:gd name="T0" fmla="*/ 0 w 236"/>
                  <a:gd name="T1" fmla="*/ 26 h 75"/>
                  <a:gd name="T2" fmla="*/ 25 w 236"/>
                  <a:gd name="T3" fmla="*/ 26 h 75"/>
                  <a:gd name="T4" fmla="*/ 42 w 236"/>
                  <a:gd name="T5" fmla="*/ 7 h 75"/>
                  <a:gd name="T6" fmla="*/ 108 w 236"/>
                  <a:gd name="T7" fmla="*/ 75 h 75"/>
                  <a:gd name="T8" fmla="*/ 182 w 236"/>
                  <a:gd name="T9" fmla="*/ 0 h 75"/>
                  <a:gd name="T10" fmla="*/ 210 w 236"/>
                  <a:gd name="T11" fmla="*/ 29 h 75"/>
                  <a:gd name="T12" fmla="*/ 236 w 236"/>
                  <a:gd name="T13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75">
                    <a:moveTo>
                      <a:pt x="0" y="26"/>
                    </a:moveTo>
                    <a:lnTo>
                      <a:pt x="25" y="26"/>
                    </a:lnTo>
                    <a:lnTo>
                      <a:pt x="42" y="7"/>
                    </a:lnTo>
                    <a:lnTo>
                      <a:pt x="108" y="75"/>
                    </a:lnTo>
                    <a:lnTo>
                      <a:pt x="182" y="0"/>
                    </a:lnTo>
                    <a:lnTo>
                      <a:pt x="210" y="29"/>
                    </a:lnTo>
                    <a:lnTo>
                      <a:pt x="236" y="2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01" name="Group 34"/>
            <p:cNvGrpSpPr>
              <a:grpSpLocks noChangeAspect="1"/>
            </p:cNvGrpSpPr>
            <p:nvPr/>
          </p:nvGrpSpPr>
          <p:grpSpPr bwMode="auto">
            <a:xfrm>
              <a:off x="5020135" y="748091"/>
              <a:ext cx="382587" cy="274638"/>
              <a:chOff x="3173" y="494"/>
              <a:chExt cx="241" cy="173"/>
            </a:xfrm>
          </p:grpSpPr>
          <p:sp>
            <p:nvSpPr>
              <p:cNvPr id="1002" name="Freeform 35"/>
              <p:cNvSpPr>
                <a:spLocks/>
              </p:cNvSpPr>
              <p:nvPr/>
            </p:nvSpPr>
            <p:spPr bwMode="auto">
              <a:xfrm>
                <a:off x="3173" y="494"/>
                <a:ext cx="241" cy="173"/>
              </a:xfrm>
              <a:custGeom>
                <a:avLst/>
                <a:gdLst>
                  <a:gd name="T0" fmla="*/ 31 w 334"/>
                  <a:gd name="T1" fmla="*/ 238 h 238"/>
                  <a:gd name="T2" fmla="*/ 303 w 334"/>
                  <a:gd name="T3" fmla="*/ 238 h 238"/>
                  <a:gd name="T4" fmla="*/ 334 w 334"/>
                  <a:gd name="T5" fmla="*/ 207 h 238"/>
                  <a:gd name="T6" fmla="*/ 334 w 334"/>
                  <a:gd name="T7" fmla="*/ 40 h 238"/>
                  <a:gd name="T8" fmla="*/ 62 w 334"/>
                  <a:gd name="T9" fmla="*/ 40 h 238"/>
                  <a:gd name="T10" fmla="*/ 62 w 334"/>
                  <a:gd name="T11" fmla="*/ 207 h 238"/>
                  <a:gd name="T12" fmla="*/ 31 w 334"/>
                  <a:gd name="T13" fmla="*/ 238 h 238"/>
                  <a:gd name="T14" fmla="*/ 0 w 334"/>
                  <a:gd name="T15" fmla="*/ 207 h 238"/>
                  <a:gd name="T16" fmla="*/ 0 w 334"/>
                  <a:gd name="T17" fmla="*/ 0 h 238"/>
                  <a:gd name="T18" fmla="*/ 294 w 334"/>
                  <a:gd name="T19" fmla="*/ 0 h 238"/>
                  <a:gd name="T20" fmla="*/ 294 w 334"/>
                  <a:gd name="T21" fmla="*/ 41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4" h="238">
                    <a:moveTo>
                      <a:pt x="31" y="238"/>
                    </a:moveTo>
                    <a:cubicBezTo>
                      <a:pt x="303" y="238"/>
                      <a:pt x="303" y="238"/>
                      <a:pt x="303" y="238"/>
                    </a:cubicBezTo>
                    <a:cubicBezTo>
                      <a:pt x="320" y="238"/>
                      <a:pt x="334" y="224"/>
                      <a:pt x="334" y="207"/>
                    </a:cubicBezTo>
                    <a:cubicBezTo>
                      <a:pt x="334" y="40"/>
                      <a:pt x="334" y="40"/>
                      <a:pt x="334" y="40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62" y="207"/>
                      <a:pt x="62" y="207"/>
                      <a:pt x="62" y="207"/>
                    </a:cubicBezTo>
                    <a:cubicBezTo>
                      <a:pt x="62" y="224"/>
                      <a:pt x="48" y="238"/>
                      <a:pt x="31" y="238"/>
                    </a:cubicBezTo>
                    <a:cubicBezTo>
                      <a:pt x="14" y="238"/>
                      <a:pt x="0" y="224"/>
                      <a:pt x="0" y="20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4" y="0"/>
                      <a:pt x="294" y="0"/>
                      <a:pt x="294" y="0"/>
                    </a:cubicBezTo>
                    <a:cubicBezTo>
                      <a:pt x="294" y="41"/>
                      <a:pt x="294" y="41"/>
                      <a:pt x="294" y="4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3" name="Line 36"/>
              <p:cNvSpPr>
                <a:spLocks noChangeShapeType="1"/>
              </p:cNvSpPr>
              <p:nvPr/>
            </p:nvSpPr>
            <p:spPr bwMode="auto">
              <a:xfrm>
                <a:off x="3307" y="580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4" name="Line 37"/>
              <p:cNvSpPr>
                <a:spLocks noChangeShapeType="1"/>
              </p:cNvSpPr>
              <p:nvPr/>
            </p:nvSpPr>
            <p:spPr bwMode="auto">
              <a:xfrm>
                <a:off x="3307" y="602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5" name="Line 38"/>
              <p:cNvSpPr>
                <a:spLocks noChangeShapeType="1"/>
              </p:cNvSpPr>
              <p:nvPr/>
            </p:nvSpPr>
            <p:spPr bwMode="auto">
              <a:xfrm>
                <a:off x="3307" y="624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6" name="Rectangle 39"/>
              <p:cNvSpPr>
                <a:spLocks noChangeArrowheads="1"/>
              </p:cNvSpPr>
              <p:nvPr/>
            </p:nvSpPr>
            <p:spPr bwMode="auto">
              <a:xfrm>
                <a:off x="3243" y="545"/>
                <a:ext cx="44" cy="82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7" name="Rectangle 40"/>
              <p:cNvSpPr>
                <a:spLocks noChangeArrowheads="1"/>
              </p:cNvSpPr>
              <p:nvPr/>
            </p:nvSpPr>
            <p:spPr bwMode="auto">
              <a:xfrm>
                <a:off x="3311" y="545"/>
                <a:ext cx="80" cy="1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039" name="Group 1038"/>
          <p:cNvGrpSpPr/>
          <p:nvPr/>
        </p:nvGrpSpPr>
        <p:grpSpPr>
          <a:xfrm>
            <a:off x="-5697259" y="302012"/>
            <a:ext cx="404636" cy="4024768"/>
            <a:chOff x="5591668" y="307571"/>
            <a:chExt cx="412750" cy="4105473"/>
          </a:xfrm>
        </p:grpSpPr>
        <p:sp>
          <p:nvSpPr>
            <p:cNvPr id="1040" name="Freeform 71"/>
            <p:cNvSpPr>
              <a:spLocks/>
            </p:cNvSpPr>
            <p:nvPr/>
          </p:nvSpPr>
          <p:spPr bwMode="auto">
            <a:xfrm>
              <a:off x="5598438" y="307571"/>
              <a:ext cx="399211" cy="254336"/>
            </a:xfrm>
            <a:custGeom>
              <a:avLst/>
              <a:gdLst>
                <a:gd name="T0" fmla="*/ 344 w 344"/>
                <a:gd name="T1" fmla="*/ 151 h 217"/>
                <a:gd name="T2" fmla="*/ 278 w 344"/>
                <a:gd name="T3" fmla="*/ 85 h 217"/>
                <a:gd name="T4" fmla="*/ 278 w 344"/>
                <a:gd name="T5" fmla="*/ 85 h 217"/>
                <a:gd name="T6" fmla="*/ 184 w 344"/>
                <a:gd name="T7" fmla="*/ 0 h 217"/>
                <a:gd name="T8" fmla="*/ 104 w 344"/>
                <a:gd name="T9" fmla="*/ 45 h 217"/>
                <a:gd name="T10" fmla="*/ 86 w 344"/>
                <a:gd name="T11" fmla="*/ 44 h 217"/>
                <a:gd name="T12" fmla="*/ 0 w 344"/>
                <a:gd name="T13" fmla="*/ 130 h 217"/>
                <a:gd name="T14" fmla="*/ 86 w 344"/>
                <a:gd name="T15" fmla="*/ 217 h 217"/>
                <a:gd name="T16" fmla="*/ 88 w 344"/>
                <a:gd name="T17" fmla="*/ 217 h 217"/>
                <a:gd name="T18" fmla="*/ 88 w 344"/>
                <a:gd name="T19" fmla="*/ 217 h 217"/>
                <a:gd name="T20" fmla="*/ 281 w 344"/>
                <a:gd name="T21" fmla="*/ 217 h 217"/>
                <a:gd name="T22" fmla="*/ 281 w 344"/>
                <a:gd name="T23" fmla="*/ 216 h 217"/>
                <a:gd name="T24" fmla="*/ 344 w 344"/>
                <a:gd name="T25" fmla="*/ 15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4" h="217">
                  <a:moveTo>
                    <a:pt x="344" y="151"/>
                  </a:moveTo>
                  <a:cubicBezTo>
                    <a:pt x="344" y="114"/>
                    <a:pt x="315" y="85"/>
                    <a:pt x="278" y="85"/>
                  </a:cubicBezTo>
                  <a:cubicBezTo>
                    <a:pt x="278" y="85"/>
                    <a:pt x="278" y="85"/>
                    <a:pt x="278" y="85"/>
                  </a:cubicBezTo>
                  <a:cubicBezTo>
                    <a:pt x="273" y="37"/>
                    <a:pt x="233" y="0"/>
                    <a:pt x="184" y="0"/>
                  </a:cubicBezTo>
                  <a:cubicBezTo>
                    <a:pt x="150" y="0"/>
                    <a:pt x="121" y="18"/>
                    <a:pt x="104" y="45"/>
                  </a:cubicBezTo>
                  <a:cubicBezTo>
                    <a:pt x="98" y="44"/>
                    <a:pt x="92" y="44"/>
                    <a:pt x="86" y="44"/>
                  </a:cubicBezTo>
                  <a:cubicBezTo>
                    <a:pt x="39" y="44"/>
                    <a:pt x="0" y="82"/>
                    <a:pt x="0" y="130"/>
                  </a:cubicBezTo>
                  <a:cubicBezTo>
                    <a:pt x="0" y="178"/>
                    <a:pt x="39" y="217"/>
                    <a:pt x="86" y="217"/>
                  </a:cubicBezTo>
                  <a:cubicBezTo>
                    <a:pt x="87" y="217"/>
                    <a:pt x="87" y="217"/>
                    <a:pt x="88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281" y="217"/>
                    <a:pt x="281" y="217"/>
                    <a:pt x="281" y="217"/>
                  </a:cubicBezTo>
                  <a:cubicBezTo>
                    <a:pt x="281" y="216"/>
                    <a:pt x="281" y="216"/>
                    <a:pt x="281" y="216"/>
                  </a:cubicBezTo>
                  <a:cubicBezTo>
                    <a:pt x="316" y="215"/>
                    <a:pt x="344" y="186"/>
                    <a:pt x="344" y="151"/>
                  </a:cubicBezTo>
                  <a:close/>
                </a:path>
              </a:pathLst>
            </a:custGeom>
            <a:noFill/>
            <a:ln w="15875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grpSp>
          <p:nvGrpSpPr>
            <p:cNvPr id="1041" name="Group 172"/>
            <p:cNvGrpSpPr>
              <a:grpSpLocks noChangeAspect="1"/>
            </p:cNvGrpSpPr>
            <p:nvPr/>
          </p:nvGrpSpPr>
          <p:grpSpPr bwMode="auto">
            <a:xfrm>
              <a:off x="5632108" y="1189154"/>
              <a:ext cx="331870" cy="389309"/>
              <a:chOff x="3813" y="2081"/>
              <a:chExt cx="208" cy="244"/>
            </a:xfrm>
          </p:grpSpPr>
          <p:sp>
            <p:nvSpPr>
              <p:cNvPr id="1074" name="Rectangle 173"/>
              <p:cNvSpPr>
                <a:spLocks noChangeArrowheads="1"/>
              </p:cNvSpPr>
              <p:nvPr/>
            </p:nvSpPr>
            <p:spPr bwMode="auto">
              <a:xfrm>
                <a:off x="3813" y="2081"/>
                <a:ext cx="171" cy="24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5" name="Freeform 174"/>
              <p:cNvSpPr>
                <a:spLocks/>
              </p:cNvSpPr>
              <p:nvPr/>
            </p:nvSpPr>
            <p:spPr bwMode="auto">
              <a:xfrm>
                <a:off x="3984" y="2081"/>
                <a:ext cx="37" cy="244"/>
              </a:xfrm>
              <a:custGeom>
                <a:avLst/>
                <a:gdLst>
                  <a:gd name="T0" fmla="*/ 0 w 37"/>
                  <a:gd name="T1" fmla="*/ 0 h 244"/>
                  <a:gd name="T2" fmla="*/ 37 w 37"/>
                  <a:gd name="T3" fmla="*/ 27 h 244"/>
                  <a:gd name="T4" fmla="*/ 37 w 37"/>
                  <a:gd name="T5" fmla="*/ 218 h 244"/>
                  <a:gd name="T6" fmla="*/ 0 w 37"/>
                  <a:gd name="T7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44">
                    <a:moveTo>
                      <a:pt x="0" y="0"/>
                    </a:moveTo>
                    <a:lnTo>
                      <a:pt x="37" y="27"/>
                    </a:lnTo>
                    <a:lnTo>
                      <a:pt x="37" y="218"/>
                    </a:lnTo>
                    <a:lnTo>
                      <a:pt x="0" y="24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6" name="Line 175"/>
              <p:cNvSpPr>
                <a:spLocks noChangeShapeType="1"/>
              </p:cNvSpPr>
              <p:nvPr/>
            </p:nvSpPr>
            <p:spPr bwMode="auto">
              <a:xfrm>
                <a:off x="3813" y="2202"/>
                <a:ext cx="17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7" name="Line 176"/>
              <p:cNvSpPr>
                <a:spLocks noChangeShapeType="1"/>
              </p:cNvSpPr>
              <p:nvPr/>
            </p:nvSpPr>
            <p:spPr bwMode="auto">
              <a:xfrm>
                <a:off x="3860" y="2240"/>
                <a:ext cx="7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8" name="Line 177"/>
              <p:cNvSpPr>
                <a:spLocks noChangeShapeType="1"/>
              </p:cNvSpPr>
              <p:nvPr/>
            </p:nvSpPr>
            <p:spPr bwMode="auto">
              <a:xfrm>
                <a:off x="3860" y="2120"/>
                <a:ext cx="7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2" name="Group 313"/>
            <p:cNvGrpSpPr>
              <a:grpSpLocks noChangeAspect="1"/>
            </p:cNvGrpSpPr>
            <p:nvPr/>
          </p:nvGrpSpPr>
          <p:grpSpPr bwMode="auto">
            <a:xfrm>
              <a:off x="5662042" y="3039332"/>
              <a:ext cx="272003" cy="325556"/>
              <a:chOff x="7515" y="1788"/>
              <a:chExt cx="193" cy="231"/>
            </a:xfrm>
          </p:grpSpPr>
          <p:sp>
            <p:nvSpPr>
              <p:cNvPr id="1069" name="Freeform 314"/>
              <p:cNvSpPr>
                <a:spLocks/>
              </p:cNvSpPr>
              <p:nvPr/>
            </p:nvSpPr>
            <p:spPr bwMode="auto">
              <a:xfrm>
                <a:off x="7515" y="1855"/>
                <a:ext cx="171" cy="164"/>
              </a:xfrm>
              <a:custGeom>
                <a:avLst/>
                <a:gdLst>
                  <a:gd name="T0" fmla="*/ 0 w 235"/>
                  <a:gd name="T1" fmla="*/ 105 h 227"/>
                  <a:gd name="T2" fmla="*/ 39 w 235"/>
                  <a:gd name="T3" fmla="*/ 84 h 227"/>
                  <a:gd name="T4" fmla="*/ 64 w 235"/>
                  <a:gd name="T5" fmla="*/ 39 h 227"/>
                  <a:gd name="T6" fmla="*/ 139 w 235"/>
                  <a:gd name="T7" fmla="*/ 0 h 227"/>
                  <a:gd name="T8" fmla="*/ 232 w 235"/>
                  <a:gd name="T9" fmla="*/ 98 h 227"/>
                  <a:gd name="T10" fmla="*/ 169 w 235"/>
                  <a:gd name="T11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227">
                    <a:moveTo>
                      <a:pt x="0" y="105"/>
                    </a:moveTo>
                    <a:cubicBezTo>
                      <a:pt x="8" y="101"/>
                      <a:pt x="23" y="99"/>
                      <a:pt x="39" y="84"/>
                    </a:cubicBezTo>
                    <a:cubicBezTo>
                      <a:pt x="50" y="72"/>
                      <a:pt x="64" y="39"/>
                      <a:pt x="64" y="39"/>
                    </a:cubicBezTo>
                    <a:cubicBezTo>
                      <a:pt x="82" y="7"/>
                      <a:pt x="108" y="0"/>
                      <a:pt x="139" y="0"/>
                    </a:cubicBezTo>
                    <a:cubicBezTo>
                      <a:pt x="191" y="0"/>
                      <a:pt x="235" y="46"/>
                      <a:pt x="232" y="98"/>
                    </a:cubicBezTo>
                    <a:cubicBezTo>
                      <a:pt x="232" y="110"/>
                      <a:pt x="220" y="188"/>
                      <a:pt x="169" y="2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0" name="Freeform 315"/>
              <p:cNvSpPr>
                <a:spLocks/>
              </p:cNvSpPr>
              <p:nvPr/>
            </p:nvSpPr>
            <p:spPr bwMode="auto">
              <a:xfrm>
                <a:off x="7531" y="1889"/>
                <a:ext cx="119" cy="129"/>
              </a:xfrm>
              <a:custGeom>
                <a:avLst/>
                <a:gdLst>
                  <a:gd name="T0" fmla="*/ 77 w 164"/>
                  <a:gd name="T1" fmla="*/ 178 h 178"/>
                  <a:gd name="T2" fmla="*/ 162 w 164"/>
                  <a:gd name="T3" fmla="*/ 51 h 178"/>
                  <a:gd name="T4" fmla="*/ 111 w 164"/>
                  <a:gd name="T5" fmla="*/ 0 h 178"/>
                  <a:gd name="T6" fmla="*/ 62 w 164"/>
                  <a:gd name="T7" fmla="*/ 36 h 178"/>
                  <a:gd name="T8" fmla="*/ 38 w 164"/>
                  <a:gd name="T9" fmla="*/ 81 h 178"/>
                  <a:gd name="T10" fmla="*/ 0 w 164"/>
                  <a:gd name="T11" fmla="*/ 10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178">
                    <a:moveTo>
                      <a:pt x="77" y="178"/>
                    </a:moveTo>
                    <a:cubicBezTo>
                      <a:pt x="137" y="140"/>
                      <a:pt x="164" y="78"/>
                      <a:pt x="162" y="51"/>
                    </a:cubicBezTo>
                    <a:cubicBezTo>
                      <a:pt x="159" y="18"/>
                      <a:pt x="139" y="0"/>
                      <a:pt x="111" y="0"/>
                    </a:cubicBezTo>
                    <a:cubicBezTo>
                      <a:pt x="88" y="0"/>
                      <a:pt x="70" y="14"/>
                      <a:pt x="62" y="36"/>
                    </a:cubicBezTo>
                    <a:cubicBezTo>
                      <a:pt x="58" y="50"/>
                      <a:pt x="49" y="69"/>
                      <a:pt x="38" y="81"/>
                    </a:cubicBezTo>
                    <a:cubicBezTo>
                      <a:pt x="25" y="94"/>
                      <a:pt x="3" y="104"/>
                      <a:pt x="0" y="10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1" name="Freeform 316"/>
              <p:cNvSpPr>
                <a:spLocks/>
              </p:cNvSpPr>
              <p:nvPr/>
            </p:nvSpPr>
            <p:spPr bwMode="auto">
              <a:xfrm>
                <a:off x="7536" y="1822"/>
                <a:ext cx="172" cy="59"/>
              </a:xfrm>
              <a:custGeom>
                <a:avLst/>
                <a:gdLst>
                  <a:gd name="T0" fmla="*/ 0 w 236"/>
                  <a:gd name="T1" fmla="*/ 56 h 81"/>
                  <a:gd name="T2" fmla="*/ 111 w 236"/>
                  <a:gd name="T3" fmla="*/ 0 h 81"/>
                  <a:gd name="T4" fmla="*/ 236 w 236"/>
                  <a:gd name="T5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6" h="81">
                    <a:moveTo>
                      <a:pt x="0" y="56"/>
                    </a:moveTo>
                    <a:cubicBezTo>
                      <a:pt x="25" y="22"/>
                      <a:pt x="65" y="0"/>
                      <a:pt x="111" y="0"/>
                    </a:cubicBezTo>
                    <a:cubicBezTo>
                      <a:pt x="166" y="0"/>
                      <a:pt x="214" y="33"/>
                      <a:pt x="236" y="8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2" name="Freeform 317"/>
              <p:cNvSpPr>
                <a:spLocks/>
              </p:cNvSpPr>
              <p:nvPr/>
            </p:nvSpPr>
            <p:spPr bwMode="auto">
              <a:xfrm>
                <a:off x="7551" y="1788"/>
                <a:ext cx="141" cy="21"/>
              </a:xfrm>
              <a:custGeom>
                <a:avLst/>
                <a:gdLst>
                  <a:gd name="T0" fmla="*/ 0 w 195"/>
                  <a:gd name="T1" fmla="*/ 25 h 29"/>
                  <a:gd name="T2" fmla="*/ 94 w 195"/>
                  <a:gd name="T3" fmla="*/ 0 h 29"/>
                  <a:gd name="T4" fmla="*/ 195 w 195"/>
                  <a:gd name="T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5" h="29">
                    <a:moveTo>
                      <a:pt x="0" y="25"/>
                    </a:moveTo>
                    <a:cubicBezTo>
                      <a:pt x="28" y="9"/>
                      <a:pt x="60" y="0"/>
                      <a:pt x="94" y="0"/>
                    </a:cubicBezTo>
                    <a:cubicBezTo>
                      <a:pt x="132" y="0"/>
                      <a:pt x="166" y="10"/>
                      <a:pt x="195" y="29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3" name="Freeform 318"/>
              <p:cNvSpPr>
                <a:spLocks/>
              </p:cNvSpPr>
              <p:nvPr/>
            </p:nvSpPr>
            <p:spPr bwMode="auto">
              <a:xfrm>
                <a:off x="7542" y="1918"/>
                <a:ext cx="71" cy="84"/>
              </a:xfrm>
              <a:custGeom>
                <a:avLst/>
                <a:gdLst>
                  <a:gd name="T0" fmla="*/ 96 w 97"/>
                  <a:gd name="T1" fmla="*/ 0 h 116"/>
                  <a:gd name="T2" fmla="*/ 62 w 97"/>
                  <a:gd name="T3" fmla="*/ 72 h 116"/>
                  <a:gd name="T4" fmla="*/ 0 w 97"/>
                  <a:gd name="T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116">
                    <a:moveTo>
                      <a:pt x="96" y="0"/>
                    </a:moveTo>
                    <a:cubicBezTo>
                      <a:pt x="96" y="0"/>
                      <a:pt x="97" y="35"/>
                      <a:pt x="62" y="72"/>
                    </a:cubicBezTo>
                    <a:cubicBezTo>
                      <a:pt x="28" y="109"/>
                      <a:pt x="0" y="116"/>
                      <a:pt x="0" y="11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3" name="Group 358"/>
            <p:cNvGrpSpPr>
              <a:grpSpLocks noChangeAspect="1"/>
            </p:cNvGrpSpPr>
            <p:nvPr/>
          </p:nvGrpSpPr>
          <p:grpSpPr bwMode="auto">
            <a:xfrm>
              <a:off x="5631437" y="4012223"/>
              <a:ext cx="333213" cy="400821"/>
              <a:chOff x="7498" y="2505"/>
              <a:chExt cx="207" cy="249"/>
            </a:xfrm>
          </p:grpSpPr>
          <p:sp>
            <p:nvSpPr>
              <p:cNvPr id="1067" name="Oval 359"/>
              <p:cNvSpPr>
                <a:spLocks noChangeArrowheads="1"/>
              </p:cNvSpPr>
              <p:nvPr/>
            </p:nvSpPr>
            <p:spPr bwMode="auto">
              <a:xfrm>
                <a:off x="7541" y="2549"/>
                <a:ext cx="120" cy="12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8" name="Freeform 360"/>
              <p:cNvSpPr>
                <a:spLocks/>
              </p:cNvSpPr>
              <p:nvPr/>
            </p:nvSpPr>
            <p:spPr bwMode="auto">
              <a:xfrm>
                <a:off x="7498" y="2505"/>
                <a:ext cx="207" cy="249"/>
              </a:xfrm>
              <a:custGeom>
                <a:avLst/>
                <a:gdLst>
                  <a:gd name="T0" fmla="*/ 285 w 285"/>
                  <a:gd name="T1" fmla="*/ 143 h 343"/>
                  <a:gd name="T2" fmla="*/ 142 w 285"/>
                  <a:gd name="T3" fmla="*/ 0 h 343"/>
                  <a:gd name="T4" fmla="*/ 0 w 285"/>
                  <a:gd name="T5" fmla="*/ 143 h 343"/>
                  <a:gd name="T6" fmla="*/ 35 w 285"/>
                  <a:gd name="T7" fmla="*/ 237 h 343"/>
                  <a:gd name="T8" fmla="*/ 49 w 285"/>
                  <a:gd name="T9" fmla="*/ 251 h 343"/>
                  <a:gd name="T10" fmla="*/ 141 w 285"/>
                  <a:gd name="T11" fmla="*/ 343 h 343"/>
                  <a:gd name="T12" fmla="*/ 233 w 285"/>
                  <a:gd name="T13" fmla="*/ 252 h 343"/>
                  <a:gd name="T14" fmla="*/ 285 w 285"/>
                  <a:gd name="T15" fmla="*/ 143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5" h="343">
                    <a:moveTo>
                      <a:pt x="285" y="143"/>
                    </a:moveTo>
                    <a:cubicBezTo>
                      <a:pt x="285" y="64"/>
                      <a:pt x="221" y="0"/>
                      <a:pt x="142" y="0"/>
                    </a:cubicBezTo>
                    <a:cubicBezTo>
                      <a:pt x="64" y="0"/>
                      <a:pt x="0" y="64"/>
                      <a:pt x="0" y="143"/>
                    </a:cubicBezTo>
                    <a:cubicBezTo>
                      <a:pt x="0" y="179"/>
                      <a:pt x="13" y="212"/>
                      <a:pt x="35" y="237"/>
                    </a:cubicBezTo>
                    <a:cubicBezTo>
                      <a:pt x="40" y="242"/>
                      <a:pt x="44" y="246"/>
                      <a:pt x="49" y="251"/>
                    </a:cubicBezTo>
                    <a:cubicBezTo>
                      <a:pt x="141" y="343"/>
                      <a:pt x="141" y="343"/>
                      <a:pt x="141" y="343"/>
                    </a:cubicBezTo>
                    <a:cubicBezTo>
                      <a:pt x="233" y="252"/>
                      <a:pt x="233" y="252"/>
                      <a:pt x="233" y="252"/>
                    </a:cubicBezTo>
                    <a:cubicBezTo>
                      <a:pt x="265" y="226"/>
                      <a:pt x="285" y="187"/>
                      <a:pt x="285" y="143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4" name="Group 373"/>
            <p:cNvGrpSpPr>
              <a:grpSpLocks noChangeAspect="1"/>
            </p:cNvGrpSpPr>
            <p:nvPr/>
          </p:nvGrpSpPr>
          <p:grpSpPr bwMode="auto">
            <a:xfrm>
              <a:off x="5627723" y="3536430"/>
              <a:ext cx="340640" cy="304248"/>
              <a:chOff x="7473" y="2118"/>
              <a:chExt cx="234" cy="209"/>
            </a:xfrm>
          </p:grpSpPr>
          <p:sp>
            <p:nvSpPr>
              <p:cNvPr id="1064" name="Freeform 374"/>
              <p:cNvSpPr>
                <a:spLocks/>
              </p:cNvSpPr>
              <p:nvPr/>
            </p:nvSpPr>
            <p:spPr bwMode="auto">
              <a:xfrm>
                <a:off x="7473" y="2196"/>
                <a:ext cx="234" cy="131"/>
              </a:xfrm>
              <a:custGeom>
                <a:avLst/>
                <a:gdLst>
                  <a:gd name="T0" fmla="*/ 0 w 234"/>
                  <a:gd name="T1" fmla="*/ 0 h 131"/>
                  <a:gd name="T2" fmla="*/ 0 w 234"/>
                  <a:gd name="T3" fmla="*/ 131 h 131"/>
                  <a:gd name="T4" fmla="*/ 234 w 234"/>
                  <a:gd name="T5" fmla="*/ 131 h 131"/>
                  <a:gd name="T6" fmla="*/ 234 w 234"/>
                  <a:gd name="T7" fmla="*/ 0 h 131"/>
                  <a:gd name="T8" fmla="*/ 116 w 234"/>
                  <a:gd name="T9" fmla="*/ 57 h 131"/>
                  <a:gd name="T10" fmla="*/ 0 w 234"/>
                  <a:gd name="T11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131">
                    <a:moveTo>
                      <a:pt x="0" y="0"/>
                    </a:moveTo>
                    <a:lnTo>
                      <a:pt x="0" y="131"/>
                    </a:lnTo>
                    <a:lnTo>
                      <a:pt x="234" y="131"/>
                    </a:lnTo>
                    <a:lnTo>
                      <a:pt x="234" y="0"/>
                    </a:lnTo>
                    <a:lnTo>
                      <a:pt x="116" y="5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5" name="Freeform 375"/>
              <p:cNvSpPr>
                <a:spLocks/>
              </p:cNvSpPr>
              <p:nvPr/>
            </p:nvSpPr>
            <p:spPr bwMode="auto">
              <a:xfrm>
                <a:off x="7489" y="2118"/>
                <a:ext cx="203" cy="86"/>
              </a:xfrm>
              <a:custGeom>
                <a:avLst/>
                <a:gdLst>
                  <a:gd name="T0" fmla="*/ 0 w 203"/>
                  <a:gd name="T1" fmla="*/ 86 h 86"/>
                  <a:gd name="T2" fmla="*/ 0 w 203"/>
                  <a:gd name="T3" fmla="*/ 0 h 86"/>
                  <a:gd name="T4" fmla="*/ 155 w 203"/>
                  <a:gd name="T5" fmla="*/ 0 h 86"/>
                  <a:gd name="T6" fmla="*/ 203 w 203"/>
                  <a:gd name="T7" fmla="*/ 48 h 86"/>
                  <a:gd name="T8" fmla="*/ 203 w 203"/>
                  <a:gd name="T9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" h="86">
                    <a:moveTo>
                      <a:pt x="0" y="86"/>
                    </a:moveTo>
                    <a:lnTo>
                      <a:pt x="0" y="0"/>
                    </a:lnTo>
                    <a:lnTo>
                      <a:pt x="155" y="0"/>
                    </a:lnTo>
                    <a:lnTo>
                      <a:pt x="203" y="48"/>
                    </a:lnTo>
                    <a:lnTo>
                      <a:pt x="203" y="8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6" name="Freeform 376"/>
              <p:cNvSpPr>
                <a:spLocks/>
              </p:cNvSpPr>
              <p:nvPr/>
            </p:nvSpPr>
            <p:spPr bwMode="auto">
              <a:xfrm>
                <a:off x="7638" y="2118"/>
                <a:ext cx="54" cy="48"/>
              </a:xfrm>
              <a:custGeom>
                <a:avLst/>
                <a:gdLst>
                  <a:gd name="T0" fmla="*/ 54 w 54"/>
                  <a:gd name="T1" fmla="*/ 48 h 48"/>
                  <a:gd name="T2" fmla="*/ 0 w 54"/>
                  <a:gd name="T3" fmla="*/ 48 h 48"/>
                  <a:gd name="T4" fmla="*/ 0 w 54"/>
                  <a:gd name="T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" h="48">
                    <a:moveTo>
                      <a:pt x="54" y="48"/>
                    </a:moveTo>
                    <a:lnTo>
                      <a:pt x="0" y="48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5" name="Group 172"/>
            <p:cNvGrpSpPr>
              <a:grpSpLocks noChangeAspect="1"/>
            </p:cNvGrpSpPr>
            <p:nvPr/>
          </p:nvGrpSpPr>
          <p:grpSpPr bwMode="auto">
            <a:xfrm>
              <a:off x="5605162" y="733449"/>
              <a:ext cx="385763" cy="284163"/>
              <a:chOff x="3795" y="2113"/>
              <a:chExt cx="243" cy="179"/>
            </a:xfrm>
          </p:grpSpPr>
          <p:sp>
            <p:nvSpPr>
              <p:cNvPr id="1062" name="Rectangle 173"/>
              <p:cNvSpPr>
                <a:spLocks noChangeArrowheads="1"/>
              </p:cNvSpPr>
              <p:nvPr/>
            </p:nvSpPr>
            <p:spPr bwMode="auto">
              <a:xfrm>
                <a:off x="3795" y="2113"/>
                <a:ext cx="243" cy="17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3" name="Line 174"/>
              <p:cNvSpPr>
                <a:spLocks noChangeShapeType="1"/>
              </p:cNvSpPr>
              <p:nvPr/>
            </p:nvSpPr>
            <p:spPr bwMode="auto">
              <a:xfrm>
                <a:off x="3908" y="2261"/>
                <a:ext cx="1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6" name="Group 281"/>
            <p:cNvGrpSpPr>
              <a:grpSpLocks noChangeAspect="1"/>
            </p:cNvGrpSpPr>
            <p:nvPr/>
          </p:nvGrpSpPr>
          <p:grpSpPr bwMode="auto">
            <a:xfrm>
              <a:off x="5601193" y="2624902"/>
              <a:ext cx="393700" cy="242888"/>
              <a:chOff x="170" y="552"/>
              <a:chExt cx="248" cy="153"/>
            </a:xfrm>
          </p:grpSpPr>
          <p:sp>
            <p:nvSpPr>
              <p:cNvPr id="1058" name="Freeform 282"/>
              <p:cNvSpPr>
                <a:spLocks/>
              </p:cNvSpPr>
              <p:nvPr/>
            </p:nvSpPr>
            <p:spPr bwMode="auto">
              <a:xfrm>
                <a:off x="170" y="552"/>
                <a:ext cx="248" cy="153"/>
              </a:xfrm>
              <a:custGeom>
                <a:avLst/>
                <a:gdLst>
                  <a:gd name="T0" fmla="*/ 307 w 343"/>
                  <a:gd name="T1" fmla="*/ 0 h 210"/>
                  <a:gd name="T2" fmla="*/ 343 w 343"/>
                  <a:gd name="T3" fmla="*/ 36 h 210"/>
                  <a:gd name="T4" fmla="*/ 343 w 343"/>
                  <a:gd name="T5" fmla="*/ 174 h 210"/>
                  <a:gd name="T6" fmla="*/ 307 w 343"/>
                  <a:gd name="T7" fmla="*/ 210 h 210"/>
                  <a:gd name="T8" fmla="*/ 36 w 343"/>
                  <a:gd name="T9" fmla="*/ 210 h 210"/>
                  <a:gd name="T10" fmla="*/ 0 w 343"/>
                  <a:gd name="T11" fmla="*/ 174 h 210"/>
                  <a:gd name="T12" fmla="*/ 0 w 343"/>
                  <a:gd name="T13" fmla="*/ 36 h 210"/>
                  <a:gd name="T14" fmla="*/ 36 w 343"/>
                  <a:gd name="T15" fmla="*/ 0 h 210"/>
                  <a:gd name="T16" fmla="*/ 307 w 343"/>
                  <a:gd name="T17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210">
                    <a:moveTo>
                      <a:pt x="307" y="0"/>
                    </a:moveTo>
                    <a:cubicBezTo>
                      <a:pt x="327" y="0"/>
                      <a:pt x="343" y="16"/>
                      <a:pt x="343" y="36"/>
                    </a:cubicBezTo>
                    <a:cubicBezTo>
                      <a:pt x="343" y="174"/>
                      <a:pt x="343" y="174"/>
                      <a:pt x="343" y="174"/>
                    </a:cubicBezTo>
                    <a:cubicBezTo>
                      <a:pt x="343" y="194"/>
                      <a:pt x="327" y="210"/>
                      <a:pt x="307" y="210"/>
                    </a:cubicBezTo>
                    <a:cubicBezTo>
                      <a:pt x="36" y="210"/>
                      <a:pt x="36" y="210"/>
                      <a:pt x="36" y="210"/>
                    </a:cubicBezTo>
                    <a:cubicBezTo>
                      <a:pt x="16" y="210"/>
                      <a:pt x="0" y="194"/>
                      <a:pt x="0" y="174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lnTo>
                      <a:pt x="307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9" name="Line 283"/>
              <p:cNvSpPr>
                <a:spLocks noChangeShapeType="1"/>
              </p:cNvSpPr>
              <p:nvPr/>
            </p:nvSpPr>
            <p:spPr bwMode="auto">
              <a:xfrm>
                <a:off x="251" y="648"/>
                <a:ext cx="8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0" name="Oval 284"/>
              <p:cNvSpPr>
                <a:spLocks noChangeArrowheads="1"/>
              </p:cNvSpPr>
              <p:nvPr/>
            </p:nvSpPr>
            <p:spPr bwMode="auto">
              <a:xfrm>
                <a:off x="225" y="600"/>
                <a:ext cx="16" cy="1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1" name="Oval 285"/>
              <p:cNvSpPr>
                <a:spLocks noChangeArrowheads="1"/>
              </p:cNvSpPr>
              <p:nvPr/>
            </p:nvSpPr>
            <p:spPr bwMode="auto">
              <a:xfrm>
                <a:off x="346" y="600"/>
                <a:ext cx="17" cy="1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7" name="Group 4"/>
            <p:cNvGrpSpPr>
              <a:grpSpLocks noChangeAspect="1"/>
            </p:cNvGrpSpPr>
            <p:nvPr/>
          </p:nvGrpSpPr>
          <p:grpSpPr bwMode="auto">
            <a:xfrm>
              <a:off x="5602781" y="1750005"/>
              <a:ext cx="390525" cy="288925"/>
              <a:chOff x="3530" y="524"/>
              <a:chExt cx="246" cy="182"/>
            </a:xfrm>
          </p:grpSpPr>
          <p:sp>
            <p:nvSpPr>
              <p:cNvPr id="1053" name="Rectangle 5"/>
              <p:cNvSpPr>
                <a:spLocks noChangeArrowheads="1"/>
              </p:cNvSpPr>
              <p:nvPr/>
            </p:nvSpPr>
            <p:spPr bwMode="auto">
              <a:xfrm>
                <a:off x="3530" y="524"/>
                <a:ext cx="246" cy="182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4" name="Rectangle 6"/>
              <p:cNvSpPr>
                <a:spLocks noChangeArrowheads="1"/>
              </p:cNvSpPr>
              <p:nvPr/>
            </p:nvSpPr>
            <p:spPr bwMode="auto">
              <a:xfrm>
                <a:off x="3563" y="557"/>
                <a:ext cx="181" cy="3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5" name="Rectangle 7"/>
              <p:cNvSpPr>
                <a:spLocks noChangeArrowheads="1"/>
              </p:cNvSpPr>
              <p:nvPr/>
            </p:nvSpPr>
            <p:spPr bwMode="auto">
              <a:xfrm>
                <a:off x="3694" y="623"/>
                <a:ext cx="50" cy="50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6" name="Line 8"/>
              <p:cNvSpPr>
                <a:spLocks noChangeShapeType="1"/>
              </p:cNvSpPr>
              <p:nvPr/>
            </p:nvSpPr>
            <p:spPr bwMode="auto">
              <a:xfrm>
                <a:off x="3563" y="623"/>
                <a:ext cx="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7" name="Line 9"/>
              <p:cNvSpPr>
                <a:spLocks noChangeShapeType="1"/>
              </p:cNvSpPr>
              <p:nvPr/>
            </p:nvSpPr>
            <p:spPr bwMode="auto">
              <a:xfrm>
                <a:off x="3563" y="673"/>
                <a:ext cx="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8" name="Group 43"/>
            <p:cNvGrpSpPr>
              <a:grpSpLocks noChangeAspect="1"/>
            </p:cNvGrpSpPr>
            <p:nvPr/>
          </p:nvGrpSpPr>
          <p:grpSpPr bwMode="auto">
            <a:xfrm>
              <a:off x="5591668" y="2210472"/>
              <a:ext cx="412750" cy="242888"/>
              <a:chOff x="3534" y="1307"/>
              <a:chExt cx="260" cy="153"/>
            </a:xfrm>
          </p:grpSpPr>
          <p:sp>
            <p:nvSpPr>
              <p:cNvPr id="1049" name="Freeform 44"/>
              <p:cNvSpPr>
                <a:spLocks/>
              </p:cNvSpPr>
              <p:nvPr/>
            </p:nvSpPr>
            <p:spPr bwMode="auto">
              <a:xfrm>
                <a:off x="3534" y="1307"/>
                <a:ext cx="90" cy="53"/>
              </a:xfrm>
              <a:custGeom>
                <a:avLst/>
                <a:gdLst>
                  <a:gd name="T0" fmla="*/ 0 w 90"/>
                  <a:gd name="T1" fmla="*/ 0 h 53"/>
                  <a:gd name="T2" fmla="*/ 90 w 90"/>
                  <a:gd name="T3" fmla="*/ 0 h 53"/>
                  <a:gd name="T4" fmla="*/ 90 w 90"/>
                  <a:gd name="T5" fmla="*/ 53 h 53"/>
                  <a:gd name="T6" fmla="*/ 0 w 90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53">
                    <a:moveTo>
                      <a:pt x="0" y="0"/>
                    </a:moveTo>
                    <a:lnTo>
                      <a:pt x="90" y="0"/>
                    </a:lnTo>
                    <a:lnTo>
                      <a:pt x="90" y="53"/>
                    </a:lnTo>
                    <a:lnTo>
                      <a:pt x="0" y="5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0" name="Freeform 45"/>
              <p:cNvSpPr>
                <a:spLocks/>
              </p:cNvSpPr>
              <p:nvPr/>
            </p:nvSpPr>
            <p:spPr bwMode="auto">
              <a:xfrm>
                <a:off x="3534" y="1407"/>
                <a:ext cx="90" cy="53"/>
              </a:xfrm>
              <a:custGeom>
                <a:avLst/>
                <a:gdLst>
                  <a:gd name="T0" fmla="*/ 0 w 90"/>
                  <a:gd name="T1" fmla="*/ 0 h 53"/>
                  <a:gd name="T2" fmla="*/ 90 w 90"/>
                  <a:gd name="T3" fmla="*/ 0 h 53"/>
                  <a:gd name="T4" fmla="*/ 90 w 90"/>
                  <a:gd name="T5" fmla="*/ 53 h 53"/>
                  <a:gd name="T6" fmla="*/ 0 w 90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53">
                    <a:moveTo>
                      <a:pt x="0" y="0"/>
                    </a:moveTo>
                    <a:lnTo>
                      <a:pt x="90" y="0"/>
                    </a:lnTo>
                    <a:lnTo>
                      <a:pt x="90" y="53"/>
                    </a:lnTo>
                    <a:lnTo>
                      <a:pt x="0" y="5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1" name="Freeform 46"/>
              <p:cNvSpPr>
                <a:spLocks/>
              </p:cNvSpPr>
              <p:nvPr/>
            </p:nvSpPr>
            <p:spPr bwMode="auto">
              <a:xfrm>
                <a:off x="3624" y="1333"/>
                <a:ext cx="82" cy="100"/>
              </a:xfrm>
              <a:custGeom>
                <a:avLst/>
                <a:gdLst>
                  <a:gd name="T0" fmla="*/ 0 w 82"/>
                  <a:gd name="T1" fmla="*/ 0 h 100"/>
                  <a:gd name="T2" fmla="*/ 82 w 82"/>
                  <a:gd name="T3" fmla="*/ 0 h 100"/>
                  <a:gd name="T4" fmla="*/ 82 w 82"/>
                  <a:gd name="T5" fmla="*/ 100 h 100"/>
                  <a:gd name="T6" fmla="*/ 0 w 82"/>
                  <a:gd name="T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100">
                    <a:moveTo>
                      <a:pt x="0" y="0"/>
                    </a:moveTo>
                    <a:lnTo>
                      <a:pt x="82" y="0"/>
                    </a:lnTo>
                    <a:lnTo>
                      <a:pt x="82" y="100"/>
                    </a:lnTo>
                    <a:lnTo>
                      <a:pt x="0" y="10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2" name="Line 47"/>
              <p:cNvSpPr>
                <a:spLocks noChangeShapeType="1"/>
              </p:cNvSpPr>
              <p:nvPr/>
            </p:nvSpPr>
            <p:spPr bwMode="auto">
              <a:xfrm>
                <a:off x="3706" y="1384"/>
                <a:ext cx="8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sp>
        <p:nvSpPr>
          <p:cNvPr id="559" name="Title 16">
            <a:extLst>
              <a:ext uri="{FF2B5EF4-FFF2-40B4-BE49-F238E27FC236}">
                <a16:creationId xmlns:a16="http://schemas.microsoft.com/office/drawing/2014/main" id="{2A8A47E7-7FBA-C743-87C4-925FA7F81EAD}"/>
              </a:ext>
            </a:extLst>
          </p:cNvPr>
          <p:cNvSpPr txBox="1">
            <a:spLocks/>
          </p:cNvSpPr>
          <p:nvPr/>
        </p:nvSpPr>
        <p:spPr>
          <a:xfrm>
            <a:off x="586740" y="767083"/>
            <a:ext cx="11018520" cy="36933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Different browsers implement WebAssembly Differently</a:t>
            </a:r>
          </a:p>
        </p:txBody>
      </p:sp>
      <p:sp>
        <p:nvSpPr>
          <p:cNvPr id="560" name="Title 1">
            <a:extLst>
              <a:ext uri="{FF2B5EF4-FFF2-40B4-BE49-F238E27FC236}">
                <a16:creationId xmlns:a16="http://schemas.microsoft.com/office/drawing/2014/main" id="{988804FF-C2BF-7140-AE5A-15568F97678C}"/>
              </a:ext>
            </a:extLst>
          </p:cNvPr>
          <p:cNvSpPr txBox="1">
            <a:spLocks/>
          </p:cNvSpPr>
          <p:nvPr/>
        </p:nvSpPr>
        <p:spPr>
          <a:xfrm>
            <a:off x="583956" y="153637"/>
            <a:ext cx="11332816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Blazor WASM – The Browser Matters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7777861-0B43-6140-8D9B-B32AD07DB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96478"/>
              </p:ext>
            </p:extLst>
          </p:nvPr>
        </p:nvGraphicFramePr>
        <p:xfrm>
          <a:off x="583956" y="1600203"/>
          <a:ext cx="9926506" cy="3250838"/>
        </p:xfrm>
        <a:graphic>
          <a:graphicData uri="http://schemas.openxmlformats.org/drawingml/2006/table">
            <a:tbl>
              <a:tblPr firstRow="1" bandRow="1">
                <a:effectLst>
                  <a:reflection stA="0" endPos="65000" dist="50800" dir="5400000" sy="-100000" algn="bl" rotWithShape="0"/>
                </a:effectLst>
                <a:tableStyleId>{9D7B26C5-4107-4FEC-AEDC-1716B250A1EF}</a:tableStyleId>
              </a:tblPr>
              <a:tblGrid>
                <a:gridCol w="2647146">
                  <a:extLst>
                    <a:ext uri="{9D8B030D-6E8A-4147-A177-3AD203B41FA5}">
                      <a16:colId xmlns:a16="http://schemas.microsoft.com/office/drawing/2014/main" val="451970211"/>
                    </a:ext>
                  </a:extLst>
                </a:gridCol>
                <a:gridCol w="1710770">
                  <a:extLst>
                    <a:ext uri="{9D8B030D-6E8A-4147-A177-3AD203B41FA5}">
                      <a16:colId xmlns:a16="http://schemas.microsoft.com/office/drawing/2014/main" val="2143510761"/>
                    </a:ext>
                  </a:extLst>
                </a:gridCol>
                <a:gridCol w="2188396">
                  <a:extLst>
                    <a:ext uri="{9D8B030D-6E8A-4147-A177-3AD203B41FA5}">
                      <a16:colId xmlns:a16="http://schemas.microsoft.com/office/drawing/2014/main" val="1672731483"/>
                    </a:ext>
                  </a:extLst>
                </a:gridCol>
                <a:gridCol w="1969665">
                  <a:extLst>
                    <a:ext uri="{9D8B030D-6E8A-4147-A177-3AD203B41FA5}">
                      <a16:colId xmlns:a16="http://schemas.microsoft.com/office/drawing/2014/main" val="606756316"/>
                    </a:ext>
                  </a:extLst>
                </a:gridCol>
                <a:gridCol w="1410529">
                  <a:extLst>
                    <a:ext uri="{9D8B030D-6E8A-4147-A177-3AD203B41FA5}">
                      <a16:colId xmlns:a16="http://schemas.microsoft.com/office/drawing/2014/main" val="3056160551"/>
                    </a:ext>
                  </a:extLst>
                </a:gridCol>
              </a:tblGrid>
              <a:tr h="771086">
                <a:tc>
                  <a:txBody>
                    <a:bodyPr/>
                    <a:lstStyle/>
                    <a:p>
                      <a:r>
                        <a:rPr lang="en-US" sz="1600" dirty="0"/>
                        <a:t>Device (CPU)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.NET Core 3.x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.NET 5 RTM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 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24592"/>
                  </a:ext>
                </a:extLst>
              </a:tr>
              <a:tr h="619938">
                <a:tc>
                  <a:txBody>
                    <a:bodyPr/>
                    <a:lstStyle/>
                    <a:p>
                      <a:r>
                        <a:rPr lang="en-US" sz="1600" dirty="0"/>
                        <a:t>Azure VM – F8s_v2</a:t>
                      </a:r>
                    </a:p>
                    <a:p>
                      <a:r>
                        <a:rPr lang="en-US" sz="1600" dirty="0"/>
                        <a:t>(Intel Xeon 2</a:t>
                      </a:r>
                      <a:r>
                        <a:rPr lang="en-US" sz="1600" baseline="30000" dirty="0"/>
                        <a:t>nd</a:t>
                      </a:r>
                      <a:r>
                        <a:rPr lang="en-US" sz="1600" dirty="0"/>
                        <a:t> 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10,350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7,700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29.36%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453212"/>
                  </a:ext>
                </a:extLst>
              </a:tr>
              <a:tr h="619938">
                <a:tc>
                  <a:txBody>
                    <a:bodyPr/>
                    <a:lstStyle/>
                    <a:p>
                      <a:r>
                        <a:rPr lang="en-US" sz="1600" dirty="0"/>
                        <a:t>Azure VM – F8s_v2</a:t>
                      </a:r>
                    </a:p>
                    <a:p>
                      <a:r>
                        <a:rPr lang="en-US" sz="1600" dirty="0"/>
                        <a:t>(Intel Xeon 2</a:t>
                      </a:r>
                      <a:r>
                        <a:rPr lang="en-US" sz="1600" baseline="30000" dirty="0"/>
                        <a:t>nd</a:t>
                      </a:r>
                      <a:r>
                        <a:rPr lang="en-US" sz="1600" dirty="0"/>
                        <a:t> 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Firefox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12,860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9,675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28.27%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516177"/>
                  </a:ext>
                </a:extLst>
              </a:tr>
              <a:tr h="619938">
                <a:tc>
                  <a:txBody>
                    <a:bodyPr/>
                    <a:lstStyle/>
                    <a:p>
                      <a:r>
                        <a:rPr lang="en-US" sz="1600" dirty="0"/>
                        <a:t>Azure VM – F8s_v2</a:t>
                      </a:r>
                    </a:p>
                    <a:p>
                      <a:r>
                        <a:rPr lang="en-US" sz="1600" dirty="0"/>
                        <a:t>(Intel Xeon 2</a:t>
                      </a:r>
                      <a:r>
                        <a:rPr lang="en-US" sz="1600" baseline="30000" dirty="0"/>
                        <a:t>nd</a:t>
                      </a:r>
                      <a:r>
                        <a:rPr lang="en-US" sz="1600" dirty="0"/>
                        <a:t> 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10,560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7,750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30.70%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563150"/>
                  </a:ext>
                </a:extLst>
              </a:tr>
              <a:tr h="619938">
                <a:tc>
                  <a:txBody>
                    <a:bodyPr/>
                    <a:lstStyle/>
                    <a:p>
                      <a:r>
                        <a:rPr lang="en-US" sz="1600" dirty="0"/>
                        <a:t>Azure VM – F8s_v2</a:t>
                      </a:r>
                    </a:p>
                    <a:p>
                      <a:r>
                        <a:rPr lang="en-US" sz="1600" dirty="0"/>
                        <a:t>(Intel Xeon 2</a:t>
                      </a:r>
                      <a:r>
                        <a:rPr lang="en-US" sz="1600" baseline="30000" dirty="0"/>
                        <a:t>nd</a:t>
                      </a:r>
                      <a:r>
                        <a:rPr lang="en-US" sz="1600" dirty="0"/>
                        <a:t> 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10,520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7,730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30.58%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339340"/>
                  </a:ext>
                </a:extLst>
              </a:tr>
            </a:tbl>
          </a:graphicData>
        </a:graphic>
      </p:graphicFrame>
      <p:sp>
        <p:nvSpPr>
          <p:cNvPr id="4" name="Title 16">
            <a:extLst>
              <a:ext uri="{FF2B5EF4-FFF2-40B4-BE49-F238E27FC236}">
                <a16:creationId xmlns:a16="http://schemas.microsoft.com/office/drawing/2014/main" id="{3B1BBEE6-2929-944F-AB49-173FB15E9E70}"/>
              </a:ext>
            </a:extLst>
          </p:cNvPr>
          <p:cNvSpPr txBox="1">
            <a:spLocks/>
          </p:cNvSpPr>
          <p:nvPr/>
        </p:nvSpPr>
        <p:spPr>
          <a:xfrm>
            <a:off x="6141265" y="1241128"/>
            <a:ext cx="4483499" cy="36933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*Super unofficial benchmark using Statistical Simulations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9585DD-E068-5B42-991A-23E0A3B58F0B}"/>
              </a:ext>
            </a:extLst>
          </p:cNvPr>
          <p:cNvSpPr/>
          <p:nvPr/>
        </p:nvSpPr>
        <p:spPr>
          <a:xfrm>
            <a:off x="583956" y="4989556"/>
            <a:ext cx="992650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Browser Difference Notes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WebAssembly Differences in browsers: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https://webassembly.org/roadmap/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Browsers handle integrity security checks differently: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https://docs.microsoft.com/en-us/aspnet/core/blazor/host-and-deploy/webassembly?view=aspnetcore-5.0#resolve-integrity-check-failures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Beware of call stack errors (.NET 5 especially in older devices, same browser version)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289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0B7288-AF9E-9045-9003-F4FE5FD2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40" y="1890834"/>
            <a:ext cx="10795208" cy="2326791"/>
          </a:xfrm>
        </p:spPr>
        <p:txBody>
          <a:bodyPr/>
          <a:lstStyle/>
          <a:p>
            <a:r>
              <a:rPr lang="en-US" dirty="0">
                <a:solidFill>
                  <a:srgbClr val="00BCF2"/>
                </a:solidFill>
              </a:rPr>
              <a:t>DEMO</a:t>
            </a:r>
            <a:br>
              <a:rPr lang="en-US" dirty="0"/>
            </a:br>
            <a:r>
              <a:rPr lang="en-US" dirty="0"/>
              <a:t>- ML.NET Baseball Predictions in Blazor WebAssembly</a:t>
            </a:r>
            <a:br>
              <a:rPr lang="en-US" dirty="0"/>
            </a:br>
            <a:r>
              <a:rPr lang="en-US" sz="2400" dirty="0">
                <a:solidFill>
                  <a:srgbClr val="00BCF2"/>
                </a:solidFill>
              </a:rPr>
              <a:t>Live Demo (Azure Static Website):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https://MLNetandBlazor.AzureEdge.Net</a:t>
            </a:r>
            <a:br>
              <a:rPr lang="en-US" sz="24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rgbClr val="00BCF2"/>
                </a:solidFill>
              </a:rPr>
              <a:t>Live Demo (Azure App Service):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https://Test-Blazor-MLNet.AzureWebSites.Net</a:t>
            </a:r>
            <a:br>
              <a:rPr lang="en-US" sz="24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rgbClr val="00BCF2"/>
                </a:solidFill>
              </a:rPr>
              <a:t>Technical Scenario: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 Blazor WebAssembly (.NET Core 3x. &amp; .NET 5) using D3.js data visualizations with Machine Learning .NET surfacing the predictions</a:t>
            </a:r>
          </a:p>
        </p:txBody>
      </p:sp>
    </p:spTree>
    <p:extLst>
      <p:ext uri="{BB962C8B-B14F-4D97-AF65-F5344CB8AC3E}">
        <p14:creationId xmlns:p14="http://schemas.microsoft.com/office/powerpoint/2010/main" val="8375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1850</Words>
  <Application>Microsoft Macintosh PowerPoint</Application>
  <PresentationFormat>Widescreen</PresentationFormat>
  <Paragraphs>263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Segoe UI</vt:lpstr>
      <vt:lpstr>Segoe UI Semilight</vt:lpstr>
      <vt:lpstr>Wingdings</vt:lpstr>
      <vt:lpstr>Office Theme</vt:lpstr>
      <vt:lpstr>PowerPoint Presentation</vt:lpstr>
      <vt:lpstr>PowerPoint Presentation</vt:lpstr>
      <vt:lpstr>Decision Analysis Environment using historical baseball data</vt:lpstr>
      <vt:lpstr>DEMO - Baseball ML Workbench Live Demo: https://aka.ms/BaseballMLWorkbench Business Scenario: Self-Service Decision Analysis environment using Machine Learning Technical Scenario: Blazor Server using .NET Core 3.x surfacing in-memory ML.NET models</vt:lpstr>
      <vt:lpstr>Sequence diagram and architecture</vt:lpstr>
      <vt:lpstr>DEMO - Statistical Simulations &amp; Visuals in Blazor WebAssembly Live Demo (.NET Core 3.x): https://StatisticsAndBlazorDotNetCore3.AzureEdge.Net Live Demo (.NET 5): https://StatisticsAndBlazorDotNet5.AzureEdge.Net Technical Scenario: Blazor WebAssembly (.NET Core 3x. &amp; .NET 5) using D3.js data visualizations and a .NET statistical library (MathNet.Numerics) hosted on an Azure Static Website</vt:lpstr>
      <vt:lpstr>PowerPoint Presentation</vt:lpstr>
      <vt:lpstr>PowerPoint Presentation</vt:lpstr>
      <vt:lpstr>DEMO - ML.NET Baseball Predictions in Blazor WebAssembly Live Demo (Azure Static Website): https://MLNetandBlazor.AzureEdge.Net Live Demo (Azure App Service): https://Test-Blazor-MLNet.AzureWebSites.Net Technical Scenario: Blazor WebAssembly (.NET Core 3x. &amp; .NET 5) using D3.js data visualizations with Machine Learning .NET surfacing the predictions</vt:lpstr>
      <vt:lpstr>PowerPoint Presentation</vt:lpstr>
      <vt:lpstr>Sequence diagram and architecture</vt:lpstr>
      <vt:lpstr>PowerPoint Presentation</vt:lpstr>
      <vt:lpstr>Demos, Presentations &amp; Source Code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MACHINE INTELLIGENCE  TO YOUR BLAZOR APPS</dc:title>
  <dc:subject>Machine Intelligence, AI, Machine Learning</dc:subject>
  <dc:creator>Bart Czernicki</dc:creator>
  <cp:keywords>Machine Intelligence, AI, Machine Learning</cp:keywords>
  <dc:description/>
  <cp:lastModifiedBy>Bart Czernicki</cp:lastModifiedBy>
  <cp:revision>209</cp:revision>
  <dcterms:created xsi:type="dcterms:W3CDTF">2020-05-30T13:08:51Z</dcterms:created>
  <dcterms:modified xsi:type="dcterms:W3CDTF">2021-02-18T01:23:55Z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2020-05-30T13:08:52Z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57447490-3800-41ed-b1d1-000026036547</vt:lpwstr>
  </property>
  <property fmtid="{D5CDD505-2E9C-101B-9397-08002B2CF9AE}" pid="8" name="MSIP_Label_f42aa342-8706-4288-bd11-ebb85995028c_ContentBits">
    <vt:lpwstr>0</vt:lpwstr>
  </property>
</Properties>
</file>