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4660"/>
  </p:normalViewPr>
  <p:slideViewPr>
    <p:cSldViewPr snapToGrid="0">
      <p:cViewPr varScale="1">
        <p:scale>
          <a:sx n="110" d="100"/>
          <a:sy n="110" d="100"/>
        </p:scale>
        <p:origin x="56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E2D0-78C1-2B4B-1F69-88800B1A8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E496A7-4B88-5557-AFF8-13F39808B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D153BE-2261-E933-4EAB-EAD72C7BEDB8}"/>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C10DABD8-75D7-A508-7C3C-B121183E52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7CA8A6-7D93-96CA-CC14-0F01152413E6}"/>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161815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D85E-F297-CE70-18F0-A4A197CED2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9C161E-9EEC-FA8A-B9EA-EA4287E0F7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DA644C-1BF2-CBC0-78BF-B3D77967AD70}"/>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24F7A991-F5BC-FFE5-351E-746BED632D9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FE4A51F-54E8-A46F-C331-94CA9883B795}"/>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092966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E6D3C5-CC28-878F-54EC-525E641286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E5FB6-018E-2C7C-89FC-6B33AE1526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34AE51-5258-4B57-48BA-5E3DDB494602}"/>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2A086E42-CE4E-EB4C-4E41-B584A3CF867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1D3632F-A80E-1BFD-EE15-A9FC171F462D}"/>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370057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70C7-D348-C099-D53F-BB6003FF57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F2084D-6E01-F585-3E4B-893F1E960A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4F9DE7-B5A0-6A37-F5CD-87C3B800C2B9}"/>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27F617DB-93C6-0194-01C1-001B689BB0D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6854FCA-42FD-253B-7C88-EA9BFEAA2EB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7561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095B-233A-8493-68A9-06739CD39E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34369-3A49-CDB3-F8A0-EAAA079BC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A7D78F-F6F9-E9F0-AD41-705657210C89}"/>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C9B2BBAF-4BDE-7CD4-758F-FA41D9BA18C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75DA6D1-E5A5-3FFA-5DEC-A9F7C143CB9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44684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AC04-62C9-B124-D810-85BCDB0964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6DD674-8D22-03AE-29FE-65BA0F6CE1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F97E4D-85C0-2254-6F1F-7C196A9838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19181-5749-25CB-09E5-4AE1A59F606D}"/>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6" name="Footer Placeholder 5">
            <a:extLst>
              <a:ext uri="{FF2B5EF4-FFF2-40B4-BE49-F238E27FC236}">
                <a16:creationId xmlns:a16="http://schemas.microsoft.com/office/drawing/2014/main" id="{EC611DC6-CBCD-7EC3-B5B4-3D2FE5D4BC9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761AC02-744E-03B1-3A78-AF23BBE89CBB}"/>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892094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732-5848-E062-283D-06CE939FCD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C7159-535B-96D3-4922-E8858EBCA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555AB2-A840-11F8-993F-9F28C81329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FC645D-3555-F175-D78C-4212A94C7B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A97BE4-CBF7-E9AD-6CF0-6967568ED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976F97-4E2F-0C3A-C2C5-FDFC7E7A9FF8}"/>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8" name="Footer Placeholder 7">
            <a:extLst>
              <a:ext uri="{FF2B5EF4-FFF2-40B4-BE49-F238E27FC236}">
                <a16:creationId xmlns:a16="http://schemas.microsoft.com/office/drawing/2014/main" id="{96165C78-BF5F-8E9E-2C1F-BF371EE04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009E581-8DFE-B0EE-B422-7499C68F3FF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974192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31EC-346D-6CF0-C942-C50EE3262E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5F7F80-AD19-86EA-6B86-52E4081F6A8E}"/>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4" name="Footer Placeholder 3">
            <a:extLst>
              <a:ext uri="{FF2B5EF4-FFF2-40B4-BE49-F238E27FC236}">
                <a16:creationId xmlns:a16="http://schemas.microsoft.com/office/drawing/2014/main" id="{AD017BA1-74D4-66A6-0382-CBD1B7D7874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A9964DC-BE89-B2D1-16FD-F95ADAD9A96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617307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011C6-362D-720D-F519-8CC6E56F5936}"/>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3" name="Footer Placeholder 2">
            <a:extLst>
              <a:ext uri="{FF2B5EF4-FFF2-40B4-BE49-F238E27FC236}">
                <a16:creationId xmlns:a16="http://schemas.microsoft.com/office/drawing/2014/main" id="{3BB8A45C-C080-0552-BB19-BA91AA94DC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F525609-70BE-484E-FE04-7881B69A5E62}"/>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1438590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7D474-07C5-6E89-3381-B5B94F439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6D5BC7-BF54-6753-9C5E-CB629C6DD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63BB12-B2A0-BB4E-F12D-B4844ACCDB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C8871-0CAE-F55A-9E3A-A73A91DE1C27}"/>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6" name="Footer Placeholder 5">
            <a:extLst>
              <a:ext uri="{FF2B5EF4-FFF2-40B4-BE49-F238E27FC236}">
                <a16:creationId xmlns:a16="http://schemas.microsoft.com/office/drawing/2014/main" id="{E5901C7C-EABF-BAA0-0C57-39E2E96DB4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B44A755-4AE8-35F4-F672-1DDA969B1F04}"/>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2156512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F0754-E9BD-521F-E712-B199FF98CF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F60-3196-4442-E6C3-AD513408D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FA2D247-B2AD-DAD9-DDC7-7201A4B9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F624C0-67E1-E069-FB13-615B47F85D01}"/>
              </a:ext>
            </a:extLst>
          </p:cNvPr>
          <p:cNvSpPr>
            <a:spLocks noGrp="1"/>
          </p:cNvSpPr>
          <p:nvPr>
            <p:ph type="dt" sz="half" idx="10"/>
          </p:nvPr>
        </p:nvSpPr>
        <p:spPr/>
        <p:txBody>
          <a:bodyPr/>
          <a:lstStyle/>
          <a:p>
            <a:fld id="{BA901681-57B6-4587-B25D-B43F61E622D1}" type="datetimeFigureOut">
              <a:rPr lang="en-US" smtClean="0"/>
              <a:t>4/2/2024</a:t>
            </a:fld>
            <a:endParaRPr lang="en-US" dirty="0"/>
          </a:p>
        </p:txBody>
      </p:sp>
      <p:sp>
        <p:nvSpPr>
          <p:cNvPr id="6" name="Footer Placeholder 5">
            <a:extLst>
              <a:ext uri="{FF2B5EF4-FFF2-40B4-BE49-F238E27FC236}">
                <a16:creationId xmlns:a16="http://schemas.microsoft.com/office/drawing/2014/main" id="{788F658A-534E-3F0B-44B7-AEAF7FCAFB1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690131-50BA-BF70-C803-ABE9AAF06D3F}"/>
              </a:ext>
            </a:extLst>
          </p:cNvPr>
          <p:cNvSpPr>
            <a:spLocks noGrp="1"/>
          </p:cNvSpPr>
          <p:nvPr>
            <p:ph type="sldNum" sz="quarter" idx="12"/>
          </p:nvPr>
        </p:nvSpPr>
        <p:spPr/>
        <p:txBody>
          <a:bodyPr/>
          <a:lstStyle/>
          <a:p>
            <a:fld id="{255C4205-D889-48E3-AD39-51B244EFBD6E}" type="slidenum">
              <a:rPr lang="en-US" smtClean="0"/>
              <a:t>‹#›</a:t>
            </a:fld>
            <a:endParaRPr lang="en-US" dirty="0"/>
          </a:p>
        </p:txBody>
      </p:sp>
    </p:spTree>
    <p:extLst>
      <p:ext uri="{BB962C8B-B14F-4D97-AF65-F5344CB8AC3E}">
        <p14:creationId xmlns:p14="http://schemas.microsoft.com/office/powerpoint/2010/main" val="3568981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3D2FE90-BCD7-25F0-7893-AB6D349A0B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EFC9B8-AFE3-C7EB-E760-D0DEE8B74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110E4-348E-381E-B530-86419426E8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01681-57B6-4587-B25D-B43F61E622D1}" type="datetimeFigureOut">
              <a:rPr lang="en-US" smtClean="0"/>
              <a:t>4/2/2024</a:t>
            </a:fld>
            <a:endParaRPr lang="en-US" dirty="0"/>
          </a:p>
        </p:txBody>
      </p:sp>
      <p:sp>
        <p:nvSpPr>
          <p:cNvPr id="5" name="Footer Placeholder 4">
            <a:extLst>
              <a:ext uri="{FF2B5EF4-FFF2-40B4-BE49-F238E27FC236}">
                <a16:creationId xmlns:a16="http://schemas.microsoft.com/office/drawing/2014/main" id="{69C5A226-2505-CD7A-8619-BC565429FC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FBFF22-65C9-BE49-C6D4-BE3220C92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5C4205-D889-48E3-AD39-51B244EFBD6E}" type="slidenum">
              <a:rPr lang="en-US" smtClean="0"/>
              <a:t>‹#›</a:t>
            </a:fld>
            <a:endParaRPr lang="en-US" dirty="0"/>
          </a:p>
        </p:txBody>
      </p:sp>
    </p:spTree>
    <p:extLst>
      <p:ext uri="{BB962C8B-B14F-4D97-AF65-F5344CB8AC3E}">
        <p14:creationId xmlns:p14="http://schemas.microsoft.com/office/powerpoint/2010/main" val="2985519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4" name="Connector: Curved 83">
            <a:extLst>
              <a:ext uri="{FF2B5EF4-FFF2-40B4-BE49-F238E27FC236}">
                <a16:creationId xmlns:a16="http://schemas.microsoft.com/office/drawing/2014/main" id="{91EFCF93-1E02-DFD3-A4AF-908B0899111A}"/>
              </a:ext>
            </a:extLst>
          </p:cNvPr>
          <p:cNvCxnSpPr>
            <a:cxnSpLocks/>
            <a:stCxn id="21" idx="2"/>
            <a:endCxn id="23" idx="0"/>
          </p:cNvCxnSpPr>
          <p:nvPr/>
        </p:nvCxnSpPr>
        <p:spPr>
          <a:xfrm rot="5400000">
            <a:off x="7038534" y="4257627"/>
            <a:ext cx="771464" cy="28919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9E16CD89-BCA2-0E2C-E259-9F12D0FD46D9}"/>
              </a:ext>
            </a:extLst>
          </p:cNvPr>
          <p:cNvCxnSpPr>
            <a:cxnSpLocks/>
            <a:stCxn id="7" idx="2"/>
            <a:endCxn id="9" idx="0"/>
          </p:cNvCxnSpPr>
          <p:nvPr/>
        </p:nvCxnSpPr>
        <p:spPr>
          <a:xfrm rot="5400000">
            <a:off x="4258668" y="741835"/>
            <a:ext cx="350031" cy="308917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Curved 38">
            <a:extLst>
              <a:ext uri="{FF2B5EF4-FFF2-40B4-BE49-F238E27FC236}">
                <a16:creationId xmlns:a16="http://schemas.microsoft.com/office/drawing/2014/main" id="{286431A2-1C63-FA62-180D-9AFCFE33182D}"/>
              </a:ext>
            </a:extLst>
          </p:cNvPr>
          <p:cNvCxnSpPr>
            <a:cxnSpLocks/>
            <a:stCxn id="7" idx="2"/>
            <a:endCxn id="11" idx="0"/>
          </p:cNvCxnSpPr>
          <p:nvPr/>
        </p:nvCxnSpPr>
        <p:spPr>
          <a:xfrm rot="16200000" flipH="1">
            <a:off x="7249251" y="840423"/>
            <a:ext cx="350031" cy="2891995"/>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7AF9688-9B17-8B68-EBE9-C7C7861B941F}"/>
              </a:ext>
            </a:extLst>
          </p:cNvPr>
          <p:cNvCxnSpPr>
            <a:cxnSpLocks/>
            <a:stCxn id="18" idx="2"/>
            <a:endCxn id="16" idx="0"/>
          </p:cNvCxnSpPr>
          <p:nvPr/>
        </p:nvCxnSpPr>
        <p:spPr>
          <a:xfrm flipH="1">
            <a:off x="2884421" y="4174910"/>
            <a:ext cx="4675" cy="3715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Curved 49">
            <a:extLst>
              <a:ext uri="{FF2B5EF4-FFF2-40B4-BE49-F238E27FC236}">
                <a16:creationId xmlns:a16="http://schemas.microsoft.com/office/drawing/2014/main" id="{5A440A91-312F-C9D3-0155-F286362FB215}"/>
              </a:ext>
            </a:extLst>
          </p:cNvPr>
          <p:cNvCxnSpPr>
            <a:cxnSpLocks/>
            <a:stCxn id="16" idx="2"/>
            <a:endCxn id="23" idx="0"/>
          </p:cNvCxnSpPr>
          <p:nvPr/>
        </p:nvCxnSpPr>
        <p:spPr>
          <a:xfrm rot="16200000" flipH="1">
            <a:off x="3782992" y="3894077"/>
            <a:ext cx="1296707" cy="309384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1CB71488-5F07-8AAE-C2BD-B0C15D47E1A4}"/>
              </a:ext>
            </a:extLst>
          </p:cNvPr>
          <p:cNvSpPr/>
          <p:nvPr/>
        </p:nvSpPr>
        <p:spPr>
          <a:xfrm>
            <a:off x="2218828" y="343441"/>
            <a:ext cx="7518881" cy="1064995"/>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000000"/>
                </a:solidFill>
                <a:latin typeface="Cascadia Mono" panose="020B0609020000020004" pitchFamily="49" charset="0"/>
              </a:rPr>
              <a:t>The New York Mets are an American professional baseball team based in the New York City borough of Queens. The Mets compete in Major League Baseball (MLB) as a member of the National League (NL) East Division. They are one of two major league clubs based in New York City, the other being the American League's (AL) New York Yankees. One of baseball's first expansion teams, the Mets were founded in 1962 to replace New York's departed NL teams, the Brooklyn Dodgers and the New York Giants. The team's colors evoke the blue of the Dodgers and the orange of the Giants. For the 1962 and 1963 seasons, the Mets played home games at the Polo Grounds in Manhattan before moving to Queens. From 1964 to 2008, the Mets played their home games at Shea Stadium, named after William Shea, the founder of the Continental League, a proposed third major league, the announcement of which prompted their admission as an NL expansion team…</a:t>
            </a:r>
            <a:endParaRPr lang="en-US" sz="800" dirty="0"/>
          </a:p>
        </p:txBody>
      </p:sp>
      <p:sp>
        <p:nvSpPr>
          <p:cNvPr id="6" name="TextBox 5">
            <a:extLst>
              <a:ext uri="{FF2B5EF4-FFF2-40B4-BE49-F238E27FC236}">
                <a16:creationId xmlns:a16="http://schemas.microsoft.com/office/drawing/2014/main" id="{65D9194D-3BD9-1F0E-8BCE-B05737428581}"/>
              </a:ext>
            </a:extLst>
          </p:cNvPr>
          <p:cNvSpPr txBox="1"/>
          <p:nvPr/>
        </p:nvSpPr>
        <p:spPr>
          <a:xfrm>
            <a:off x="2984437" y="97220"/>
            <a:ext cx="5622190" cy="246221"/>
          </a:xfrm>
          <a:prstGeom prst="rect">
            <a:avLst/>
          </a:prstGeom>
          <a:noFill/>
        </p:spPr>
        <p:txBody>
          <a:bodyPr wrap="square" rtlCol="0">
            <a:spAutoFit/>
          </a:bodyPr>
          <a:lstStyle/>
          <a:p>
            <a:pPr algn="ctr"/>
            <a:r>
              <a:rPr lang="en-US" sz="1000" b="1" dirty="0"/>
              <a:t>Wikipedia Context (Grounding Information)</a:t>
            </a:r>
          </a:p>
        </p:txBody>
      </p:sp>
      <p:sp>
        <p:nvSpPr>
          <p:cNvPr id="7" name="Rectangle: Rounded Corners 6">
            <a:extLst>
              <a:ext uri="{FF2B5EF4-FFF2-40B4-BE49-F238E27FC236}">
                <a16:creationId xmlns:a16="http://schemas.microsoft.com/office/drawing/2014/main" id="{0BF49532-3410-AC73-6119-9EBEF47678AC}"/>
              </a:ext>
            </a:extLst>
          </p:cNvPr>
          <p:cNvSpPr/>
          <p:nvPr/>
        </p:nvSpPr>
        <p:spPr>
          <a:xfrm>
            <a:off x="2218828" y="1713147"/>
            <a:ext cx="7518881" cy="398259"/>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When where the Mets founded?</a:t>
            </a:r>
            <a:endParaRPr lang="en-US" sz="1000" dirty="0"/>
          </a:p>
        </p:txBody>
      </p:sp>
      <p:sp>
        <p:nvSpPr>
          <p:cNvPr id="8" name="TextBox 7">
            <a:extLst>
              <a:ext uri="{FF2B5EF4-FFF2-40B4-BE49-F238E27FC236}">
                <a16:creationId xmlns:a16="http://schemas.microsoft.com/office/drawing/2014/main" id="{1547E018-6BF9-B094-2A32-BECEB794FB53}"/>
              </a:ext>
            </a:extLst>
          </p:cNvPr>
          <p:cNvSpPr txBox="1"/>
          <p:nvPr/>
        </p:nvSpPr>
        <p:spPr>
          <a:xfrm>
            <a:off x="2218828" y="1459975"/>
            <a:ext cx="7518881" cy="246221"/>
          </a:xfrm>
          <a:prstGeom prst="rect">
            <a:avLst/>
          </a:prstGeom>
          <a:noFill/>
        </p:spPr>
        <p:txBody>
          <a:bodyPr wrap="square" rtlCol="0">
            <a:spAutoFit/>
          </a:bodyPr>
          <a:lstStyle/>
          <a:p>
            <a:pPr algn="ctr"/>
            <a:r>
              <a:rPr lang="en-US" sz="1000" b="1" dirty="0"/>
              <a:t>Question</a:t>
            </a:r>
          </a:p>
        </p:txBody>
      </p:sp>
      <p:sp>
        <p:nvSpPr>
          <p:cNvPr id="9" name="Rectangle: Rounded Corners 8">
            <a:extLst>
              <a:ext uri="{FF2B5EF4-FFF2-40B4-BE49-F238E27FC236}">
                <a16:creationId xmlns:a16="http://schemas.microsoft.com/office/drawing/2014/main" id="{EBB3AC3F-F7B4-BA0D-5D92-209467DDD1A5}"/>
              </a:ext>
            </a:extLst>
          </p:cNvPr>
          <p:cNvSpPr/>
          <p:nvPr/>
        </p:nvSpPr>
        <p:spPr>
          <a:xfrm>
            <a:off x="113393"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Answer the question with provided Wikipedia Context.</a:t>
            </a:r>
            <a:endParaRPr lang="en-US" sz="1000" dirty="0"/>
          </a:p>
        </p:txBody>
      </p:sp>
      <p:sp>
        <p:nvSpPr>
          <p:cNvPr id="10" name="TextBox 9">
            <a:extLst>
              <a:ext uri="{FF2B5EF4-FFF2-40B4-BE49-F238E27FC236}">
                <a16:creationId xmlns:a16="http://schemas.microsoft.com/office/drawing/2014/main" id="{B5F03EB7-0846-829D-BC81-62375615046E}"/>
              </a:ext>
            </a:extLst>
          </p:cNvPr>
          <p:cNvSpPr txBox="1"/>
          <p:nvPr/>
        </p:nvSpPr>
        <p:spPr>
          <a:xfrm>
            <a:off x="113393" y="2215216"/>
            <a:ext cx="5551407" cy="246221"/>
          </a:xfrm>
          <a:prstGeom prst="rect">
            <a:avLst/>
          </a:prstGeom>
          <a:noFill/>
        </p:spPr>
        <p:txBody>
          <a:bodyPr wrap="square" rtlCol="0">
            <a:spAutoFit/>
          </a:bodyPr>
          <a:lstStyle/>
          <a:p>
            <a:pPr algn="ctr"/>
            <a:r>
              <a:rPr lang="en-US" sz="1000" b="1" dirty="0"/>
              <a:t>Prompt Instructions #1</a:t>
            </a:r>
          </a:p>
        </p:txBody>
      </p:sp>
      <p:sp>
        <p:nvSpPr>
          <p:cNvPr id="11" name="Rectangle: Rounded Corners 10">
            <a:extLst>
              <a:ext uri="{FF2B5EF4-FFF2-40B4-BE49-F238E27FC236}">
                <a16:creationId xmlns:a16="http://schemas.microsoft.com/office/drawing/2014/main" id="{0874F583-C2A3-07CE-210E-25A92F4BD156}"/>
              </a:ext>
            </a:extLst>
          </p:cNvPr>
          <p:cNvSpPr/>
          <p:nvPr/>
        </p:nvSpPr>
        <p:spPr>
          <a:xfrm>
            <a:off x="6094560" y="2461437"/>
            <a:ext cx="5551407" cy="858138"/>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900" dirty="0">
                <a:solidFill>
                  <a:srgbClr val="000000"/>
                </a:solidFill>
                <a:latin typeface="Cascadia Mono" panose="020B0609020000020004" pitchFamily="49" charset="0"/>
              </a:rPr>
              <a:t>Before even answering the question, consider whether you have sufficient information in the Wikipedia article to answer the question fully. Your output should JUST be the Boolean true or false, if you have sufficient information in the Wikipedia article to answer the question. Respond with just one word, the Boolean true or false. You must output the word 'True', or the word 'False', nothing else.</a:t>
            </a:r>
            <a:endParaRPr lang="en-US" sz="900" dirty="0"/>
          </a:p>
        </p:txBody>
      </p:sp>
      <p:sp>
        <p:nvSpPr>
          <p:cNvPr id="12" name="TextBox 11">
            <a:extLst>
              <a:ext uri="{FF2B5EF4-FFF2-40B4-BE49-F238E27FC236}">
                <a16:creationId xmlns:a16="http://schemas.microsoft.com/office/drawing/2014/main" id="{3347C49D-757B-E518-80F4-9CAEB3D7074D}"/>
              </a:ext>
            </a:extLst>
          </p:cNvPr>
          <p:cNvSpPr txBox="1"/>
          <p:nvPr/>
        </p:nvSpPr>
        <p:spPr>
          <a:xfrm>
            <a:off x="6094560" y="2215216"/>
            <a:ext cx="5551407" cy="246221"/>
          </a:xfrm>
          <a:prstGeom prst="rect">
            <a:avLst/>
          </a:prstGeom>
          <a:noFill/>
        </p:spPr>
        <p:txBody>
          <a:bodyPr wrap="square" rtlCol="0">
            <a:spAutoFit/>
          </a:bodyPr>
          <a:lstStyle/>
          <a:p>
            <a:pPr algn="ctr"/>
            <a:r>
              <a:rPr lang="en-US" sz="1000" b="1" dirty="0"/>
              <a:t>Prompt Instructions #2</a:t>
            </a:r>
          </a:p>
        </p:txBody>
      </p:sp>
      <p:pic>
        <p:nvPicPr>
          <p:cNvPr id="15" name="Picture 14">
            <a:extLst>
              <a:ext uri="{FF2B5EF4-FFF2-40B4-BE49-F238E27FC236}">
                <a16:creationId xmlns:a16="http://schemas.microsoft.com/office/drawing/2014/main" id="{C3734CD1-81E9-DC1E-FF64-8DC9683B3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3031" y="3688288"/>
            <a:ext cx="474464" cy="480803"/>
          </a:xfrm>
          <a:prstGeom prst="rect">
            <a:avLst/>
          </a:prstGeom>
        </p:spPr>
      </p:pic>
      <p:sp>
        <p:nvSpPr>
          <p:cNvPr id="16" name="Rectangle: Rounded Corners 15">
            <a:extLst>
              <a:ext uri="{FF2B5EF4-FFF2-40B4-BE49-F238E27FC236}">
                <a16:creationId xmlns:a16="http://schemas.microsoft.com/office/drawing/2014/main" id="{C7858E24-DED8-08F8-2B61-77A14D4D7A99}"/>
              </a:ext>
            </a:extLst>
          </p:cNvPr>
          <p:cNvSpPr/>
          <p:nvPr/>
        </p:nvSpPr>
        <p:spPr>
          <a:xfrm>
            <a:off x="108717"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The New York Mets Were founded in 1962.</a:t>
            </a:r>
            <a:endParaRPr lang="en-US" sz="1000" dirty="0"/>
          </a:p>
        </p:txBody>
      </p:sp>
      <p:sp>
        <p:nvSpPr>
          <p:cNvPr id="17" name="TextBox 16">
            <a:extLst>
              <a:ext uri="{FF2B5EF4-FFF2-40B4-BE49-F238E27FC236}">
                <a16:creationId xmlns:a16="http://schemas.microsoft.com/office/drawing/2014/main" id="{454B2F90-3D19-F585-5562-76BB12F9AD96}"/>
              </a:ext>
            </a:extLst>
          </p:cNvPr>
          <p:cNvSpPr txBox="1"/>
          <p:nvPr/>
        </p:nvSpPr>
        <p:spPr>
          <a:xfrm>
            <a:off x="113393" y="4300206"/>
            <a:ext cx="5551407" cy="246221"/>
          </a:xfrm>
          <a:prstGeom prst="rect">
            <a:avLst/>
          </a:prstGeom>
          <a:noFill/>
        </p:spPr>
        <p:txBody>
          <a:bodyPr wrap="square" rtlCol="0">
            <a:spAutoFit/>
          </a:bodyPr>
          <a:lstStyle/>
          <a:p>
            <a:pPr algn="ctr"/>
            <a:r>
              <a:rPr lang="en-US" sz="1000" b="1" dirty="0"/>
              <a:t>Output to Prompt Instruction #1</a:t>
            </a:r>
          </a:p>
        </p:txBody>
      </p:sp>
      <p:pic>
        <p:nvPicPr>
          <p:cNvPr id="18" name="Picture 17">
            <a:extLst>
              <a:ext uri="{FF2B5EF4-FFF2-40B4-BE49-F238E27FC236}">
                <a16:creationId xmlns:a16="http://schemas.microsoft.com/office/drawing/2014/main" id="{165A47C1-15B0-2961-EB68-1CD5DADD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864" y="3694107"/>
            <a:ext cx="474464" cy="480803"/>
          </a:xfrm>
          <a:prstGeom prst="rect">
            <a:avLst/>
          </a:prstGeom>
        </p:spPr>
      </p:pic>
      <p:sp>
        <p:nvSpPr>
          <p:cNvPr id="19" name="Rectangle: Rounded Corners 18">
            <a:extLst>
              <a:ext uri="{FF2B5EF4-FFF2-40B4-BE49-F238E27FC236}">
                <a16:creationId xmlns:a16="http://schemas.microsoft.com/office/drawing/2014/main" id="{AAB9709B-FE3E-C8D0-388D-180796B8DB76}"/>
              </a:ext>
            </a:extLst>
          </p:cNvPr>
          <p:cNvSpPr/>
          <p:nvPr/>
        </p:nvSpPr>
        <p:spPr>
          <a:xfrm>
            <a:off x="6094560" y="4546427"/>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True</a:t>
            </a:r>
            <a:endParaRPr lang="en-US" sz="1000" dirty="0"/>
          </a:p>
        </p:txBody>
      </p:sp>
      <p:sp>
        <p:nvSpPr>
          <p:cNvPr id="20" name="TextBox 19">
            <a:extLst>
              <a:ext uri="{FF2B5EF4-FFF2-40B4-BE49-F238E27FC236}">
                <a16:creationId xmlns:a16="http://schemas.microsoft.com/office/drawing/2014/main" id="{6F73967C-A06A-8B7F-1476-D696E6C3F4EE}"/>
              </a:ext>
            </a:extLst>
          </p:cNvPr>
          <p:cNvSpPr txBox="1"/>
          <p:nvPr/>
        </p:nvSpPr>
        <p:spPr>
          <a:xfrm>
            <a:off x="6012212" y="4300206"/>
            <a:ext cx="5687911" cy="246221"/>
          </a:xfrm>
          <a:prstGeom prst="rect">
            <a:avLst/>
          </a:prstGeom>
          <a:noFill/>
        </p:spPr>
        <p:txBody>
          <a:bodyPr wrap="square" rtlCol="0">
            <a:spAutoFit/>
          </a:bodyPr>
          <a:lstStyle/>
          <a:p>
            <a:pPr algn="ctr"/>
            <a:r>
              <a:rPr lang="en-US" sz="1000" b="1" dirty="0"/>
              <a:t>Output to Prompt Instruction #2</a:t>
            </a:r>
          </a:p>
        </p:txBody>
      </p:sp>
      <p:sp>
        <p:nvSpPr>
          <p:cNvPr id="21" name="Rectangle: Rounded Corners 20">
            <a:extLst>
              <a:ext uri="{FF2B5EF4-FFF2-40B4-BE49-F238E27FC236}">
                <a16:creationId xmlns:a16="http://schemas.microsoft.com/office/drawing/2014/main" id="{F4EC99B3-9586-EC86-D161-1BB1F4E15DE0}"/>
              </a:ext>
            </a:extLst>
          </p:cNvPr>
          <p:cNvSpPr/>
          <p:nvPr/>
        </p:nvSpPr>
        <p:spPr>
          <a:xfrm>
            <a:off x="6094558" y="5071670"/>
            <a:ext cx="5551407" cy="24622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rgbClr val="000000"/>
                </a:solidFill>
                <a:latin typeface="Cascadia Mono" panose="020B0609020000020004" pitchFamily="49" charset="0"/>
              </a:rPr>
              <a:t>Probability &gt;99.9%</a:t>
            </a:r>
            <a:endParaRPr lang="en-US" sz="1000" dirty="0"/>
          </a:p>
        </p:txBody>
      </p:sp>
      <p:sp>
        <p:nvSpPr>
          <p:cNvPr id="22" name="TextBox 21">
            <a:extLst>
              <a:ext uri="{FF2B5EF4-FFF2-40B4-BE49-F238E27FC236}">
                <a16:creationId xmlns:a16="http://schemas.microsoft.com/office/drawing/2014/main" id="{E4FB68B5-5EF2-6665-065B-96FAE8F5D8DE}"/>
              </a:ext>
            </a:extLst>
          </p:cNvPr>
          <p:cNvSpPr txBox="1"/>
          <p:nvPr/>
        </p:nvSpPr>
        <p:spPr>
          <a:xfrm>
            <a:off x="6012212" y="4825449"/>
            <a:ext cx="5551407" cy="246221"/>
          </a:xfrm>
          <a:prstGeom prst="rect">
            <a:avLst/>
          </a:prstGeom>
          <a:noFill/>
        </p:spPr>
        <p:txBody>
          <a:bodyPr wrap="square" rtlCol="0">
            <a:spAutoFit/>
          </a:bodyPr>
          <a:lstStyle/>
          <a:p>
            <a:pPr algn="ctr"/>
            <a:r>
              <a:rPr lang="en-US" sz="1000" b="1" dirty="0"/>
              <a:t>LogProbs Data</a:t>
            </a:r>
          </a:p>
        </p:txBody>
      </p:sp>
      <p:sp>
        <p:nvSpPr>
          <p:cNvPr id="23" name="Rectangle: Rounded Corners 22">
            <a:extLst>
              <a:ext uri="{FF2B5EF4-FFF2-40B4-BE49-F238E27FC236}">
                <a16:creationId xmlns:a16="http://schemas.microsoft.com/office/drawing/2014/main" id="{CE3EC839-4BA1-A637-8695-97B12A4DB78B}"/>
              </a:ext>
            </a:extLst>
          </p:cNvPr>
          <p:cNvSpPr/>
          <p:nvPr/>
        </p:nvSpPr>
        <p:spPr>
          <a:xfrm>
            <a:off x="2218828" y="6089355"/>
            <a:ext cx="7518881" cy="601981"/>
          </a:xfrm>
          <a:prstGeom prst="round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b="1" dirty="0">
                <a:solidFill>
                  <a:srgbClr val="000000"/>
                </a:solidFill>
                <a:latin typeface="Cascadia Mono" panose="020B0609020000020004" pitchFamily="49" charset="0"/>
              </a:rPr>
              <a:t>Answer: </a:t>
            </a:r>
            <a:r>
              <a:rPr lang="en-US" sz="1000" dirty="0">
                <a:solidFill>
                  <a:srgbClr val="000000"/>
                </a:solidFill>
                <a:latin typeface="Cascadia Mono" panose="020B0609020000020004" pitchFamily="49" charset="0"/>
              </a:rPr>
              <a:t>The New York Mets Were founded in 1962.</a:t>
            </a:r>
          </a:p>
          <a:p>
            <a:pPr algn="ctr"/>
            <a:r>
              <a:rPr lang="en-US" sz="1000" b="1" dirty="0">
                <a:solidFill>
                  <a:srgbClr val="000000"/>
                </a:solidFill>
                <a:latin typeface="Cascadia Mono" panose="020B0609020000020004" pitchFamily="49" charset="0"/>
              </a:rPr>
              <a:t>Does Model Have Enough Information to Answer Question: </a:t>
            </a:r>
            <a:r>
              <a:rPr lang="en-US" sz="1000" dirty="0">
                <a:solidFill>
                  <a:srgbClr val="000000"/>
                </a:solidFill>
                <a:latin typeface="Cascadia Mono" panose="020B0609020000020004" pitchFamily="49" charset="0"/>
              </a:rPr>
              <a:t>True</a:t>
            </a:r>
          </a:p>
          <a:p>
            <a:pPr algn="ctr"/>
            <a:r>
              <a:rPr lang="en-US" sz="1000" b="1" dirty="0">
                <a:solidFill>
                  <a:srgbClr val="000000"/>
                </a:solidFill>
                <a:latin typeface="Cascadia Mono" panose="020B0609020000020004" pitchFamily="49" charset="0"/>
              </a:rPr>
              <a:t>Probability of Having Enough Information to Answer Question: </a:t>
            </a:r>
            <a:r>
              <a:rPr lang="en-US" sz="1000" dirty="0">
                <a:solidFill>
                  <a:srgbClr val="000000"/>
                </a:solidFill>
                <a:latin typeface="Cascadia Mono" panose="020B0609020000020004" pitchFamily="49" charset="0"/>
              </a:rPr>
              <a:t>&gt; 99.9%</a:t>
            </a:r>
          </a:p>
        </p:txBody>
      </p:sp>
      <p:sp>
        <p:nvSpPr>
          <p:cNvPr id="24" name="TextBox 23">
            <a:extLst>
              <a:ext uri="{FF2B5EF4-FFF2-40B4-BE49-F238E27FC236}">
                <a16:creationId xmlns:a16="http://schemas.microsoft.com/office/drawing/2014/main" id="{0206DC9C-FD9F-BD1C-26C0-78317215A11B}"/>
              </a:ext>
            </a:extLst>
          </p:cNvPr>
          <p:cNvSpPr txBox="1"/>
          <p:nvPr/>
        </p:nvSpPr>
        <p:spPr>
          <a:xfrm>
            <a:off x="2218828" y="5843134"/>
            <a:ext cx="7518881" cy="246221"/>
          </a:xfrm>
          <a:prstGeom prst="rect">
            <a:avLst/>
          </a:prstGeom>
          <a:noFill/>
        </p:spPr>
        <p:txBody>
          <a:bodyPr wrap="square" rtlCol="0">
            <a:spAutoFit/>
          </a:bodyPr>
          <a:lstStyle/>
          <a:p>
            <a:pPr algn="ctr"/>
            <a:r>
              <a:rPr lang="en-US" sz="1000" b="1" dirty="0"/>
              <a:t>Combined answer &amp; metadata surfaced to the human user or AI agent for further reasoning</a:t>
            </a:r>
          </a:p>
        </p:txBody>
      </p:sp>
      <p:cxnSp>
        <p:nvCxnSpPr>
          <p:cNvPr id="30" name="Straight Arrow Connector 29">
            <a:extLst>
              <a:ext uri="{FF2B5EF4-FFF2-40B4-BE49-F238E27FC236}">
                <a16:creationId xmlns:a16="http://schemas.microsoft.com/office/drawing/2014/main" id="{5E7AA617-A582-145A-DFC5-7C72704F1B8B}"/>
              </a:ext>
            </a:extLst>
          </p:cNvPr>
          <p:cNvCxnSpPr>
            <a:cxnSpLocks/>
            <a:stCxn id="4" idx="2"/>
            <a:endCxn id="7" idx="0"/>
          </p:cNvCxnSpPr>
          <p:nvPr/>
        </p:nvCxnSpPr>
        <p:spPr>
          <a:xfrm>
            <a:off x="5978269" y="1408436"/>
            <a:ext cx="0" cy="30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8416B4D-4993-2B5A-B750-D2FE7A57D210}"/>
              </a:ext>
            </a:extLst>
          </p:cNvPr>
          <p:cNvCxnSpPr>
            <a:cxnSpLocks/>
            <a:stCxn id="9" idx="2"/>
            <a:endCxn id="18" idx="0"/>
          </p:cNvCxnSpPr>
          <p:nvPr/>
        </p:nvCxnSpPr>
        <p:spPr>
          <a:xfrm flipH="1">
            <a:off x="2889096" y="3319575"/>
            <a:ext cx="1" cy="374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D1481C2-9AE0-4F9C-BCEB-BD3A7F31EEC0}"/>
              </a:ext>
            </a:extLst>
          </p:cNvPr>
          <p:cNvCxnSpPr>
            <a:cxnSpLocks/>
            <a:stCxn id="11" idx="2"/>
            <a:endCxn id="15" idx="0"/>
          </p:cNvCxnSpPr>
          <p:nvPr/>
        </p:nvCxnSpPr>
        <p:spPr>
          <a:xfrm flipH="1">
            <a:off x="8870263" y="3319575"/>
            <a:ext cx="1" cy="368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BD6232D-D3E2-01A0-03EE-2995A2A99AB4}"/>
              </a:ext>
            </a:extLst>
          </p:cNvPr>
          <p:cNvCxnSpPr>
            <a:cxnSpLocks/>
            <a:stCxn id="15" idx="2"/>
            <a:endCxn id="19" idx="0"/>
          </p:cNvCxnSpPr>
          <p:nvPr/>
        </p:nvCxnSpPr>
        <p:spPr>
          <a:xfrm>
            <a:off x="8870263" y="4169091"/>
            <a:ext cx="1" cy="377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C2D8C7B9-6C2C-AAD5-10EB-13221599725E}"/>
              </a:ext>
            </a:extLst>
          </p:cNvPr>
          <p:cNvSpPr txBox="1"/>
          <p:nvPr/>
        </p:nvSpPr>
        <p:spPr>
          <a:xfrm>
            <a:off x="3207242"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
        <p:nvSpPr>
          <p:cNvPr id="88" name="TextBox 87">
            <a:extLst>
              <a:ext uri="{FF2B5EF4-FFF2-40B4-BE49-F238E27FC236}">
                <a16:creationId xmlns:a16="http://schemas.microsoft.com/office/drawing/2014/main" id="{B821B0D5-56DB-4897-B8CD-3E35211045CF}"/>
              </a:ext>
            </a:extLst>
          </p:cNvPr>
          <p:cNvSpPr txBox="1"/>
          <p:nvPr/>
        </p:nvSpPr>
        <p:spPr>
          <a:xfrm>
            <a:off x="9193085" y="3815673"/>
            <a:ext cx="2452882" cy="246221"/>
          </a:xfrm>
          <a:prstGeom prst="rect">
            <a:avLst/>
          </a:prstGeom>
          <a:noFill/>
        </p:spPr>
        <p:txBody>
          <a:bodyPr wrap="square">
            <a:spAutoFit/>
          </a:bodyPr>
          <a:lstStyle/>
          <a:p>
            <a:r>
              <a:rPr lang="en-US" sz="1000" dirty="0">
                <a:solidFill>
                  <a:srgbClr val="000000"/>
                </a:solidFill>
                <a:latin typeface="Cascadia Mono" panose="020B0609020000020004" pitchFamily="49" charset="0"/>
              </a:rPr>
              <a:t>OpenAI GPT Model (LLM)</a:t>
            </a:r>
            <a:endParaRPr lang="en-US" sz="1000" dirty="0"/>
          </a:p>
        </p:txBody>
      </p:sp>
    </p:spTree>
    <p:extLst>
      <p:ext uri="{BB962C8B-B14F-4D97-AF65-F5344CB8AC3E}">
        <p14:creationId xmlns:p14="http://schemas.microsoft.com/office/powerpoint/2010/main" val="90835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0BD6FC-3E7A-C78B-2C82-1206EBB03DC9}"/>
              </a:ext>
            </a:extLst>
          </p:cNvPr>
          <p:cNvPicPr>
            <a:picLocks noChangeAspect="1"/>
          </p:cNvPicPr>
          <p:nvPr/>
        </p:nvPicPr>
        <p:blipFill>
          <a:blip r:embed="rId2"/>
          <a:stretch>
            <a:fillRect/>
          </a:stretch>
        </p:blipFill>
        <p:spPr>
          <a:xfrm>
            <a:off x="2894685" y="1064543"/>
            <a:ext cx="6402629" cy="1034991"/>
          </a:xfrm>
          <a:prstGeom prst="rect">
            <a:avLst/>
          </a:prstGeom>
        </p:spPr>
      </p:pic>
      <p:pic>
        <p:nvPicPr>
          <p:cNvPr id="7" name="Picture 6">
            <a:extLst>
              <a:ext uri="{FF2B5EF4-FFF2-40B4-BE49-F238E27FC236}">
                <a16:creationId xmlns:a16="http://schemas.microsoft.com/office/drawing/2014/main" id="{659CEB1B-4767-A71A-9D2C-9B88A7D5EBDB}"/>
              </a:ext>
            </a:extLst>
          </p:cNvPr>
          <p:cNvPicPr>
            <a:picLocks noChangeAspect="1"/>
          </p:cNvPicPr>
          <p:nvPr/>
        </p:nvPicPr>
        <p:blipFill>
          <a:blip r:embed="rId3"/>
          <a:stretch>
            <a:fillRect/>
          </a:stretch>
        </p:blipFill>
        <p:spPr>
          <a:xfrm>
            <a:off x="1558104" y="2354136"/>
            <a:ext cx="2083783" cy="2361839"/>
          </a:xfrm>
          <a:prstGeom prst="rect">
            <a:avLst/>
          </a:prstGeom>
        </p:spPr>
      </p:pic>
      <p:pic>
        <p:nvPicPr>
          <p:cNvPr id="9" name="Picture 8">
            <a:extLst>
              <a:ext uri="{FF2B5EF4-FFF2-40B4-BE49-F238E27FC236}">
                <a16:creationId xmlns:a16="http://schemas.microsoft.com/office/drawing/2014/main" id="{D638B0DC-4977-7F38-7335-045F48D7E79F}"/>
              </a:ext>
            </a:extLst>
          </p:cNvPr>
          <p:cNvPicPr>
            <a:picLocks noChangeAspect="1"/>
          </p:cNvPicPr>
          <p:nvPr/>
        </p:nvPicPr>
        <p:blipFill>
          <a:blip r:embed="rId4"/>
          <a:stretch>
            <a:fillRect/>
          </a:stretch>
        </p:blipFill>
        <p:spPr>
          <a:xfrm>
            <a:off x="4035464" y="2354135"/>
            <a:ext cx="2060535" cy="2361840"/>
          </a:xfrm>
          <a:prstGeom prst="rect">
            <a:avLst/>
          </a:prstGeom>
        </p:spPr>
      </p:pic>
      <p:cxnSp>
        <p:nvCxnSpPr>
          <p:cNvPr id="11" name="Connector: Curved 10">
            <a:extLst>
              <a:ext uri="{FF2B5EF4-FFF2-40B4-BE49-F238E27FC236}">
                <a16:creationId xmlns:a16="http://schemas.microsoft.com/office/drawing/2014/main" id="{85F51AF2-E50A-471B-8208-09A2DF91C312}"/>
              </a:ext>
            </a:extLst>
          </p:cNvPr>
          <p:cNvCxnSpPr>
            <a:cxnSpLocks/>
            <a:endCxn id="7" idx="0"/>
          </p:cNvCxnSpPr>
          <p:nvPr/>
        </p:nvCxnSpPr>
        <p:spPr>
          <a:xfrm rot="10800000" flipV="1">
            <a:off x="2599996" y="1941474"/>
            <a:ext cx="806252"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DC708C17-0193-9C06-1FE3-27716E26D95C}"/>
              </a:ext>
            </a:extLst>
          </p:cNvPr>
          <p:cNvCxnSpPr>
            <a:cxnSpLocks/>
            <a:endCxn id="9" idx="0"/>
          </p:cNvCxnSpPr>
          <p:nvPr/>
        </p:nvCxnSpPr>
        <p:spPr>
          <a:xfrm>
            <a:off x="3956622" y="1941474"/>
            <a:ext cx="1109110" cy="412661"/>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095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376</Words>
  <Application>Microsoft Office PowerPoint</Application>
  <PresentationFormat>Widescreen</PresentationFormat>
  <Paragraphs>20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Cascadia Mono</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OpenAI LogProbs Workflow</dc:title>
  <dc:creator>Bart Czernicki</dc:creator>
  <cp:keywords>AzureOpenAI, AI, GenAI, OpenAI</cp:keywords>
  <dc:description>AzureOpenAI, AI, GenAI, OpenAI</dc:description>
  <cp:lastModifiedBy>Bart Czernicki</cp:lastModifiedBy>
  <cp:revision>9</cp:revision>
  <dcterms:created xsi:type="dcterms:W3CDTF">2024-03-31T22:51:43Z</dcterms:created>
  <dcterms:modified xsi:type="dcterms:W3CDTF">2024-04-02T18:19:45Z</dcterms:modified>
</cp:coreProperties>
</file>