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190146-3B61-544B-8A68-15D6E7193C40}">
          <p14:sldIdLst>
            <p14:sldId id="265"/>
            <p14:sldId id="264"/>
            <p14:sldId id="266"/>
            <p14:sldId id="267"/>
            <p14:sldId id="268"/>
            <p14:sldId id="269"/>
          </p14:sldIdLst>
        </p14:section>
        <p14:section name="Applied" id="{675E842B-1B59-A94B-A0D6-55AC10858A7F}">
          <p14:sldIdLst>
            <p14:sldId id="270"/>
          </p14:sldIdLst>
        </p14:section>
        <p14:section name="AI Brain" id="{223EA97B-8E87-0740-A32A-A7BAA331CB84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06" d="100"/>
          <a:sy n="106" d="100"/>
        </p:scale>
        <p:origin x="10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E8FBA-7790-BE4B-A711-6375D57AA7C0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70AEC-FDA9-144C-9A37-F7E9BF11F2F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9B6349-F956-5ADB-3A67-F9A795BB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D599C7-C250-BE30-32BF-809C90DBAB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D348BC-EAF2-1783-BDAE-4A55048BD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DF0F468-48A6-6C88-6F5B-9236C0B1413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BCDD-5D3D-F0F9-0CB2-ED824096D1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CFCDBE5-7687-18CF-DA7F-31A69B1F03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355D29-B7F3-66AD-6A9E-DEF86B305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92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CA95-3144-015A-B202-EFC5C735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6E3C23-A1D9-826F-954D-6FE679BC4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F7DBDD-9505-A9FF-E3E5-78708F5E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6296E26-18FC-A61A-1E12-5A90FDC17AB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2F38-27D2-9882-454E-634FD48EBC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86B210-DC99-EAEC-EAA0-93BA643467E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09CC5E-4AC5-00B2-989C-CD71EF6BD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196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25021-C421-EDE6-1A86-97C254629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E36D9-A5D1-9E6C-C425-48E766F2E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C4137C-4577-2112-F607-853711873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904AB76-30AA-BD02-AB22-42C70AE9EC9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0ED66-4D7A-D6B8-5939-A8E13170B23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C4CD93-DB20-2916-4373-8DF7879967A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1DD7-B76E-AC09-840F-58B8F817E6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7221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CEC9B-9472-FCEC-69C5-8F133147A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7D396-0C93-FC8F-2141-4EE098E1E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97E75F-E2B2-F379-6049-3179E9C8BE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32ACDAB8-18F7-9C88-B69A-C1C5AB97E78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257C2-E936-799E-8F65-23615885AD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D449EE9-DA96-840D-03ED-949FA2196C7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94980B-2C8B-E295-3D6D-33906BF149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9746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E77F-E190-A548-E811-3ECACF625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BD0EB-D22C-612B-AAF3-F71EAB44AD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F1AE4-996A-386D-A70D-6106CD786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908850A-4373-187F-B2F1-918335FBAA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64961-F949-3D22-08DA-B7110F6ABF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B92B57A-2047-F0F9-1D21-973A55A6B3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C1E89-5F91-2B22-E8A1-F6DF82668B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884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4B09B-21E6-1F94-F4A0-5D2233D9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868C0-28D7-4E89-B510-310CB6563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9E1C1-A5F1-5B1D-8A17-66969B146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4AA79CB-F006-9B09-F1E3-3E54B4B2EAA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7DC1C-327A-C5DE-A92B-47A6606DF9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F6FBE0-F983-71F3-28E5-E51AD6C06D0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7927F-D1CB-E43D-E43B-8CBD209B7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923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E3ED1-86C9-0D2A-0388-0E5A2226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EBFB7-630B-34A3-2DA7-B542CD0AF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FA4FA9-738A-8627-CA8C-3E3A6B4CF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endParaRPr 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8C54FE3-C4A1-C11B-A227-FA27F8507D3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D613E-F673-6001-AD3B-2F3980DCDA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EFEA1D-B72C-76C8-86A3-83131B726E9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12/30/24 1:32 PM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6D2AF-FAC3-6F1E-8E8F-2FD60CA7D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496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9A10C-43D4-1F38-4232-F5C1D7B54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B301A-1DD9-0089-0A8D-CA46256FA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0FBFB-D5AF-39B9-BFE5-F5BD929E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70D52-AD4B-1416-4416-6A7B0F06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4899-9FDB-E287-A276-3189391D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14AD-2654-A45F-94E8-8C5DF2D5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2501E-CF23-5846-BF8E-AF91217E4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AA8B2-06F8-FC00-505C-0FFB3129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474E-BED1-694E-1047-21C925C4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688C-440B-535A-1654-62CDF3C30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00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9F3CBF-C77E-5608-9DFE-FA7830291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B5A0C0-8F3C-BBE7-D122-C88A0090A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78DD1-AE81-6376-F054-71A988D22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9E4E4-5B2E-82E1-246E-F65AE220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75EE7-F599-D05E-0D65-6FF9FD9F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0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2F6A-86C6-C143-6192-4D09583AB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93EC3-77AA-0BBE-A992-0D94CEF1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FE2E8-F444-04F3-2214-F601D599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BD3F-88EF-92AB-D0D6-43344329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AB7D-0D0D-54B4-5432-32A40862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6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82B9C-8348-C620-C8C2-1BD399CB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F7F82-4B0C-5970-C4DE-C6FF65630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940F-0335-A7E1-2430-3F3D515A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10F5B-C00F-E31A-8A39-4E60F7F4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35F82-10A1-1BCE-7717-452D51D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760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FECE8-7EB9-8561-5931-A762A2481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4FA4-AD2C-512A-50EE-1538AF971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7CAA9-6727-17FE-1DCE-A6C67BB95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936696-661B-EA31-86DF-8814A4E2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61624-E6EC-38CB-8E4F-4822AEB3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1B7B2B-661A-4549-CDD4-6611E8D48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94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AE372-C6BF-EC3D-1E63-77DBEEE3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93256-7E78-7B28-CA18-140E77AA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4182C-360D-901E-3D26-D31AADF08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E5019-6AB4-678B-1145-DFC4299A5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59F3E-9D5F-7A3D-66BA-AF8D85EC7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1ECECC-FB3C-8310-A055-59553525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625154-1AF2-39EF-496F-0A99FD5B4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79F51-DCF3-9270-0FD9-BD1233039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41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6BF4-655C-3A0D-D5AD-F86A62FD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5C84C-3D61-03DD-25E6-120F6FF2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38DE39-252B-BD32-5A27-5D5F42FA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225FD-5B57-13A3-2BEC-642C32EA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43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88AEC4-013E-AB21-CD34-1CD4A2A3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F3848-4BD6-51A5-9329-AB66131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F4241-92F1-DB25-861C-6D41D7EFE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47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B9F6C-AAB5-13C3-B71D-E889739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EE0C-B87D-9A68-00AF-20320DC24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93AF51-CB1F-02CF-ECF8-C4CCE1C1C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189E6-8591-C5E7-6CD6-F320D49C4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E0E2F-6B1E-56A1-DB33-C3B43E15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16478-8B35-BD27-12C8-3C7AF848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04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9ED4-782B-B2C4-4726-70C0164EA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BD99E6-247C-AF7B-31F0-D5BB02939C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9BF5B-6E80-70F8-828A-5020D37F3F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EDF89-8F04-04D7-FE03-5FA88861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00B4A-87CE-A40D-D27D-D1F89713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54AA7-536E-7B4D-C70D-B9055BEB6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2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01647D-72ED-98F3-0FF1-FFFC79E5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1CE5B-0F4C-F363-7CF7-10DBA709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82B62-9265-122C-0D5F-6166423722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759E9-439F-164C-816F-E7C3A6980DCB}" type="datetimeFigureOut">
              <a:rPr lang="en-US" smtClean="0"/>
              <a:t>12/30/24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B10B-9821-502D-B008-0640D22B1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B44A7-0285-BDBE-FF69-039450227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C5B46-11F3-0B45-819F-BFA1E53B55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372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96466-CBBA-EA8B-91A5-5E78EEE9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AA04E5AE-78F7-A304-8850-AAB7BA93D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0F6A66-0164-523C-C3A2-7EB0BF7A5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2633814B-8018-094D-700D-51B9B7B52996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926F37-F434-134A-A455-8CE8069118B3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C857CCD0-79A8-0000-9D51-F55532939FE3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4B3150-730E-126E-235B-6F100FD63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46461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BAA49A-762A-CAA3-909E-04D92BD3F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87055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A01DE-FD49-E6FE-55D2-235F5A4CF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85417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0085D0D6-CC2A-A53F-D9F5-76B3132ED406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F45AF9A2-6AAE-0517-46FB-5E28C2C8ED23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9C2FA58E-DE6A-28F7-4D75-CF56B147962A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D8E77D-7DD2-50F5-62A7-7038D1654810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09509A-24B5-C612-6CA0-E2AD0BEB9AE9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633084-6CCE-FBE0-121B-CDCA90965081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906EA9-410B-B8B8-E3F8-3BEBED8C0ABD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CD38A85D-040A-5C9F-7C57-98E969779864}"/>
              </a:ext>
            </a:extLst>
          </p:cNvPr>
          <p:cNvSpPr txBox="1">
            <a:spLocks/>
          </p:cNvSpPr>
          <p:nvPr/>
        </p:nvSpPr>
        <p:spPr>
          <a:xfrm>
            <a:off x="349807" y="1114236"/>
            <a:ext cx="11017250" cy="61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Decision Intelligence Framework</a:t>
            </a:r>
          </a:p>
        </p:txBody>
      </p:sp>
    </p:spTree>
    <p:extLst>
      <p:ext uri="{BB962C8B-B14F-4D97-AF65-F5344CB8AC3E}">
        <p14:creationId xmlns:p14="http://schemas.microsoft.com/office/powerpoint/2010/main" val="1811267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3" grpId="0" animBg="1"/>
      <p:bldP spid="14" grpId="0"/>
      <p:bldP spid="22" grpId="0"/>
      <p:bldP spid="23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D7468-701B-1836-7BD6-F34BCA2F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6CF9FA2E-CD2A-A822-8C78-F260F5509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0B630C3-9346-5D85-A6CC-030FEECDD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>
                <a:alpha val="27974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483B5F05-CF2E-53AF-2E51-61B7715160DF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D99626-5C80-0DEB-EEF9-7E9D7EA7BCAD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166D9F55-8114-711C-1464-EFE3878CC843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873532-980E-333F-B547-96BF25E43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360933-80CA-24EF-6879-34E5970A4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67EFA00-B198-79C6-07AB-B11953E3F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D65B74E0-76E7-D01C-33D5-CB10A91EEB2C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1FB174A9-FAD7-A4FD-2AC7-D9A1150C48ED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498AF-C2E4-A491-5A6A-E3E3452A850A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7C9F34-BDDA-ED85-B9AF-B733C58FAB17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13759D-EA6E-D092-473D-9EC07CF46418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853A77D-BD3C-42DC-19FC-8549DC0A063C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FB03C56F-1363-24F3-6CFB-D7FE7E9F95F1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6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33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E558C-505D-84EF-E2E0-D8B35E3CA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02C4FD25-880B-E261-2094-72EA17046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BE2B11C-6EF9-36EB-3E96-86D360C54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5A27A820-2A98-9328-C812-77295750D555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037B20-65CF-88BE-6434-650A968CBAD8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E2FD9989-0856-60F3-9026-C5A2F1BB1FF4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626DE6-E22F-7A2A-B63D-E9B1DB510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531F2-C8ED-3E66-C315-365D427CA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F018FFB-0884-E237-7BD8-4BDA4B8BA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BFB116AA-B1E4-AC85-EEEE-695EEEF70706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7ED8A9EB-B031-9E74-E732-7CDCD387D386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0C7BA8-F19B-89AA-5C5E-D5478C5799C1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F9315B-9FC2-B5FF-5F84-79BF5889A538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7A6FDB-132D-98CD-68F6-8AF9316B7249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5126CE-186D-98F7-AA07-CC8EF9A7B946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6A2F0656-0BE9-0056-E22D-D88D176E8778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16629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EB909-616A-547F-2324-D1FC2DC3A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9CD8380A-ABBF-AA85-F552-2505AE5D5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BCB87EE-275F-A298-6797-877FEC546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E7734E3F-FE80-2C22-F20B-841A7792A5AD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7628D6-6C6E-B9AF-2C20-9353D193017A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5A90996F-C762-6BEB-8CB5-A1335024E231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D13EDD-3A17-0D05-B98E-58D146759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1E6F3-A26C-F75B-62BF-E7BF5C17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2EAC706-68B6-DCB9-FF32-3F844FFE97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1C0A7812-4DE7-EF06-0BCE-D06EDD4443D5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185A8F58-FD0B-AF59-6227-2D650DE77537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2CDA1-0FB4-90D5-36B1-E3311B2E4C3D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513F4D-4C1A-2AD6-E740-38E755B4AE78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2A79E0-96C5-EBC6-B0E7-DDB893697FEF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06A3EF-E20A-626D-D627-F3A6E768C4B4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0DB0E790-7E12-36C8-5750-2A6A189B74D3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48474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0536C-7340-2A33-9C9A-28D71B37F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1F37376E-9A46-8930-1927-F41C86463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00E839-8849-71A3-8AB7-C7C81A242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EFFE2605-1319-43D5-1751-59C69EB472D0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6FBCBF-9C81-F678-9650-5C7221CDF41D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1B5C6F19-7306-62D2-4261-164BD1318235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522266-13B5-1344-7A07-A1785F70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E3484E-3849-91FD-C8C4-A4C81D62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40F778-3896-E338-01B6-CEAA1F66B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89CCF495-123F-2FBB-3864-013F09A052E0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45EAE61E-EC12-9A08-D12A-FB2B6DF4CC5A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579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72DDAE-7FFC-81C8-16A9-C49623A87C95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0400D0-B29A-75D0-5101-1523106F8F5A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D5619B-C90F-8B48-1642-F38609E2BC30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EF8B3F-3E73-922E-E0FD-AC3BAAA2A0AE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9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9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67303C80-2FEB-F86F-2E76-05BF44959361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979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DD1FE-66E6-8E91-B6B5-23741C194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7B4C09DE-3181-3B4F-7B90-D9D9E1A2B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7"/>
            <a:ext cx="11232391" cy="1706722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CCB8FE-3E70-75FB-8435-ED112F47D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>
          <a:xfrm>
            <a:off x="2390909" y="2197731"/>
            <a:ext cx="310039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CB85C970-731B-A6D5-CF44-570B414BFAC6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854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B4C765-2F40-8E0F-E691-F551D707CD34}"/>
              </a:ext>
            </a:extLst>
          </p:cNvPr>
          <p:cNvSpPr txBox="1"/>
          <p:nvPr/>
        </p:nvSpPr>
        <p:spPr>
          <a:xfrm>
            <a:off x="599636" y="2610542"/>
            <a:ext cx="179127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decision reference points and uncover choices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AE4EE850-3078-3DEB-5287-C4E861849140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90BE54-1079-D54F-9F8E-AB8C7A35E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553794" y="2197731"/>
            <a:ext cx="411480" cy="4565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F1BDFB-9585-4022-B0BC-197B15F1D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17668" y="2197731"/>
            <a:ext cx="402336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A1C961-B48F-69DC-45C8-068648F5D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080332" y="2184316"/>
            <a:ext cx="431440" cy="0"/>
          </a:xfrm>
          <a:prstGeom prst="straightConnector1">
            <a:avLst/>
          </a:prstGeom>
          <a:ln w="9525">
            <a:solidFill>
              <a:schemeClr val="accent1">
                <a:alpha val="28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B1D8B2E2-6820-C670-1E10-BFCC4C6D23C1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8000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CE5BA45E-469B-87F3-7AE4-D6C5AECF7552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579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92B29-2886-8AAE-4705-2DB2C763A818}"/>
              </a:ext>
            </a:extLst>
          </p:cNvPr>
          <p:cNvSpPr txBox="1"/>
          <p:nvPr/>
        </p:nvSpPr>
        <p:spPr>
          <a:xfrm>
            <a:off x="2701084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787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Acquire data, create information to understand the situation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787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043D1A-511A-CAF7-E6BF-EFB87CF9A8F6}"/>
              </a:ext>
            </a:extLst>
          </p:cNvPr>
          <p:cNvSpPr txBox="1"/>
          <p:nvPr/>
        </p:nvSpPr>
        <p:spPr>
          <a:xfrm>
            <a:off x="4964958" y="2636319"/>
            <a:ext cx="1865963" cy="4964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Arrive at a conclusion and proceed to action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CE0BE5-4E1B-D9B2-BA4A-7B6267C4C608}"/>
              </a:ext>
            </a:extLst>
          </p:cNvPr>
          <p:cNvSpPr txBox="1"/>
          <p:nvPr/>
        </p:nvSpPr>
        <p:spPr>
          <a:xfrm>
            <a:off x="7205416" y="260806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  <a:alpha val="28475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decision reasoning and expected outcome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  <a:alpha val="28475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3A50A7-FDAB-90FD-859C-0247311ED77F}"/>
              </a:ext>
            </a:extLst>
          </p:cNvPr>
          <p:cNvSpPr txBox="1"/>
          <p:nvPr/>
        </p:nvSpPr>
        <p:spPr>
          <a:xfrm>
            <a:off x="9503778" y="2640081"/>
            <a:ext cx="1865963" cy="6657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Track feedback, impact and performance of the decision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80A1B2E7-AF17-E560-BB2E-485665FE9008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>
              <a:alpha val="27978"/>
            </a:srgbClr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40432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14" grpId="0"/>
      <p:bldP spid="22" grpId="0"/>
      <p:bldP spid="23" grpId="0"/>
      <p:bldP spid="27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C70F4-CC02-E441-9AEC-18C94C977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FE4D2F0B-4738-C368-C4F6-92CC9DD3F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49807" y="1714216"/>
            <a:ext cx="11232391" cy="2388551"/>
          </a:xfrm>
          <a:prstGeom prst="roundRect">
            <a:avLst>
              <a:gd name="adj" fmla="val 7119"/>
            </a:avLst>
          </a:prstGeom>
          <a:solidFill>
            <a:srgbClr val="FFFFFF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A5509E-9CA2-2DE4-8FC6-6933CB22B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682587" y="2181416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!! Purple box">
            <a:extLst>
              <a:ext uri="{FF2B5EF4-FFF2-40B4-BE49-F238E27FC236}">
                <a16:creationId xmlns:a16="http://schemas.microsoft.com/office/drawing/2014/main" id="{0C68B363-FA8B-D7D0-F5B0-CC7F10473FCC}"/>
              </a:ext>
            </a:extLst>
          </p:cNvPr>
          <p:cNvSpPr txBox="1"/>
          <p:nvPr/>
        </p:nvSpPr>
        <p:spPr>
          <a:xfrm>
            <a:off x="524810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dirty="0">
                <a:latin typeface="Segoe Sans Text Semibold"/>
              </a:rPr>
              <a:t>Decision Framing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467AF7-193E-73AE-C319-9042C295DCDB}"/>
              </a:ext>
            </a:extLst>
          </p:cNvPr>
          <p:cNvSpPr txBox="1"/>
          <p:nvPr/>
        </p:nvSpPr>
        <p:spPr>
          <a:xfrm>
            <a:off x="599636" y="2610542"/>
            <a:ext cx="1791273" cy="8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Is there significance to my mom’s predictive dream, or a mere coincidence?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10" name="!! Purple box">
            <a:extLst>
              <a:ext uri="{FF2B5EF4-FFF2-40B4-BE49-F238E27FC236}">
                <a16:creationId xmlns:a16="http://schemas.microsoft.com/office/drawing/2014/main" id="{A5E18F19-A9CF-3D2D-30B9-B809D294E44F}"/>
              </a:ext>
            </a:extLst>
          </p:cNvPr>
          <p:cNvSpPr txBox="1"/>
          <p:nvPr/>
        </p:nvSpPr>
        <p:spPr>
          <a:xfrm>
            <a:off x="9515090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Monitoring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4D67E2-193B-4AE2-0FC1-9042AF75E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946461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987F77-890C-E3D4-74FF-B1E829AE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187055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3541D26-15D8-6ED4-32D3-7824B63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485417" y="2197731"/>
            <a:ext cx="1018361" cy="2900"/>
          </a:xfrm>
          <a:prstGeom prst="straightConnector1">
            <a:avLst/>
          </a:prstGeom>
          <a:ln w="9525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!! Purple box">
            <a:extLst>
              <a:ext uri="{FF2B5EF4-FFF2-40B4-BE49-F238E27FC236}">
                <a16:creationId xmlns:a16="http://schemas.microsoft.com/office/drawing/2014/main" id="{32F67CC6-C9E8-1FCD-2160-8CC48BE0BF43}"/>
              </a:ext>
            </a:extLst>
          </p:cNvPr>
          <p:cNvSpPr txBox="1"/>
          <p:nvPr/>
        </p:nvSpPr>
        <p:spPr>
          <a:xfrm>
            <a:off x="7214233" y="192590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Communication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6" name="!! Purple box">
            <a:extLst>
              <a:ext uri="{FF2B5EF4-FFF2-40B4-BE49-F238E27FC236}">
                <a16:creationId xmlns:a16="http://schemas.microsoft.com/office/drawing/2014/main" id="{CA1999AF-C26B-5FDC-915C-0079AC4DFE38}"/>
              </a:ext>
            </a:extLst>
          </p:cNvPr>
          <p:cNvSpPr txBox="1"/>
          <p:nvPr/>
        </p:nvSpPr>
        <p:spPr>
          <a:xfrm>
            <a:off x="4964822" y="1939321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Decision Execution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3" name="!! Purple box">
            <a:extLst>
              <a:ext uri="{FF2B5EF4-FFF2-40B4-BE49-F238E27FC236}">
                <a16:creationId xmlns:a16="http://schemas.microsoft.com/office/drawing/2014/main" id="{98520B7B-44E7-4E66-EAB0-3604FAD0CBDD}"/>
              </a:ext>
            </a:extLst>
          </p:cNvPr>
          <p:cNvSpPr txBox="1"/>
          <p:nvPr/>
        </p:nvSpPr>
        <p:spPr>
          <a:xfrm>
            <a:off x="2700948" y="1943886"/>
            <a:ext cx="1866099" cy="516820"/>
          </a:xfrm>
          <a:prstGeom prst="roundRect">
            <a:avLst>
              <a:gd name="adj" fmla="val 16667"/>
            </a:avLst>
          </a:prstGeom>
          <a:solidFill>
            <a:srgbClr val="8661C5"/>
          </a:solidFill>
          <a:ln w="15875">
            <a:noFill/>
            <a:headEnd type="none" w="med" len="med"/>
            <a:tailEnd type="none" w="med" len="med"/>
          </a:ln>
          <a:effectLst>
            <a:outerShdw blurRad="101600" dist="1270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72000" rIns="179285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defTabSz="914102" fontAlgn="base">
              <a:spcBef>
                <a:spcPct val="0"/>
              </a:spcBef>
              <a:spcAft>
                <a:spcPct val="0"/>
              </a:spcAft>
              <a:defRPr sz="196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"/>
                <a:cs typeface="Segoe UI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10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noProof="0" dirty="0">
                <a:latin typeface="Segoe Sans Text Semibold"/>
              </a:rPr>
              <a:t>Gather Intelligence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Sans Text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03AE39-803F-D741-20A8-9FAF3C28C746}"/>
              </a:ext>
            </a:extLst>
          </p:cNvPr>
          <p:cNvSpPr txBox="1"/>
          <p:nvPr/>
        </p:nvSpPr>
        <p:spPr>
          <a:xfrm>
            <a:off x="2701084" y="2640081"/>
            <a:ext cx="1865963" cy="1342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Research various statistics: genealogy, fertility, USA households, probability of various events impacting birth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B63AE6-802F-8C08-47C8-7A972D97BBE1}"/>
              </a:ext>
            </a:extLst>
          </p:cNvPr>
          <p:cNvSpPr txBox="1"/>
          <p:nvPr/>
        </p:nvSpPr>
        <p:spPr>
          <a:xfrm>
            <a:off x="4964958" y="2636319"/>
            <a:ext cx="1865963" cy="11735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Create and calculate an independent math equation to arrive at a statistical probability of my mom’s prediction 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640866-B0AF-5C1C-888E-788092ADBFFD}"/>
              </a:ext>
            </a:extLst>
          </p:cNvPr>
          <p:cNvSpPr txBox="1"/>
          <p:nvPr/>
        </p:nvSpPr>
        <p:spPr>
          <a:xfrm>
            <a:off x="7205416" y="2608061"/>
            <a:ext cx="1865963" cy="13428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noProof="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Articulate the approach, calculations, devil’s advocate explanations </a:t>
            </a: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with data visualizations in a transparent article and blog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29CC03-EF67-2D8A-BF98-3069ED8BCAAA}"/>
              </a:ext>
            </a:extLst>
          </p:cNvPr>
          <p:cNvSpPr txBox="1"/>
          <p:nvPr/>
        </p:nvSpPr>
        <p:spPr>
          <a:xfrm>
            <a:off x="9503778" y="2640081"/>
            <a:ext cx="1865963" cy="83503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0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Sans Text Semibold"/>
                <a:cs typeface="Segoe UI Semilight" panose="020B0402040204020203" pitchFamily="34" charset="0"/>
              </a:rPr>
              <a:t>Present the information and source feedback from engaged audience</a:t>
            </a:r>
            <a:endParaRPr kumimoji="0" lang="en-US" sz="1000" b="0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Segoe Sans Text Semibold"/>
              <a:cs typeface="Segoe UI Semilight" panose="020B0402040204020203" pitchFamily="34" charset="0"/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32839614-AC59-93FA-783B-8B912385EC30}"/>
              </a:ext>
            </a:extLst>
          </p:cNvPr>
          <p:cNvSpPr txBox="1">
            <a:spLocks/>
          </p:cNvSpPr>
          <p:nvPr/>
        </p:nvSpPr>
        <p:spPr>
          <a:xfrm>
            <a:off x="349807" y="1114236"/>
            <a:ext cx="11017250" cy="6155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Applied Decision Intelligence</a:t>
            </a:r>
          </a:p>
        </p:txBody>
      </p:sp>
    </p:spTree>
    <p:extLst>
      <p:ext uri="{BB962C8B-B14F-4D97-AF65-F5344CB8AC3E}">
        <p14:creationId xmlns:p14="http://schemas.microsoft.com/office/powerpoint/2010/main" val="169335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19" grpId="0"/>
      <p:bldP spid="10" grpId="0" animBg="1"/>
      <p:bldP spid="7" grpId="0" animBg="1"/>
      <p:bldP spid="6" grpId="0" animBg="1"/>
      <p:bldP spid="3" grpId="0" animBg="1"/>
      <p:bldP spid="14" grpId="0"/>
      <p:bldP spid="22" grpId="0"/>
      <p:bldP spid="23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9">
            <a:extLst>
              <a:ext uri="{FF2B5EF4-FFF2-40B4-BE49-F238E27FC236}">
                <a16:creationId xmlns:a16="http://schemas.microsoft.com/office/drawing/2014/main" id="{EDE6A6B9-2142-DCC2-3BE2-D32E2B028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350183" y="2520616"/>
            <a:ext cx="11512950" cy="2177716"/>
          </a:xfrm>
          <a:prstGeom prst="roundRect">
            <a:avLst>
              <a:gd name="adj" fmla="val 6953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GB" sz="1000" b="1" ker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: Rounded Corners 89">
            <a:extLst>
              <a:ext uri="{FF2B5EF4-FFF2-40B4-BE49-F238E27FC236}">
                <a16:creationId xmlns:a16="http://schemas.microsoft.com/office/drawing/2014/main" id="{02FD32AF-CAB7-AE05-12E3-274F1E5B6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72480" y="3484400"/>
            <a:ext cx="3485907" cy="996103"/>
          </a:xfrm>
          <a:prstGeom prst="roundRect">
            <a:avLst>
              <a:gd name="adj" fmla="val 6953"/>
            </a:avLst>
          </a:prstGeom>
          <a:solidFill>
            <a:srgbClr val="C1DDE9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GB" sz="1000" b="1" ker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F10AB-3936-5700-B84D-CDB64F3B5737}"/>
              </a:ext>
            </a:extLst>
          </p:cNvPr>
          <p:cNvSpPr txBox="1"/>
          <p:nvPr/>
        </p:nvSpPr>
        <p:spPr>
          <a:xfrm>
            <a:off x="472480" y="3244689"/>
            <a:ext cx="2054148" cy="221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Commercial AI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sp>
        <p:nvSpPr>
          <p:cNvPr id="5" name="Rectangle: Rounded Corners 89">
            <a:extLst>
              <a:ext uri="{FF2B5EF4-FFF2-40B4-BE49-F238E27FC236}">
                <a16:creationId xmlns:a16="http://schemas.microsoft.com/office/drawing/2014/main" id="{409E6408-A16A-D54C-89CB-AD5216CA2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4276086" y="3484400"/>
            <a:ext cx="3485907" cy="996103"/>
          </a:xfrm>
          <a:prstGeom prst="roundRect">
            <a:avLst>
              <a:gd name="adj" fmla="val 6953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GB" sz="1000" b="1" ker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259F60-624B-16B6-2BD4-CF9CE5C011E0}"/>
              </a:ext>
            </a:extLst>
          </p:cNvPr>
          <p:cNvSpPr txBox="1"/>
          <p:nvPr/>
        </p:nvSpPr>
        <p:spPr>
          <a:xfrm>
            <a:off x="4276086" y="3244689"/>
            <a:ext cx="2054148" cy="221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Open-Source AI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sp>
        <p:nvSpPr>
          <p:cNvPr id="7" name="Rectangle: Rounded Corners 89">
            <a:extLst>
              <a:ext uri="{FF2B5EF4-FFF2-40B4-BE49-F238E27FC236}">
                <a16:creationId xmlns:a16="http://schemas.microsoft.com/office/drawing/2014/main" id="{0F58BD93-9849-6B9D-7EE5-15EF06DB7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079692" y="3484400"/>
            <a:ext cx="3485907" cy="996103"/>
          </a:xfrm>
          <a:prstGeom prst="roundRect">
            <a:avLst>
              <a:gd name="adj" fmla="val 6953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190500" dist="38100" dir="2700000" algn="tl" rotWithShape="0">
              <a:schemeClr val="tx1">
                <a:alpha val="20000"/>
              </a:schemeClr>
            </a:outerShdw>
          </a:effectLst>
        </p:spPr>
        <p:txBody>
          <a:bodyPr rot="0" spcFirstLastPara="0" vertOverflow="overflow" horzOverflow="overflow" vert="horz" wrap="square" lIns="72000" tIns="146304" rIns="182880" bIns="7200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GB" sz="1000" b="1" kern="0">
              <a:solidFill>
                <a:prstClr val="black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D0633B-7317-F44D-909F-3B72B3D11630}"/>
              </a:ext>
            </a:extLst>
          </p:cNvPr>
          <p:cNvSpPr txBox="1"/>
          <p:nvPr/>
        </p:nvSpPr>
        <p:spPr>
          <a:xfrm>
            <a:off x="8079692" y="3244689"/>
            <a:ext cx="1830204" cy="2210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4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Vendor and Partner AI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62A159-9579-B176-2E19-436544363793}"/>
              </a:ext>
            </a:extLst>
          </p:cNvPr>
          <p:cNvSpPr txBox="1"/>
          <p:nvPr/>
        </p:nvSpPr>
        <p:spPr>
          <a:xfrm>
            <a:off x="350183" y="2668060"/>
            <a:ext cx="11512950" cy="3157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Generative</a:t>
            </a:r>
            <a:r>
              <a:rPr lang="en-US" b="1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 AI Brain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pic>
        <p:nvPicPr>
          <p:cNvPr id="12" name="Graphic 11" descr="Head with gears outline">
            <a:extLst>
              <a:ext uri="{FF2B5EF4-FFF2-40B4-BE49-F238E27FC236}">
                <a16:creationId xmlns:a16="http://schemas.microsoft.com/office/drawing/2014/main" id="{D8C7C902-83A7-942C-BF21-4A7D3AD85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80" y="2014422"/>
            <a:ext cx="914400" cy="914400"/>
          </a:xfrm>
          <a:prstGeom prst="rect">
            <a:avLst/>
          </a:prstGeom>
        </p:spPr>
      </p:pic>
      <p:pic>
        <p:nvPicPr>
          <p:cNvPr id="13" name="2F358329-2C19-4FBA-B51C-51CE75BE790F" descr="openai logo">
            <a:extLst>
              <a:ext uri="{FF2B5EF4-FFF2-40B4-BE49-F238E27FC236}">
                <a16:creationId xmlns:a16="http://schemas.microsoft.com/office/drawing/2014/main" id="{8875CFAA-2CB9-04FF-BB7E-A6D891585C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7183" r="-3331"/>
          <a:stretch/>
        </p:blipFill>
        <p:spPr bwMode="auto">
          <a:xfrm>
            <a:off x="1189705" y="3616239"/>
            <a:ext cx="382710" cy="34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F889EDB-A8B9-7E9A-ACB1-E7C4AA2E3311}"/>
              </a:ext>
            </a:extLst>
          </p:cNvPr>
          <p:cNvSpPr txBox="1"/>
          <p:nvPr/>
        </p:nvSpPr>
        <p:spPr>
          <a:xfrm>
            <a:off x="860742" y="4019548"/>
            <a:ext cx="1040637" cy="41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Azure OpenAI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dirty="0">
                <a:ln>
                  <a:noFill/>
                </a:ln>
                <a:solidFill>
                  <a:srgbClr val="5D77C7"/>
                </a:solidFill>
                <a:effectLst/>
                <a:uLnTx/>
                <a:uFillTx/>
                <a:latin typeface="Segoe Sans Text Semibold"/>
                <a:cs typeface="Segoe UI Semibold" panose="020B0702040204020203" pitchFamily="34" charset="0"/>
              </a:rPr>
              <a:t>GPT-4o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pic>
        <p:nvPicPr>
          <p:cNvPr id="15" name="2F358329-2C19-4FBA-B51C-51CE75BE790F" descr="openai logo">
            <a:extLst>
              <a:ext uri="{FF2B5EF4-FFF2-40B4-BE49-F238E27FC236}">
                <a16:creationId xmlns:a16="http://schemas.microsoft.com/office/drawing/2014/main" id="{27DB131F-ACA1-3FF5-4E6C-BEF4911FD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7183" r="-3331"/>
          <a:stretch/>
        </p:blipFill>
        <p:spPr bwMode="auto">
          <a:xfrm>
            <a:off x="2738527" y="3612209"/>
            <a:ext cx="382710" cy="34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CAFB5B-BB54-403E-B660-57A0D2181A8E}"/>
              </a:ext>
            </a:extLst>
          </p:cNvPr>
          <p:cNvSpPr txBox="1"/>
          <p:nvPr/>
        </p:nvSpPr>
        <p:spPr>
          <a:xfrm>
            <a:off x="2409564" y="4015518"/>
            <a:ext cx="1040637" cy="41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Azure OpenAI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o</a:t>
            </a: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3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pic>
        <p:nvPicPr>
          <p:cNvPr id="17" name="Picture 6" descr="Meta Logo and symbol, meaning, history, PNG">
            <a:extLst>
              <a:ext uri="{FF2B5EF4-FFF2-40B4-BE49-F238E27FC236}">
                <a16:creationId xmlns:a16="http://schemas.microsoft.com/office/drawing/2014/main" id="{2ECE46E6-C0C8-B261-C4E3-EFCB8410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226" y="3668650"/>
            <a:ext cx="557868" cy="31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E74D196-36F2-708F-801C-7807059762C9}"/>
              </a:ext>
            </a:extLst>
          </p:cNvPr>
          <p:cNvSpPr txBox="1"/>
          <p:nvPr/>
        </p:nvSpPr>
        <p:spPr>
          <a:xfrm>
            <a:off x="4782841" y="4033864"/>
            <a:ext cx="1040637" cy="41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Meta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Llama 3.x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sp>
        <p:nvSpPr>
          <p:cNvPr id="20" name="AutoShape 8">
            <a:extLst>
              <a:ext uri="{FF2B5EF4-FFF2-40B4-BE49-F238E27FC236}">
                <a16:creationId xmlns:a16="http://schemas.microsoft.com/office/drawing/2014/main" id="{5987273E-E873-5496-040D-9BFB55790C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90551" y="3588802"/>
            <a:ext cx="2751221" cy="275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BA94D4-9EB6-54A9-3428-EAEC2E9404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9276" y="3609474"/>
            <a:ext cx="368565" cy="368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49E3AD3-7BFE-470D-216C-9D57903CA61F}"/>
              </a:ext>
            </a:extLst>
          </p:cNvPr>
          <p:cNvSpPr txBox="1"/>
          <p:nvPr/>
        </p:nvSpPr>
        <p:spPr>
          <a:xfrm>
            <a:off x="6270074" y="4033864"/>
            <a:ext cx="1040637" cy="41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Microsoft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Phi-4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pic>
        <p:nvPicPr>
          <p:cNvPr id="23" name="Picture 12" descr="Adobe Logo PNG Transparent Images - PNG All">
            <a:extLst>
              <a:ext uri="{FF2B5EF4-FFF2-40B4-BE49-F238E27FC236}">
                <a16:creationId xmlns:a16="http://schemas.microsoft.com/office/drawing/2014/main" id="{A708655D-A28F-154E-D90B-8A07234D1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1638" y="3616239"/>
            <a:ext cx="65659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4D59BE-62D6-EC46-B6AE-FD5724B01941}"/>
              </a:ext>
            </a:extLst>
          </p:cNvPr>
          <p:cNvSpPr txBox="1"/>
          <p:nvPr/>
        </p:nvSpPr>
        <p:spPr>
          <a:xfrm>
            <a:off x="8589862" y="4037149"/>
            <a:ext cx="1040637" cy="41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Adobe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Firefly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96908FF-6A49-DFB7-7F6B-3AA3C49B0A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31381" y="3594048"/>
            <a:ext cx="413714" cy="41371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4844F0C-7D4A-755E-530B-54F9EB859146}"/>
              </a:ext>
            </a:extLst>
          </p:cNvPr>
          <p:cNvSpPr txBox="1"/>
          <p:nvPr/>
        </p:nvSpPr>
        <p:spPr>
          <a:xfrm>
            <a:off x="9965402" y="4030835"/>
            <a:ext cx="1040637" cy="4182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Nasdaq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lang="en-US" sz="1200" b="1" noProof="0" dirty="0">
                <a:solidFill>
                  <a:srgbClr val="5D77C7"/>
                </a:solidFill>
                <a:latin typeface="Segoe Sans Text Semibold"/>
                <a:cs typeface="Segoe UI Semibold" panose="020B0702040204020203" pitchFamily="34" charset="0"/>
              </a:rPr>
              <a:t>BoardVantage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5D77C7"/>
              </a:solidFill>
              <a:effectLst/>
              <a:uLnTx/>
              <a:uFillTx/>
              <a:latin typeface="Segoe Sans Text Semibold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725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4" grpId="0"/>
      <p:bldP spid="16" grpId="0"/>
      <p:bldP spid="18" grpId="0"/>
      <p:bldP spid="22" grpId="0"/>
      <p:bldP spid="24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622</Words>
  <Application>Microsoft Macintosh PowerPoint</Application>
  <PresentationFormat>Widescreen</PresentationFormat>
  <Paragraphs>109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Segoe Sans Text Semibold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Czernicki</dc:creator>
  <cp:lastModifiedBy>Bart Czernicki</cp:lastModifiedBy>
  <cp:revision>13</cp:revision>
  <dcterms:created xsi:type="dcterms:W3CDTF">2024-12-02T01:34:58Z</dcterms:created>
  <dcterms:modified xsi:type="dcterms:W3CDTF">2024-12-30T21:31:55Z</dcterms:modified>
</cp:coreProperties>
</file>