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80"/>
    <p:restoredTop sz="96311"/>
  </p:normalViewPr>
  <p:slideViewPr>
    <p:cSldViewPr snapToGrid="0">
      <p:cViewPr varScale="1">
        <p:scale>
          <a:sx n="117" d="100"/>
          <a:sy n="117" d="100"/>
        </p:scale>
        <p:origin x="56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F42A-76CC-6BFF-3418-E325272C9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D98A48-28CA-6451-347C-B47356B64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314007-C05D-796F-0766-09069F5D2F8B}"/>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0659C354-C7E5-EA3D-9340-F4AED7F074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C7872A-FB80-7491-B190-6530BE240205}"/>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111041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F242-8956-1FF6-0A8A-4A5DE1A89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BF5F2-A4C7-D51A-CBA3-ACEDBA534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1CD22-1F8B-1E64-EAA2-888AAFB5D8F9}"/>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5A19FDC1-B05E-63F2-482D-6987AEAFC0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142388-BFCF-55A9-F0AA-01731E00717D}"/>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82801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723B3-0033-44AD-43F5-F3C83B65FF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A5807-B067-EBE1-FE6A-8B21740CF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EDD6-999C-B1D6-9E81-82A5E776ACAE}"/>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D4B27BC7-0327-93C1-0CEE-1F0256BEF6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E36DC2-B5CC-8F6A-9605-F0F0EAA1C3C5}"/>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78637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9A2B-D380-8CA3-EA5E-2CC960FAD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BCA81-7AED-5A8B-1382-F03FB6B26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76742-F76C-CB84-28BE-1DBCD85385AE}"/>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3A553CB4-C666-7548-DAF0-32CAE657BB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A6473F-7DEA-56D3-4652-16BFDC6366F1}"/>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9052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7DB-7BBA-E290-0828-E0B80D0E4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11D8F7-6A50-8FEB-45C3-055821075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4D46B-6199-8E42-20BA-B3EA9554E739}"/>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71F650F2-7781-FB9E-C1D9-CE07774836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F0ED07-0C9C-362A-A877-C672E0920F76}"/>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37124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396E-27A8-D1E4-9189-4B3794E3E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BB18A1-2868-7FA1-FD47-B64FB8E6C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F92C4-B8F2-851E-D186-741963ECF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FDAEF-DFBB-78A9-4E53-B05FA6939A72}"/>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6" name="Footer Placeholder 5">
            <a:extLst>
              <a:ext uri="{FF2B5EF4-FFF2-40B4-BE49-F238E27FC236}">
                <a16:creationId xmlns:a16="http://schemas.microsoft.com/office/drawing/2014/main" id="{92FAEA97-AB07-4157-5A0D-827F4325F9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175500-7DF5-880D-CAFD-F772181A2D3A}"/>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22285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5519-CB7E-ED62-DA98-4D0BDE36F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B1CDD6-88B8-E93A-F716-B958C0225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AA878-B315-E7D1-2797-E5EEC760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DC41F4-B17B-521F-8F7F-CA907A0F2F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99D98-CD06-4404-8904-9AC0A675A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B16D30-EAAC-9EB2-473A-D45E20928E65}"/>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8" name="Footer Placeholder 7">
            <a:extLst>
              <a:ext uri="{FF2B5EF4-FFF2-40B4-BE49-F238E27FC236}">
                <a16:creationId xmlns:a16="http://schemas.microsoft.com/office/drawing/2014/main" id="{CC2FDF24-77F5-CE3E-8447-F637B5D0D29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9EEDBD-FA62-3C6E-045D-B56A528DB19F}"/>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29870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D5E6-B8DF-1F0F-9622-9B53B1FB8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BCA7A7-C9F3-4325-F228-0C9EE1493024}"/>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4" name="Footer Placeholder 3">
            <a:extLst>
              <a:ext uri="{FF2B5EF4-FFF2-40B4-BE49-F238E27FC236}">
                <a16:creationId xmlns:a16="http://schemas.microsoft.com/office/drawing/2014/main" id="{DA9FB66B-DC50-1C39-D2DB-3DA23CA11EC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223D1B-0A75-B75D-AEDD-EEA04822F953}"/>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60658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A8821-0467-A0C6-DD55-711A50C860EB}"/>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3" name="Footer Placeholder 2">
            <a:extLst>
              <a:ext uri="{FF2B5EF4-FFF2-40B4-BE49-F238E27FC236}">
                <a16:creationId xmlns:a16="http://schemas.microsoft.com/office/drawing/2014/main" id="{E064BDB7-AFD2-373C-0D64-9D0B0AB6FE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6BD848-FE24-7CFA-650A-D8121E8025C4}"/>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70992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68AF-1D68-E775-EC64-80D2CEFC6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353837-FF59-B02D-5444-4008C261C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0AC9D-669D-347A-6C3F-91A8E16C2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27D9D-12A4-8FD2-9E08-75F2552AD1A3}"/>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6" name="Footer Placeholder 5">
            <a:extLst>
              <a:ext uri="{FF2B5EF4-FFF2-40B4-BE49-F238E27FC236}">
                <a16:creationId xmlns:a16="http://schemas.microsoft.com/office/drawing/2014/main" id="{6567B9A5-558A-35E3-6E87-44508F7AE3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58865A-97EE-2A98-DFD3-99BA3509E872}"/>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319894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C4AC-AA23-2FEF-0DAF-A53EE7B83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7EE1CA-1A3C-E520-3A22-4FCED0BB7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1A93A3-76A7-74C2-19F1-36D57F0CA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CAE3A-1746-3D2E-4426-E932DF1E7B9B}"/>
              </a:ext>
            </a:extLst>
          </p:cNvPr>
          <p:cNvSpPr>
            <a:spLocks noGrp="1"/>
          </p:cNvSpPr>
          <p:nvPr>
            <p:ph type="dt" sz="half" idx="10"/>
          </p:nvPr>
        </p:nvSpPr>
        <p:spPr/>
        <p:txBody>
          <a:bodyPr/>
          <a:lstStyle/>
          <a:p>
            <a:fld id="{4C5FABB2-20C3-FA46-B832-B81A4CBD1BF3}" type="datetimeFigureOut">
              <a:rPr lang="en-US" smtClean="0"/>
              <a:t>10/21/2024</a:t>
            </a:fld>
            <a:endParaRPr lang="en-US" dirty="0"/>
          </a:p>
        </p:txBody>
      </p:sp>
      <p:sp>
        <p:nvSpPr>
          <p:cNvPr id="6" name="Footer Placeholder 5">
            <a:extLst>
              <a:ext uri="{FF2B5EF4-FFF2-40B4-BE49-F238E27FC236}">
                <a16:creationId xmlns:a16="http://schemas.microsoft.com/office/drawing/2014/main" id="{3FE17A3B-D1DA-30DD-BB31-1790134D63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3E7672-AE6B-DB3D-0089-632D0A9A4E7D}"/>
              </a:ext>
            </a:extLst>
          </p:cNvPr>
          <p:cNvSpPr>
            <a:spLocks noGrp="1"/>
          </p:cNvSpPr>
          <p:nvPr>
            <p:ph type="sldNum" sz="quarter" idx="12"/>
          </p:nvPr>
        </p:nvSpPr>
        <p:spPr/>
        <p:txBody>
          <a:bodyPr/>
          <a:lstStyle/>
          <a:p>
            <a:fld id="{B4B90939-BCDA-6F4A-BE3C-C45B84C6F190}" type="slidenum">
              <a:rPr lang="en-US" smtClean="0"/>
              <a:t>‹#›</a:t>
            </a:fld>
            <a:endParaRPr lang="en-US" dirty="0"/>
          </a:p>
        </p:txBody>
      </p:sp>
    </p:spTree>
    <p:extLst>
      <p:ext uri="{BB962C8B-B14F-4D97-AF65-F5344CB8AC3E}">
        <p14:creationId xmlns:p14="http://schemas.microsoft.com/office/powerpoint/2010/main" val="246729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2DA2B-6379-0327-96DA-058972B80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5E22EC-C0F4-B167-6129-05276B924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2AF31-706A-B444-29D0-93357F709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FABB2-20C3-FA46-B832-B81A4CBD1BF3}" type="datetimeFigureOut">
              <a:rPr lang="en-US" smtClean="0"/>
              <a:t>10/21/2024</a:t>
            </a:fld>
            <a:endParaRPr lang="en-US" dirty="0"/>
          </a:p>
        </p:txBody>
      </p:sp>
      <p:sp>
        <p:nvSpPr>
          <p:cNvPr id="5" name="Footer Placeholder 4">
            <a:extLst>
              <a:ext uri="{FF2B5EF4-FFF2-40B4-BE49-F238E27FC236}">
                <a16:creationId xmlns:a16="http://schemas.microsoft.com/office/drawing/2014/main" id="{FA602B13-B4A9-5FB5-0DBA-BBBB3F184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37F470-B687-CB77-2F3C-6AA1E639CF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90939-BCDA-6F4A-BE3C-C45B84C6F190}" type="slidenum">
              <a:rPr lang="en-US" smtClean="0"/>
              <a:t>‹#›</a:t>
            </a:fld>
            <a:endParaRPr lang="en-US" dirty="0"/>
          </a:p>
        </p:txBody>
      </p:sp>
    </p:spTree>
    <p:extLst>
      <p:ext uri="{BB962C8B-B14F-4D97-AF65-F5344CB8AC3E}">
        <p14:creationId xmlns:p14="http://schemas.microsoft.com/office/powerpoint/2010/main" val="50495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E544E5-8973-74EB-15F0-CE61B3E39666}"/>
              </a:ext>
            </a:extLst>
          </p:cNvPr>
          <p:cNvSpPr/>
          <p:nvPr/>
        </p:nvSpPr>
        <p:spPr>
          <a:xfrm>
            <a:off x="268355"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Perform Risk Analysis on 10-K Document Sections</a:t>
            </a:r>
          </a:p>
        </p:txBody>
      </p:sp>
      <p:sp>
        <p:nvSpPr>
          <p:cNvPr id="5" name="TextBox 4">
            <a:extLst>
              <a:ext uri="{FF2B5EF4-FFF2-40B4-BE49-F238E27FC236}">
                <a16:creationId xmlns:a16="http://schemas.microsoft.com/office/drawing/2014/main" id="{ACF9001F-F6BA-8BA0-6D99-277DAAC8EDD8}"/>
              </a:ext>
            </a:extLst>
          </p:cNvPr>
          <p:cNvSpPr txBox="1"/>
          <p:nvPr/>
        </p:nvSpPr>
        <p:spPr>
          <a:xfrm>
            <a:off x="268356" y="1639956"/>
            <a:ext cx="1895060" cy="116955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Uses o1 reasoning to compare two years of SEC 10-K documents. o1 model uses reasoning to group the risk factor sections and identify differences. Output is in Markdown format.</a:t>
            </a:r>
          </a:p>
        </p:txBody>
      </p:sp>
      <p:sp>
        <p:nvSpPr>
          <p:cNvPr id="6" name="Rectangle 5">
            <a:extLst>
              <a:ext uri="{FF2B5EF4-FFF2-40B4-BE49-F238E27FC236}">
                <a16:creationId xmlns:a16="http://schemas.microsoft.com/office/drawing/2014/main" id="{09B08949-89D9-B013-0DF8-72C06B6AC2B1}"/>
              </a:ext>
            </a:extLst>
          </p:cNvPr>
          <p:cNvSpPr/>
          <p:nvPr/>
        </p:nvSpPr>
        <p:spPr>
          <a:xfrm>
            <a:off x="2527851"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Fix Markdown Formatting</a:t>
            </a:r>
          </a:p>
        </p:txBody>
      </p:sp>
      <p:sp>
        <p:nvSpPr>
          <p:cNvPr id="8" name="Rectangle 7">
            <a:extLst>
              <a:ext uri="{FF2B5EF4-FFF2-40B4-BE49-F238E27FC236}">
                <a16:creationId xmlns:a16="http://schemas.microsoft.com/office/drawing/2014/main" id="{B3C4A03E-622E-D3B0-7734-8609F15F4A24}"/>
              </a:ext>
            </a:extLst>
          </p:cNvPr>
          <p:cNvSpPr/>
          <p:nvPr/>
        </p:nvSpPr>
        <p:spPr>
          <a:xfrm>
            <a:off x="4787347"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Persist Markdown Files</a:t>
            </a:r>
          </a:p>
        </p:txBody>
      </p:sp>
      <p:sp>
        <p:nvSpPr>
          <p:cNvPr id="9" name="TextBox 8">
            <a:extLst>
              <a:ext uri="{FF2B5EF4-FFF2-40B4-BE49-F238E27FC236}">
                <a16:creationId xmlns:a16="http://schemas.microsoft.com/office/drawing/2014/main" id="{D8DECDA6-932A-2F53-8838-613084145727}"/>
              </a:ext>
            </a:extLst>
          </p:cNvPr>
          <p:cNvSpPr txBox="1"/>
          <p:nvPr/>
        </p:nvSpPr>
        <p:spPr>
          <a:xfrm>
            <a:off x="4787348" y="1639956"/>
            <a:ext cx="1895060" cy="86177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Saves the Markdown files for each risk factor in an output directory. This allows for the pipeline to be restarted from this point. </a:t>
            </a:r>
          </a:p>
        </p:txBody>
      </p:sp>
      <p:sp>
        <p:nvSpPr>
          <p:cNvPr id="10" name="Rectangle 9">
            <a:extLst>
              <a:ext uri="{FF2B5EF4-FFF2-40B4-BE49-F238E27FC236}">
                <a16:creationId xmlns:a16="http://schemas.microsoft.com/office/drawing/2014/main" id="{AD6CD4AA-C15E-1E4E-69DB-D082F92DF395}"/>
              </a:ext>
            </a:extLst>
          </p:cNvPr>
          <p:cNvSpPr/>
          <p:nvPr/>
        </p:nvSpPr>
        <p:spPr>
          <a:xfrm>
            <a:off x="7060094" y="964097"/>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Consolidate into a single Risk Analysis</a:t>
            </a:r>
          </a:p>
        </p:txBody>
      </p:sp>
      <p:sp>
        <p:nvSpPr>
          <p:cNvPr id="11" name="TextBox 10">
            <a:extLst>
              <a:ext uri="{FF2B5EF4-FFF2-40B4-BE49-F238E27FC236}">
                <a16:creationId xmlns:a16="http://schemas.microsoft.com/office/drawing/2014/main" id="{BE7D0097-3F0E-35A8-DA29-4B89BD94857C}"/>
              </a:ext>
            </a:extLst>
          </p:cNvPr>
          <p:cNvSpPr txBox="1"/>
          <p:nvPr/>
        </p:nvSpPr>
        <p:spPr>
          <a:xfrm>
            <a:off x="7060095" y="1639956"/>
            <a:ext cx="1895060" cy="86177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Consolidates the important risks from all the previously identified individual risk factor sections. A single risk analysis Markdown table is created.</a:t>
            </a:r>
          </a:p>
        </p:txBody>
      </p:sp>
      <p:sp>
        <p:nvSpPr>
          <p:cNvPr id="12" name="Rectangle 11">
            <a:extLst>
              <a:ext uri="{FF2B5EF4-FFF2-40B4-BE49-F238E27FC236}">
                <a16:creationId xmlns:a16="http://schemas.microsoft.com/office/drawing/2014/main" id="{187F6020-7F9A-2864-7BA2-2FB1BEA57952}"/>
              </a:ext>
            </a:extLst>
          </p:cNvPr>
          <p:cNvSpPr/>
          <p:nvPr/>
        </p:nvSpPr>
        <p:spPr>
          <a:xfrm>
            <a:off x="9332841" y="964096"/>
            <a:ext cx="1895061" cy="67586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Segoe UI" panose="020B0502040204020203" pitchFamily="34" charset="0"/>
                <a:cs typeface="Segoe UI" panose="020B0502040204020203" pitchFamily="34" charset="0"/>
              </a:rPr>
              <a:t>Apply Risk </a:t>
            </a:r>
          </a:p>
          <a:p>
            <a:pPr algn="ctr"/>
            <a:r>
              <a:rPr lang="en-US" sz="1200" b="1" dirty="0">
                <a:solidFill>
                  <a:schemeClr val="tx1"/>
                </a:solidFill>
                <a:latin typeface="Segoe UI" panose="020B0502040204020203" pitchFamily="34" charset="0"/>
                <a:cs typeface="Segoe UI" panose="020B0502040204020203" pitchFamily="34" charset="0"/>
              </a:rPr>
              <a:t>Mitigation Strategy with a Framework</a:t>
            </a:r>
          </a:p>
        </p:txBody>
      </p:sp>
      <p:sp>
        <p:nvSpPr>
          <p:cNvPr id="13" name="TextBox 12">
            <a:extLst>
              <a:ext uri="{FF2B5EF4-FFF2-40B4-BE49-F238E27FC236}">
                <a16:creationId xmlns:a16="http://schemas.microsoft.com/office/drawing/2014/main" id="{EFC28463-28ED-0736-D609-215D8D241B5F}"/>
              </a:ext>
            </a:extLst>
          </p:cNvPr>
          <p:cNvSpPr txBox="1"/>
          <p:nvPr/>
        </p:nvSpPr>
        <p:spPr>
          <a:xfrm>
            <a:off x="9332842" y="1639955"/>
            <a:ext cx="1895060" cy="707886"/>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Using the consolidated file that includes only the main risks, craft a Risk Mitigation strategy.  </a:t>
            </a:r>
          </a:p>
        </p:txBody>
      </p:sp>
      <p:pic>
        <p:nvPicPr>
          <p:cNvPr id="1026" name="Picture 2" descr="Open Ai Logo PNG Vectors Free Download">
            <a:extLst>
              <a:ext uri="{FF2B5EF4-FFF2-40B4-BE49-F238E27FC236}">
                <a16:creationId xmlns:a16="http://schemas.microsoft.com/office/drawing/2014/main" id="{6978C717-5358-B42F-475E-2355C5A2D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15" y="793964"/>
            <a:ext cx="335722" cy="3402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9636507-FBB5-5CF5-8CB9-A33C29EBC0E2}"/>
              </a:ext>
            </a:extLst>
          </p:cNvPr>
          <p:cNvSpPr txBox="1"/>
          <p:nvPr/>
        </p:nvSpPr>
        <p:spPr>
          <a:xfrm>
            <a:off x="178902" y="363934"/>
            <a:ext cx="11532766" cy="338554"/>
          </a:xfrm>
          <a:prstGeom prst="rect">
            <a:avLst/>
          </a:prstGeom>
          <a:noFill/>
        </p:spPr>
        <p:txBody>
          <a:bodyPr wrap="square" rtlCol="0">
            <a:spAutoFit/>
          </a:bodyPr>
          <a:lstStyle/>
          <a:p>
            <a:r>
              <a:rPr lang="en-US" sz="1600" b="1" dirty="0">
                <a:solidFill>
                  <a:schemeClr val="tx1">
                    <a:lumMod val="85000"/>
                    <a:lumOff val="15000"/>
                  </a:schemeClr>
                </a:solidFill>
                <a:latin typeface="Segoe UI" panose="020B0502040204020203" pitchFamily="34" charset="0"/>
                <a:cs typeface="Segoe UI" panose="020B0502040204020203" pitchFamily="34" charset="0"/>
              </a:rPr>
              <a:t>Risk Analysis with Azure OpenAI Pipeline – Autonomous Risk Analysis using Generative AI Reasoning</a:t>
            </a:r>
          </a:p>
        </p:txBody>
      </p:sp>
      <p:sp>
        <p:nvSpPr>
          <p:cNvPr id="2" name="Oval 1">
            <a:extLst>
              <a:ext uri="{FF2B5EF4-FFF2-40B4-BE49-F238E27FC236}">
                <a16:creationId xmlns:a16="http://schemas.microsoft.com/office/drawing/2014/main" id="{EEEE9A68-DD6F-E502-81B2-FC4A801E9820}"/>
              </a:ext>
            </a:extLst>
          </p:cNvPr>
          <p:cNvSpPr/>
          <p:nvPr/>
        </p:nvSpPr>
        <p:spPr>
          <a:xfrm>
            <a:off x="120372" y="846834"/>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1</a:t>
            </a:r>
          </a:p>
        </p:txBody>
      </p:sp>
      <p:sp>
        <p:nvSpPr>
          <p:cNvPr id="3" name="Oval 2">
            <a:extLst>
              <a:ext uri="{FF2B5EF4-FFF2-40B4-BE49-F238E27FC236}">
                <a16:creationId xmlns:a16="http://schemas.microsoft.com/office/drawing/2014/main" id="{3F256215-EB29-6682-3DB0-9C090D719F9F}"/>
              </a:ext>
            </a:extLst>
          </p:cNvPr>
          <p:cNvSpPr/>
          <p:nvPr/>
        </p:nvSpPr>
        <p:spPr>
          <a:xfrm>
            <a:off x="2379868" y="846834"/>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2</a:t>
            </a:r>
          </a:p>
        </p:txBody>
      </p:sp>
      <p:sp>
        <p:nvSpPr>
          <p:cNvPr id="23" name="Oval 22">
            <a:extLst>
              <a:ext uri="{FF2B5EF4-FFF2-40B4-BE49-F238E27FC236}">
                <a16:creationId xmlns:a16="http://schemas.microsoft.com/office/drawing/2014/main" id="{7DD49093-66EB-E5AF-EDFE-63EB9C754486}"/>
              </a:ext>
            </a:extLst>
          </p:cNvPr>
          <p:cNvSpPr/>
          <p:nvPr/>
        </p:nvSpPr>
        <p:spPr>
          <a:xfrm>
            <a:off x="4652615" y="839180"/>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3</a:t>
            </a:r>
          </a:p>
        </p:txBody>
      </p:sp>
      <p:sp>
        <p:nvSpPr>
          <p:cNvPr id="27" name="Oval 26">
            <a:extLst>
              <a:ext uri="{FF2B5EF4-FFF2-40B4-BE49-F238E27FC236}">
                <a16:creationId xmlns:a16="http://schemas.microsoft.com/office/drawing/2014/main" id="{615DC0E2-9E09-EB77-5DB0-E49A1DD6772B}"/>
              </a:ext>
            </a:extLst>
          </p:cNvPr>
          <p:cNvSpPr/>
          <p:nvPr/>
        </p:nvSpPr>
        <p:spPr>
          <a:xfrm>
            <a:off x="6941932" y="848071"/>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4</a:t>
            </a:r>
          </a:p>
        </p:txBody>
      </p:sp>
      <p:sp>
        <p:nvSpPr>
          <p:cNvPr id="28" name="Oval 27">
            <a:extLst>
              <a:ext uri="{FF2B5EF4-FFF2-40B4-BE49-F238E27FC236}">
                <a16:creationId xmlns:a16="http://schemas.microsoft.com/office/drawing/2014/main" id="{0E8D3E86-38E8-F1FB-D93A-BDB50E6C1F80}"/>
              </a:ext>
            </a:extLst>
          </p:cNvPr>
          <p:cNvSpPr/>
          <p:nvPr/>
        </p:nvSpPr>
        <p:spPr>
          <a:xfrm>
            <a:off x="9214679" y="848071"/>
            <a:ext cx="327109" cy="326869"/>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5</a:t>
            </a:r>
          </a:p>
        </p:txBody>
      </p:sp>
      <p:pic>
        <p:nvPicPr>
          <p:cNvPr id="34" name="Picture 8" descr="GitHub - microsoft/semantic-kernel: Integrate cutting-edge LLM technology  quickly and easily into your apps">
            <a:extLst>
              <a:ext uri="{FF2B5EF4-FFF2-40B4-BE49-F238E27FC236}">
                <a16:creationId xmlns:a16="http://schemas.microsoft.com/office/drawing/2014/main" id="{20902BD1-6799-A86B-7922-CB23AEC14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078" y="801903"/>
            <a:ext cx="430887" cy="4308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Open Ai Logo PNG Vectors Free Download">
            <a:extLst>
              <a:ext uri="{FF2B5EF4-FFF2-40B4-BE49-F238E27FC236}">
                <a16:creationId xmlns:a16="http://schemas.microsoft.com/office/drawing/2014/main" id="{6DC70727-6CA0-ECB0-671E-B845F3902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211" y="789487"/>
            <a:ext cx="335722" cy="34025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B40BE86B-41F7-F40D-E4B9-9D37F410A700}"/>
              </a:ext>
            </a:extLst>
          </p:cNvPr>
          <p:cNvSpPr txBox="1"/>
          <p:nvPr/>
        </p:nvSpPr>
        <p:spPr>
          <a:xfrm>
            <a:off x="2527850" y="1634395"/>
            <a:ext cx="1895060" cy="1015663"/>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Uses the GPT-4o-2024-08-06 model to fix any Markdown formatting issues. This could use the JSON schema adherence for a ”database approach”. </a:t>
            </a:r>
          </a:p>
        </p:txBody>
      </p:sp>
      <p:pic>
        <p:nvPicPr>
          <p:cNvPr id="37" name="Picture 2" descr="Open Ai Logo PNG Vectors Free Download">
            <a:extLst>
              <a:ext uri="{FF2B5EF4-FFF2-40B4-BE49-F238E27FC236}">
                <a16:creationId xmlns:a16="http://schemas.microsoft.com/office/drawing/2014/main" id="{3FEE11EA-D27A-83DA-F34B-518704D17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5680" y="836130"/>
            <a:ext cx="335722" cy="34025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Open Ai Logo PNG Vectors Free Download">
            <a:extLst>
              <a:ext uri="{FF2B5EF4-FFF2-40B4-BE49-F238E27FC236}">
                <a16:creationId xmlns:a16="http://schemas.microsoft.com/office/drawing/2014/main" id="{06DFB6C6-327D-D97E-BEEA-40F17C568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7798" y="801903"/>
            <a:ext cx="335722" cy="340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0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51B73648-4D07-C89A-C871-16C573D69DD3}"/>
              </a:ext>
            </a:extLst>
          </p:cNvPr>
          <p:cNvSpPr/>
          <p:nvPr/>
        </p:nvSpPr>
        <p:spPr>
          <a:xfrm>
            <a:off x="108716" y="464211"/>
            <a:ext cx="5858016" cy="343831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Bef>
                <a:spcPts val="90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Companies compete with us based on a growing variety of business models.</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•Even as we transition more of our business to infrastructure-, platform-, and software-as-a-service business model, the license-based proprietary software model generates a substantial portion of our software revenue. We bear the costs of converting original ideas into software products through investments in research and development, offsetting these costs with the revenue received from licensing our products. Many of our competitors also develop and sell software to businesses and consumers under this model.</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•We are investing in artificial intelligence (“AI”) across the entire company and infusing generative AI capabilities into our consumer and commercial offerings. We expect AI technology and services to be a highly competitive and rapidly evolving market. We will bear significant development and operational costs to build and support the AI capabilities, products, and services necessary to meet the needs of our customers. To compete effectively we must also be responsive to technological change, potential regulatory developments, and public scrutiny.</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•Other competitors develop and offer free applications, online services, and content, and make money by selling third-party advertising. Advertising revenue funds development of products and services these competitors provide to users at no or little cost, competing directly with our revenue-generating products.</a:t>
            </a:r>
          </a:p>
          <a:p>
            <a:pPr algn="just">
              <a:spcBef>
                <a:spcPts val="450"/>
              </a:spcBef>
              <a:spcAft>
                <a:spcPts val="0"/>
              </a:spcAft>
            </a:pPr>
            <a:r>
              <a:rPr lang="en-US" sz="700" b="0" i="0" dirty="0">
                <a:solidFill>
                  <a:srgbClr val="000000"/>
                </a:solidFill>
                <a:effectLst/>
                <a:latin typeface="Cascadia Mono" panose="020B0609020000020004" pitchFamily="49" charset="0"/>
                <a:cs typeface="Cascadia Mono" panose="020B0609020000020004" pitchFamily="49" charset="0"/>
              </a:rPr>
              <a:t>•Some companies compete with us by modifying and then distributing open source software at little or no cost to end users, using open source AI models, and earning revenue on advertising or integrated products and services. These firms do not bear the full costs of research and development for the open source products. Some open source products mimic the features and functionality of our products.</a:t>
            </a:r>
          </a:p>
        </p:txBody>
      </p:sp>
      <p:sp>
        <p:nvSpPr>
          <p:cNvPr id="39" name="TextBox 38">
            <a:extLst>
              <a:ext uri="{FF2B5EF4-FFF2-40B4-BE49-F238E27FC236}">
                <a16:creationId xmlns:a16="http://schemas.microsoft.com/office/drawing/2014/main" id="{89810DA6-2DC1-393A-22EC-F8A23BD58E22}"/>
              </a:ext>
            </a:extLst>
          </p:cNvPr>
          <p:cNvSpPr txBox="1"/>
          <p:nvPr/>
        </p:nvSpPr>
        <p:spPr>
          <a:xfrm>
            <a:off x="108715" y="4025639"/>
            <a:ext cx="2026281" cy="246221"/>
          </a:xfrm>
          <a:prstGeom prst="rect">
            <a:avLst/>
          </a:prstGeom>
          <a:noFill/>
        </p:spPr>
        <p:txBody>
          <a:bodyPr wrap="square" rtlCol="0">
            <a:spAutoFit/>
          </a:bodyPr>
          <a:lstStyle/>
          <a:p>
            <a:r>
              <a:rPr lang="en-US" sz="1000" b="1" dirty="0"/>
              <a:t>Prompt Instructions</a:t>
            </a:r>
          </a:p>
        </p:txBody>
      </p:sp>
      <p:sp>
        <p:nvSpPr>
          <p:cNvPr id="40" name="Rectangle: Rounded Corners 39">
            <a:extLst>
              <a:ext uri="{FF2B5EF4-FFF2-40B4-BE49-F238E27FC236}">
                <a16:creationId xmlns:a16="http://schemas.microsoft.com/office/drawing/2014/main" id="{95AE83D1-B4EF-DBE0-A7DB-1226B8076D05}"/>
              </a:ext>
            </a:extLst>
          </p:cNvPr>
          <p:cNvSpPr/>
          <p:nvPr/>
        </p:nvSpPr>
        <p:spPr>
          <a:xfrm>
            <a:off x="108715" y="4295235"/>
            <a:ext cx="11974567" cy="91477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highlight>
                  <a:srgbClr val="FFFFFF"/>
                </a:highlight>
                <a:latin typeface="Cascadia Mono" panose="020B0609020000020004" pitchFamily="49" charset="0"/>
              </a:rPr>
              <a:t> Please compare the risk factors from 2023 to 2024 by creating a Markdown table that shows the changes in risk factors between the two years. The Markdown compliant table should include the following columns:</a:t>
            </a:r>
          </a:p>
          <a:p>
            <a:r>
              <a:rPr lang="en-US" sz="700" dirty="0">
                <a:solidFill>
                  <a:schemeClr val="tx1"/>
                </a:solidFill>
                <a:highlight>
                  <a:srgbClr val="FFFFFF"/>
                </a:highlight>
                <a:latin typeface="Cascadia Mono" panose="020B0609020000020004" pitchFamily="49" charset="0"/>
              </a:rPr>
              <a:t>            1. Title, a brief summary Title for the Risk Factor</a:t>
            </a:r>
          </a:p>
          <a:p>
            <a:r>
              <a:rPr lang="en-US" sz="700" dirty="0">
                <a:solidFill>
                  <a:schemeClr val="tx1"/>
                </a:solidFill>
                <a:highlight>
                  <a:srgbClr val="FFFFFF"/>
                </a:highlight>
                <a:latin typeface="Cascadia Mono" panose="020B0609020000020004" pitchFamily="49" charset="0"/>
              </a:rPr>
              <a:t>            2. 2023 Risk Factor Summary: A brief summary of the risk factor from the 2023 10-K report.</a:t>
            </a:r>
          </a:p>
          <a:p>
            <a:r>
              <a:rPr lang="en-US" sz="700" dirty="0">
                <a:solidFill>
                  <a:schemeClr val="tx1"/>
                </a:solidFill>
                <a:highlight>
                  <a:srgbClr val="FFFFFF"/>
                </a:highlight>
                <a:latin typeface="Cascadia Mono" panose="020B0609020000020004" pitchFamily="49" charset="0"/>
              </a:rPr>
              <a:t>            3. 2024 Risk Factor Summary: A brief summary of the risk factor from the 2024 10-K report.</a:t>
            </a:r>
          </a:p>
          <a:p>
            <a:r>
              <a:rPr lang="en-US" sz="700" dirty="0">
                <a:solidFill>
                  <a:schemeClr val="tx1"/>
                </a:solidFill>
                <a:highlight>
                  <a:srgbClr val="FFFFFF"/>
                </a:highlight>
                <a:latin typeface="Cascadia Mono" panose="020B0609020000020004" pitchFamily="49" charset="0"/>
              </a:rPr>
              <a:t>            4. Change, description of the change between 2023 and 2024. </a:t>
            </a:r>
          </a:p>
          <a:p>
            <a:r>
              <a:rPr lang="en-US" sz="700" dirty="0">
                <a:solidFill>
                  <a:schemeClr val="tx1"/>
                </a:solidFill>
                <a:highlight>
                  <a:srgbClr val="FFFFFF"/>
                </a:highlight>
                <a:latin typeface="Cascadia Mono" panose="020B0609020000020004" pitchFamily="49" charset="0"/>
              </a:rPr>
              <a:t>Describe how the risk factor has evolved, specifying if it is new, modified, or removed. Match and align similar risk factors from both years, even if the wording has changed, to accurately reflect modifications. Ensure the table is properly formatted in Markdown and includes sequential row numbers. Generate a markdown table without enclosing it in a code block. </a:t>
            </a:r>
            <a:endParaRPr lang="en-US" sz="700" dirty="0">
              <a:solidFill>
                <a:schemeClr val="tx1"/>
              </a:solidFill>
            </a:endParaRPr>
          </a:p>
        </p:txBody>
      </p:sp>
      <p:sp>
        <p:nvSpPr>
          <p:cNvPr id="47" name="Rectangle: Rounded Corners 46">
            <a:extLst>
              <a:ext uri="{FF2B5EF4-FFF2-40B4-BE49-F238E27FC236}">
                <a16:creationId xmlns:a16="http://schemas.microsoft.com/office/drawing/2014/main" id="{969C574D-13D9-E4E8-AA17-7A9E28E9F8D1}"/>
              </a:ext>
            </a:extLst>
          </p:cNvPr>
          <p:cNvSpPr/>
          <p:nvPr/>
        </p:nvSpPr>
        <p:spPr>
          <a:xfrm>
            <a:off x="-683218" y="8236684"/>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48" name="TextBox 47">
            <a:extLst>
              <a:ext uri="{FF2B5EF4-FFF2-40B4-BE49-F238E27FC236}">
                <a16:creationId xmlns:a16="http://schemas.microsoft.com/office/drawing/2014/main" id="{73FF01DC-150E-5233-7D8D-057DA8A6E73E}"/>
              </a:ext>
            </a:extLst>
          </p:cNvPr>
          <p:cNvSpPr txBox="1"/>
          <p:nvPr/>
        </p:nvSpPr>
        <p:spPr>
          <a:xfrm>
            <a:off x="-678542" y="7990463"/>
            <a:ext cx="5551407" cy="246221"/>
          </a:xfrm>
          <a:prstGeom prst="rect">
            <a:avLst/>
          </a:prstGeom>
          <a:noFill/>
        </p:spPr>
        <p:txBody>
          <a:bodyPr wrap="square" rtlCol="0">
            <a:spAutoFit/>
          </a:bodyPr>
          <a:lstStyle/>
          <a:p>
            <a:pPr algn="ctr"/>
            <a:r>
              <a:rPr lang="en-US" sz="1000" b="1" dirty="0"/>
              <a:t>Output to Prompt Instruction #1</a:t>
            </a:r>
          </a:p>
        </p:txBody>
      </p:sp>
      <p:sp>
        <p:nvSpPr>
          <p:cNvPr id="50" name="Rectangle: Rounded Corners 49">
            <a:extLst>
              <a:ext uri="{FF2B5EF4-FFF2-40B4-BE49-F238E27FC236}">
                <a16:creationId xmlns:a16="http://schemas.microsoft.com/office/drawing/2014/main" id="{6B1D66F4-F8C9-16BE-8903-F89B19C499B1}"/>
              </a:ext>
            </a:extLst>
          </p:cNvPr>
          <p:cNvSpPr/>
          <p:nvPr/>
        </p:nvSpPr>
        <p:spPr>
          <a:xfrm>
            <a:off x="5302625" y="8236684"/>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51" name="TextBox 50">
            <a:extLst>
              <a:ext uri="{FF2B5EF4-FFF2-40B4-BE49-F238E27FC236}">
                <a16:creationId xmlns:a16="http://schemas.microsoft.com/office/drawing/2014/main" id="{CAC17C47-EDDF-1A7F-411E-9BC40FF75F5D}"/>
              </a:ext>
            </a:extLst>
          </p:cNvPr>
          <p:cNvSpPr txBox="1"/>
          <p:nvPr/>
        </p:nvSpPr>
        <p:spPr>
          <a:xfrm>
            <a:off x="5220277" y="7990463"/>
            <a:ext cx="5687911" cy="246221"/>
          </a:xfrm>
          <a:prstGeom prst="rect">
            <a:avLst/>
          </a:prstGeom>
          <a:noFill/>
        </p:spPr>
        <p:txBody>
          <a:bodyPr wrap="square" rtlCol="0">
            <a:spAutoFit/>
          </a:bodyPr>
          <a:lstStyle/>
          <a:p>
            <a:pPr algn="ctr"/>
            <a:r>
              <a:rPr lang="en-US" sz="1000" b="1" dirty="0"/>
              <a:t>Output to Prompt Instruction #2</a:t>
            </a:r>
          </a:p>
        </p:txBody>
      </p:sp>
      <p:sp>
        <p:nvSpPr>
          <p:cNvPr id="52" name="Rectangle: Rounded Corners 51">
            <a:extLst>
              <a:ext uri="{FF2B5EF4-FFF2-40B4-BE49-F238E27FC236}">
                <a16:creationId xmlns:a16="http://schemas.microsoft.com/office/drawing/2014/main" id="{2B46B91E-9651-71F9-88A3-5CC739D58B53}"/>
              </a:ext>
            </a:extLst>
          </p:cNvPr>
          <p:cNvSpPr/>
          <p:nvPr/>
        </p:nvSpPr>
        <p:spPr>
          <a:xfrm>
            <a:off x="5302623" y="87619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53" name="TextBox 52">
            <a:extLst>
              <a:ext uri="{FF2B5EF4-FFF2-40B4-BE49-F238E27FC236}">
                <a16:creationId xmlns:a16="http://schemas.microsoft.com/office/drawing/2014/main" id="{7B96998C-8115-2813-9E8A-EE21C1D7F755}"/>
              </a:ext>
            </a:extLst>
          </p:cNvPr>
          <p:cNvSpPr txBox="1"/>
          <p:nvPr/>
        </p:nvSpPr>
        <p:spPr>
          <a:xfrm>
            <a:off x="5220277" y="8515706"/>
            <a:ext cx="5551407" cy="246221"/>
          </a:xfrm>
          <a:prstGeom prst="rect">
            <a:avLst/>
          </a:prstGeom>
          <a:noFill/>
        </p:spPr>
        <p:txBody>
          <a:bodyPr wrap="square" rtlCol="0">
            <a:spAutoFit/>
          </a:bodyPr>
          <a:lstStyle/>
          <a:p>
            <a:pPr algn="ctr"/>
            <a:r>
              <a:rPr lang="en-US" sz="1000" b="1" dirty="0"/>
              <a:t>LogProbs Data</a:t>
            </a:r>
          </a:p>
        </p:txBody>
      </p:sp>
      <p:sp>
        <p:nvSpPr>
          <p:cNvPr id="68" name="TextBox 67">
            <a:extLst>
              <a:ext uri="{FF2B5EF4-FFF2-40B4-BE49-F238E27FC236}">
                <a16:creationId xmlns:a16="http://schemas.microsoft.com/office/drawing/2014/main" id="{623F20F6-8639-ABD5-CCBA-BDB3C1DF7A7F}"/>
              </a:ext>
            </a:extLst>
          </p:cNvPr>
          <p:cNvSpPr txBox="1"/>
          <p:nvPr/>
        </p:nvSpPr>
        <p:spPr>
          <a:xfrm>
            <a:off x="6225267" y="71506"/>
            <a:ext cx="5858016" cy="400110"/>
          </a:xfrm>
          <a:prstGeom prst="rect">
            <a:avLst/>
          </a:prstGeom>
          <a:noFill/>
        </p:spPr>
        <p:txBody>
          <a:bodyPr wrap="square" rtlCol="0">
            <a:spAutoFit/>
          </a:bodyPr>
          <a:lstStyle/>
          <a:p>
            <a:r>
              <a:rPr lang="en-US" sz="1000" b="1" dirty="0"/>
              <a:t>Microsoft 2024 SEC 10-K Document</a:t>
            </a:r>
          </a:p>
          <a:p>
            <a:r>
              <a:rPr lang="en-US" sz="1000" b="1" dirty="0"/>
              <a:t>Risk Factors - Business Model Competition Section</a:t>
            </a:r>
          </a:p>
        </p:txBody>
      </p:sp>
      <p:sp>
        <p:nvSpPr>
          <p:cNvPr id="70" name="Rectangle: Rounded Corners 69">
            <a:extLst>
              <a:ext uri="{FF2B5EF4-FFF2-40B4-BE49-F238E27FC236}">
                <a16:creationId xmlns:a16="http://schemas.microsoft.com/office/drawing/2014/main" id="{CFCE898E-9792-607A-C84E-26B57D5A4A5F}"/>
              </a:ext>
            </a:extLst>
          </p:cNvPr>
          <p:cNvSpPr/>
          <p:nvPr/>
        </p:nvSpPr>
        <p:spPr>
          <a:xfrm>
            <a:off x="6225269" y="491742"/>
            <a:ext cx="5858016" cy="3410787"/>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spcBef>
                <a:spcPts val="900"/>
              </a:spcBef>
            </a:pPr>
            <a:r>
              <a:rPr lang="en-US" sz="700" b="0" i="0" dirty="0">
                <a:solidFill>
                  <a:srgbClr val="000000"/>
                </a:solidFill>
                <a:effectLst/>
                <a:latin typeface="Cascadia Mono" panose="020B0609020000020004" pitchFamily="49" charset="0"/>
                <a:cs typeface="Cascadia Mono" panose="020B0609020000020004" pitchFamily="49" charset="0"/>
              </a:rPr>
              <a:t>Companies compete with us based on a growing variety of business models.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•A material part of our business involves cloud-based services available across the spectrum of computing devices. Our competitors continue to develop and deploy cloud-based services for consumers and business customers, and pricing and delivery models are evolving. We and our competitors are devoting significant resources to develop and deploy our cloud-based strategies.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•We are investing in artificial intelligence (“AI”) across the entire company and infusing generative AI capabilities into our consumer and commercial offerings. We expect AI technology and services to be a highly competitive and rapidly evolving market, and new competitors continue to enter the market. We will bear significant development and operational costs to build and support the AI models, services, platforms, and infrastructure necessary to meet the needs of our customers. To compete effectively we must also be responsive to technological change, new and potential regulatory developments, and public scrutiny.</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•Even as we transition more of our business to infrastructure-, platform-, and software-as-a-service business model, the license-based proprietary software model generates a substantial portion of our software revenue. We bear the costs of converting original ideas into software products through investments in research and development, offsetting these costs with the revenue received from licensing our products. Many of our competitors also develop and sell software to businesses and consumers under this model.</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•Other competitors develop and offer free applications, online services, and content, and make money by selling third-party advertising. Advertising revenue funds development of products and services these competitors provide to users at little or no cost, competing directly with our revenue-generating products.</a:t>
            </a:r>
          </a:p>
          <a:p>
            <a:pPr algn="just">
              <a:spcBef>
                <a:spcPts val="450"/>
              </a:spcBef>
            </a:pPr>
            <a:r>
              <a:rPr lang="en-US" sz="700" b="0" i="0" dirty="0">
                <a:solidFill>
                  <a:srgbClr val="000000"/>
                </a:solidFill>
                <a:effectLst/>
                <a:latin typeface="Cascadia Mono" panose="020B0609020000020004" pitchFamily="49" charset="0"/>
                <a:cs typeface="Cascadia Mono" panose="020B0609020000020004" pitchFamily="49" charset="0"/>
              </a:rPr>
              <a:t>•Some companies compete with us by modifying and then distributing open source software at little or no cost to end users, using open source AI models, and earning revenue on advertising or integrated products and services. These firms do not bear the full costs of research and development for the open source products. Some open source products mimic the features and functionality of our products.</a:t>
            </a:r>
          </a:p>
          <a:p>
            <a:pPr algn="just">
              <a:spcBef>
                <a:spcPts val="900"/>
              </a:spcBef>
              <a:spcAft>
                <a:spcPts val="0"/>
              </a:spcAft>
            </a:pPr>
            <a:endParaRPr lang="en-US" sz="700" b="0" i="0" dirty="0">
              <a:solidFill>
                <a:srgbClr val="000000"/>
              </a:solidFill>
              <a:effectLst/>
              <a:latin typeface="Cascadia Mono" panose="020B0609020000020004" pitchFamily="49" charset="0"/>
              <a:cs typeface="Cascadia Mono" panose="020B0609020000020004" pitchFamily="49" charset="0"/>
            </a:endParaRPr>
          </a:p>
        </p:txBody>
      </p:sp>
      <p:cxnSp>
        <p:nvCxnSpPr>
          <p:cNvPr id="78" name="Connector: Curved 77">
            <a:extLst>
              <a:ext uri="{FF2B5EF4-FFF2-40B4-BE49-F238E27FC236}">
                <a16:creationId xmlns:a16="http://schemas.microsoft.com/office/drawing/2014/main" id="{F167CB72-3715-7AE0-84C7-073635FB10BF}"/>
              </a:ext>
            </a:extLst>
          </p:cNvPr>
          <p:cNvCxnSpPr>
            <a:cxnSpLocks/>
            <a:stCxn id="38" idx="2"/>
            <a:endCxn id="40" idx="0"/>
          </p:cNvCxnSpPr>
          <p:nvPr/>
        </p:nvCxnSpPr>
        <p:spPr>
          <a:xfrm rot="16200000" flipH="1">
            <a:off x="4370508" y="2569744"/>
            <a:ext cx="392706" cy="3058275"/>
          </a:xfrm>
          <a:prstGeom prst="curvedConnector3">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7EC3D8DA-D5DF-890F-EB8B-9E9CB87D21B6}"/>
              </a:ext>
            </a:extLst>
          </p:cNvPr>
          <p:cNvCxnSpPr>
            <a:cxnSpLocks/>
            <a:stCxn id="70" idx="2"/>
            <a:endCxn id="40" idx="0"/>
          </p:cNvCxnSpPr>
          <p:nvPr/>
        </p:nvCxnSpPr>
        <p:spPr>
          <a:xfrm rot="5400000">
            <a:off x="7428785" y="2569743"/>
            <a:ext cx="392706" cy="3058278"/>
          </a:xfrm>
          <a:prstGeom prst="curvedConnector3">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B4FC51A-D7E5-8406-91D1-2746D4208DEF}"/>
              </a:ext>
            </a:extLst>
          </p:cNvPr>
          <p:cNvSpPr txBox="1"/>
          <p:nvPr/>
        </p:nvSpPr>
        <p:spPr>
          <a:xfrm>
            <a:off x="108715" y="71506"/>
            <a:ext cx="5858016" cy="400110"/>
          </a:xfrm>
          <a:prstGeom prst="rect">
            <a:avLst/>
          </a:prstGeom>
          <a:noFill/>
        </p:spPr>
        <p:txBody>
          <a:bodyPr wrap="square" rtlCol="0">
            <a:spAutoFit/>
          </a:bodyPr>
          <a:lstStyle/>
          <a:p>
            <a:r>
              <a:rPr lang="en-US" sz="1000" b="1" dirty="0"/>
              <a:t>Microsoft 2023 SEC 10-K Document</a:t>
            </a:r>
          </a:p>
          <a:p>
            <a:r>
              <a:rPr lang="en-US" sz="1000" b="1" dirty="0"/>
              <a:t>Risk Factors - Business Model Competition Section</a:t>
            </a:r>
          </a:p>
        </p:txBody>
      </p:sp>
      <p:sp>
        <p:nvSpPr>
          <p:cNvPr id="101" name="Rectangle: Rounded Corners 100">
            <a:extLst>
              <a:ext uri="{FF2B5EF4-FFF2-40B4-BE49-F238E27FC236}">
                <a16:creationId xmlns:a16="http://schemas.microsoft.com/office/drawing/2014/main" id="{1FF2F74E-D915-7B2D-97E8-8004133A093C}"/>
              </a:ext>
            </a:extLst>
          </p:cNvPr>
          <p:cNvSpPr/>
          <p:nvPr/>
        </p:nvSpPr>
        <p:spPr>
          <a:xfrm>
            <a:off x="108714" y="5646603"/>
            <a:ext cx="11974567" cy="116742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800" dirty="0">
              <a:solidFill>
                <a:schemeClr val="tx1"/>
              </a:solidFill>
            </a:endParaRPr>
          </a:p>
        </p:txBody>
      </p:sp>
      <p:graphicFrame>
        <p:nvGraphicFramePr>
          <p:cNvPr id="104" name="Table 103">
            <a:extLst>
              <a:ext uri="{FF2B5EF4-FFF2-40B4-BE49-F238E27FC236}">
                <a16:creationId xmlns:a16="http://schemas.microsoft.com/office/drawing/2014/main" id="{3686F03C-2595-66A9-9592-D71289577059}"/>
              </a:ext>
            </a:extLst>
          </p:cNvPr>
          <p:cNvGraphicFramePr>
            <a:graphicFrameLocks noGrp="1"/>
          </p:cNvGraphicFramePr>
          <p:nvPr>
            <p:extLst>
              <p:ext uri="{D42A27DB-BD31-4B8C-83A1-F6EECF244321}">
                <p14:modId xmlns:p14="http://schemas.microsoft.com/office/powerpoint/2010/main" val="4143616231"/>
              </p:ext>
            </p:extLst>
          </p:nvPr>
        </p:nvGraphicFramePr>
        <p:xfrm>
          <a:off x="310393" y="5696987"/>
          <a:ext cx="11522277" cy="1066800"/>
        </p:xfrm>
        <a:graphic>
          <a:graphicData uri="http://schemas.openxmlformats.org/drawingml/2006/table">
            <a:tbl>
              <a:tblPr firstRow="1" bandRow="1">
                <a:tableStyleId>{073A0DAA-6AF3-43AB-8588-CEC1D06C72B9}</a:tableStyleId>
              </a:tblPr>
              <a:tblGrid>
                <a:gridCol w="245155">
                  <a:extLst>
                    <a:ext uri="{9D8B030D-6E8A-4147-A177-3AD203B41FA5}">
                      <a16:colId xmlns:a16="http://schemas.microsoft.com/office/drawing/2014/main" val="4231528064"/>
                    </a:ext>
                  </a:extLst>
                </a:gridCol>
                <a:gridCol w="920406">
                  <a:extLst>
                    <a:ext uri="{9D8B030D-6E8A-4147-A177-3AD203B41FA5}">
                      <a16:colId xmlns:a16="http://schemas.microsoft.com/office/drawing/2014/main" val="1547684084"/>
                    </a:ext>
                  </a:extLst>
                </a:gridCol>
                <a:gridCol w="3728933">
                  <a:extLst>
                    <a:ext uri="{9D8B030D-6E8A-4147-A177-3AD203B41FA5}">
                      <a16:colId xmlns:a16="http://schemas.microsoft.com/office/drawing/2014/main" val="211056132"/>
                    </a:ext>
                  </a:extLst>
                </a:gridCol>
                <a:gridCol w="3522487">
                  <a:extLst>
                    <a:ext uri="{9D8B030D-6E8A-4147-A177-3AD203B41FA5}">
                      <a16:colId xmlns:a16="http://schemas.microsoft.com/office/drawing/2014/main" val="1401851626"/>
                    </a:ext>
                  </a:extLst>
                </a:gridCol>
                <a:gridCol w="3105296">
                  <a:extLst>
                    <a:ext uri="{9D8B030D-6E8A-4147-A177-3AD203B41FA5}">
                      <a16:colId xmlns:a16="http://schemas.microsoft.com/office/drawing/2014/main" val="2378001542"/>
                    </a:ext>
                  </a:extLst>
                </a:gridCol>
              </a:tblGrid>
              <a:tr h="181436">
                <a:tc>
                  <a:txBody>
                    <a:bodyPr/>
                    <a:lstStyle/>
                    <a:p>
                      <a:r>
                        <a:rPr lang="en-US" sz="1000" b="1" dirty="0"/>
                        <a:t>#</a:t>
                      </a:r>
                    </a:p>
                  </a:txBody>
                  <a:tcPr/>
                </a:tc>
                <a:tc>
                  <a:txBody>
                    <a:bodyPr/>
                    <a:lstStyle/>
                    <a:p>
                      <a:r>
                        <a:rPr lang="en-US" sz="1000" b="1" dirty="0"/>
                        <a:t>Title</a:t>
                      </a:r>
                    </a:p>
                  </a:txBody>
                  <a:tcPr/>
                </a:tc>
                <a:tc>
                  <a:txBody>
                    <a:bodyPr/>
                    <a:lstStyle/>
                    <a:p>
                      <a:r>
                        <a:rPr lang="en-US" sz="1000" b="1" i="0" kern="1200" dirty="0">
                          <a:solidFill>
                            <a:schemeClr val="lt1"/>
                          </a:solidFill>
                          <a:effectLst/>
                          <a:latin typeface="+mn-lt"/>
                          <a:ea typeface="+mn-ea"/>
                          <a:cs typeface="+mn-cs"/>
                        </a:rPr>
                        <a:t>2023 Risk Factor Summary</a:t>
                      </a:r>
                      <a:endParaRPr lang="en-US" sz="1000" b="1" dirty="0"/>
                    </a:p>
                  </a:txBody>
                  <a:tcPr/>
                </a:tc>
                <a:tc>
                  <a:txBody>
                    <a:bodyPr/>
                    <a:lstStyle/>
                    <a:p>
                      <a:r>
                        <a:rPr lang="en-US" sz="1000" b="1" i="0" kern="1200" dirty="0">
                          <a:solidFill>
                            <a:schemeClr val="lt1"/>
                          </a:solidFill>
                          <a:effectLst/>
                          <a:latin typeface="+mn-lt"/>
                          <a:ea typeface="+mn-ea"/>
                          <a:cs typeface="+mn-cs"/>
                        </a:rPr>
                        <a:t>2024 Risk Factor Summary</a:t>
                      </a:r>
                      <a:endParaRPr lang="en-US" sz="1000" b="1" dirty="0"/>
                    </a:p>
                  </a:txBody>
                  <a:tcPr/>
                </a:tc>
                <a:tc>
                  <a:txBody>
                    <a:bodyPr/>
                    <a:lstStyle/>
                    <a:p>
                      <a:r>
                        <a:rPr lang="en-US" sz="1000" b="1" dirty="0"/>
                        <a:t>Change</a:t>
                      </a:r>
                    </a:p>
                  </a:txBody>
                  <a:tcPr/>
                </a:tc>
                <a:extLst>
                  <a:ext uri="{0D108BD9-81ED-4DB2-BD59-A6C34878D82A}">
                    <a16:rowId xmlns:a16="http://schemas.microsoft.com/office/drawing/2014/main" val="2159735917"/>
                  </a:ext>
                </a:extLst>
              </a:tr>
              <a:tr h="782243">
                <a:tc>
                  <a:txBody>
                    <a:bodyPr/>
                    <a:lstStyle/>
                    <a:p>
                      <a:r>
                        <a:rPr lang="en-US" sz="800" dirty="0"/>
                        <a:t>1</a:t>
                      </a:r>
                    </a:p>
                  </a:txBody>
                  <a:tcPr/>
                </a:tc>
                <a:tc>
                  <a:txBody>
                    <a:bodyPr/>
                    <a:lstStyle/>
                    <a:p>
                      <a:r>
                        <a:rPr lang="en-US" sz="800" b="0" i="0" kern="1200" dirty="0">
                          <a:solidFill>
                            <a:schemeClr val="dk1"/>
                          </a:solidFill>
                          <a:effectLst/>
                          <a:latin typeface="+mn-lt"/>
                          <a:ea typeface="+mn-ea"/>
                          <a:cs typeface="+mn-cs"/>
                        </a:rPr>
                        <a:t>Business model competition</a:t>
                      </a:r>
                      <a:endParaRPr lang="en-US" sz="800" dirty="0"/>
                    </a:p>
                  </a:txBody>
                  <a:tcPr/>
                </a:tc>
                <a:tc>
                  <a:txBody>
                    <a:bodyPr/>
                    <a:lstStyle/>
                    <a:p>
                      <a:r>
                        <a:rPr lang="en-US" sz="800" b="0" i="0" kern="1200" dirty="0">
                          <a:solidFill>
                            <a:schemeClr val="dk1"/>
                          </a:solidFill>
                          <a:effectLst/>
                          <a:latin typeface="+mn-lt"/>
                          <a:ea typeface="+mn-ea"/>
                          <a:cs typeface="+mn-cs"/>
                        </a:rPr>
                        <a:t>Competitors use various business models. Microsoft is transitioning to cloud-based services, investing in AI, competes with firms offering free applications funded by advertising, and faces competition from companies using open source software. Competitive pressures may lead to lower revenue and margins.</a:t>
                      </a:r>
                      <a:endParaRPr lang="en-US" sz="800" dirty="0"/>
                    </a:p>
                  </a:txBody>
                  <a:tcPr/>
                </a:tc>
                <a:tc>
                  <a:txBody>
                    <a:bodyPr/>
                    <a:lstStyle/>
                    <a:p>
                      <a:r>
                        <a:rPr lang="en-US" sz="800" b="0" i="0" kern="1200" dirty="0">
                          <a:solidFill>
                            <a:schemeClr val="dk1"/>
                          </a:solidFill>
                          <a:effectLst/>
                          <a:latin typeface="+mn-lt"/>
                          <a:ea typeface="+mn-ea"/>
                          <a:cs typeface="+mn-cs"/>
                        </a:rPr>
                        <a:t>Emphasis on cloud-based services as a significant part of the business. Investing in AI across the company; the AI market is expected to be highly competitive and rapidly evolving, with new competitors entering. License-based software still generates substantial revenue. Similar competition from free applications and open source software. Competitive pressures may adversely affect financial condition and results.</a:t>
                      </a:r>
                      <a:endParaRPr lang="en-US" sz="800" dirty="0"/>
                    </a:p>
                  </a:txBody>
                  <a:tcPr/>
                </a:tc>
                <a:tc>
                  <a:txBody>
                    <a:bodyPr/>
                    <a:lstStyle/>
                    <a:p>
                      <a:r>
                        <a:rPr lang="en-US" sz="800" b="0" i="0" kern="1200" dirty="0">
                          <a:solidFill>
                            <a:schemeClr val="dk1"/>
                          </a:solidFill>
                          <a:effectLst/>
                          <a:latin typeface="+mn-lt"/>
                          <a:ea typeface="+mn-ea"/>
                          <a:cs typeface="+mn-cs"/>
                        </a:rPr>
                        <a:t>Increased emphasis on AI investment and competition, noting that new competitors continue to enter the AI market. Acknowledges that competitive pressures may adversely affect financial condition and results. Wording adjusted to reflect these changes.</a:t>
                      </a:r>
                      <a:endParaRPr lang="en-US" sz="800" dirty="0"/>
                    </a:p>
                  </a:txBody>
                  <a:tcPr/>
                </a:tc>
                <a:extLst>
                  <a:ext uri="{0D108BD9-81ED-4DB2-BD59-A6C34878D82A}">
                    <a16:rowId xmlns:a16="http://schemas.microsoft.com/office/drawing/2014/main" val="3216057768"/>
                  </a:ext>
                </a:extLst>
              </a:tr>
            </a:tbl>
          </a:graphicData>
        </a:graphic>
      </p:graphicFrame>
      <p:cxnSp>
        <p:nvCxnSpPr>
          <p:cNvPr id="106" name="Straight Arrow Connector 105">
            <a:extLst>
              <a:ext uri="{FF2B5EF4-FFF2-40B4-BE49-F238E27FC236}">
                <a16:creationId xmlns:a16="http://schemas.microsoft.com/office/drawing/2014/main" id="{3398634F-0812-DAE0-8E16-C85CD8C271AC}"/>
              </a:ext>
            </a:extLst>
          </p:cNvPr>
          <p:cNvCxnSpPr>
            <a:stCxn id="40" idx="2"/>
          </p:cNvCxnSpPr>
          <p:nvPr/>
        </p:nvCxnSpPr>
        <p:spPr>
          <a:xfrm>
            <a:off x="6095999" y="5210013"/>
            <a:ext cx="0" cy="436591"/>
          </a:xfrm>
          <a:prstGeom prst="straightConnector1">
            <a:avLst/>
          </a:prstGeom>
          <a:ln>
            <a:solidFill>
              <a:schemeClr val="accent1">
                <a:alpha val="6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B2C4002D-2945-F1A3-4637-181E40520B9A}"/>
              </a:ext>
            </a:extLst>
          </p:cNvPr>
          <p:cNvSpPr txBox="1"/>
          <p:nvPr/>
        </p:nvSpPr>
        <p:spPr>
          <a:xfrm>
            <a:off x="310393" y="5355970"/>
            <a:ext cx="4492303" cy="246221"/>
          </a:xfrm>
          <a:prstGeom prst="rect">
            <a:avLst/>
          </a:prstGeom>
          <a:noFill/>
        </p:spPr>
        <p:txBody>
          <a:bodyPr wrap="square" rtlCol="0">
            <a:spAutoFit/>
          </a:bodyPr>
          <a:lstStyle/>
          <a:p>
            <a:r>
              <a:rPr lang="en-US" sz="1000" b="1" dirty="0"/>
              <a:t>Azure OpenAI o1 Series Model Generation – Comparison &amp; Change Risk Analysis</a:t>
            </a:r>
          </a:p>
        </p:txBody>
      </p:sp>
      <p:pic>
        <p:nvPicPr>
          <p:cNvPr id="108" name="Picture 107">
            <a:extLst>
              <a:ext uri="{FF2B5EF4-FFF2-40B4-BE49-F238E27FC236}">
                <a16:creationId xmlns:a16="http://schemas.microsoft.com/office/drawing/2014/main" id="{5FCF349C-7FA6-F8B4-F597-51D33D557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4" y="5335276"/>
            <a:ext cx="256589" cy="260017"/>
          </a:xfrm>
          <a:prstGeom prst="rect">
            <a:avLst/>
          </a:prstGeom>
        </p:spPr>
      </p:pic>
      <p:sp>
        <p:nvSpPr>
          <p:cNvPr id="2" name="TextBox 1">
            <a:extLst>
              <a:ext uri="{FF2B5EF4-FFF2-40B4-BE49-F238E27FC236}">
                <a16:creationId xmlns:a16="http://schemas.microsoft.com/office/drawing/2014/main" id="{5038AA54-F464-BC98-2D6A-A5003C07F3E9}"/>
              </a:ext>
            </a:extLst>
          </p:cNvPr>
          <p:cNvSpPr txBox="1"/>
          <p:nvPr/>
        </p:nvSpPr>
        <p:spPr>
          <a:xfrm>
            <a:off x="5058390" y="4025639"/>
            <a:ext cx="2026281" cy="246221"/>
          </a:xfrm>
          <a:prstGeom prst="rect">
            <a:avLst/>
          </a:prstGeom>
          <a:noFill/>
        </p:spPr>
        <p:txBody>
          <a:bodyPr wrap="square" rtlCol="0">
            <a:spAutoFit/>
          </a:bodyPr>
          <a:lstStyle/>
          <a:p>
            <a:pPr algn="ctr"/>
            <a:r>
              <a:rPr lang="en-US" sz="1000" b="1" dirty="0"/>
              <a:t>Information Context</a:t>
            </a:r>
          </a:p>
        </p:txBody>
      </p:sp>
    </p:spTree>
    <p:extLst>
      <p:ext uri="{BB962C8B-B14F-4D97-AF65-F5344CB8AC3E}">
        <p14:creationId xmlns:p14="http://schemas.microsoft.com/office/powerpoint/2010/main" val="577122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1055</TotalTime>
  <Words>1249</Words>
  <Application>Microsoft Office PowerPoint</Application>
  <PresentationFormat>Widescreen</PresentationFormat>
  <Paragraphs>57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Cascadia Mono</vt:lpstr>
      <vt:lpstr>Segoe UI</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Analysis with Azure OpenAI Pipeline</dc:title>
  <dc:subject>Risk Analysis with Azure OpenAI Pipeline</dc:subject>
  <dc:creator>Bart Czernicki</dc:creator>
  <cp:keywords/>
  <dc:description/>
  <cp:lastModifiedBy>Bart Czernicki</cp:lastModifiedBy>
  <cp:revision>40</cp:revision>
  <dcterms:created xsi:type="dcterms:W3CDTF">2023-06-20T22:18:52Z</dcterms:created>
  <dcterms:modified xsi:type="dcterms:W3CDTF">2024-10-21T13:12:57Z</dcterms:modified>
  <cp:category>GenAI, OpenAI, Risk Analysis</cp:category>
</cp:coreProperties>
</file>