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2"/>
  </p:notesMasterIdLst>
  <p:sldIdLst>
    <p:sldId id="256" r:id="rId2"/>
    <p:sldId id="258" r:id="rId3"/>
    <p:sldId id="265" r:id="rId4"/>
    <p:sldId id="260" r:id="rId5"/>
    <p:sldId id="267" r:id="rId6"/>
    <p:sldId id="261" r:id="rId7"/>
    <p:sldId id="262" r:id="rId8"/>
    <p:sldId id="263"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85275"/>
  </p:normalViewPr>
  <p:slideViewPr>
    <p:cSldViewPr snapToGrid="0" snapToObjects="1">
      <p:cViewPr varScale="1">
        <p:scale>
          <a:sx n="68" d="100"/>
          <a:sy n="68"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003AF-BB61-1C4F-BB80-D9DD87807EC0}" type="datetimeFigureOut">
              <a:rPr lang="nl-NL" smtClean="0"/>
              <a:t>12-6-2019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F79DA-897E-4842-B84A-1F27B8A49650}" type="slidenum">
              <a:rPr lang="nl-NL" smtClean="0"/>
              <a:t>‹#›</a:t>
            </a:fld>
            <a:endParaRPr lang="nl-NL"/>
          </a:p>
        </p:txBody>
      </p:sp>
    </p:spTree>
    <p:extLst>
      <p:ext uri="{BB962C8B-B14F-4D97-AF65-F5344CB8AC3E}">
        <p14:creationId xmlns:p14="http://schemas.microsoft.com/office/powerpoint/2010/main" val="773572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Welkom bij de Foursites CRM-projectpresentatie.</a:t>
            </a:r>
            <a:br>
              <a:rPr lang="nl-NL" dirty="0"/>
            </a:br>
            <a:r>
              <a:rPr lang="nl-NL" dirty="0"/>
              <a:t>Deze presentatie is de voorganger van de uiteindelijke presentatie voor school.</a:t>
            </a:r>
          </a:p>
          <a:p>
            <a:r>
              <a:rPr lang="nl-NL" dirty="0"/>
              <a:t>Bij deze presentatie zal ik meer ingaan op het project, waar het bij school ook wat meer om het bedrijf Foursites draait.</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1</a:t>
            </a:fld>
            <a:endParaRPr lang="nl-NL"/>
          </a:p>
        </p:txBody>
      </p:sp>
    </p:spTree>
    <p:extLst>
      <p:ext uri="{BB962C8B-B14F-4D97-AF65-F5344CB8AC3E}">
        <p14:creationId xmlns:p14="http://schemas.microsoft.com/office/powerpoint/2010/main" val="305685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inhoudsopgave bevat: </a:t>
            </a:r>
          </a:p>
          <a:p>
            <a:r>
              <a:rPr lang="nl-NL" dirty="0"/>
              <a:t>Het bedrijf Foursites</a:t>
            </a:r>
          </a:p>
          <a:p>
            <a:r>
              <a:rPr lang="nl-NL" dirty="0"/>
              <a:t>Het stageproject Foursites CRM. Wat komt er onder ander bij kijken?</a:t>
            </a:r>
          </a:p>
          <a:p>
            <a:r>
              <a:rPr lang="nl-NL" dirty="0"/>
              <a:t>De werkzaamheden rond het stageproject. Alleen maar webdevelopment?</a:t>
            </a:r>
          </a:p>
          <a:p>
            <a:r>
              <a:rPr lang="nl-NL" dirty="0"/>
              <a:t>Het eindresultaat: het Foursites CRM, </a:t>
            </a:r>
            <a:r>
              <a:rPr lang="nl-NL" dirty="0" err="1"/>
              <a:t>z.g.a</a:t>
            </a:r>
            <a:r>
              <a:rPr lang="nl-NL" dirty="0"/>
              <a:t> klaar om mee te werken!</a:t>
            </a:r>
            <a:br>
              <a:rPr lang="nl-NL" dirty="0"/>
            </a:br>
            <a:r>
              <a:rPr lang="nl-NL" dirty="0"/>
              <a:t>Een terugblik: Hoe heb ik het half jaar Foursites ervaren, van verschillende kanten.</a:t>
            </a:r>
          </a:p>
          <a:p>
            <a:r>
              <a:rPr lang="nl-NL" dirty="0"/>
              <a:t>Afsluiting: </a:t>
            </a:r>
            <a:r>
              <a:rPr lang="nl-NL" dirty="0" err="1"/>
              <a:t>Bart’s</a:t>
            </a:r>
            <a:r>
              <a:rPr lang="nl-NL" dirty="0"/>
              <a:t> tips en vragen &amp; opmerkingen-tijd.</a:t>
            </a:r>
          </a:p>
          <a:p>
            <a:r>
              <a:rPr lang="nl-NL" dirty="0"/>
              <a:t>Einde</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2</a:t>
            </a:fld>
            <a:endParaRPr lang="nl-NL"/>
          </a:p>
        </p:txBody>
      </p:sp>
    </p:spTree>
    <p:extLst>
      <p:ext uri="{BB962C8B-B14F-4D97-AF65-F5344CB8AC3E}">
        <p14:creationId xmlns:p14="http://schemas.microsoft.com/office/powerpoint/2010/main" val="227557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Foursites? Wat zei je? Mike Vierwind? Oh daar!</a:t>
            </a:r>
          </a:p>
          <a:p>
            <a:r>
              <a:rPr lang="nl-NL" dirty="0"/>
              <a:t>Foursites, een ‘</a:t>
            </a:r>
            <a:r>
              <a:rPr lang="nl-NL" dirty="0" err="1"/>
              <a:t>fullservice</a:t>
            </a:r>
            <a:r>
              <a:rPr lang="nl-NL" dirty="0"/>
              <a:t> </a:t>
            </a:r>
            <a:r>
              <a:rPr lang="nl-NL" dirty="0" err="1"/>
              <a:t>webbureau</a:t>
            </a:r>
            <a:r>
              <a:rPr lang="nl-NL" dirty="0"/>
              <a:t>’, een bedrijf dat niet enkel websites ontwikkeld, maar ook het volledige plaatje in huis heeft. Inclusief Copywriting &amp; Online Marketing.</a:t>
            </a:r>
          </a:p>
          <a:p>
            <a:r>
              <a:rPr lang="nl-NL" dirty="0"/>
              <a:t>Het is 7 jaar geleden opgericht door Mike &amp; Anniek, 2 van de inmiddels 3 projectmanagers.</a:t>
            </a:r>
          </a:p>
          <a:p>
            <a:r>
              <a:rPr lang="nl-NL" dirty="0"/>
              <a:t>Het bedrijf is de afgelopen jaren flink gegroeid, van een stuk of 6/7 medewerkers ongeveer 3 a 4 jaar geleden naar maar liefst 17 medewerkers, </a:t>
            </a:r>
            <a:r>
              <a:rPr lang="nl-NL" dirty="0" err="1"/>
              <a:t>and</a:t>
            </a:r>
            <a:r>
              <a:rPr lang="nl-NL" dirty="0"/>
              <a:t> </a:t>
            </a:r>
            <a:r>
              <a:rPr lang="nl-NL" dirty="0" err="1"/>
              <a:t>counting</a:t>
            </a:r>
            <a:r>
              <a:rPr lang="nl-NL" dirty="0"/>
              <a:t>!</a:t>
            </a:r>
          </a:p>
          <a:p>
            <a:r>
              <a:rPr lang="nl-NL" dirty="0"/>
              <a:t>Zoals verteld ligt de basis van het bedrijf voornamelijk bij het ontwikkelen van websites met het welbekende Wordpress. Daarnaast heeft het de mensen in huis om rondom websites &amp; shops te zorgen voor de Online Marketing &amp; het tekstuele met de 2 copywriters aan boord.</a:t>
            </a:r>
          </a:p>
          <a:p>
            <a:endParaRPr lang="nl-NL" dirty="0"/>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3</a:t>
            </a:fld>
            <a:endParaRPr lang="nl-NL"/>
          </a:p>
        </p:txBody>
      </p:sp>
    </p:spTree>
    <p:extLst>
      <p:ext uri="{BB962C8B-B14F-4D97-AF65-F5344CB8AC3E}">
        <p14:creationId xmlns:p14="http://schemas.microsoft.com/office/powerpoint/2010/main" val="256599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zoektocht naar een stage begon al snel dichtbij, in de regio Didam/Zevenaar.</a:t>
            </a:r>
          </a:p>
          <a:p>
            <a:r>
              <a:rPr lang="nl-NL" dirty="0"/>
              <a:t>Foursites was zowat het eerste bedrijf dat ik contacteerde.</a:t>
            </a:r>
          </a:p>
          <a:p>
            <a:r>
              <a:rPr lang="nl-NL" dirty="0"/>
              <a:t>Zo goed als ik me kan herinneren kwam na de algemene gesprekken al snel naar voren wat ik verwachtte te gaan en te willen doen.</a:t>
            </a:r>
          </a:p>
          <a:p>
            <a:r>
              <a:rPr lang="nl-NL" dirty="0"/>
              <a:t>Daarop kwam er al snel het plan voor het CRM, dat toch al aan vernieuwing toe was, als eindproject te bombarderen.</a:t>
            </a:r>
          </a:p>
          <a:p>
            <a:r>
              <a:rPr lang="nl-NL" dirty="0"/>
              <a:t>Na dit aller eerste stagebezoek ben ik enkele weken later na schooltijd nog eens teruggegaan naar Foursites voor de startmeeting van het project.</a:t>
            </a:r>
          </a:p>
          <a:p>
            <a:r>
              <a:rPr lang="nl-NL" dirty="0"/>
              <a:t>De daadwerkelijke stage begon 3 maanden later pas, maar ik vond het leuk en interessant om bij de eerste meeting te zijn.</a:t>
            </a:r>
          </a:p>
          <a:p>
            <a:endParaRPr lang="nl-NL" dirty="0"/>
          </a:p>
          <a:p>
            <a:r>
              <a:rPr lang="nl-NL" dirty="0"/>
              <a:t>Nadat de stageperiode begonnen was, was het tijd voor het leggen van de basis van het eindproject:</a:t>
            </a:r>
          </a:p>
          <a:p>
            <a:pPr marL="628650" lvl="1" indent="-171450">
              <a:buFontTx/>
              <a:buChar char="-"/>
            </a:pPr>
            <a:r>
              <a:rPr lang="nl-NL" dirty="0"/>
              <a:t>Het project opdelen in stukken</a:t>
            </a:r>
          </a:p>
          <a:p>
            <a:pPr marL="628650" lvl="1" indent="-171450">
              <a:buFontTx/>
              <a:buChar char="-"/>
            </a:pPr>
            <a:r>
              <a:rPr lang="nl-NL" dirty="0"/>
              <a:t>Databaseschema maken</a:t>
            </a:r>
          </a:p>
          <a:p>
            <a:pPr marL="628650" lvl="1" indent="-171450">
              <a:buFontTx/>
              <a:buChar char="-"/>
            </a:pPr>
            <a:r>
              <a:rPr lang="nl-NL" dirty="0"/>
              <a:t>Het plan van aanpak maken en inleveren</a:t>
            </a:r>
          </a:p>
          <a:p>
            <a:endParaRPr lang="nl-NL" dirty="0"/>
          </a:p>
          <a:p>
            <a:r>
              <a:rPr lang="nl-NL" dirty="0"/>
              <a:t>Om vervolgens de basis te leggen aan het CRM aan de kant van ontwikkeling: het loginsysteem en het dashboard! Foursites CRM 2019 deel 1 staat.</a:t>
            </a:r>
          </a:p>
          <a:p>
            <a:r>
              <a:rPr lang="nl-NL" dirty="0"/>
              <a:t>Het project ‘Foursites CRM’ vond ik vanaf </a:t>
            </a:r>
            <a:r>
              <a:rPr lang="nl-NL" dirty="0" err="1"/>
              <a:t>begins</a:t>
            </a:r>
            <a:r>
              <a:rPr lang="nl-NL" dirty="0"/>
              <a:t> af aan al een interessant en leuk project. Het is een project dat daadwerkelijk ook gebruikt gaat worden, het is een best uitgebreid project en er zitten veel vrije mogelijkheden in voor jezelf als ontwikkelaar van de applicatie.</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4</a:t>
            </a:fld>
            <a:endParaRPr lang="nl-NL"/>
          </a:p>
        </p:txBody>
      </p:sp>
    </p:spTree>
    <p:extLst>
      <p:ext uri="{BB962C8B-B14F-4D97-AF65-F5344CB8AC3E}">
        <p14:creationId xmlns:p14="http://schemas.microsoft.com/office/powerpoint/2010/main" val="72145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Er zijn binnen het project Foursites CRM 4 voorname onderdelen.</a:t>
            </a:r>
          </a:p>
          <a:p>
            <a:r>
              <a:rPr lang="nl-NL" dirty="0"/>
              <a:t>Design: Mike Dusseldorp leverde de </a:t>
            </a:r>
            <a:r>
              <a:rPr lang="nl-NL" dirty="0" err="1"/>
              <a:t>design’s</a:t>
            </a:r>
            <a:r>
              <a:rPr lang="nl-NL" dirty="0"/>
              <a:t> voor de verschillende onderdelen en pagina’s.</a:t>
            </a:r>
          </a:p>
          <a:p>
            <a:r>
              <a:rPr lang="nl-NL" dirty="0"/>
              <a:t>Front-end: Daan Kraayvanger &amp; Freek Wevers waren verantwoordelijk voor het realiseren van de front-end voor het CRM. </a:t>
            </a:r>
          </a:p>
          <a:p>
            <a:r>
              <a:rPr lang="nl-NL" dirty="0"/>
              <a:t>Back-end: Als stagiair </a:t>
            </a:r>
            <a:r>
              <a:rPr lang="nl-NL" dirty="0" err="1"/>
              <a:t>back-end</a:t>
            </a:r>
            <a:r>
              <a:rPr lang="nl-NL" dirty="0"/>
              <a:t> was ik zelf volledig verantwoordelijk voor de </a:t>
            </a:r>
            <a:r>
              <a:rPr lang="nl-NL" dirty="0" err="1"/>
              <a:t>back-end</a:t>
            </a:r>
            <a:r>
              <a:rPr lang="nl-NL" dirty="0"/>
              <a:t> van het CRM en dus de uiteindelijke realisatie, hierbij heb ik zeer af en toe hulp gehad van Nick </a:t>
            </a:r>
            <a:r>
              <a:rPr lang="nl-NL" dirty="0" err="1"/>
              <a:t>Vd</a:t>
            </a:r>
            <a:r>
              <a:rPr lang="nl-NL" dirty="0"/>
              <a:t> Kemp, voornamelijk wat betreft de werking van de servers van Foursites en van </a:t>
            </a:r>
            <a:r>
              <a:rPr lang="nl-NL" dirty="0" err="1"/>
              <a:t>Bitbucket</a:t>
            </a:r>
            <a:r>
              <a:rPr lang="nl-NL" dirty="0"/>
              <a:t>/Sourcetree. Daarnaast zorgden de bijna-wekelijkse meetings met Harm Putman, naast de algemene CRM-meetings, telkens weer voor interessante opvattingen en nieuwe </a:t>
            </a:r>
            <a:r>
              <a:rPr lang="nl-NL" dirty="0" err="1"/>
              <a:t>ideeen</a:t>
            </a:r>
            <a:r>
              <a:rPr lang="nl-NL" dirty="0"/>
              <a:t>. </a:t>
            </a:r>
          </a:p>
          <a:p>
            <a:endParaRPr lang="nl-NL" dirty="0"/>
          </a:p>
          <a:p>
            <a:r>
              <a:rPr lang="nl-NL" dirty="0"/>
              <a:t>Projectmanagement: Vanuit de Projectmanagers was </a:t>
            </a:r>
            <a:r>
              <a:rPr lang="nl-NL" dirty="0" err="1"/>
              <a:t>voornameljk</a:t>
            </a:r>
            <a:r>
              <a:rPr lang="nl-NL" dirty="0"/>
              <a:t> Mike Vierwind betrokken bij het eindproject Foursites CRM. Harm &amp; Mike V hebben later in de stageperiode verschillende onderdelen van het CRM onderworpen aan tests, wat het CRM alleen maar kan verbeteren.</a:t>
            </a:r>
          </a:p>
          <a:p>
            <a:endParaRPr lang="nl-NL" dirty="0"/>
          </a:p>
          <a:p>
            <a:r>
              <a:rPr lang="nl-NL" dirty="0"/>
              <a:t>Overall was Harm Putman de ’hoofdpersoon’ in het project, als mijn stagebegeleider vanuit het Techniek-deel van Foursites.</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5</a:t>
            </a:fld>
            <a:endParaRPr lang="nl-NL"/>
          </a:p>
        </p:txBody>
      </p:sp>
    </p:spTree>
    <p:extLst>
      <p:ext uri="{BB962C8B-B14F-4D97-AF65-F5344CB8AC3E}">
        <p14:creationId xmlns:p14="http://schemas.microsoft.com/office/powerpoint/2010/main" val="359460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het algemeen betroffen de werkzaamheden bij Foursites gedurende mijn stageperiode 3 onderdelen:</a:t>
            </a:r>
          </a:p>
          <a:p>
            <a:r>
              <a:rPr lang="nl-NL" dirty="0"/>
              <a:t>Statusmeetings. De ene keer van het CRM met alle betrokken collega’s, de andere keer de 2-wekelijkse Foursites meeting met alle collega’s, om even later de bijna-wekelijkse CRM &amp; stage-meeting met Harm te hebben.</a:t>
            </a:r>
          </a:p>
          <a:p>
            <a:r>
              <a:rPr lang="nl-NL" dirty="0"/>
              <a:t>De meeting voorafgaand de stage was natuurlijk nieuw, maar ik heb het nooit erg gevonden zo’n meeting. Leverde vaak leuke momenten op, en uiteraard leuke </a:t>
            </a:r>
            <a:r>
              <a:rPr lang="nl-NL" dirty="0" err="1"/>
              <a:t>ideeen</a:t>
            </a:r>
            <a:r>
              <a:rPr lang="nl-NL" dirty="0"/>
              <a:t>.</a:t>
            </a:r>
          </a:p>
          <a:p>
            <a:endParaRPr lang="nl-NL" dirty="0"/>
          </a:p>
          <a:p>
            <a:r>
              <a:rPr lang="nl-NL" dirty="0"/>
              <a:t>Ontwikkeling. Dat was toch wel het grootste deel natuurlijk van mijn stage. Wat natuurlijk meteen opvalt aan het CRM: het is geen Wordpress. Ik heb eerder in mijn vrije tijd al regelmatig met het Laravel Framework gewerkt en vind het leuker dan Wordpress omdat je er meer vrijheid mee hebt (in mijn opinie). Foursites bouwt zijn websites voornamelijk met Wordpress, maar toen mij de vrijheid werd geboden om te kiezen voor Laravel of Wordpress was de keus snel gemaakt.</a:t>
            </a:r>
          </a:p>
          <a:p>
            <a:r>
              <a:rPr lang="nl-NL" dirty="0"/>
              <a:t>De ontwikkeling van het project heeft mij regelmatig nieuwe dingen geleerd over/van Laravel, bijvoorbeeld door andere inzichten.</a:t>
            </a:r>
          </a:p>
          <a:p>
            <a:endParaRPr lang="nl-NL" dirty="0"/>
          </a:p>
          <a:p>
            <a:r>
              <a:rPr lang="nl-NL" dirty="0"/>
              <a:t>Testen: Leuk, we hebben weer een onderdeel gemaakt! Nu nog even kijken of het ook goed functioneert, bijvoorbeeld wanneer het op de server staat in plaats van </a:t>
            </a:r>
            <a:r>
              <a:rPr lang="nl-NL" dirty="0" err="1"/>
              <a:t>local</a:t>
            </a:r>
            <a:r>
              <a:rPr lang="nl-NL" dirty="0"/>
              <a:t>. Wat als je het zo invult, wat als je het zo invult. Wat als je eerst dit doet en dan dat, of andersom. Je komt zo nu en dan toch weer dingen tegen die je eerst niet zag, of Mike V/Harm komen met inzichten van een kant die ik zelf nog niet had bekeken. Toch weer mooi meegenomen!</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6</a:t>
            </a:fld>
            <a:endParaRPr lang="nl-NL"/>
          </a:p>
        </p:txBody>
      </p:sp>
    </p:spTree>
    <p:extLst>
      <p:ext uri="{BB962C8B-B14F-4D97-AF65-F5344CB8AC3E}">
        <p14:creationId xmlns:p14="http://schemas.microsoft.com/office/powerpoint/2010/main" val="32932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 ongeveer een half jaar lang werken aan het CRM is het dan zover: het is af!</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7</a:t>
            </a:fld>
            <a:endParaRPr lang="nl-NL"/>
          </a:p>
        </p:txBody>
      </p:sp>
    </p:spTree>
    <p:extLst>
      <p:ext uri="{BB962C8B-B14F-4D97-AF65-F5344CB8AC3E}">
        <p14:creationId xmlns:p14="http://schemas.microsoft.com/office/powerpoint/2010/main" val="150635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half jaar Foursites gezien vanuit 3 punten:</a:t>
            </a:r>
          </a:p>
          <a:p>
            <a:r>
              <a:rPr lang="nl-NL" dirty="0"/>
              <a:t>Het werk, (back-end) development.</a:t>
            </a:r>
          </a:p>
          <a:p>
            <a:r>
              <a:rPr lang="nl-NL" dirty="0"/>
              <a:t>De collega’s, samenwerken met anderen, collega’s onderling.</a:t>
            </a:r>
          </a:p>
          <a:p>
            <a:r>
              <a:rPr lang="nl-NL" dirty="0"/>
              <a:t>Het bedrijf Foursites an sich.</a:t>
            </a:r>
          </a:p>
          <a:p>
            <a:br>
              <a:rPr lang="nl-NL" dirty="0"/>
            </a:br>
            <a:r>
              <a:rPr lang="nl-NL" dirty="0"/>
              <a:t>Een half jaar back-enden bij Foursites was een zeer mooie ervaring. </a:t>
            </a:r>
          </a:p>
          <a:p>
            <a:r>
              <a:rPr lang="nl-NL" dirty="0"/>
              <a:t>Wat ik vooral mooi vind aan werken bij Foursites is bijvoorbeeld de sfeer onderling; Uiteraard, er moet resultaat geleverd worden en gewerkt worden, maar de best gemoedelijke sfeer eromheen heb ik als zeer goed en fijn ervaren. Je word, en dat zie ik ook bij collega’s die na mij zijn gekomen, zeer snel en makkelijk opgevangen in het team.</a:t>
            </a:r>
          </a:p>
          <a:p>
            <a:r>
              <a:rPr lang="nl-NL" dirty="0"/>
              <a:t>Het bedrijf Foursites heeft dus zeker een goede indruk op mij gemaakt. </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8</a:t>
            </a:fld>
            <a:endParaRPr lang="nl-NL"/>
          </a:p>
        </p:txBody>
      </p:sp>
    </p:spTree>
    <p:extLst>
      <p:ext uri="{BB962C8B-B14F-4D97-AF65-F5344CB8AC3E}">
        <p14:creationId xmlns:p14="http://schemas.microsoft.com/office/powerpoint/2010/main" val="78633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ik terugkijk op een half jaar Foursites Ik heb eigenlijk vrij weinig op te merken na een half jaar stagelopen bij Foursites.</a:t>
            </a:r>
          </a:p>
          <a:p>
            <a:r>
              <a:rPr lang="nl-NL" dirty="0"/>
              <a:t>Zowel als ik kijk op het bedrijf Foursites als het project CRM. Eigenlijk kan ik enkel positief zijn over het bedrijf, de collega’s en de werkwijze.</a:t>
            </a:r>
          </a:p>
        </p:txBody>
      </p:sp>
      <p:sp>
        <p:nvSpPr>
          <p:cNvPr id="4" name="Slide Number Placeholder 3"/>
          <p:cNvSpPr>
            <a:spLocks noGrp="1"/>
          </p:cNvSpPr>
          <p:nvPr>
            <p:ph type="sldNum" sz="quarter" idx="5"/>
          </p:nvPr>
        </p:nvSpPr>
        <p:spPr/>
        <p:txBody>
          <a:bodyPr/>
          <a:lstStyle/>
          <a:p>
            <a:fld id="{830F79DA-897E-4842-B84A-1F27B8A49650}" type="slidenum">
              <a:rPr lang="nl-NL" smtClean="0"/>
              <a:t>9</a:t>
            </a:fld>
            <a:endParaRPr lang="nl-NL"/>
          </a:p>
        </p:txBody>
      </p:sp>
    </p:spTree>
    <p:extLst>
      <p:ext uri="{BB962C8B-B14F-4D97-AF65-F5344CB8AC3E}">
        <p14:creationId xmlns:p14="http://schemas.microsoft.com/office/powerpoint/2010/main" val="185564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nl-NL"/>
              <a:t>Klik om stijl te bewerken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6/12/2019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2697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6/12/2019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040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6/12/2019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23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ct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6/12/2019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232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nl-NL"/>
              <a:t>Klik om stijl te bewerken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smtClean="0"/>
              <a:t>6/12/2019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0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nl-NL"/>
              <a:t>Klik om stijl te bewerken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6/12/2019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955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nl-NL"/>
              <a:t>Klik om stijl te bewerken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6/12/2019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72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6/12/2019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116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6/12/2019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49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nl-NL"/>
              <a:t>Klik om stijl te bewerken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smtClean="0"/>
              <a:t>6/12/2019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23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smtClean="0"/>
              <a:t>6/12/2019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04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6/12/2019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363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staging.testcrm.foursites.n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03C0FD-2475-D748-B30C-BA865FD70572}"/>
              </a:ext>
            </a:extLst>
          </p:cNvPr>
          <p:cNvSpPr>
            <a:spLocks noGrp="1"/>
          </p:cNvSpPr>
          <p:nvPr>
            <p:ph type="ctrTitle"/>
          </p:nvPr>
        </p:nvSpPr>
        <p:spPr/>
        <p:txBody>
          <a:bodyPr/>
          <a:lstStyle/>
          <a:p>
            <a:r>
              <a:rPr lang="nl-NL" dirty="0"/>
              <a:t>Foursites CRM</a:t>
            </a:r>
          </a:p>
        </p:txBody>
      </p:sp>
      <p:sp>
        <p:nvSpPr>
          <p:cNvPr id="3" name="Ondertitel 2">
            <a:extLst>
              <a:ext uri="{FF2B5EF4-FFF2-40B4-BE49-F238E27FC236}">
                <a16:creationId xmlns:a16="http://schemas.microsoft.com/office/drawing/2014/main" id="{377985A5-6DCD-374A-826D-3EC5E33DADC2}"/>
              </a:ext>
            </a:extLst>
          </p:cNvPr>
          <p:cNvSpPr>
            <a:spLocks noGrp="1"/>
          </p:cNvSpPr>
          <p:nvPr>
            <p:ph type="subTitle" idx="1"/>
          </p:nvPr>
        </p:nvSpPr>
        <p:spPr>
          <a:xfrm>
            <a:off x="2772274" y="4376788"/>
            <a:ext cx="5357600" cy="372977"/>
          </a:xfrm>
        </p:spPr>
        <p:txBody>
          <a:bodyPr/>
          <a:lstStyle/>
          <a:p>
            <a:r>
              <a:rPr lang="nl-NL" dirty="0"/>
              <a:t>Stageproject Bart de Kinkelaar</a:t>
            </a:r>
          </a:p>
        </p:txBody>
      </p:sp>
      <p:sp>
        <p:nvSpPr>
          <p:cNvPr id="4" name="Ondertitel 2">
            <a:extLst>
              <a:ext uri="{FF2B5EF4-FFF2-40B4-BE49-F238E27FC236}">
                <a16:creationId xmlns:a16="http://schemas.microsoft.com/office/drawing/2014/main" id="{F597F0F0-EFFD-2B49-9491-7D10DFB51048}"/>
              </a:ext>
            </a:extLst>
          </p:cNvPr>
          <p:cNvSpPr txBox="1">
            <a:spLocks/>
          </p:cNvSpPr>
          <p:nvPr/>
        </p:nvSpPr>
        <p:spPr>
          <a:xfrm>
            <a:off x="2772274" y="3056021"/>
            <a:ext cx="5357600" cy="372977"/>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9pPr>
          </a:lstStyle>
          <a:p>
            <a:pPr algn="l"/>
            <a:r>
              <a:rPr lang="nl-NL" dirty="0"/>
              <a:t>13 juni 2019</a:t>
            </a:r>
          </a:p>
        </p:txBody>
      </p:sp>
      <p:pic>
        <p:nvPicPr>
          <p:cNvPr id="11" name="Tijdelijke aanduiding voor inhoud 6">
            <a:extLst>
              <a:ext uri="{FF2B5EF4-FFF2-40B4-BE49-F238E27FC236}">
                <a16:creationId xmlns:a16="http://schemas.microsoft.com/office/drawing/2014/main" id="{78DDA118-7E6F-174F-B272-47BDAD53350F}"/>
              </a:ext>
            </a:extLst>
          </p:cNvPr>
          <p:cNvPicPr>
            <a:picLocks noChangeAspect="1"/>
          </p:cNvPicPr>
          <p:nvPr/>
        </p:nvPicPr>
        <p:blipFill>
          <a:blip r:embed="rId3"/>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171047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Einde</a:t>
            </a:r>
            <a:endParaRPr lang="nl-NL" sz="2000" dirty="0"/>
          </a:p>
        </p:txBody>
      </p:sp>
      <p:pic>
        <p:nvPicPr>
          <p:cNvPr id="8" name="Tijdelijke aanduiding voor inhoud 7">
            <a:extLst>
              <a:ext uri="{FF2B5EF4-FFF2-40B4-BE49-F238E27FC236}">
                <a16:creationId xmlns:a16="http://schemas.microsoft.com/office/drawing/2014/main" id="{2128FE2F-36A4-B944-B5BE-A3CA9B423C02}"/>
              </a:ext>
            </a:extLst>
          </p:cNvPr>
          <p:cNvPicPr>
            <a:picLocks noGrp="1" noChangeAspect="1"/>
          </p:cNvPicPr>
          <p:nvPr>
            <p:ph idx="1"/>
          </p:nvPr>
        </p:nvPicPr>
        <p:blipFill>
          <a:blip r:embed="rId2"/>
          <a:stretch>
            <a:fillRect/>
          </a:stretch>
        </p:blipFill>
        <p:spPr>
          <a:xfrm>
            <a:off x="3496469" y="2114550"/>
            <a:ext cx="0" cy="0"/>
          </a:xfrm>
        </p:spPr>
      </p:pic>
      <p:pic>
        <p:nvPicPr>
          <p:cNvPr id="6" name="Tijdelijke aanduiding voor inhoud 6">
            <a:extLst>
              <a:ext uri="{FF2B5EF4-FFF2-40B4-BE49-F238E27FC236}">
                <a16:creationId xmlns:a16="http://schemas.microsoft.com/office/drawing/2014/main" id="{55568C82-C0AC-C341-A20D-0A5A45A1AE6B}"/>
              </a:ext>
            </a:extLst>
          </p:cNvPr>
          <p:cNvPicPr>
            <a:picLocks noChangeAspect="1"/>
          </p:cNvPicPr>
          <p:nvPr/>
        </p:nvPicPr>
        <p:blipFill>
          <a:blip r:embed="rId3"/>
          <a:stretch>
            <a:fillRect/>
          </a:stretch>
        </p:blipFill>
        <p:spPr>
          <a:xfrm>
            <a:off x="257462" y="266340"/>
            <a:ext cx="1440000" cy="1440000"/>
          </a:xfrm>
          <a:prstGeom prst="rect">
            <a:avLst/>
          </a:prstGeom>
        </p:spPr>
      </p:pic>
      <p:sp>
        <p:nvSpPr>
          <p:cNvPr id="15" name="Tijdelijke aanduiding voor inhoud 2">
            <a:extLst>
              <a:ext uri="{FF2B5EF4-FFF2-40B4-BE49-F238E27FC236}">
                <a16:creationId xmlns:a16="http://schemas.microsoft.com/office/drawing/2014/main" id="{98ABBC7B-FCE1-1F4F-99AA-0741A054E174}"/>
              </a:ext>
            </a:extLst>
          </p:cNvPr>
          <p:cNvSpPr txBox="1">
            <a:spLocks/>
          </p:cNvSpPr>
          <p:nvPr/>
        </p:nvSpPr>
        <p:spPr>
          <a:xfrm>
            <a:off x="1697462" y="1885285"/>
            <a:ext cx="8872677" cy="1284659"/>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Clr>
                <a:srgbClr val="B27D49"/>
              </a:buClr>
              <a:buSzPct val="130000"/>
              <a:buNone/>
            </a:pPr>
            <a:r>
              <a:rPr lang="nl-NL" sz="3200" dirty="0">
                <a:solidFill>
                  <a:srgbClr val="323232">
                    <a:lumMod val="25000"/>
                    <a:lumOff val="75000"/>
                  </a:srgbClr>
                </a:solidFill>
              </a:rPr>
              <a:t>Met vriendelijke groet,</a:t>
            </a:r>
            <a:endParaRPr lang="nl-NL" sz="2800" dirty="0">
              <a:solidFill>
                <a:prstClr val="white"/>
              </a:solidFill>
            </a:endParaRPr>
          </a:p>
        </p:txBody>
      </p:sp>
      <p:pic>
        <p:nvPicPr>
          <p:cNvPr id="4" name="Afbeelding 3">
            <a:extLst>
              <a:ext uri="{FF2B5EF4-FFF2-40B4-BE49-F238E27FC236}">
                <a16:creationId xmlns:a16="http://schemas.microsoft.com/office/drawing/2014/main" id="{08E14C81-5228-7646-931A-D328CE695797}"/>
              </a:ext>
            </a:extLst>
          </p:cNvPr>
          <p:cNvPicPr>
            <a:picLocks noChangeAspect="1"/>
          </p:cNvPicPr>
          <p:nvPr/>
        </p:nvPicPr>
        <p:blipFill>
          <a:blip r:embed="rId4"/>
          <a:stretch>
            <a:fillRect/>
          </a:stretch>
        </p:blipFill>
        <p:spPr>
          <a:xfrm>
            <a:off x="2764474" y="3429000"/>
            <a:ext cx="6663051" cy="2520000"/>
          </a:xfrm>
          <a:prstGeom prst="rect">
            <a:avLst/>
          </a:prstGeom>
        </p:spPr>
      </p:pic>
    </p:spTree>
    <p:extLst>
      <p:ext uri="{BB962C8B-B14F-4D97-AF65-F5344CB8AC3E}">
        <p14:creationId xmlns:p14="http://schemas.microsoft.com/office/powerpoint/2010/main" val="110607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Inhoudsopgave</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SzPct val="100000"/>
              <a:buBlip>
                <a:blip r:embed="rId3"/>
              </a:buBlip>
            </a:pPr>
            <a:r>
              <a:rPr lang="nl-NL" sz="2400" dirty="0">
                <a:solidFill>
                  <a:schemeClr val="bg2">
                    <a:lumMod val="25000"/>
                    <a:lumOff val="75000"/>
                  </a:schemeClr>
                </a:solidFill>
              </a:rPr>
              <a:t>Foursites CRM </a:t>
            </a:r>
            <a:r>
              <a:rPr lang="nl-NL" dirty="0"/>
              <a:t>| Het project</a:t>
            </a:r>
          </a:p>
          <a:p>
            <a:pPr>
              <a:buSzPct val="100000"/>
              <a:buBlip>
                <a:blip r:embed="rId3"/>
              </a:buBlip>
            </a:pPr>
            <a:r>
              <a:rPr lang="nl-NL" sz="2400" dirty="0">
                <a:solidFill>
                  <a:schemeClr val="bg2">
                    <a:lumMod val="25000"/>
                    <a:lumOff val="75000"/>
                  </a:schemeClr>
                </a:solidFill>
              </a:rPr>
              <a:t>Foursites CRM </a:t>
            </a:r>
            <a:r>
              <a:rPr lang="nl-NL" dirty="0"/>
              <a:t>| Werkzaamheden</a:t>
            </a:r>
          </a:p>
          <a:p>
            <a:pPr>
              <a:buSzPct val="100000"/>
              <a:buBlip>
                <a:blip r:embed="rId3"/>
              </a:buBlip>
            </a:pPr>
            <a:r>
              <a:rPr lang="nl-NL" sz="2400" dirty="0">
                <a:solidFill>
                  <a:schemeClr val="bg2">
                    <a:lumMod val="25000"/>
                    <a:lumOff val="75000"/>
                  </a:schemeClr>
                </a:solidFill>
              </a:rPr>
              <a:t>Foursites CRM </a:t>
            </a:r>
            <a:r>
              <a:rPr lang="nl-NL" dirty="0"/>
              <a:t>| Het resultaat</a:t>
            </a:r>
            <a:endParaRPr lang="nl-NL" sz="2400" dirty="0"/>
          </a:p>
          <a:p>
            <a:pPr>
              <a:buSzPct val="100000"/>
              <a:buBlip>
                <a:blip r:embed="rId3"/>
              </a:buBlip>
            </a:pPr>
            <a:r>
              <a:rPr lang="nl-NL" sz="2400" dirty="0">
                <a:solidFill>
                  <a:schemeClr val="bg2">
                    <a:lumMod val="25000"/>
                    <a:lumOff val="75000"/>
                  </a:schemeClr>
                </a:solidFill>
              </a:rPr>
              <a:t>Foursites </a:t>
            </a:r>
            <a:r>
              <a:rPr lang="nl-NL" dirty="0"/>
              <a:t>| Terugblik</a:t>
            </a:r>
            <a:endParaRPr lang="nl-NL" sz="2400" dirty="0"/>
          </a:p>
          <a:p>
            <a:pPr>
              <a:buSzPct val="100000"/>
              <a:buBlip>
                <a:blip r:embed="rId3"/>
              </a:buBlip>
            </a:pPr>
            <a:r>
              <a:rPr lang="nl-NL" sz="2400" dirty="0">
                <a:solidFill>
                  <a:schemeClr val="bg2">
                    <a:lumMod val="25000"/>
                    <a:lumOff val="75000"/>
                  </a:schemeClr>
                </a:solidFill>
              </a:rPr>
              <a:t>Foursites </a:t>
            </a:r>
            <a:r>
              <a:rPr lang="nl-NL" dirty="0"/>
              <a:t>| Afsluiting</a:t>
            </a:r>
            <a:endParaRPr lang="nl-NL" sz="2400" dirty="0"/>
          </a:p>
        </p:txBody>
      </p:sp>
      <p:pic>
        <p:nvPicPr>
          <p:cNvPr id="5" name="Tijdelijke aanduiding voor inhoud 6">
            <a:extLst>
              <a:ext uri="{FF2B5EF4-FFF2-40B4-BE49-F238E27FC236}">
                <a16:creationId xmlns:a16="http://schemas.microsoft.com/office/drawing/2014/main" id="{760D3AE7-45BC-C941-B776-B111C5A3C4BF}"/>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9858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a:t>
            </a:r>
            <a:br>
              <a:rPr lang="nl-NL" dirty="0"/>
            </a:br>
            <a:r>
              <a:rPr lang="nl-NL" sz="2400" dirty="0"/>
              <a:t>Als bedrijf  </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SzPct val="100000"/>
              <a:buBlip>
                <a:blip r:embed="rId3"/>
              </a:buBlip>
            </a:pPr>
            <a:r>
              <a:rPr lang="nl-NL" sz="2400" dirty="0"/>
              <a:t>Algemeen</a:t>
            </a:r>
          </a:p>
          <a:p>
            <a:pPr>
              <a:buSzPct val="100000"/>
              <a:buBlip>
                <a:blip r:embed="rId3"/>
              </a:buBlip>
            </a:pPr>
            <a:r>
              <a:rPr lang="nl-NL" sz="2400" dirty="0"/>
              <a:t>De medewerkers</a:t>
            </a:r>
          </a:p>
          <a:p>
            <a:pPr>
              <a:buSzPct val="100000"/>
              <a:buBlip>
                <a:blip r:embed="rId3"/>
              </a:buBlip>
            </a:pPr>
            <a:r>
              <a:rPr lang="nl-NL" sz="2400" dirty="0"/>
              <a:t>De werkzaamheden</a:t>
            </a:r>
          </a:p>
        </p:txBody>
      </p:sp>
      <p:pic>
        <p:nvPicPr>
          <p:cNvPr id="5" name="Tijdelijke aanduiding voor inhoud 6">
            <a:extLst>
              <a:ext uri="{FF2B5EF4-FFF2-40B4-BE49-F238E27FC236}">
                <a16:creationId xmlns:a16="http://schemas.microsoft.com/office/drawing/2014/main" id="{760D3AE7-45BC-C941-B776-B111C5A3C4BF}"/>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397701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Het project | Vooraf &amp; de start</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lstStyle/>
          <a:p>
            <a:pPr>
              <a:buClr>
                <a:srgbClr val="B27D49"/>
              </a:buClr>
              <a:buSzPct val="100000"/>
              <a:buBlip>
                <a:blip r:embed="rId3"/>
              </a:buBlip>
            </a:pPr>
            <a:r>
              <a:rPr lang="nl-NL" sz="2400" dirty="0">
                <a:solidFill>
                  <a:srgbClr val="323232">
                    <a:lumMod val="25000"/>
                    <a:lumOff val="75000"/>
                  </a:srgbClr>
                </a:solidFill>
              </a:rPr>
              <a:t>Eerste meetings </a:t>
            </a:r>
            <a:r>
              <a:rPr lang="nl-NL" dirty="0">
                <a:solidFill>
                  <a:prstClr val="white"/>
                </a:solidFill>
              </a:rPr>
              <a:t>| Al voor de stageperiode</a:t>
            </a:r>
            <a:endParaRPr lang="nl-NL" dirty="0">
              <a:solidFill>
                <a:srgbClr val="323232">
                  <a:lumMod val="25000"/>
                  <a:lumOff val="75000"/>
                </a:srgbClr>
              </a:solidFill>
            </a:endParaRPr>
          </a:p>
          <a:p>
            <a:pPr>
              <a:buClr>
                <a:srgbClr val="B27D49"/>
              </a:buClr>
              <a:buSzPct val="100000"/>
              <a:buBlip>
                <a:blip r:embed="rId3"/>
              </a:buBlip>
            </a:pPr>
            <a:r>
              <a:rPr lang="nl-NL" sz="2400" dirty="0">
                <a:solidFill>
                  <a:srgbClr val="323232">
                    <a:lumMod val="25000"/>
                    <a:lumOff val="75000"/>
                  </a:srgbClr>
                </a:solidFill>
              </a:rPr>
              <a:t>De basis leggen </a:t>
            </a:r>
            <a:r>
              <a:rPr lang="nl-NL" dirty="0">
                <a:solidFill>
                  <a:prstClr val="white"/>
                </a:solidFill>
              </a:rPr>
              <a:t>| Documenteren &amp; overleggen</a:t>
            </a:r>
            <a:endParaRPr lang="nl-NL" sz="2400" dirty="0">
              <a:solidFill>
                <a:srgbClr val="323232">
                  <a:lumMod val="25000"/>
                  <a:lumOff val="75000"/>
                </a:srgbClr>
              </a:solidFill>
            </a:endParaRPr>
          </a:p>
          <a:p>
            <a:pPr>
              <a:buClr>
                <a:srgbClr val="B27D49"/>
              </a:buClr>
              <a:buSzPct val="100000"/>
              <a:buBlip>
                <a:blip r:embed="rId3"/>
              </a:buBlip>
            </a:pPr>
            <a:r>
              <a:rPr lang="nl-NL" sz="2400" dirty="0">
                <a:solidFill>
                  <a:srgbClr val="323232">
                    <a:lumMod val="25000"/>
                    <a:lumOff val="75000"/>
                  </a:srgbClr>
                </a:solidFill>
              </a:rPr>
              <a:t>Een eerste oplevering </a:t>
            </a:r>
            <a:r>
              <a:rPr lang="nl-NL" dirty="0">
                <a:solidFill>
                  <a:prstClr val="white"/>
                </a:solidFill>
              </a:rPr>
              <a:t>| Eerste onderdeel afronden</a:t>
            </a:r>
            <a:endParaRPr lang="nl-NL" sz="2400" dirty="0">
              <a:solidFill>
                <a:prstClr val="white"/>
              </a:solidFill>
            </a:endParaRPr>
          </a:p>
        </p:txBody>
      </p:sp>
      <p:pic>
        <p:nvPicPr>
          <p:cNvPr id="6" name="Tijdelijke aanduiding voor inhoud 6">
            <a:extLst>
              <a:ext uri="{FF2B5EF4-FFF2-40B4-BE49-F238E27FC236}">
                <a16:creationId xmlns:a16="http://schemas.microsoft.com/office/drawing/2014/main" id="{62D1680E-AAEE-574A-90CC-B17A73FAEA6B}"/>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92607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Het  project | Communicatie</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Clr>
                <a:srgbClr val="B27D49"/>
              </a:buClr>
              <a:buSzPct val="100000"/>
              <a:buBlip>
                <a:blip r:embed="rId3"/>
              </a:buBlip>
            </a:pPr>
            <a:r>
              <a:rPr lang="nl-NL" sz="2400" dirty="0">
                <a:solidFill>
                  <a:srgbClr val="323232">
                    <a:lumMod val="25000"/>
                    <a:lumOff val="75000"/>
                  </a:srgbClr>
                </a:solidFill>
              </a:rPr>
              <a:t>Design</a:t>
            </a:r>
          </a:p>
          <a:p>
            <a:pPr>
              <a:buClr>
                <a:srgbClr val="B27D49"/>
              </a:buClr>
              <a:buSzPct val="100000"/>
              <a:buBlip>
                <a:blip r:embed="rId3"/>
              </a:buBlip>
            </a:pPr>
            <a:r>
              <a:rPr lang="nl-NL" sz="2400" dirty="0">
                <a:solidFill>
                  <a:srgbClr val="323232">
                    <a:lumMod val="25000"/>
                    <a:lumOff val="75000"/>
                  </a:srgbClr>
                </a:solidFill>
              </a:rPr>
              <a:t>Front-end</a:t>
            </a:r>
          </a:p>
          <a:p>
            <a:pPr>
              <a:buClr>
                <a:srgbClr val="B27D49"/>
              </a:buClr>
              <a:buSzPct val="100000"/>
              <a:buBlip>
                <a:blip r:embed="rId3"/>
              </a:buBlip>
            </a:pPr>
            <a:r>
              <a:rPr lang="nl-NL" sz="2400" dirty="0">
                <a:solidFill>
                  <a:srgbClr val="323232">
                    <a:lumMod val="25000"/>
                    <a:lumOff val="75000"/>
                  </a:srgbClr>
                </a:solidFill>
              </a:rPr>
              <a:t>Back-end</a:t>
            </a:r>
          </a:p>
          <a:p>
            <a:pPr>
              <a:buClr>
                <a:srgbClr val="B27D49"/>
              </a:buClr>
              <a:buSzPct val="100000"/>
              <a:buBlip>
                <a:blip r:embed="rId3"/>
              </a:buBlip>
            </a:pPr>
            <a:r>
              <a:rPr lang="nl-NL" sz="2400" dirty="0">
                <a:solidFill>
                  <a:srgbClr val="323232">
                    <a:lumMod val="25000"/>
                    <a:lumOff val="75000"/>
                  </a:srgbClr>
                </a:solidFill>
              </a:rPr>
              <a:t>Projectmanagement</a:t>
            </a:r>
            <a:endParaRPr lang="nl-NL" sz="2400" dirty="0">
              <a:solidFill>
                <a:prstClr val="white"/>
              </a:solidFill>
            </a:endParaRPr>
          </a:p>
        </p:txBody>
      </p:sp>
      <p:pic>
        <p:nvPicPr>
          <p:cNvPr id="6" name="Tijdelijke aanduiding voor inhoud 6">
            <a:extLst>
              <a:ext uri="{FF2B5EF4-FFF2-40B4-BE49-F238E27FC236}">
                <a16:creationId xmlns:a16="http://schemas.microsoft.com/office/drawing/2014/main" id="{62D1680E-AAEE-574A-90CC-B17A73FAEA6B}"/>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25539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Werkzaamheden</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lstStyle/>
          <a:p>
            <a:pPr>
              <a:buClr>
                <a:srgbClr val="B27D49"/>
              </a:buClr>
              <a:buSzPct val="100000"/>
              <a:buBlip>
                <a:blip r:embed="rId3"/>
              </a:buBlip>
            </a:pPr>
            <a:r>
              <a:rPr lang="nl-NL" sz="2400" dirty="0">
                <a:solidFill>
                  <a:srgbClr val="323232">
                    <a:lumMod val="25000"/>
                    <a:lumOff val="75000"/>
                  </a:srgbClr>
                </a:solidFill>
              </a:rPr>
              <a:t>Statusmeetings </a:t>
            </a:r>
            <a:r>
              <a:rPr lang="nl-NL" dirty="0">
                <a:solidFill>
                  <a:prstClr val="white"/>
                </a:solidFill>
              </a:rPr>
              <a:t>| Overleggen</a:t>
            </a:r>
          </a:p>
          <a:p>
            <a:pPr>
              <a:buClr>
                <a:srgbClr val="B27D49"/>
              </a:buClr>
              <a:buSzPct val="100000"/>
              <a:buBlip>
                <a:blip r:embed="rId3"/>
              </a:buBlip>
            </a:pPr>
            <a:r>
              <a:rPr lang="nl-NL" sz="2400" dirty="0">
                <a:solidFill>
                  <a:srgbClr val="323232">
                    <a:lumMod val="25000"/>
                    <a:lumOff val="75000"/>
                  </a:srgbClr>
                </a:solidFill>
              </a:rPr>
              <a:t>Ontwikkeling</a:t>
            </a:r>
            <a:r>
              <a:rPr lang="nl-NL" sz="2400" dirty="0">
                <a:solidFill>
                  <a:prstClr val="white"/>
                </a:solidFill>
              </a:rPr>
              <a:t> </a:t>
            </a:r>
            <a:r>
              <a:rPr lang="nl-NL" dirty="0">
                <a:solidFill>
                  <a:prstClr val="white"/>
                </a:solidFill>
              </a:rPr>
              <a:t>| Laravel</a:t>
            </a:r>
          </a:p>
          <a:p>
            <a:pPr>
              <a:buClr>
                <a:srgbClr val="B27D49"/>
              </a:buClr>
              <a:buSzPct val="100000"/>
              <a:buBlip>
                <a:blip r:embed="rId3"/>
              </a:buBlip>
            </a:pPr>
            <a:r>
              <a:rPr lang="nl-NL" sz="2400" dirty="0">
                <a:solidFill>
                  <a:srgbClr val="323232">
                    <a:lumMod val="25000"/>
                    <a:lumOff val="75000"/>
                  </a:srgbClr>
                </a:solidFill>
              </a:rPr>
              <a:t>Testen </a:t>
            </a:r>
            <a:r>
              <a:rPr lang="nl-NL" dirty="0">
                <a:solidFill>
                  <a:prstClr val="white"/>
                </a:solidFill>
              </a:rPr>
              <a:t>| Opgeleverde werk nalopen</a:t>
            </a:r>
          </a:p>
        </p:txBody>
      </p:sp>
      <p:pic>
        <p:nvPicPr>
          <p:cNvPr id="6" name="Tijdelijke aanduiding voor inhoud 6">
            <a:extLst>
              <a:ext uri="{FF2B5EF4-FFF2-40B4-BE49-F238E27FC236}">
                <a16:creationId xmlns:a16="http://schemas.microsoft.com/office/drawing/2014/main" id="{202715D6-050B-0E40-AD5C-143B6AFAC757}"/>
              </a:ext>
            </a:extLst>
          </p:cNvPr>
          <p:cNvPicPr>
            <a:picLocks noChangeAspect="1"/>
          </p:cNvPicPr>
          <p:nvPr/>
        </p:nvPicPr>
        <p:blipFill>
          <a:blip r:embed="rId4"/>
          <a:stretch>
            <a:fillRect/>
          </a:stretch>
        </p:blipFill>
        <p:spPr>
          <a:xfrm>
            <a:off x="257462" y="266340"/>
            <a:ext cx="1440000" cy="1440000"/>
          </a:xfrm>
          <a:prstGeom prst="rect">
            <a:avLst/>
          </a:prstGeom>
        </p:spPr>
      </p:pic>
      <p:pic>
        <p:nvPicPr>
          <p:cNvPr id="8" name="Afbeelding 7">
            <a:extLst>
              <a:ext uri="{FF2B5EF4-FFF2-40B4-BE49-F238E27FC236}">
                <a16:creationId xmlns:a16="http://schemas.microsoft.com/office/drawing/2014/main" id="{C7A85A63-F80F-AB49-AD12-0B0143816C6B}"/>
              </a:ext>
            </a:extLst>
          </p:cNvPr>
          <p:cNvPicPr>
            <a:picLocks noChangeAspect="1"/>
          </p:cNvPicPr>
          <p:nvPr/>
        </p:nvPicPr>
        <p:blipFill>
          <a:blip r:embed="rId5"/>
          <a:stretch>
            <a:fillRect/>
          </a:stretch>
        </p:blipFill>
        <p:spPr>
          <a:xfrm>
            <a:off x="8030139" y="2781030"/>
            <a:ext cx="2540000" cy="2540000"/>
          </a:xfrm>
          <a:prstGeom prst="rect">
            <a:avLst/>
          </a:prstGeom>
        </p:spPr>
      </p:pic>
    </p:spTree>
    <p:extLst>
      <p:ext uri="{BB962C8B-B14F-4D97-AF65-F5344CB8AC3E}">
        <p14:creationId xmlns:p14="http://schemas.microsoft.com/office/powerpoint/2010/main" val="18979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Resultaat</a:t>
            </a:r>
            <a:endParaRPr lang="nl-NL" sz="2000" dirty="0"/>
          </a:p>
        </p:txBody>
      </p:sp>
      <p:pic>
        <p:nvPicPr>
          <p:cNvPr id="8" name="Tijdelijke aanduiding voor inhoud 7">
            <a:hlinkClick r:id="rId3"/>
            <a:extLst>
              <a:ext uri="{FF2B5EF4-FFF2-40B4-BE49-F238E27FC236}">
                <a16:creationId xmlns:a16="http://schemas.microsoft.com/office/drawing/2014/main" id="{30F8F939-3BC0-A14C-B504-4787FD4C9141}"/>
              </a:ext>
            </a:extLst>
          </p:cNvPr>
          <p:cNvPicPr>
            <a:picLocks noGrp="1" noChangeAspect="1"/>
          </p:cNvPicPr>
          <p:nvPr>
            <p:ph idx="1"/>
          </p:nvPr>
        </p:nvPicPr>
        <p:blipFill>
          <a:blip r:embed="rId4"/>
          <a:stretch>
            <a:fillRect/>
          </a:stretch>
        </p:blipFill>
        <p:spPr>
          <a:xfrm>
            <a:off x="3473609" y="2052638"/>
            <a:ext cx="6395720" cy="3997325"/>
          </a:xfrm>
        </p:spPr>
      </p:pic>
      <p:pic>
        <p:nvPicPr>
          <p:cNvPr id="6" name="Tijdelijke aanduiding voor inhoud 6">
            <a:extLst>
              <a:ext uri="{FF2B5EF4-FFF2-40B4-BE49-F238E27FC236}">
                <a16:creationId xmlns:a16="http://schemas.microsoft.com/office/drawing/2014/main" id="{1B9F4C2C-D17A-5D4B-B566-C950C6E255B7}"/>
              </a:ext>
            </a:extLst>
          </p:cNvPr>
          <p:cNvPicPr>
            <a:picLocks noChangeAspect="1"/>
          </p:cNvPicPr>
          <p:nvPr/>
        </p:nvPicPr>
        <p:blipFill>
          <a:blip r:embed="rId5"/>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264812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a:t>
            </a:r>
            <a:br>
              <a:rPr lang="nl-NL" dirty="0"/>
            </a:br>
            <a:r>
              <a:rPr lang="nl-NL" sz="2400" dirty="0"/>
              <a:t>Terugblik</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a:xfrm>
            <a:off x="3609660" y="1885285"/>
            <a:ext cx="4972677" cy="1197318"/>
          </a:xfrm>
        </p:spPr>
        <p:txBody>
          <a:bodyPr>
            <a:normAutofit/>
          </a:bodyPr>
          <a:lstStyle/>
          <a:p>
            <a:pPr lvl="0" algn="ctr">
              <a:buClr>
                <a:srgbClr val="B27D49"/>
              </a:buClr>
              <a:buSzPct val="100000"/>
              <a:buBlip>
                <a:blip r:embed="rId3"/>
              </a:buBlip>
            </a:pPr>
            <a:r>
              <a:rPr lang="nl-NL" sz="2400" dirty="0">
                <a:solidFill>
                  <a:srgbClr val="323232">
                    <a:lumMod val="25000"/>
                    <a:lumOff val="75000"/>
                  </a:srgbClr>
                </a:solidFill>
              </a:rPr>
              <a:t>Het werk</a:t>
            </a:r>
            <a:r>
              <a:rPr lang="nl-NL" sz="2400" dirty="0">
                <a:solidFill>
                  <a:prstClr val="white"/>
                </a:solidFill>
              </a:rPr>
              <a:t> </a:t>
            </a:r>
            <a:r>
              <a:rPr lang="nl-NL" dirty="0">
                <a:solidFill>
                  <a:prstClr val="white"/>
                </a:solidFill>
              </a:rPr>
              <a:t>| Webdevelopment</a:t>
            </a:r>
          </a:p>
          <a:p>
            <a:pPr algn="ctr">
              <a:buClr>
                <a:srgbClr val="B27D49"/>
              </a:buClr>
              <a:buSzPct val="100000"/>
              <a:buBlip>
                <a:blip r:embed="rId3"/>
              </a:buBlip>
            </a:pPr>
            <a:r>
              <a:rPr lang="nl-NL" sz="2400" dirty="0">
                <a:solidFill>
                  <a:srgbClr val="323232">
                    <a:lumMod val="25000"/>
                    <a:lumOff val="75000"/>
                  </a:srgbClr>
                </a:solidFill>
              </a:rPr>
              <a:t>De collega’s </a:t>
            </a:r>
            <a:r>
              <a:rPr lang="nl-NL" dirty="0">
                <a:solidFill>
                  <a:prstClr val="white"/>
                </a:solidFill>
              </a:rPr>
              <a:t>| Werken in een team</a:t>
            </a:r>
          </a:p>
        </p:txBody>
      </p:sp>
      <p:pic>
        <p:nvPicPr>
          <p:cNvPr id="6" name="Tijdelijke aanduiding voor inhoud 6">
            <a:extLst>
              <a:ext uri="{FF2B5EF4-FFF2-40B4-BE49-F238E27FC236}">
                <a16:creationId xmlns:a16="http://schemas.microsoft.com/office/drawing/2014/main" id="{F20B14F9-ED18-F04A-BCBD-300574C45F1E}"/>
              </a:ext>
            </a:extLst>
          </p:cNvPr>
          <p:cNvPicPr>
            <a:picLocks noChangeAspect="1"/>
          </p:cNvPicPr>
          <p:nvPr/>
        </p:nvPicPr>
        <p:blipFill>
          <a:blip r:embed="rId4"/>
          <a:stretch>
            <a:fillRect/>
          </a:stretch>
        </p:blipFill>
        <p:spPr>
          <a:xfrm>
            <a:off x="257462" y="266340"/>
            <a:ext cx="1440000" cy="1440000"/>
          </a:xfrm>
          <a:prstGeom prst="rect">
            <a:avLst/>
          </a:prstGeom>
        </p:spPr>
      </p:pic>
      <p:pic>
        <p:nvPicPr>
          <p:cNvPr id="7" name="Afbeelding 6">
            <a:extLst>
              <a:ext uri="{FF2B5EF4-FFF2-40B4-BE49-F238E27FC236}">
                <a16:creationId xmlns:a16="http://schemas.microsoft.com/office/drawing/2014/main" id="{758ACE26-23C6-6C4A-8C05-21A7C777391D}"/>
              </a:ext>
            </a:extLst>
          </p:cNvPr>
          <p:cNvPicPr>
            <a:picLocks noChangeAspect="1"/>
          </p:cNvPicPr>
          <p:nvPr/>
        </p:nvPicPr>
        <p:blipFill>
          <a:blip r:embed="rId5"/>
          <a:stretch>
            <a:fillRect/>
          </a:stretch>
        </p:blipFill>
        <p:spPr>
          <a:xfrm>
            <a:off x="3695998" y="3429000"/>
            <a:ext cx="4800000" cy="2880000"/>
          </a:xfrm>
          <a:prstGeom prst="rect">
            <a:avLst/>
          </a:prstGeom>
        </p:spPr>
      </p:pic>
    </p:spTree>
    <p:extLst>
      <p:ext uri="{BB962C8B-B14F-4D97-AF65-F5344CB8AC3E}">
        <p14:creationId xmlns:p14="http://schemas.microsoft.com/office/powerpoint/2010/main" val="25481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Afsluiting</a:t>
            </a:r>
            <a:endParaRPr lang="nl-NL" sz="2000" dirty="0"/>
          </a:p>
        </p:txBody>
      </p:sp>
      <p:pic>
        <p:nvPicPr>
          <p:cNvPr id="8" name="Tijdelijke aanduiding voor inhoud 7">
            <a:extLst>
              <a:ext uri="{FF2B5EF4-FFF2-40B4-BE49-F238E27FC236}">
                <a16:creationId xmlns:a16="http://schemas.microsoft.com/office/drawing/2014/main" id="{2128FE2F-36A4-B944-B5BE-A3CA9B423C02}"/>
              </a:ext>
            </a:extLst>
          </p:cNvPr>
          <p:cNvPicPr>
            <a:picLocks noGrp="1" noChangeAspect="1"/>
          </p:cNvPicPr>
          <p:nvPr>
            <p:ph idx="1"/>
          </p:nvPr>
        </p:nvPicPr>
        <p:blipFill>
          <a:blip r:embed="rId3"/>
          <a:stretch>
            <a:fillRect/>
          </a:stretch>
        </p:blipFill>
        <p:spPr>
          <a:xfrm>
            <a:off x="3496469" y="2114550"/>
            <a:ext cx="0" cy="0"/>
          </a:xfrm>
        </p:spPr>
      </p:pic>
      <p:pic>
        <p:nvPicPr>
          <p:cNvPr id="6" name="Tijdelijke aanduiding voor inhoud 6">
            <a:extLst>
              <a:ext uri="{FF2B5EF4-FFF2-40B4-BE49-F238E27FC236}">
                <a16:creationId xmlns:a16="http://schemas.microsoft.com/office/drawing/2014/main" id="{55568C82-C0AC-C341-A20D-0A5A45A1AE6B}"/>
              </a:ext>
            </a:extLst>
          </p:cNvPr>
          <p:cNvPicPr>
            <a:picLocks noChangeAspect="1"/>
          </p:cNvPicPr>
          <p:nvPr/>
        </p:nvPicPr>
        <p:blipFill>
          <a:blip r:embed="rId4"/>
          <a:stretch>
            <a:fillRect/>
          </a:stretch>
        </p:blipFill>
        <p:spPr>
          <a:xfrm>
            <a:off x="257462" y="266340"/>
            <a:ext cx="1440000" cy="1440000"/>
          </a:xfrm>
          <a:prstGeom prst="rect">
            <a:avLst/>
          </a:prstGeom>
        </p:spPr>
      </p:pic>
      <p:pic>
        <p:nvPicPr>
          <p:cNvPr id="12" name="Afbeelding 11">
            <a:extLst>
              <a:ext uri="{FF2B5EF4-FFF2-40B4-BE49-F238E27FC236}">
                <a16:creationId xmlns:a16="http://schemas.microsoft.com/office/drawing/2014/main" id="{C8700F7B-68B0-B845-8390-B72EC02482B1}"/>
              </a:ext>
            </a:extLst>
          </p:cNvPr>
          <p:cNvPicPr>
            <a:picLocks noChangeAspect="1"/>
          </p:cNvPicPr>
          <p:nvPr/>
        </p:nvPicPr>
        <p:blipFill>
          <a:blip r:embed="rId5"/>
          <a:stretch>
            <a:fillRect/>
          </a:stretch>
        </p:blipFill>
        <p:spPr>
          <a:xfrm>
            <a:off x="4206000" y="3429000"/>
            <a:ext cx="3780000" cy="2520000"/>
          </a:xfrm>
          <a:prstGeom prst="rect">
            <a:avLst/>
          </a:prstGeom>
        </p:spPr>
      </p:pic>
      <p:sp>
        <p:nvSpPr>
          <p:cNvPr id="15" name="Tijdelijke aanduiding voor inhoud 2">
            <a:extLst>
              <a:ext uri="{FF2B5EF4-FFF2-40B4-BE49-F238E27FC236}">
                <a16:creationId xmlns:a16="http://schemas.microsoft.com/office/drawing/2014/main" id="{98ABBC7B-FCE1-1F4F-99AA-0741A054E174}"/>
              </a:ext>
            </a:extLst>
          </p:cNvPr>
          <p:cNvSpPr txBox="1">
            <a:spLocks/>
          </p:cNvSpPr>
          <p:nvPr/>
        </p:nvSpPr>
        <p:spPr>
          <a:xfrm>
            <a:off x="1697462" y="1885285"/>
            <a:ext cx="8872677" cy="1284659"/>
          </a:xfrm>
          <a:prstGeom prst="rect">
            <a:avLst/>
          </a:prstGeom>
        </p:spPr>
        <p:txBody>
          <a:bodyPr vert="horz" lIns="91440" tIns="45720" rIns="91440" bIns="45720" rtlCol="0" anchor="ctr">
            <a:normAutofit lnSpcReduction="10000"/>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Clr>
                <a:srgbClr val="B27D49"/>
              </a:buClr>
              <a:buSzPct val="130000"/>
              <a:buNone/>
            </a:pPr>
            <a:r>
              <a:rPr lang="nl-NL" sz="3200" dirty="0">
                <a:solidFill>
                  <a:srgbClr val="323232">
                    <a:lumMod val="25000"/>
                    <a:lumOff val="75000"/>
                  </a:srgbClr>
                </a:solidFill>
              </a:rPr>
              <a:t>Tips &amp; opmerkingen </a:t>
            </a:r>
          </a:p>
          <a:p>
            <a:pPr marL="6160" indent="0" algn="ctr">
              <a:buClr>
                <a:srgbClr val="B27D49"/>
              </a:buClr>
              <a:buSzPct val="130000"/>
              <a:buNone/>
            </a:pPr>
            <a:r>
              <a:rPr lang="nl-NL" sz="3200" dirty="0"/>
              <a:t>na een half jaar Foursites</a:t>
            </a:r>
            <a:endParaRPr lang="nl-NL" sz="2800" dirty="0"/>
          </a:p>
        </p:txBody>
      </p:sp>
    </p:spTree>
    <p:extLst>
      <p:ext uri="{BB962C8B-B14F-4D97-AF65-F5344CB8AC3E}">
        <p14:creationId xmlns:p14="http://schemas.microsoft.com/office/powerpoint/2010/main" val="190767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Roo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{B6BD0A4D-F1FA-6B46-8E5F-17E3BCB6DCBB}tf16401378</Template>
  <TotalTime>1089</TotalTime>
  <Words>1124</Words>
  <Application>Microsoft Office PowerPoint</Application>
  <PresentationFormat>Widescreen</PresentationFormat>
  <Paragraphs>98</Paragraphs>
  <Slides>10</Slides>
  <Notes>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Foursites CRM</vt:lpstr>
      <vt:lpstr>Foursites | CRM Inhoudsopgave</vt:lpstr>
      <vt:lpstr>Foursites Als bedrijf  </vt:lpstr>
      <vt:lpstr>Foursites CRM Het project | Vooraf &amp; de start</vt:lpstr>
      <vt:lpstr>Foursites CRM Het  project | Communicatie</vt:lpstr>
      <vt:lpstr>Foursites CRM Werkzaamheden</vt:lpstr>
      <vt:lpstr>Foursites CRM Resultaat</vt:lpstr>
      <vt:lpstr>Foursites Terugblik</vt:lpstr>
      <vt:lpstr>Foursites | CRM Afsluiting</vt:lpstr>
      <vt:lpstr>Foursites | CRM 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Foursites CRM</dc:title>
  <dc:creator>Bart de Kinkelaar</dc:creator>
  <cp:lastModifiedBy>Kinkelaar, Bart de</cp:lastModifiedBy>
  <cp:revision>44</cp:revision>
  <dcterms:created xsi:type="dcterms:W3CDTF">2019-06-12T10:45:19Z</dcterms:created>
  <dcterms:modified xsi:type="dcterms:W3CDTF">2019-06-13T05:49:52Z</dcterms:modified>
</cp:coreProperties>
</file>