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25"/>
  </p:notesMasterIdLst>
  <p:handoutMasterIdLst>
    <p:handoutMasterId r:id="rId26"/>
  </p:handoutMasterIdLst>
  <p:sldIdLst>
    <p:sldId id="256" r:id="rId5"/>
    <p:sldId id="257" r:id="rId6"/>
    <p:sldId id="263" r:id="rId7"/>
    <p:sldId id="258" r:id="rId8"/>
    <p:sldId id="262" r:id="rId9"/>
    <p:sldId id="261" r:id="rId10"/>
    <p:sldId id="259" r:id="rId11"/>
    <p:sldId id="265" r:id="rId12"/>
    <p:sldId id="267" r:id="rId13"/>
    <p:sldId id="260" r:id="rId14"/>
    <p:sldId id="266" r:id="rId15"/>
    <p:sldId id="264" r:id="rId16"/>
    <p:sldId id="268" r:id="rId17"/>
    <p:sldId id="277" r:id="rId18"/>
    <p:sldId id="275" r:id="rId19"/>
    <p:sldId id="274" r:id="rId20"/>
    <p:sldId id="273" r:id="rId21"/>
    <p:sldId id="278" r:id="rId22"/>
    <p:sldId id="279" r:id="rId23"/>
    <p:sldId id="280" r:id="rId24"/>
  </p:sldIdLst>
  <p:sldSz cx="9144000" cy="5143500" type="screen16x9"/>
  <p:notesSz cx="7010400" cy="9296400"/>
  <p:custDataLst>
    <p:tags r:id="rId27"/>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60" userDrawn="1">
          <p15:clr>
            <a:srgbClr val="A4A3A4"/>
          </p15:clr>
        </p15:guide>
        <p15:guide id="2" pos="5592" userDrawn="1">
          <p15:clr>
            <a:srgbClr val="A4A3A4"/>
          </p15:clr>
        </p15:guide>
        <p15:guide id="3" pos="16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FFFFCC"/>
    <a:srgbClr val="FFEDC1"/>
    <a:srgbClr val="F2F2F2"/>
    <a:srgbClr val="6EA600"/>
    <a:srgbClr val="B0D195"/>
    <a:srgbClr val="8DD92D"/>
    <a:srgbClr val="808080"/>
    <a:srgbClr val="43298D"/>
    <a:srgbClr val="3E2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4" autoAdjust="0"/>
    <p:restoredTop sz="85903" autoAdjust="0"/>
  </p:normalViewPr>
  <p:slideViewPr>
    <p:cSldViewPr snapToGrid="0">
      <p:cViewPr varScale="1">
        <p:scale>
          <a:sx n="66" d="100"/>
          <a:sy n="66" d="100"/>
        </p:scale>
        <p:origin x="1222" y="29"/>
      </p:cViewPr>
      <p:guideLst>
        <p:guide orient="horz" pos="660"/>
        <p:guide pos="5592"/>
        <p:guide pos="168"/>
      </p:guideLst>
    </p:cSldViewPr>
  </p:slideViewPr>
  <p:outlineViewPr>
    <p:cViewPr>
      <p:scale>
        <a:sx n="33" d="100"/>
        <a:sy n="33" d="100"/>
      </p:scale>
      <p:origin x="0" y="0"/>
    </p:cViewPr>
  </p:outlineViewPr>
  <p:notesTextViewPr>
    <p:cViewPr>
      <p:scale>
        <a:sx n="3" d="2"/>
        <a:sy n="3" d="2"/>
      </p:scale>
      <p:origin x="0" y="0"/>
    </p:cViewPr>
  </p:notesTextViewPr>
  <p:sorterViewPr>
    <p:cViewPr>
      <p:scale>
        <a:sx n="70" d="100"/>
        <a:sy n="70" d="100"/>
      </p:scale>
      <p:origin x="0" y="-1668"/>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0CA09-DBCE-354B-97B7-785C4CA49653}" type="doc">
      <dgm:prSet loTypeId="urn:microsoft.com/office/officeart/2005/8/layout/vList5" loCatId="" qsTypeId="urn:microsoft.com/office/officeart/2005/8/quickstyle/simple4" qsCatId="simple" csTypeId="urn:microsoft.com/office/officeart/2005/8/colors/accent0_3" csCatId="mainScheme" phldr="1"/>
      <dgm:spPr/>
      <dgm:t>
        <a:bodyPr/>
        <a:lstStyle/>
        <a:p>
          <a:endParaRPr lang="en-US"/>
        </a:p>
      </dgm:t>
    </dgm:pt>
    <dgm:pt modelId="{7307CFC8-F1AA-D44A-923C-50705E827F8E}">
      <dgm:prSet phldrT="[Text]" custT="1">
        <dgm:style>
          <a:lnRef idx="2">
            <a:schemeClr val="accent3">
              <a:shade val="50000"/>
            </a:schemeClr>
          </a:lnRef>
          <a:fillRef idx="1">
            <a:schemeClr val="accent3"/>
          </a:fillRef>
          <a:effectRef idx="0">
            <a:schemeClr val="accent3"/>
          </a:effectRef>
          <a:fontRef idx="minor">
            <a:schemeClr val="lt1"/>
          </a:fontRef>
        </dgm:style>
      </dgm:prSet>
      <dgm:spPr>
        <a:solidFill>
          <a:schemeClr val="bg1"/>
        </a:solidFill>
        <a:ln>
          <a:solidFill>
            <a:schemeClr val="bg1">
              <a:lumMod val="50000"/>
            </a:schemeClr>
          </a:solidFill>
        </a:ln>
      </dgm:spPr>
      <dgm:t>
        <a:bodyPr/>
        <a:lstStyle/>
        <a:p>
          <a:r>
            <a:rPr lang="en-US" sz="2000" dirty="0" smtClean="0">
              <a:solidFill>
                <a:schemeClr val="tx2"/>
              </a:solidFill>
            </a:rPr>
            <a:t>Cloud Native</a:t>
          </a:r>
          <a:endParaRPr lang="en-US" sz="2000" dirty="0">
            <a:solidFill>
              <a:schemeClr val="tx2"/>
            </a:solidFill>
          </a:endParaRPr>
        </a:p>
      </dgm:t>
    </dgm:pt>
    <dgm:pt modelId="{473EC5BE-0A8C-B64A-8AFC-8BCED9328D7E}" type="parTrans" cxnId="{3A6E65FC-0759-F647-9357-4C20876E7F7D}">
      <dgm:prSet/>
      <dgm:spPr/>
      <dgm:t>
        <a:bodyPr/>
        <a:lstStyle/>
        <a:p>
          <a:endParaRPr lang="en-US"/>
        </a:p>
      </dgm:t>
    </dgm:pt>
    <dgm:pt modelId="{F72BE826-D150-6249-A682-B480F335BAC7}" type="sibTrans" cxnId="{3A6E65FC-0759-F647-9357-4C20876E7F7D}">
      <dgm:prSet/>
      <dgm:spPr/>
      <dgm:t>
        <a:bodyPr/>
        <a:lstStyle/>
        <a:p>
          <a:endParaRPr lang="en-US"/>
        </a:p>
      </dgm:t>
    </dgm:pt>
    <dgm:pt modelId="{089BE801-481A-9447-AB83-0E8C1D203060}">
      <dgm:prSet phldrT="[Text]" custT="1"/>
      <dgm:spPr>
        <a:solidFill>
          <a:schemeClr val="tx1">
            <a:lumMod val="20000"/>
            <a:lumOff val="80000"/>
            <a:alpha val="90000"/>
          </a:schemeClr>
        </a:solidFill>
      </dgm:spPr>
      <dgm:t>
        <a:bodyPr rIns="0"/>
        <a:lstStyle/>
        <a:p>
          <a:r>
            <a:rPr lang="en-US" sz="1400" dirty="0" smtClean="0"/>
            <a:t>Cloud-first design pattern using micro-service</a:t>
          </a:r>
          <a:r>
            <a:rPr lang="en-US" sz="1400" baseline="0" dirty="0" smtClean="0"/>
            <a:t> architecture and principles; </a:t>
          </a:r>
          <a:r>
            <a:rPr lang="en-US" sz="1400" dirty="0" smtClean="0"/>
            <a:t>API first</a:t>
          </a:r>
          <a:r>
            <a:rPr lang="en-US" sz="1400" baseline="0" dirty="0" smtClean="0"/>
            <a:t> design</a:t>
          </a:r>
          <a:endParaRPr lang="en-US" sz="1400" dirty="0"/>
        </a:p>
      </dgm:t>
    </dgm:pt>
    <dgm:pt modelId="{2D7D5E62-47CF-414B-ABAA-BCCF5EF876F5}" type="parTrans" cxnId="{B2583438-1B00-764F-A808-AA4DE978030A}">
      <dgm:prSet/>
      <dgm:spPr/>
      <dgm:t>
        <a:bodyPr/>
        <a:lstStyle/>
        <a:p>
          <a:endParaRPr lang="en-US"/>
        </a:p>
      </dgm:t>
    </dgm:pt>
    <dgm:pt modelId="{4373C4A8-1916-9547-B419-2F861D5D39CC}" type="sibTrans" cxnId="{B2583438-1B00-764F-A808-AA4DE978030A}">
      <dgm:prSet/>
      <dgm:spPr/>
      <dgm:t>
        <a:bodyPr/>
        <a:lstStyle/>
        <a:p>
          <a:endParaRPr lang="en-US"/>
        </a:p>
      </dgm:t>
    </dgm:pt>
    <dgm:pt modelId="{798048A9-85B9-424B-9DB7-033A011D89F7}">
      <dgm:prSet phldrT="[Text]" custT="1">
        <dgm:style>
          <a:lnRef idx="2">
            <a:schemeClr val="accent3">
              <a:shade val="50000"/>
            </a:schemeClr>
          </a:lnRef>
          <a:fillRef idx="1">
            <a:schemeClr val="accent3"/>
          </a:fillRef>
          <a:effectRef idx="0">
            <a:schemeClr val="accent3"/>
          </a:effectRef>
          <a:fontRef idx="minor">
            <a:schemeClr val="lt1"/>
          </a:fontRef>
        </dgm:style>
      </dgm:prSet>
      <dgm:spPr>
        <a:solidFill>
          <a:schemeClr val="bg1"/>
        </a:solidFill>
        <a:ln>
          <a:solidFill>
            <a:schemeClr val="bg1">
              <a:lumMod val="50000"/>
            </a:schemeClr>
          </a:solidFill>
        </a:ln>
      </dgm:spPr>
      <dgm:t>
        <a:bodyPr/>
        <a:lstStyle/>
        <a:p>
          <a:r>
            <a:rPr lang="en-US" sz="2000" dirty="0" smtClean="0">
              <a:solidFill>
                <a:schemeClr val="tx2"/>
              </a:solidFill>
            </a:rPr>
            <a:t>Cloud Resilient</a:t>
          </a:r>
          <a:endParaRPr lang="en-US" sz="2000" dirty="0">
            <a:solidFill>
              <a:schemeClr val="tx2"/>
            </a:solidFill>
          </a:endParaRPr>
        </a:p>
      </dgm:t>
    </dgm:pt>
    <dgm:pt modelId="{6B807615-5883-EC48-B49D-1CE6249FF97F}" type="parTrans" cxnId="{71C1AC5A-3F41-3F4D-AC32-0660D9B81838}">
      <dgm:prSet/>
      <dgm:spPr/>
      <dgm:t>
        <a:bodyPr/>
        <a:lstStyle/>
        <a:p>
          <a:endParaRPr lang="en-US"/>
        </a:p>
      </dgm:t>
    </dgm:pt>
    <dgm:pt modelId="{045080D6-C17F-2145-9616-88ACD031FAA8}" type="sibTrans" cxnId="{71C1AC5A-3F41-3F4D-AC32-0660D9B81838}">
      <dgm:prSet/>
      <dgm:spPr/>
      <dgm:t>
        <a:bodyPr/>
        <a:lstStyle/>
        <a:p>
          <a:endParaRPr lang="en-US"/>
        </a:p>
      </dgm:t>
    </dgm:pt>
    <dgm:pt modelId="{EE47C762-7909-164D-988A-95AA2FFA0518}">
      <dgm:prSet phldrT="[Text]" custT="1"/>
      <dgm:spPr>
        <a:solidFill>
          <a:schemeClr val="tx1">
            <a:lumMod val="20000"/>
            <a:lumOff val="80000"/>
            <a:alpha val="90000"/>
          </a:schemeClr>
        </a:solidFill>
      </dgm:spPr>
      <dgm:t>
        <a:bodyPr/>
        <a:lstStyle/>
        <a:p>
          <a:r>
            <a:rPr lang="en-US" sz="1400" dirty="0" smtClean="0"/>
            <a:t>Designed for and proactively testing for failure; Apps are unaffected</a:t>
          </a:r>
          <a:r>
            <a:rPr lang="en-US" sz="1400" baseline="0" dirty="0" smtClean="0"/>
            <a:t> by dependent service failures; </a:t>
          </a:r>
          <a:r>
            <a:rPr lang="en-US" sz="1400" dirty="0" smtClean="0"/>
            <a:t>Cloud</a:t>
          </a:r>
          <a:r>
            <a:rPr lang="en-US" sz="1400" baseline="0" dirty="0" smtClean="0"/>
            <a:t> agnostic runtime implementation</a:t>
          </a:r>
          <a:endParaRPr lang="en-US" sz="1400" dirty="0"/>
        </a:p>
      </dgm:t>
    </dgm:pt>
    <dgm:pt modelId="{7F627ED9-6D00-EE46-94BD-6EE149CDB7A9}" type="parTrans" cxnId="{972D2D82-A29D-434B-B3FC-B32EA6EA78BF}">
      <dgm:prSet/>
      <dgm:spPr/>
      <dgm:t>
        <a:bodyPr/>
        <a:lstStyle/>
        <a:p>
          <a:endParaRPr lang="en-US"/>
        </a:p>
      </dgm:t>
    </dgm:pt>
    <dgm:pt modelId="{51997152-D1D1-ED42-882C-EA111B87189E}" type="sibTrans" cxnId="{972D2D82-A29D-434B-B3FC-B32EA6EA78BF}">
      <dgm:prSet/>
      <dgm:spPr/>
      <dgm:t>
        <a:bodyPr/>
        <a:lstStyle/>
        <a:p>
          <a:endParaRPr lang="en-US"/>
        </a:p>
      </dgm:t>
    </dgm:pt>
    <dgm:pt modelId="{C1317358-EF32-B040-BA39-FE1E700730B4}">
      <dgm:prSet phldrT="[Text]" custT="1">
        <dgm:style>
          <a:lnRef idx="2">
            <a:schemeClr val="accent3">
              <a:shade val="50000"/>
            </a:schemeClr>
          </a:lnRef>
          <a:fillRef idx="1">
            <a:schemeClr val="accent3"/>
          </a:fillRef>
          <a:effectRef idx="0">
            <a:schemeClr val="accent3"/>
          </a:effectRef>
          <a:fontRef idx="minor">
            <a:schemeClr val="lt1"/>
          </a:fontRef>
        </dgm:style>
      </dgm:prSet>
      <dgm:spPr>
        <a:solidFill>
          <a:schemeClr val="bg1"/>
        </a:solidFill>
        <a:ln>
          <a:solidFill>
            <a:schemeClr val="bg1">
              <a:lumMod val="50000"/>
            </a:schemeClr>
          </a:solidFill>
        </a:ln>
      </dgm:spPr>
      <dgm:t>
        <a:bodyPr/>
        <a:lstStyle/>
        <a:p>
          <a:r>
            <a:rPr lang="en-US" sz="2000" dirty="0" smtClean="0">
              <a:solidFill>
                <a:schemeClr val="tx2"/>
              </a:solidFill>
            </a:rPr>
            <a:t>Cloud Friendly</a:t>
          </a:r>
          <a:endParaRPr lang="en-US" sz="2000" dirty="0">
            <a:solidFill>
              <a:schemeClr val="tx2"/>
            </a:solidFill>
          </a:endParaRPr>
        </a:p>
      </dgm:t>
    </dgm:pt>
    <dgm:pt modelId="{70303C17-889A-CB45-96B5-7DDB93CEB7E7}" type="parTrans" cxnId="{A498351B-D9D8-FF42-BCB6-261337EAABB2}">
      <dgm:prSet/>
      <dgm:spPr/>
      <dgm:t>
        <a:bodyPr/>
        <a:lstStyle/>
        <a:p>
          <a:endParaRPr lang="en-US"/>
        </a:p>
      </dgm:t>
    </dgm:pt>
    <dgm:pt modelId="{7CD4FFF8-1CA9-7044-999F-0AFAC5043845}" type="sibTrans" cxnId="{A498351B-D9D8-FF42-BCB6-261337EAABB2}">
      <dgm:prSet/>
      <dgm:spPr/>
      <dgm:t>
        <a:bodyPr/>
        <a:lstStyle/>
        <a:p>
          <a:endParaRPr lang="en-US"/>
        </a:p>
      </dgm:t>
    </dgm:pt>
    <dgm:pt modelId="{C6C3B957-947E-9C45-A7F5-F50F4142B6FD}">
      <dgm:prSet phldrT="[Text]" custT="1"/>
      <dgm:spPr>
        <a:solidFill>
          <a:schemeClr val="tx1">
            <a:lumMod val="20000"/>
            <a:lumOff val="80000"/>
            <a:alpha val="90000"/>
          </a:schemeClr>
        </a:solidFill>
      </dgm:spPr>
      <dgm:t>
        <a:bodyPr rIns="0"/>
        <a:lstStyle/>
        <a:p>
          <a:r>
            <a:rPr lang="en-US" sz="1400" dirty="0" smtClean="0"/>
            <a:t>Early adoption of 12-</a:t>
          </a:r>
          <a:r>
            <a:rPr lang="en-US" sz="1400" baseline="0" dirty="0" smtClean="0"/>
            <a:t>Factor App tenants; leverages platform for HA and scalability</a:t>
          </a:r>
          <a:endParaRPr lang="en-US" sz="1400" dirty="0"/>
        </a:p>
      </dgm:t>
    </dgm:pt>
    <dgm:pt modelId="{8DFC07A7-6C94-7345-89B0-017F04703572}" type="parTrans" cxnId="{244F5B44-71F8-B548-A4C2-416E6494BE7B}">
      <dgm:prSet/>
      <dgm:spPr/>
      <dgm:t>
        <a:bodyPr/>
        <a:lstStyle/>
        <a:p>
          <a:endParaRPr lang="en-US"/>
        </a:p>
      </dgm:t>
    </dgm:pt>
    <dgm:pt modelId="{4C1A891D-5B0A-594F-BF55-861D86821ADB}" type="sibTrans" cxnId="{244F5B44-71F8-B548-A4C2-416E6494BE7B}">
      <dgm:prSet/>
      <dgm:spPr/>
      <dgm:t>
        <a:bodyPr/>
        <a:lstStyle/>
        <a:p>
          <a:endParaRPr lang="en-US"/>
        </a:p>
      </dgm:t>
    </dgm:pt>
    <dgm:pt modelId="{BFAF7721-3D71-B844-8D33-338BE2EE2B0E}">
      <dgm:prSet phldrT="[Text]" custT="1">
        <dgm:style>
          <a:lnRef idx="2">
            <a:schemeClr val="accent3">
              <a:shade val="50000"/>
            </a:schemeClr>
          </a:lnRef>
          <a:fillRef idx="1">
            <a:schemeClr val="accent3"/>
          </a:fillRef>
          <a:effectRef idx="0">
            <a:schemeClr val="accent3"/>
          </a:effectRef>
          <a:fontRef idx="minor">
            <a:schemeClr val="lt1"/>
          </a:fontRef>
        </dgm:style>
      </dgm:prSet>
      <dgm:spPr>
        <a:solidFill>
          <a:schemeClr val="bg1"/>
        </a:solidFill>
        <a:ln>
          <a:solidFill>
            <a:schemeClr val="bg1">
              <a:lumMod val="50000"/>
            </a:schemeClr>
          </a:solidFill>
        </a:ln>
      </dgm:spPr>
      <dgm:t>
        <a:bodyPr/>
        <a:lstStyle/>
        <a:p>
          <a:r>
            <a:rPr lang="en-US" sz="2000" dirty="0" smtClean="0">
              <a:solidFill>
                <a:schemeClr val="tx2"/>
              </a:solidFill>
            </a:rPr>
            <a:t>Cloud Ready</a:t>
          </a:r>
        </a:p>
      </dgm:t>
    </dgm:pt>
    <dgm:pt modelId="{05196CA0-2A9A-F14D-AC6D-255D0F8B4A57}" type="parTrans" cxnId="{933A4F0E-7AA9-2948-8289-1CC930333EDD}">
      <dgm:prSet/>
      <dgm:spPr/>
      <dgm:t>
        <a:bodyPr/>
        <a:lstStyle/>
        <a:p>
          <a:endParaRPr lang="en-US"/>
        </a:p>
      </dgm:t>
    </dgm:pt>
    <dgm:pt modelId="{D966F7BE-C049-904E-8BBC-80008E0EA6D0}" type="sibTrans" cxnId="{933A4F0E-7AA9-2948-8289-1CC930333EDD}">
      <dgm:prSet/>
      <dgm:spPr/>
      <dgm:t>
        <a:bodyPr/>
        <a:lstStyle/>
        <a:p>
          <a:endParaRPr lang="en-US"/>
        </a:p>
      </dgm:t>
    </dgm:pt>
    <dgm:pt modelId="{118D06B7-4F85-DE45-8160-833CCE07007F}">
      <dgm:prSet custT="1"/>
      <dgm:spPr>
        <a:solidFill>
          <a:schemeClr val="tx1">
            <a:lumMod val="20000"/>
            <a:lumOff val="80000"/>
            <a:alpha val="90000"/>
          </a:schemeClr>
        </a:solidFill>
      </dgm:spPr>
      <dgm:t>
        <a:bodyPr rIns="0"/>
        <a:lstStyle/>
        <a:p>
          <a:r>
            <a:rPr lang="en-US" sz="1400" dirty="0" smtClean="0"/>
            <a:t>Typically self contained</a:t>
          </a:r>
          <a:r>
            <a:rPr lang="en-US" sz="1400" baseline="0" dirty="0" smtClean="0"/>
            <a:t> application with no file system requirements; supports </a:t>
          </a:r>
          <a:r>
            <a:rPr lang="en-US" sz="1400" baseline="0" dirty="0" err="1" smtClean="0"/>
            <a:t>async</a:t>
          </a:r>
          <a:r>
            <a:rPr lang="en-US" sz="1400" baseline="0" dirty="0" smtClean="0"/>
            <a:t> and stateless transactions</a:t>
          </a:r>
          <a:endParaRPr lang="en-US" sz="1400" dirty="0"/>
        </a:p>
      </dgm:t>
    </dgm:pt>
    <dgm:pt modelId="{305551DA-116B-8F49-9945-6DE87F0C7649}" type="parTrans" cxnId="{34AF8134-4CDB-B54B-A0DC-F0A78FA7B5C1}">
      <dgm:prSet/>
      <dgm:spPr/>
      <dgm:t>
        <a:bodyPr/>
        <a:lstStyle/>
        <a:p>
          <a:endParaRPr lang="en-US"/>
        </a:p>
      </dgm:t>
    </dgm:pt>
    <dgm:pt modelId="{FBE49ED2-6C3F-9B41-8732-AD1F7C8022C5}" type="sibTrans" cxnId="{34AF8134-4CDB-B54B-A0DC-F0A78FA7B5C1}">
      <dgm:prSet/>
      <dgm:spPr/>
      <dgm:t>
        <a:bodyPr/>
        <a:lstStyle/>
        <a:p>
          <a:endParaRPr lang="en-US"/>
        </a:p>
      </dgm:t>
    </dgm:pt>
    <dgm:pt modelId="{4578C7C3-1460-7F45-B22E-41734978B281}" type="pres">
      <dgm:prSet presAssocID="{86C0CA09-DBCE-354B-97B7-785C4CA49653}" presName="Name0" presStyleCnt="0">
        <dgm:presLayoutVars>
          <dgm:dir/>
          <dgm:animLvl val="lvl"/>
          <dgm:resizeHandles val="exact"/>
        </dgm:presLayoutVars>
      </dgm:prSet>
      <dgm:spPr/>
      <dgm:t>
        <a:bodyPr/>
        <a:lstStyle/>
        <a:p>
          <a:endParaRPr lang="en-US"/>
        </a:p>
      </dgm:t>
    </dgm:pt>
    <dgm:pt modelId="{D80C8C55-FEA5-1043-9AAC-EE50AF6D1910}" type="pres">
      <dgm:prSet presAssocID="{7307CFC8-F1AA-D44A-923C-50705E827F8E}" presName="linNode" presStyleCnt="0"/>
      <dgm:spPr/>
    </dgm:pt>
    <dgm:pt modelId="{B5003DDC-C82B-3343-B5B9-FC02B7484145}" type="pres">
      <dgm:prSet presAssocID="{7307CFC8-F1AA-D44A-923C-50705E827F8E}" presName="parentText" presStyleLbl="node1" presStyleIdx="0" presStyleCnt="4" custScaleY="79316" custLinFactNeighborX="2665">
        <dgm:presLayoutVars>
          <dgm:chMax val="1"/>
          <dgm:bulletEnabled val="1"/>
        </dgm:presLayoutVars>
      </dgm:prSet>
      <dgm:spPr/>
      <dgm:t>
        <a:bodyPr/>
        <a:lstStyle/>
        <a:p>
          <a:endParaRPr lang="en-US"/>
        </a:p>
      </dgm:t>
    </dgm:pt>
    <dgm:pt modelId="{997FFFFF-F7B8-D142-ADEA-6F65EEBB51F8}" type="pres">
      <dgm:prSet presAssocID="{7307CFC8-F1AA-D44A-923C-50705E827F8E}" presName="descendantText" presStyleLbl="alignAccFollowNode1" presStyleIdx="0" presStyleCnt="4" custScaleX="88196">
        <dgm:presLayoutVars>
          <dgm:bulletEnabled val="1"/>
        </dgm:presLayoutVars>
      </dgm:prSet>
      <dgm:spPr/>
      <dgm:t>
        <a:bodyPr/>
        <a:lstStyle/>
        <a:p>
          <a:endParaRPr lang="en-US"/>
        </a:p>
      </dgm:t>
    </dgm:pt>
    <dgm:pt modelId="{CFB20D9B-60B6-3743-906F-D12E5D5FC23A}" type="pres">
      <dgm:prSet presAssocID="{F72BE826-D150-6249-A682-B480F335BAC7}" presName="sp" presStyleCnt="0"/>
      <dgm:spPr/>
    </dgm:pt>
    <dgm:pt modelId="{F7AAE4E5-4CD7-E34A-9EF2-E70696966E7C}" type="pres">
      <dgm:prSet presAssocID="{798048A9-85B9-424B-9DB7-033A011D89F7}" presName="linNode" presStyleCnt="0"/>
      <dgm:spPr/>
    </dgm:pt>
    <dgm:pt modelId="{158FFD9F-4582-1D41-814A-62AB51EDA165}" type="pres">
      <dgm:prSet presAssocID="{798048A9-85B9-424B-9DB7-033A011D89F7}" presName="parentText" presStyleLbl="node1" presStyleIdx="1" presStyleCnt="4" custScaleY="79316" custLinFactNeighborX="2665">
        <dgm:presLayoutVars>
          <dgm:chMax val="1"/>
          <dgm:bulletEnabled val="1"/>
        </dgm:presLayoutVars>
      </dgm:prSet>
      <dgm:spPr/>
      <dgm:t>
        <a:bodyPr/>
        <a:lstStyle/>
        <a:p>
          <a:endParaRPr lang="en-US"/>
        </a:p>
      </dgm:t>
    </dgm:pt>
    <dgm:pt modelId="{6F8AC17F-7E6B-6948-8B20-49F0C1F0AE9D}" type="pres">
      <dgm:prSet presAssocID="{798048A9-85B9-424B-9DB7-033A011D89F7}" presName="descendantText" presStyleLbl="alignAccFollowNode1" presStyleIdx="1" presStyleCnt="4" custScaleX="88196">
        <dgm:presLayoutVars>
          <dgm:bulletEnabled val="1"/>
        </dgm:presLayoutVars>
      </dgm:prSet>
      <dgm:spPr/>
      <dgm:t>
        <a:bodyPr/>
        <a:lstStyle/>
        <a:p>
          <a:endParaRPr lang="en-US"/>
        </a:p>
      </dgm:t>
    </dgm:pt>
    <dgm:pt modelId="{2BB23569-D67B-B44A-B075-D3A0B8278E63}" type="pres">
      <dgm:prSet presAssocID="{045080D6-C17F-2145-9616-88ACD031FAA8}" presName="sp" presStyleCnt="0"/>
      <dgm:spPr/>
    </dgm:pt>
    <dgm:pt modelId="{53129B71-B611-424A-A450-2853F4AA4EF0}" type="pres">
      <dgm:prSet presAssocID="{C1317358-EF32-B040-BA39-FE1E700730B4}" presName="linNode" presStyleCnt="0"/>
      <dgm:spPr/>
    </dgm:pt>
    <dgm:pt modelId="{FF62B8A4-7971-4640-9DDF-8E0223EC5B05}" type="pres">
      <dgm:prSet presAssocID="{C1317358-EF32-B040-BA39-FE1E700730B4}" presName="parentText" presStyleLbl="node1" presStyleIdx="2" presStyleCnt="4" custScaleY="79316" custLinFactNeighborX="2665">
        <dgm:presLayoutVars>
          <dgm:chMax val="1"/>
          <dgm:bulletEnabled val="1"/>
        </dgm:presLayoutVars>
      </dgm:prSet>
      <dgm:spPr/>
      <dgm:t>
        <a:bodyPr/>
        <a:lstStyle/>
        <a:p>
          <a:endParaRPr lang="en-US"/>
        </a:p>
      </dgm:t>
    </dgm:pt>
    <dgm:pt modelId="{A1B9369F-DA4E-464A-A9EE-53AAE44CD18E}" type="pres">
      <dgm:prSet presAssocID="{C1317358-EF32-B040-BA39-FE1E700730B4}" presName="descendantText" presStyleLbl="alignAccFollowNode1" presStyleIdx="2" presStyleCnt="4" custScaleX="88196">
        <dgm:presLayoutVars>
          <dgm:bulletEnabled val="1"/>
        </dgm:presLayoutVars>
      </dgm:prSet>
      <dgm:spPr/>
      <dgm:t>
        <a:bodyPr/>
        <a:lstStyle/>
        <a:p>
          <a:endParaRPr lang="en-US"/>
        </a:p>
      </dgm:t>
    </dgm:pt>
    <dgm:pt modelId="{788FA60A-5589-0A4B-8953-496ECF54F5D5}" type="pres">
      <dgm:prSet presAssocID="{7CD4FFF8-1CA9-7044-999F-0AFAC5043845}" presName="sp" presStyleCnt="0"/>
      <dgm:spPr/>
    </dgm:pt>
    <dgm:pt modelId="{369F452A-C017-884F-9660-76EA424A44DB}" type="pres">
      <dgm:prSet presAssocID="{BFAF7721-3D71-B844-8D33-338BE2EE2B0E}" presName="linNode" presStyleCnt="0"/>
      <dgm:spPr/>
    </dgm:pt>
    <dgm:pt modelId="{3A019737-91F4-F242-9A12-4EDA2E691B13}" type="pres">
      <dgm:prSet presAssocID="{BFAF7721-3D71-B844-8D33-338BE2EE2B0E}" presName="parentText" presStyleLbl="node1" presStyleIdx="3" presStyleCnt="4" custScaleY="79316" custLinFactNeighborX="2665">
        <dgm:presLayoutVars>
          <dgm:chMax val="1"/>
          <dgm:bulletEnabled val="1"/>
        </dgm:presLayoutVars>
      </dgm:prSet>
      <dgm:spPr/>
      <dgm:t>
        <a:bodyPr/>
        <a:lstStyle/>
        <a:p>
          <a:endParaRPr lang="en-US"/>
        </a:p>
      </dgm:t>
    </dgm:pt>
    <dgm:pt modelId="{C541A717-F6F1-4C4A-BD0A-857499106A27}" type="pres">
      <dgm:prSet presAssocID="{BFAF7721-3D71-B844-8D33-338BE2EE2B0E}" presName="descendantText" presStyleLbl="alignAccFollowNode1" presStyleIdx="3" presStyleCnt="4" custScaleX="88196">
        <dgm:presLayoutVars>
          <dgm:bulletEnabled val="1"/>
        </dgm:presLayoutVars>
      </dgm:prSet>
      <dgm:spPr/>
      <dgm:t>
        <a:bodyPr/>
        <a:lstStyle/>
        <a:p>
          <a:endParaRPr lang="en-US"/>
        </a:p>
      </dgm:t>
    </dgm:pt>
  </dgm:ptLst>
  <dgm:cxnLst>
    <dgm:cxn modelId="{834FF8E1-480C-4CAB-B99E-E31E3516DF19}" type="presOf" srcId="{118D06B7-4F85-DE45-8160-833CCE07007F}" destId="{C541A717-F6F1-4C4A-BD0A-857499106A27}" srcOrd="0" destOrd="0" presId="urn:microsoft.com/office/officeart/2005/8/layout/vList5"/>
    <dgm:cxn modelId="{1EBE28A4-49A8-4D49-ABBA-D219A6737CAC}" type="presOf" srcId="{86C0CA09-DBCE-354B-97B7-785C4CA49653}" destId="{4578C7C3-1460-7F45-B22E-41734978B281}" srcOrd="0" destOrd="0" presId="urn:microsoft.com/office/officeart/2005/8/layout/vList5"/>
    <dgm:cxn modelId="{A498351B-D9D8-FF42-BCB6-261337EAABB2}" srcId="{86C0CA09-DBCE-354B-97B7-785C4CA49653}" destId="{C1317358-EF32-B040-BA39-FE1E700730B4}" srcOrd="2" destOrd="0" parTransId="{70303C17-889A-CB45-96B5-7DDB93CEB7E7}" sibTransId="{7CD4FFF8-1CA9-7044-999F-0AFAC5043845}"/>
    <dgm:cxn modelId="{71C1AC5A-3F41-3F4D-AC32-0660D9B81838}" srcId="{86C0CA09-DBCE-354B-97B7-785C4CA49653}" destId="{798048A9-85B9-424B-9DB7-033A011D89F7}" srcOrd="1" destOrd="0" parTransId="{6B807615-5883-EC48-B49D-1CE6249FF97F}" sibTransId="{045080D6-C17F-2145-9616-88ACD031FAA8}"/>
    <dgm:cxn modelId="{7CB124B5-62DF-4CB3-92B6-1084BA6B1102}" type="presOf" srcId="{089BE801-481A-9447-AB83-0E8C1D203060}" destId="{997FFFFF-F7B8-D142-ADEA-6F65EEBB51F8}" srcOrd="0" destOrd="0" presId="urn:microsoft.com/office/officeart/2005/8/layout/vList5"/>
    <dgm:cxn modelId="{F3213EC8-A5FB-42FF-9E02-B1E723071619}" type="presOf" srcId="{7307CFC8-F1AA-D44A-923C-50705E827F8E}" destId="{B5003DDC-C82B-3343-B5B9-FC02B7484145}" srcOrd="0" destOrd="0" presId="urn:microsoft.com/office/officeart/2005/8/layout/vList5"/>
    <dgm:cxn modelId="{34AF8134-4CDB-B54B-A0DC-F0A78FA7B5C1}" srcId="{BFAF7721-3D71-B844-8D33-338BE2EE2B0E}" destId="{118D06B7-4F85-DE45-8160-833CCE07007F}" srcOrd="0" destOrd="0" parTransId="{305551DA-116B-8F49-9945-6DE87F0C7649}" sibTransId="{FBE49ED2-6C3F-9B41-8732-AD1F7C8022C5}"/>
    <dgm:cxn modelId="{4ECD4E73-286A-4F5E-94CD-B27AFA6B8C5D}" type="presOf" srcId="{EE47C762-7909-164D-988A-95AA2FFA0518}" destId="{6F8AC17F-7E6B-6948-8B20-49F0C1F0AE9D}" srcOrd="0" destOrd="0" presId="urn:microsoft.com/office/officeart/2005/8/layout/vList5"/>
    <dgm:cxn modelId="{B2583438-1B00-764F-A808-AA4DE978030A}" srcId="{7307CFC8-F1AA-D44A-923C-50705E827F8E}" destId="{089BE801-481A-9447-AB83-0E8C1D203060}" srcOrd="0" destOrd="0" parTransId="{2D7D5E62-47CF-414B-ABAA-BCCF5EF876F5}" sibTransId="{4373C4A8-1916-9547-B419-2F861D5D39CC}"/>
    <dgm:cxn modelId="{244F5B44-71F8-B548-A4C2-416E6494BE7B}" srcId="{C1317358-EF32-B040-BA39-FE1E700730B4}" destId="{C6C3B957-947E-9C45-A7F5-F50F4142B6FD}" srcOrd="0" destOrd="0" parTransId="{8DFC07A7-6C94-7345-89B0-017F04703572}" sibTransId="{4C1A891D-5B0A-594F-BF55-861D86821ADB}"/>
    <dgm:cxn modelId="{379D4E0D-5C5B-4194-AD1E-F49CE0CD3B5F}" type="presOf" srcId="{C6C3B957-947E-9C45-A7F5-F50F4142B6FD}" destId="{A1B9369F-DA4E-464A-A9EE-53AAE44CD18E}" srcOrd="0" destOrd="0" presId="urn:microsoft.com/office/officeart/2005/8/layout/vList5"/>
    <dgm:cxn modelId="{933A4F0E-7AA9-2948-8289-1CC930333EDD}" srcId="{86C0CA09-DBCE-354B-97B7-785C4CA49653}" destId="{BFAF7721-3D71-B844-8D33-338BE2EE2B0E}" srcOrd="3" destOrd="0" parTransId="{05196CA0-2A9A-F14D-AC6D-255D0F8B4A57}" sibTransId="{D966F7BE-C049-904E-8BBC-80008E0EA6D0}"/>
    <dgm:cxn modelId="{972D2D82-A29D-434B-B3FC-B32EA6EA78BF}" srcId="{798048A9-85B9-424B-9DB7-033A011D89F7}" destId="{EE47C762-7909-164D-988A-95AA2FFA0518}" srcOrd="0" destOrd="0" parTransId="{7F627ED9-6D00-EE46-94BD-6EE149CDB7A9}" sibTransId="{51997152-D1D1-ED42-882C-EA111B87189E}"/>
    <dgm:cxn modelId="{1C93A859-D810-4980-93E8-FA0D59421105}" type="presOf" srcId="{BFAF7721-3D71-B844-8D33-338BE2EE2B0E}" destId="{3A019737-91F4-F242-9A12-4EDA2E691B13}" srcOrd="0" destOrd="0" presId="urn:microsoft.com/office/officeart/2005/8/layout/vList5"/>
    <dgm:cxn modelId="{50FB02C9-FF48-4321-9BD0-578A02D46D66}" type="presOf" srcId="{C1317358-EF32-B040-BA39-FE1E700730B4}" destId="{FF62B8A4-7971-4640-9DDF-8E0223EC5B05}" srcOrd="0" destOrd="0" presId="urn:microsoft.com/office/officeart/2005/8/layout/vList5"/>
    <dgm:cxn modelId="{38454302-10FD-422E-886D-37E4D237CE22}" type="presOf" srcId="{798048A9-85B9-424B-9DB7-033A011D89F7}" destId="{158FFD9F-4582-1D41-814A-62AB51EDA165}" srcOrd="0" destOrd="0" presId="urn:microsoft.com/office/officeart/2005/8/layout/vList5"/>
    <dgm:cxn modelId="{3A6E65FC-0759-F647-9357-4C20876E7F7D}" srcId="{86C0CA09-DBCE-354B-97B7-785C4CA49653}" destId="{7307CFC8-F1AA-D44A-923C-50705E827F8E}" srcOrd="0" destOrd="0" parTransId="{473EC5BE-0A8C-B64A-8AFC-8BCED9328D7E}" sibTransId="{F72BE826-D150-6249-A682-B480F335BAC7}"/>
    <dgm:cxn modelId="{5EEBAACD-232A-4AE8-BCA9-E5CF9373231D}" type="presParOf" srcId="{4578C7C3-1460-7F45-B22E-41734978B281}" destId="{D80C8C55-FEA5-1043-9AAC-EE50AF6D1910}" srcOrd="0" destOrd="0" presId="urn:microsoft.com/office/officeart/2005/8/layout/vList5"/>
    <dgm:cxn modelId="{F1059DE9-F379-4025-BB3F-57E031C76BDC}" type="presParOf" srcId="{D80C8C55-FEA5-1043-9AAC-EE50AF6D1910}" destId="{B5003DDC-C82B-3343-B5B9-FC02B7484145}" srcOrd="0" destOrd="0" presId="urn:microsoft.com/office/officeart/2005/8/layout/vList5"/>
    <dgm:cxn modelId="{23BE5E2E-EAB7-4981-A614-8B9F9FA004A3}" type="presParOf" srcId="{D80C8C55-FEA5-1043-9AAC-EE50AF6D1910}" destId="{997FFFFF-F7B8-D142-ADEA-6F65EEBB51F8}" srcOrd="1" destOrd="0" presId="urn:microsoft.com/office/officeart/2005/8/layout/vList5"/>
    <dgm:cxn modelId="{127B6CFA-C340-4F0C-916D-63AF8E9192DE}" type="presParOf" srcId="{4578C7C3-1460-7F45-B22E-41734978B281}" destId="{CFB20D9B-60B6-3743-906F-D12E5D5FC23A}" srcOrd="1" destOrd="0" presId="urn:microsoft.com/office/officeart/2005/8/layout/vList5"/>
    <dgm:cxn modelId="{2E409448-8B2B-4D1B-8482-844B792BABB5}" type="presParOf" srcId="{4578C7C3-1460-7F45-B22E-41734978B281}" destId="{F7AAE4E5-4CD7-E34A-9EF2-E70696966E7C}" srcOrd="2" destOrd="0" presId="urn:microsoft.com/office/officeart/2005/8/layout/vList5"/>
    <dgm:cxn modelId="{F8CCACC2-3289-409F-AE67-4D5B8EF8BAC4}" type="presParOf" srcId="{F7AAE4E5-4CD7-E34A-9EF2-E70696966E7C}" destId="{158FFD9F-4582-1D41-814A-62AB51EDA165}" srcOrd="0" destOrd="0" presId="urn:microsoft.com/office/officeart/2005/8/layout/vList5"/>
    <dgm:cxn modelId="{0FE4778A-00EA-46D9-8F6F-93C4D34B42C8}" type="presParOf" srcId="{F7AAE4E5-4CD7-E34A-9EF2-E70696966E7C}" destId="{6F8AC17F-7E6B-6948-8B20-49F0C1F0AE9D}" srcOrd="1" destOrd="0" presId="urn:microsoft.com/office/officeart/2005/8/layout/vList5"/>
    <dgm:cxn modelId="{4820C7E0-8455-4FBA-A584-867ECB1C7F31}" type="presParOf" srcId="{4578C7C3-1460-7F45-B22E-41734978B281}" destId="{2BB23569-D67B-B44A-B075-D3A0B8278E63}" srcOrd="3" destOrd="0" presId="urn:microsoft.com/office/officeart/2005/8/layout/vList5"/>
    <dgm:cxn modelId="{91D27D9C-83BC-49B3-B72A-1EF49A462F17}" type="presParOf" srcId="{4578C7C3-1460-7F45-B22E-41734978B281}" destId="{53129B71-B611-424A-A450-2853F4AA4EF0}" srcOrd="4" destOrd="0" presId="urn:microsoft.com/office/officeart/2005/8/layout/vList5"/>
    <dgm:cxn modelId="{279AF304-D73A-454C-AA4B-36EE2FE3768F}" type="presParOf" srcId="{53129B71-B611-424A-A450-2853F4AA4EF0}" destId="{FF62B8A4-7971-4640-9DDF-8E0223EC5B05}" srcOrd="0" destOrd="0" presId="urn:microsoft.com/office/officeart/2005/8/layout/vList5"/>
    <dgm:cxn modelId="{CC156AAC-7D70-4E08-AD2E-A3B7E3A8838F}" type="presParOf" srcId="{53129B71-B611-424A-A450-2853F4AA4EF0}" destId="{A1B9369F-DA4E-464A-A9EE-53AAE44CD18E}" srcOrd="1" destOrd="0" presId="urn:microsoft.com/office/officeart/2005/8/layout/vList5"/>
    <dgm:cxn modelId="{FBDDB20C-A70E-4DB9-9E41-8E491ED559C8}" type="presParOf" srcId="{4578C7C3-1460-7F45-B22E-41734978B281}" destId="{788FA60A-5589-0A4B-8953-496ECF54F5D5}" srcOrd="5" destOrd="0" presId="urn:microsoft.com/office/officeart/2005/8/layout/vList5"/>
    <dgm:cxn modelId="{D0641BAD-29E5-43E4-AF63-4B3FF64C6117}" type="presParOf" srcId="{4578C7C3-1460-7F45-B22E-41734978B281}" destId="{369F452A-C017-884F-9660-76EA424A44DB}" srcOrd="6" destOrd="0" presId="urn:microsoft.com/office/officeart/2005/8/layout/vList5"/>
    <dgm:cxn modelId="{1198F88D-79CC-4253-9E3E-29D23488C8F1}" type="presParOf" srcId="{369F452A-C017-884F-9660-76EA424A44DB}" destId="{3A019737-91F4-F242-9A12-4EDA2E691B13}" srcOrd="0" destOrd="0" presId="urn:microsoft.com/office/officeart/2005/8/layout/vList5"/>
    <dgm:cxn modelId="{B58127CD-9F63-4DB4-8838-375EAF8FD1BA}" type="presParOf" srcId="{369F452A-C017-884F-9660-76EA424A44DB}" destId="{C541A717-F6F1-4C4A-BD0A-857499106A2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FFFFF-F7B8-D142-ADEA-6F65EEBB51F8}">
      <dsp:nvSpPr>
        <dsp:cNvPr id="0" name=""/>
        <dsp:cNvSpPr/>
      </dsp:nvSpPr>
      <dsp:spPr>
        <a:xfrm rot="5400000">
          <a:off x="5009797" y="-1816074"/>
          <a:ext cx="896258" cy="4530515"/>
        </a:xfrm>
        <a:prstGeom prst="round2SameRect">
          <a:avLst/>
        </a:prstGeom>
        <a:solidFill>
          <a:schemeClr val="tx1">
            <a:lumMod val="20000"/>
            <a:lumOff val="80000"/>
            <a:alpha val="9000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Cloud-first design pattern using micro-service</a:t>
          </a:r>
          <a:r>
            <a:rPr lang="en-US" sz="1400" kern="1200" baseline="0" dirty="0" smtClean="0"/>
            <a:t> architecture and principles; </a:t>
          </a:r>
          <a:r>
            <a:rPr lang="en-US" sz="1400" kern="1200" dirty="0" smtClean="0"/>
            <a:t>API first</a:t>
          </a:r>
          <a:r>
            <a:rPr lang="en-US" sz="1400" kern="1200" baseline="0" dirty="0" smtClean="0"/>
            <a:t> design</a:t>
          </a:r>
          <a:endParaRPr lang="en-US" sz="1400" kern="1200" dirty="0"/>
        </a:p>
      </dsp:txBody>
      <dsp:txXfrm rot="-5400000">
        <a:off x="3192669" y="44806"/>
        <a:ext cx="4486763" cy="808754"/>
      </dsp:txXfrm>
    </dsp:sp>
    <dsp:sp modelId="{B5003DDC-C82B-3343-B5B9-FC02B7484145}">
      <dsp:nvSpPr>
        <dsp:cNvPr id="0" name=""/>
        <dsp:cNvSpPr/>
      </dsp:nvSpPr>
      <dsp:spPr>
        <a:xfrm>
          <a:off x="440075" y="4885"/>
          <a:ext cx="2889490" cy="888595"/>
        </a:xfrm>
        <a:prstGeom prst="roundRect">
          <a:avLst/>
        </a:prstGeom>
        <a:solidFill>
          <a:schemeClr val="bg1"/>
        </a:solidFill>
        <a:ln w="25400" cap="flat" cmpd="sng" algn="ctr">
          <a:solidFill>
            <a:schemeClr val="bg1">
              <a:lumMod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2"/>
              </a:solidFill>
            </a:rPr>
            <a:t>Cloud Native</a:t>
          </a:r>
          <a:endParaRPr lang="en-US" sz="2000" kern="1200" dirty="0">
            <a:solidFill>
              <a:schemeClr val="tx2"/>
            </a:solidFill>
          </a:endParaRPr>
        </a:p>
      </dsp:txBody>
      <dsp:txXfrm>
        <a:off x="483453" y="48263"/>
        <a:ext cx="2802734" cy="801839"/>
      </dsp:txXfrm>
    </dsp:sp>
    <dsp:sp modelId="{6F8AC17F-7E6B-6948-8B20-49F0C1F0AE9D}">
      <dsp:nvSpPr>
        <dsp:cNvPr id="0" name=""/>
        <dsp:cNvSpPr/>
      </dsp:nvSpPr>
      <dsp:spPr>
        <a:xfrm rot="5400000">
          <a:off x="5009797" y="-863799"/>
          <a:ext cx="896258" cy="4530515"/>
        </a:xfrm>
        <a:prstGeom prst="round2SameRect">
          <a:avLst/>
        </a:prstGeom>
        <a:solidFill>
          <a:schemeClr val="tx1">
            <a:lumMod val="20000"/>
            <a:lumOff val="80000"/>
            <a:alpha val="9000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Designed for and proactively testing for failure; Apps are unaffected</a:t>
          </a:r>
          <a:r>
            <a:rPr lang="en-US" sz="1400" kern="1200" baseline="0" dirty="0" smtClean="0"/>
            <a:t> by dependent service failures; </a:t>
          </a:r>
          <a:r>
            <a:rPr lang="en-US" sz="1400" kern="1200" dirty="0" smtClean="0"/>
            <a:t>Cloud</a:t>
          </a:r>
          <a:r>
            <a:rPr lang="en-US" sz="1400" kern="1200" baseline="0" dirty="0" smtClean="0"/>
            <a:t> agnostic runtime implementation</a:t>
          </a:r>
          <a:endParaRPr lang="en-US" sz="1400" kern="1200" dirty="0"/>
        </a:p>
      </dsp:txBody>
      <dsp:txXfrm rot="-5400000">
        <a:off x="3192669" y="997081"/>
        <a:ext cx="4486763" cy="808754"/>
      </dsp:txXfrm>
    </dsp:sp>
    <dsp:sp modelId="{158FFD9F-4582-1D41-814A-62AB51EDA165}">
      <dsp:nvSpPr>
        <dsp:cNvPr id="0" name=""/>
        <dsp:cNvSpPr/>
      </dsp:nvSpPr>
      <dsp:spPr>
        <a:xfrm>
          <a:off x="440075" y="957160"/>
          <a:ext cx="2889490" cy="888595"/>
        </a:xfrm>
        <a:prstGeom prst="roundRect">
          <a:avLst/>
        </a:prstGeom>
        <a:solidFill>
          <a:schemeClr val="bg1"/>
        </a:solidFill>
        <a:ln w="25400" cap="flat" cmpd="sng" algn="ctr">
          <a:solidFill>
            <a:schemeClr val="bg1">
              <a:lumMod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2"/>
              </a:solidFill>
            </a:rPr>
            <a:t>Cloud Resilient</a:t>
          </a:r>
          <a:endParaRPr lang="en-US" sz="2000" kern="1200" dirty="0">
            <a:solidFill>
              <a:schemeClr val="tx2"/>
            </a:solidFill>
          </a:endParaRPr>
        </a:p>
      </dsp:txBody>
      <dsp:txXfrm>
        <a:off x="483453" y="1000538"/>
        <a:ext cx="2802734" cy="801839"/>
      </dsp:txXfrm>
    </dsp:sp>
    <dsp:sp modelId="{A1B9369F-DA4E-464A-A9EE-53AAE44CD18E}">
      <dsp:nvSpPr>
        <dsp:cNvPr id="0" name=""/>
        <dsp:cNvSpPr/>
      </dsp:nvSpPr>
      <dsp:spPr>
        <a:xfrm rot="5400000">
          <a:off x="5009797" y="88475"/>
          <a:ext cx="896258" cy="4530515"/>
        </a:xfrm>
        <a:prstGeom prst="round2SameRect">
          <a:avLst/>
        </a:prstGeom>
        <a:solidFill>
          <a:schemeClr val="tx1">
            <a:lumMod val="20000"/>
            <a:lumOff val="80000"/>
            <a:alpha val="9000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Early adoption of 12-</a:t>
          </a:r>
          <a:r>
            <a:rPr lang="en-US" sz="1400" kern="1200" baseline="0" dirty="0" smtClean="0"/>
            <a:t>Factor App tenants; leverages platform for HA and scalability</a:t>
          </a:r>
          <a:endParaRPr lang="en-US" sz="1400" kern="1200" dirty="0"/>
        </a:p>
      </dsp:txBody>
      <dsp:txXfrm rot="-5400000">
        <a:off x="3192669" y="1949355"/>
        <a:ext cx="4486763" cy="808754"/>
      </dsp:txXfrm>
    </dsp:sp>
    <dsp:sp modelId="{FF62B8A4-7971-4640-9DDF-8E0223EC5B05}">
      <dsp:nvSpPr>
        <dsp:cNvPr id="0" name=""/>
        <dsp:cNvSpPr/>
      </dsp:nvSpPr>
      <dsp:spPr>
        <a:xfrm>
          <a:off x="440075" y="1909435"/>
          <a:ext cx="2889490" cy="888595"/>
        </a:xfrm>
        <a:prstGeom prst="roundRect">
          <a:avLst/>
        </a:prstGeom>
        <a:solidFill>
          <a:schemeClr val="bg1"/>
        </a:solidFill>
        <a:ln w="25400" cap="flat" cmpd="sng" algn="ctr">
          <a:solidFill>
            <a:schemeClr val="bg1">
              <a:lumMod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2"/>
              </a:solidFill>
            </a:rPr>
            <a:t>Cloud Friendly</a:t>
          </a:r>
          <a:endParaRPr lang="en-US" sz="2000" kern="1200" dirty="0">
            <a:solidFill>
              <a:schemeClr val="tx2"/>
            </a:solidFill>
          </a:endParaRPr>
        </a:p>
      </dsp:txBody>
      <dsp:txXfrm>
        <a:off x="483453" y="1952813"/>
        <a:ext cx="2802734" cy="801839"/>
      </dsp:txXfrm>
    </dsp:sp>
    <dsp:sp modelId="{C541A717-F6F1-4C4A-BD0A-857499106A27}">
      <dsp:nvSpPr>
        <dsp:cNvPr id="0" name=""/>
        <dsp:cNvSpPr/>
      </dsp:nvSpPr>
      <dsp:spPr>
        <a:xfrm rot="5400000">
          <a:off x="5009797" y="1040750"/>
          <a:ext cx="896258" cy="4530515"/>
        </a:xfrm>
        <a:prstGeom prst="round2SameRect">
          <a:avLst/>
        </a:prstGeom>
        <a:solidFill>
          <a:schemeClr val="tx1">
            <a:lumMod val="20000"/>
            <a:lumOff val="80000"/>
            <a:alpha val="9000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Typically self contained</a:t>
          </a:r>
          <a:r>
            <a:rPr lang="en-US" sz="1400" kern="1200" baseline="0" dirty="0" smtClean="0"/>
            <a:t> application with no file system requirements; supports </a:t>
          </a:r>
          <a:r>
            <a:rPr lang="en-US" sz="1400" kern="1200" baseline="0" dirty="0" err="1" smtClean="0"/>
            <a:t>async</a:t>
          </a:r>
          <a:r>
            <a:rPr lang="en-US" sz="1400" kern="1200" baseline="0" dirty="0" smtClean="0"/>
            <a:t> and stateless transactions</a:t>
          </a:r>
          <a:endParaRPr lang="en-US" sz="1400" kern="1200" dirty="0"/>
        </a:p>
      </dsp:txBody>
      <dsp:txXfrm rot="-5400000">
        <a:off x="3192669" y="2901630"/>
        <a:ext cx="4486763" cy="808754"/>
      </dsp:txXfrm>
    </dsp:sp>
    <dsp:sp modelId="{3A019737-91F4-F242-9A12-4EDA2E691B13}">
      <dsp:nvSpPr>
        <dsp:cNvPr id="0" name=""/>
        <dsp:cNvSpPr/>
      </dsp:nvSpPr>
      <dsp:spPr>
        <a:xfrm>
          <a:off x="440075" y="2861710"/>
          <a:ext cx="2889490" cy="888595"/>
        </a:xfrm>
        <a:prstGeom prst="roundRect">
          <a:avLst/>
        </a:prstGeom>
        <a:solidFill>
          <a:schemeClr val="bg1"/>
        </a:solidFill>
        <a:ln w="25400" cap="flat" cmpd="sng" algn="ctr">
          <a:solidFill>
            <a:schemeClr val="bg1">
              <a:lumMod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2"/>
              </a:solidFill>
            </a:rPr>
            <a:t>Cloud Ready</a:t>
          </a:r>
        </a:p>
      </dsp:txBody>
      <dsp:txXfrm>
        <a:off x="483453" y="2905088"/>
        <a:ext cx="2802734" cy="8018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The following slides will describe the steps in this “journey”</a:t>
            </a:r>
            <a:endParaRPr lang="en-US" dirty="0"/>
          </a:p>
        </p:txBody>
      </p:sp>
      <p:sp>
        <p:nvSpPr>
          <p:cNvPr id="4" name="Slide Number Placeholder 3"/>
          <p:cNvSpPr>
            <a:spLocks noGrp="1"/>
          </p:cNvSpPr>
          <p:nvPr>
            <p:ph type="sldNum" sz="quarter" idx="10"/>
          </p:nvPr>
        </p:nvSpPr>
        <p:spPr>
          <a:xfrm>
            <a:off x="6332759" y="9086840"/>
            <a:ext cx="669675" cy="213454"/>
          </a:xfrm>
          <a:prstGeom prst="rect">
            <a:avLst/>
          </a:prstGeom>
        </p:spPr>
        <p:txBody>
          <a:bodyPr/>
          <a:lstStyle/>
          <a:p>
            <a:fld id="{C59B37FD-342B-4B14-9216-D73F458F7ED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4520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384175"/>
            <a:ext cx="6096000" cy="343058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63746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384175"/>
            <a:ext cx="6096000" cy="343058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6623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2981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 in layers</a:t>
            </a:r>
          </a:p>
          <a:p>
            <a:pPr marL="171450" indent="-171450">
              <a:buFont typeface="Arial" panose="020B0604020202020204" pitchFamily="34" charset="0"/>
              <a:buChar char="•"/>
            </a:pPr>
            <a:r>
              <a:rPr lang="en-US" dirty="0" smtClean="0"/>
              <a:t>Enterprise = thin layer &gt;&gt; common </a:t>
            </a:r>
            <a:r>
              <a:rPr lang="en-US" dirty="0" err="1" smtClean="0"/>
              <a:t>lang</a:t>
            </a:r>
            <a:r>
              <a:rPr lang="en-US" dirty="0" smtClean="0"/>
              <a:t> and lifecycle</a:t>
            </a:r>
            <a:r>
              <a:rPr lang="en-US" baseline="0" dirty="0" smtClean="0"/>
              <a:t> stages</a:t>
            </a:r>
          </a:p>
          <a:p>
            <a:pPr marL="171450" indent="-171450">
              <a:buFont typeface="Arial" panose="020B0604020202020204" pitchFamily="34" charset="0"/>
              <a:buChar char="•"/>
            </a:pPr>
            <a:r>
              <a:rPr lang="en-US" baseline="0" dirty="0" smtClean="0"/>
              <a:t>Bottom = thick &gt;&gt; own by product team, specific to application</a:t>
            </a:r>
          </a:p>
          <a:p>
            <a:pPr marL="171450" indent="-171450">
              <a:buFont typeface="Arial" panose="020B0604020202020204" pitchFamily="34" charset="0"/>
              <a:buChar char="•"/>
            </a:pPr>
            <a:r>
              <a:rPr lang="en-US" baseline="0" dirty="0" smtClean="0"/>
              <a:t>BUILD iteratively, as new apps added, refactor model</a:t>
            </a:r>
            <a:endParaRPr lang="en-US" dirty="0" smtClean="0"/>
          </a:p>
          <a:p>
            <a:endParaRPr lang="en-US" dirty="0" smtClean="0"/>
          </a:p>
          <a:p>
            <a:r>
              <a:rPr lang="en-US" dirty="0" smtClean="0"/>
              <a:t>It is our recommendation</a:t>
            </a:r>
            <a:r>
              <a:rPr lang="en-US" baseline="0" dirty="0" smtClean="0"/>
              <a:t> to the Bank to think in layers when modernizing the governance model.  The model needs to reflect the community, applications, and workloads that it supports.  At the enterprise levels, a lightweight set of standards, policies, and workflows are defined.   These standards, policies, and workflows incorporate global expectations regarding design, quality, architecture, lifecycle, etc. that are applicable to ALL applications and products in the portfolio regardless of the business unit, type, and feature set.  At this level, it is about setting up guardrails, not dictating tools, frameworks, and processes.  By setting this thin layer at the Enterprise level, disparate business units and product teams can effectively communicate and share progress vertically or horizontally across the enterprise using the same language and lifecycle stages.</a:t>
            </a:r>
          </a:p>
          <a:p>
            <a:r>
              <a:rPr lang="en-US" baseline="0" dirty="0" smtClean="0"/>
              <a:t> </a:t>
            </a:r>
          </a:p>
          <a:p>
            <a:r>
              <a:rPr lang="en-US" baseline="0" dirty="0" smtClean="0"/>
              <a:t>At the bottom of the stack are specific application and team standards, policies, and workflows.  These are defined and maintained by the product teams in the context of the upper layers.  These lower layers allow for different business units and application types to follow different workflows, use different tools, and comply with different standards.  For example, a customer-facing, mobile banking application will have different security, compliance, and branding standards than an internal IT service for provisioning development labs.</a:t>
            </a:r>
          </a:p>
          <a:p>
            <a:endParaRPr lang="en-US" baseline="0" dirty="0" smtClean="0"/>
          </a:p>
          <a:p>
            <a:r>
              <a:rPr lang="en-US" baseline="0" dirty="0" smtClean="0"/>
              <a:t>What is important to remember is that the governance model is built iteratively.  As new applications and product teams are on-boarded, the standards, policy, and workflow need to adapt.  It is not uncommon to see once enterprise standards move down to the portfolio or archetype layers as new business units and products get added to the supported portfolio.  We strongly urge against the traditional approach of getting a lot of smart people together and trying to define all these layers up front.  It is rarely effective and often leads to nothing but shelf-ware.  This is typically where SMEs attempt to </a:t>
            </a:r>
            <a:r>
              <a:rPr lang="en-US" baseline="0" dirty="0" err="1" smtClean="0"/>
              <a:t>overfit</a:t>
            </a:r>
            <a:r>
              <a:rPr lang="en-US" baseline="0" dirty="0" smtClean="0"/>
              <a:t> the past onto the future.  Be cautious of this </a:t>
            </a:r>
            <a:r>
              <a:rPr lang="en-US" baseline="0" dirty="0" err="1" smtClean="0"/>
              <a:t>tendancy</a:t>
            </a:r>
            <a:r>
              <a:rPr lang="en-US" baseline="0" dirty="0" smtClean="0"/>
              <a:t>.  Just because you are doing it today doesn’t mean you should continue to do it moving forward.  Be critical and be creative.</a:t>
            </a:r>
          </a:p>
        </p:txBody>
      </p:sp>
    </p:spTree>
    <p:extLst>
      <p:ext uri="{BB962C8B-B14F-4D97-AF65-F5344CB8AC3E}">
        <p14:creationId xmlns:p14="http://schemas.microsoft.com/office/powerpoint/2010/main" val="4182438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_Purple">
    <p:bg>
      <p:bgPr>
        <a:solidFill>
          <a:schemeClr val="accent6"/>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35604018"/>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_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41081" cy="64008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4" name="Content Placeholder 4"/>
          <p:cNvSpPr>
            <a:spLocks noGrp="1"/>
          </p:cNvSpPr>
          <p:nvPr>
            <p:ph sz="quarter" idx="10"/>
          </p:nvPr>
        </p:nvSpPr>
        <p:spPr>
          <a:xfrm>
            <a:off x="271463" y="1163638"/>
            <a:ext cx="8643936" cy="3732212"/>
          </a:xfrm>
          <a:prstGeom prst="rect">
            <a:avLst/>
          </a:prstGeom>
        </p:spPr>
        <p:txBody>
          <a:bodyPr vert="horz" lIns="0" tIns="0" rIns="0" bIns="0"/>
          <a:lstStyle>
            <a:lvl1pPr marL="285750" indent="-285750">
              <a:lnSpc>
                <a:spcPct val="100000"/>
              </a:lnSpc>
              <a:spcBef>
                <a:spcPts val="1200"/>
              </a:spcBef>
              <a:spcAft>
                <a:spcPts val="0"/>
              </a:spcAft>
              <a:buClr>
                <a:srgbClr val="808080"/>
              </a:buClr>
              <a:buFont typeface="Arial" panose="020B0604020202020204" pitchFamily="34" charset="0"/>
              <a:buChar char="•"/>
              <a:defRPr sz="2000">
                <a:latin typeface="+mn-lt"/>
                <a:ea typeface="Arial"/>
              </a:defRPr>
            </a:lvl1pPr>
            <a:lvl2pPr marL="627062" indent="-285750">
              <a:lnSpc>
                <a:spcPct val="100000"/>
              </a:lnSpc>
              <a:spcBef>
                <a:spcPts val="300"/>
              </a:spcBef>
              <a:spcAft>
                <a:spcPts val="0"/>
              </a:spcAft>
              <a:buClr>
                <a:srgbClr val="808080"/>
              </a:buClr>
              <a:buFont typeface="Courier New" panose="02070309020205020404" pitchFamily="49" charset="0"/>
              <a:buChar char="o"/>
              <a:defRPr sz="1800">
                <a:latin typeface="+mn-lt"/>
                <a:ea typeface="Arial"/>
              </a:defRPr>
            </a:lvl2pPr>
            <a:lvl3pPr marL="860425" indent="-171450">
              <a:lnSpc>
                <a:spcPct val="100000"/>
              </a:lnSpc>
              <a:spcBef>
                <a:spcPts val="300"/>
              </a:spcBef>
              <a:spcAft>
                <a:spcPts val="0"/>
              </a:spcAft>
              <a:buClr>
                <a:srgbClr val="808080"/>
              </a:buClr>
              <a:buFont typeface="Wingdings" panose="05000000000000000000" pitchFamily="2" charset="2"/>
              <a:buChar char="§"/>
              <a:defRPr sz="12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04426066"/>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_body w/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41081" cy="64008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4" name="Content Placeholder 4"/>
          <p:cNvSpPr>
            <a:spLocks noGrp="1"/>
          </p:cNvSpPr>
          <p:nvPr>
            <p:ph sz="quarter" idx="10"/>
          </p:nvPr>
        </p:nvSpPr>
        <p:spPr>
          <a:xfrm>
            <a:off x="271463" y="1163638"/>
            <a:ext cx="8643936" cy="3732212"/>
          </a:xfrm>
          <a:prstGeom prst="rect">
            <a:avLst/>
          </a:prstGeom>
        </p:spPr>
        <p:txBody>
          <a:bodyPr vert="horz" lIns="0" tIns="0" rIns="0" bIns="0"/>
          <a:lstStyle>
            <a:lvl1pPr>
              <a:defRPr lang="en-US" sz="2000" dirty="0" smtClean="0">
                <a:latin typeface="+mn-lt"/>
                <a:ea typeface="Arial"/>
              </a:defRPr>
            </a:lvl1pPr>
            <a:lvl2pPr>
              <a:defRPr lang="en-US" sz="1800" dirty="0" smtClean="0">
                <a:latin typeface="+mn-lt"/>
                <a:ea typeface="Arial"/>
              </a:defRPr>
            </a:lvl2pPr>
            <a:lvl3pPr>
              <a:defRPr lang="en-US" sz="1200" dirty="0">
                <a:latin typeface="+mn-lt"/>
                <a:ea typeface="Arial"/>
              </a:defRPr>
            </a:lvl3pPr>
          </a:lstStyle>
          <a:p>
            <a:pPr marL="285750" lvl="0" indent="-285750">
              <a:buClr>
                <a:srgbClr val="808080"/>
              </a:buClr>
            </a:pPr>
            <a:r>
              <a:rPr lang="en-US" smtClean="0"/>
              <a:t>Click to edit Master text styles</a:t>
            </a:r>
          </a:p>
          <a:p>
            <a:pPr marL="285750" lvl="1" indent="-285750">
              <a:buClr>
                <a:srgbClr val="808080"/>
              </a:buClr>
            </a:pPr>
            <a:r>
              <a:rPr lang="en-US" smtClean="0"/>
              <a:t>Second level</a:t>
            </a:r>
          </a:p>
          <a:p>
            <a:pPr marL="285750" lvl="2" indent="-285750">
              <a:buClr>
                <a:srgbClr val="808080"/>
              </a:buClr>
            </a:pPr>
            <a:r>
              <a:rPr lang="en-US" smtClean="0"/>
              <a:t>Third level</a:t>
            </a:r>
          </a:p>
        </p:txBody>
      </p:sp>
      <p:sp>
        <p:nvSpPr>
          <p:cNvPr id="5" name="Text Placeholder 12"/>
          <p:cNvSpPr>
            <a:spLocks noGrp="1"/>
          </p:cNvSpPr>
          <p:nvPr>
            <p:ph type="subTitle" idx="11" hasCustomPrompt="1"/>
          </p:nvPr>
        </p:nvSpPr>
        <p:spPr>
          <a:xfrm>
            <a:off x="271463" y="755049"/>
            <a:ext cx="8648699" cy="313834"/>
          </a:xfrm>
          <a:prstGeom prst="rect">
            <a:avLst/>
          </a:prstGeom>
        </p:spPr>
        <p:txBody>
          <a:bodyPr lIns="0" rIns="0" anchor="t" anchorCtr="0"/>
          <a:lstStyle>
            <a:lvl1pPr marL="228600" indent="-228600">
              <a:buNone/>
              <a:defRPr lang="en-US" sz="1600"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1251967144"/>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647612" cy="472577"/>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796527207"/>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w/subtitle no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49547" cy="64008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4" name="Text Placeholder 12"/>
          <p:cNvSpPr>
            <a:spLocks noGrp="1"/>
          </p:cNvSpPr>
          <p:nvPr>
            <p:ph type="subTitle" idx="11" hasCustomPrompt="1"/>
          </p:nvPr>
        </p:nvSpPr>
        <p:spPr>
          <a:xfrm>
            <a:off x="274318" y="752973"/>
            <a:ext cx="8649548" cy="347694"/>
          </a:xfrm>
          <a:prstGeom prst="rect">
            <a:avLst/>
          </a:prstGeom>
        </p:spPr>
        <p:txBody>
          <a:bodyPr lIns="0" rIns="0" anchor="t" anchorCtr="0"/>
          <a:lstStyle>
            <a:lvl1pPr marL="228600" indent="-228600">
              <a:buNone/>
              <a:defRPr lang="en-US" sz="1600"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433455114"/>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defRPr lang="en-US" sz="2000" dirty="0" smtClean="0">
                <a:latin typeface="+mn-lt"/>
                <a:ea typeface="Arial"/>
              </a:defRPr>
            </a:lvl1pPr>
            <a:lvl2pPr>
              <a:defRPr lang="en-US" sz="1800" dirty="0" smtClean="0">
                <a:latin typeface="+mn-lt"/>
                <a:ea typeface="Arial"/>
              </a:defRPr>
            </a:lvl2pPr>
            <a:lvl3pPr>
              <a:defRPr lang="en-US" sz="1200" dirty="0">
                <a:latin typeface="+mn-lt"/>
                <a:ea typeface="Arial"/>
              </a:defRPr>
            </a:lvl3pPr>
          </a:lstStyle>
          <a:p>
            <a:pPr marL="285750" lvl="0" indent="-285750">
              <a:buClr>
                <a:srgbClr val="808080"/>
              </a:buClr>
            </a:pPr>
            <a:r>
              <a:rPr lang="en-US" smtClean="0"/>
              <a:t>Click to edit Master text styles</a:t>
            </a:r>
          </a:p>
          <a:p>
            <a:pPr marL="285750" lvl="1" indent="-285750">
              <a:buClr>
                <a:srgbClr val="808080"/>
              </a:buClr>
            </a:pPr>
            <a:r>
              <a:rPr lang="en-US" smtClean="0"/>
              <a:t>Second level</a:t>
            </a:r>
          </a:p>
          <a:p>
            <a:pPr marL="285750" lvl="2" indent="-285750">
              <a:buClr>
                <a:srgbClr val="808080"/>
              </a:buClr>
            </a:pPr>
            <a:r>
              <a:rPr lang="en-US" smtClean="0"/>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defRPr lang="en-US" sz="2000" dirty="0" smtClean="0">
                <a:latin typeface="+mn-lt"/>
                <a:ea typeface="Arial"/>
              </a:defRPr>
            </a:lvl1pPr>
            <a:lvl2pPr>
              <a:defRPr lang="en-US" sz="1800" dirty="0" smtClean="0">
                <a:latin typeface="+mn-lt"/>
                <a:ea typeface="Arial"/>
              </a:defRPr>
            </a:lvl2pPr>
            <a:lvl3pPr>
              <a:defRPr lang="en-US" sz="1200" dirty="0">
                <a:latin typeface="+mn-lt"/>
                <a:ea typeface="Arial"/>
              </a:defRPr>
            </a:lvl3pPr>
          </a:lstStyle>
          <a:p>
            <a:pPr marL="285750" lvl="0" indent="-285750">
              <a:buClr>
                <a:srgbClr val="808080"/>
              </a:buClr>
            </a:pPr>
            <a:r>
              <a:rPr lang="en-US" smtClean="0"/>
              <a:t>Click to edit Master text styles</a:t>
            </a:r>
          </a:p>
          <a:p>
            <a:pPr marL="285750" lvl="1" indent="-285750">
              <a:buClr>
                <a:srgbClr val="808080"/>
              </a:buClr>
            </a:pPr>
            <a:r>
              <a:rPr lang="en-US" smtClean="0"/>
              <a:t>Second level</a:t>
            </a:r>
          </a:p>
          <a:p>
            <a:pPr marL="285750" lvl="2" indent="-285750">
              <a:buClr>
                <a:srgbClr val="808080"/>
              </a:buClr>
            </a:pPr>
            <a:r>
              <a:rPr lang="en-US" smtClean="0"/>
              <a:t>Third level</a:t>
            </a:r>
          </a:p>
        </p:txBody>
      </p:sp>
    </p:spTree>
    <p:extLst>
      <p:ext uri="{BB962C8B-B14F-4D97-AF65-F5344CB8AC3E}">
        <p14:creationId xmlns:p14="http://schemas.microsoft.com/office/powerpoint/2010/main" val="1087162477"/>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two column w/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defRPr lang="en-US" sz="2000" dirty="0" smtClean="0">
                <a:latin typeface="+mn-lt"/>
                <a:ea typeface="Arial"/>
              </a:defRPr>
            </a:lvl1pPr>
            <a:lvl2pPr>
              <a:defRPr lang="en-US" sz="1800" dirty="0" smtClean="0">
                <a:latin typeface="+mn-lt"/>
                <a:ea typeface="Arial"/>
              </a:defRPr>
            </a:lvl2pPr>
            <a:lvl3pPr>
              <a:defRPr lang="en-US" sz="1200" dirty="0">
                <a:latin typeface="+mn-lt"/>
                <a:ea typeface="Arial"/>
              </a:defRPr>
            </a:lvl3pPr>
          </a:lstStyle>
          <a:p>
            <a:pPr marL="285750" lvl="0" indent="-285750">
              <a:buClr>
                <a:srgbClr val="808080"/>
              </a:buClr>
            </a:pPr>
            <a:r>
              <a:rPr lang="en-US" smtClean="0"/>
              <a:t>Click to edit Master text styles</a:t>
            </a:r>
          </a:p>
          <a:p>
            <a:pPr marL="285750" lvl="1" indent="-285750">
              <a:buClr>
                <a:srgbClr val="808080"/>
              </a:buClr>
            </a:pPr>
            <a:r>
              <a:rPr lang="en-US" smtClean="0"/>
              <a:t>Second level</a:t>
            </a:r>
          </a:p>
          <a:p>
            <a:pPr marL="285750" lvl="2" indent="-285750">
              <a:buClr>
                <a:srgbClr val="808080"/>
              </a:buClr>
            </a:pPr>
            <a:r>
              <a:rPr lang="en-US" smtClean="0"/>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defRPr lang="en-US" sz="2000" dirty="0" smtClean="0">
                <a:latin typeface="+mn-lt"/>
                <a:ea typeface="Arial"/>
              </a:defRPr>
            </a:lvl1pPr>
            <a:lvl2pPr>
              <a:defRPr lang="en-US" sz="1800" dirty="0" smtClean="0">
                <a:latin typeface="+mn-lt"/>
                <a:ea typeface="Arial"/>
              </a:defRPr>
            </a:lvl2pPr>
            <a:lvl3pPr>
              <a:defRPr lang="en-US" sz="1200" dirty="0">
                <a:latin typeface="+mn-lt"/>
                <a:ea typeface="Arial"/>
              </a:defRPr>
            </a:lvl3pPr>
          </a:lstStyle>
          <a:p>
            <a:pPr marL="285750" lvl="0" indent="-285750">
              <a:buClr>
                <a:srgbClr val="808080"/>
              </a:buClr>
            </a:pPr>
            <a:r>
              <a:rPr lang="en-US" smtClean="0"/>
              <a:t>Click to edit Master text styles</a:t>
            </a:r>
          </a:p>
          <a:p>
            <a:pPr marL="285750" lvl="1" indent="-285750">
              <a:buClr>
                <a:srgbClr val="808080"/>
              </a:buClr>
            </a:pPr>
            <a:r>
              <a:rPr lang="en-US" smtClean="0"/>
              <a:t>Second level</a:t>
            </a:r>
          </a:p>
          <a:p>
            <a:pPr marL="285750" lvl="2" indent="-285750">
              <a:buClr>
                <a:srgbClr val="808080"/>
              </a:buClr>
            </a:pPr>
            <a:r>
              <a:rPr lang="en-US" smtClean="0"/>
              <a:t>Third level</a:t>
            </a:r>
          </a:p>
        </p:txBody>
      </p:sp>
      <p:sp>
        <p:nvSpPr>
          <p:cNvPr id="6" name="Text Placeholder 12"/>
          <p:cNvSpPr>
            <a:spLocks noGrp="1"/>
          </p:cNvSpPr>
          <p:nvPr>
            <p:ph type="subTitle" idx="12" hasCustomPrompt="1"/>
          </p:nvPr>
        </p:nvSpPr>
        <p:spPr>
          <a:xfrm>
            <a:off x="274318" y="752973"/>
            <a:ext cx="8649548" cy="347694"/>
          </a:xfrm>
          <a:prstGeom prst="rect">
            <a:avLst/>
          </a:prstGeom>
        </p:spPr>
        <p:txBody>
          <a:bodyPr lIns="0" rIns="0" anchor="t" anchorCtr="0"/>
          <a:lstStyle>
            <a:lvl1pPr marL="228600" indent="-228600">
              <a:buNone/>
              <a:defRPr lang="en-US" sz="1600"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192532239"/>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3050" y="271463"/>
            <a:ext cx="8642350" cy="814832"/>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4" name="Content Placeholder 4"/>
          <p:cNvSpPr>
            <a:spLocks noGrp="1"/>
          </p:cNvSpPr>
          <p:nvPr>
            <p:ph sz="quarter" idx="10"/>
          </p:nvPr>
        </p:nvSpPr>
        <p:spPr>
          <a:xfrm>
            <a:off x="271464" y="1277938"/>
            <a:ext cx="4291012" cy="3617912"/>
          </a:xfrm>
          <a:prstGeom prst="rect">
            <a:avLst/>
          </a:prstGeom>
        </p:spPr>
        <p:txBody>
          <a:bodyPr vert="horz" lIns="0" tIns="0" rIns="0" bIns="0"/>
          <a:lstStyle>
            <a:lvl1pPr>
              <a:defRPr lang="en-US" sz="2000" dirty="0" smtClean="0">
                <a:latin typeface="+mn-lt"/>
                <a:ea typeface="Arial"/>
              </a:defRPr>
            </a:lvl1pPr>
            <a:lvl2pPr>
              <a:defRPr lang="en-US" sz="1800" dirty="0" smtClean="0">
                <a:latin typeface="+mn-lt"/>
                <a:ea typeface="Arial"/>
              </a:defRPr>
            </a:lvl2pPr>
            <a:lvl3pPr>
              <a:defRPr lang="en-US" sz="1200" dirty="0">
                <a:latin typeface="+mn-lt"/>
                <a:ea typeface="Arial"/>
              </a:defRPr>
            </a:lvl3pPr>
          </a:lstStyle>
          <a:p>
            <a:pPr marL="285750" lvl="0" indent="-285750">
              <a:buClr>
                <a:srgbClr val="808080"/>
              </a:buClr>
            </a:pPr>
            <a:r>
              <a:rPr lang="en-US" smtClean="0"/>
              <a:t>Click to edit Master text styles</a:t>
            </a:r>
          </a:p>
          <a:p>
            <a:pPr marL="285750" lvl="1" indent="-285750">
              <a:buClr>
                <a:srgbClr val="808080"/>
              </a:buClr>
            </a:pPr>
            <a:r>
              <a:rPr lang="en-US" smtClean="0"/>
              <a:t>Second level</a:t>
            </a:r>
          </a:p>
          <a:p>
            <a:pPr marL="285750" lvl="2" indent="-285750">
              <a:buClr>
                <a:srgbClr val="808080"/>
              </a:buClr>
            </a:pPr>
            <a:r>
              <a:rPr lang="en-US" smtClean="0"/>
              <a:t>Third level</a:t>
            </a:r>
          </a:p>
        </p:txBody>
      </p:sp>
    </p:spTree>
    <p:extLst>
      <p:ext uri="{BB962C8B-B14F-4D97-AF65-F5344CB8AC3E}">
        <p14:creationId xmlns:p14="http://schemas.microsoft.com/office/powerpoint/2010/main" val="2048895535"/>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3050" y="274056"/>
            <a:ext cx="8650816" cy="486332"/>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5" name="Content Placeholder 4"/>
          <p:cNvSpPr>
            <a:spLocks noGrp="1"/>
          </p:cNvSpPr>
          <p:nvPr>
            <p:ph sz="quarter" idx="10"/>
          </p:nvPr>
        </p:nvSpPr>
        <p:spPr>
          <a:xfrm>
            <a:off x="271464" y="1277938"/>
            <a:ext cx="4291012" cy="3192461"/>
          </a:xfrm>
          <a:prstGeom prst="rect">
            <a:avLst/>
          </a:prstGeom>
        </p:spPr>
        <p:txBody>
          <a:bodyPr vert="horz" lIns="0" tIns="0" rIns="0" bIns="0"/>
          <a:lstStyle>
            <a:lvl1pPr>
              <a:defRPr lang="en-US" sz="2000" dirty="0" smtClean="0">
                <a:latin typeface="+mn-lt"/>
                <a:ea typeface="Arial"/>
              </a:defRPr>
            </a:lvl1pPr>
            <a:lvl2pPr>
              <a:defRPr lang="en-US" sz="1800" dirty="0" smtClean="0">
                <a:latin typeface="+mn-lt"/>
                <a:ea typeface="Arial"/>
              </a:defRPr>
            </a:lvl2pPr>
            <a:lvl3pPr>
              <a:defRPr lang="en-US" sz="1200" dirty="0">
                <a:latin typeface="+mn-lt"/>
                <a:ea typeface="Arial"/>
              </a:defRPr>
            </a:lvl3pPr>
          </a:lstStyle>
          <a:p>
            <a:pPr marL="285750" lvl="0" indent="-285750">
              <a:buClr>
                <a:srgbClr val="808080"/>
              </a:buClr>
            </a:pPr>
            <a:r>
              <a:rPr lang="en-US" smtClean="0"/>
              <a:t>Click to edit Master text styles</a:t>
            </a:r>
          </a:p>
          <a:p>
            <a:pPr marL="285750" lvl="1" indent="-285750">
              <a:buClr>
                <a:srgbClr val="808080"/>
              </a:buClr>
            </a:pPr>
            <a:r>
              <a:rPr lang="en-US" smtClean="0"/>
              <a:t>Second level</a:t>
            </a:r>
          </a:p>
          <a:p>
            <a:pPr marL="285750" lvl="2" indent="-285750">
              <a:buClr>
                <a:srgbClr val="808080"/>
              </a:buClr>
            </a:pPr>
            <a:r>
              <a:rPr lang="en-US" smtClean="0"/>
              <a:t>Third level</a:t>
            </a:r>
          </a:p>
        </p:txBody>
      </p:sp>
      <p:sp>
        <p:nvSpPr>
          <p:cNvPr id="6" name="Text Placeholder 12"/>
          <p:cNvSpPr>
            <a:spLocks noGrp="1"/>
          </p:cNvSpPr>
          <p:nvPr>
            <p:ph type="subTitle" idx="11" hasCustomPrompt="1"/>
          </p:nvPr>
        </p:nvSpPr>
        <p:spPr>
          <a:xfrm>
            <a:off x="274318" y="752973"/>
            <a:ext cx="8649548" cy="347694"/>
          </a:xfrm>
          <a:prstGeom prst="rect">
            <a:avLst/>
          </a:prstGeom>
        </p:spPr>
        <p:txBody>
          <a:bodyPr lIns="0" rIns="0" anchor="t" anchorCtr="0"/>
          <a:lstStyle>
            <a:lvl1pPr marL="228600" indent="-228600">
              <a:buNone/>
              <a:defRPr lang="en-US" sz="1600"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2633434749"/>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6780"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39998301"/>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4103083454"/>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_Black">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948936941"/>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_Carbon">
    <p:bg>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532675578"/>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_Granite">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497252019"/>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05713302"/>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7955280" cy="640080"/>
          </a:xfrm>
          <a:prstGeom prst="rect">
            <a:avLst/>
          </a:prstGeom>
        </p:spPr>
        <p:txBody>
          <a:bodyPr lIns="0" rIns="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Text Placeholder 12"/>
          <p:cNvSpPr>
            <a:spLocks noGrp="1"/>
          </p:cNvSpPr>
          <p:nvPr>
            <p:ph type="subTitle" idx="11" hasCustomPrompt="1"/>
          </p:nvPr>
        </p:nvSpPr>
        <p:spPr>
          <a:xfrm>
            <a:off x="266700" y="1057766"/>
            <a:ext cx="7960422"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
        <p:nvSpPr>
          <p:cNvPr id="8" name="Content Placeholder 4"/>
          <p:cNvSpPr>
            <a:spLocks noGrp="1"/>
          </p:cNvSpPr>
          <p:nvPr>
            <p:ph sz="quarter" idx="10"/>
          </p:nvPr>
        </p:nvSpPr>
        <p:spPr>
          <a:xfrm>
            <a:off x="271463" y="1541463"/>
            <a:ext cx="7958137" cy="2928937"/>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67295233"/>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er_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64797"/>
          </a:xfrm>
          <a:prstGeom prst="rect">
            <a:avLst/>
          </a:prstGeom>
        </p:spPr>
        <p:txBody>
          <a:bodyPr lIns="0" tIns="45719" rIns="0" bIns="45719"/>
          <a:lstStyle>
            <a:lvl1pPr>
              <a:defRPr>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2024129922"/>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cap="all" baseline="0">
                <a:solidFill>
                  <a:schemeClr val="tx2"/>
                </a:solidFill>
                <a:latin typeface="+mj-lt"/>
                <a:cs typeface="Verdana"/>
              </a:defRPr>
            </a:lvl1pPr>
          </a:lstStyle>
          <a:p>
            <a:r>
              <a:rPr lang="en-US" dirty="0"/>
              <a:t>CLICK TO EDIT MASTER TITLE STYLE</a:t>
            </a:r>
          </a:p>
        </p:txBody>
      </p:sp>
    </p:spTree>
    <p:extLst>
      <p:ext uri="{BB962C8B-B14F-4D97-AF65-F5344CB8AC3E}">
        <p14:creationId xmlns:p14="http://schemas.microsoft.com/office/powerpoint/2010/main" val="1348853753"/>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F708F06-7449-4C9D-85ED-9667CDC68254}" type="datetimeFigureOut">
              <a:rPr lang="en-US" smtClean="0">
                <a:solidFill>
                  <a:prstClr val="black">
                    <a:tint val="75000"/>
                  </a:prstClr>
                </a:solidFill>
              </a:rPr>
              <a:pPr/>
              <a:t>9/27/2017</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8BDB8F1A-5E46-4F5E-96A1-069E89D95A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23723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0167" y="267705"/>
            <a:ext cx="4285279" cy="640080"/>
          </a:xfrm>
          <a:prstGeom prst="rect">
            <a:avLst/>
          </a:prstGeom>
        </p:spPr>
        <p:txBody>
          <a:bodyPr lIns="0" tIns="45710" rIns="0" bIns="45710"/>
          <a:lstStyle>
            <a:lvl1pPr>
              <a:defRPr>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270166" y="1280160"/>
            <a:ext cx="428386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ea typeface="Arial"/>
                <a:cs typeface="Arial" panose="020B0604020202020204" pitchFamily="34" charset="0"/>
              </a:defRPr>
            </a:lvl1pPr>
            <a:lvl2pPr marL="574535" indent="-231716">
              <a:lnSpc>
                <a:spcPct val="100000"/>
              </a:lnSpc>
              <a:spcBef>
                <a:spcPts val="300"/>
              </a:spcBef>
              <a:spcAft>
                <a:spcPts val="0"/>
              </a:spcAft>
              <a:buClr>
                <a:srgbClr val="AAAAAA"/>
              </a:buClr>
              <a:defRPr sz="1200" b="0">
                <a:solidFill>
                  <a:srgbClr val="000000"/>
                </a:solidFill>
                <a:latin typeface="Arial" panose="020B0604020202020204" pitchFamily="34" charset="0"/>
                <a:ea typeface="Arial"/>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ea typeface="Arial"/>
                <a:cs typeface="Arial" panose="020B0604020202020204" pitchFamily="34"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0201047"/>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7955280" cy="640080"/>
          </a:xfrm>
          <a:prstGeom prst="rect">
            <a:avLst/>
          </a:prstGeom>
        </p:spPr>
        <p:txBody>
          <a:bodyPr lIns="0" rIns="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Text Placeholder 12"/>
          <p:cNvSpPr>
            <a:spLocks noGrp="1"/>
          </p:cNvSpPr>
          <p:nvPr>
            <p:ph type="subTitle" idx="11" hasCustomPrompt="1"/>
          </p:nvPr>
        </p:nvSpPr>
        <p:spPr>
          <a:xfrm>
            <a:off x="266700" y="679766"/>
            <a:ext cx="7960422"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
        <p:nvSpPr>
          <p:cNvPr id="8" name="Content Placeholder 4"/>
          <p:cNvSpPr>
            <a:spLocks noGrp="1"/>
          </p:cNvSpPr>
          <p:nvPr>
            <p:ph sz="quarter" idx="10"/>
          </p:nvPr>
        </p:nvSpPr>
        <p:spPr>
          <a:xfrm>
            <a:off x="271463" y="1541463"/>
            <a:ext cx="7958137" cy="2928937"/>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79800586"/>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Header w/Sub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7955280" cy="640080"/>
          </a:xfrm>
          <a:prstGeom prst="rect">
            <a:avLst/>
          </a:prstGeom>
        </p:spPr>
        <p:txBody>
          <a:bodyPr lIns="0" rIns="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Text Placeholder 12"/>
          <p:cNvSpPr>
            <a:spLocks noGrp="1"/>
          </p:cNvSpPr>
          <p:nvPr>
            <p:ph type="subTitle" idx="11" hasCustomPrompt="1"/>
          </p:nvPr>
        </p:nvSpPr>
        <p:spPr>
          <a:xfrm>
            <a:off x="266700" y="686966"/>
            <a:ext cx="7960422"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Tree>
    <p:extLst>
      <p:ext uri="{BB962C8B-B14F-4D97-AF65-F5344CB8AC3E}">
        <p14:creationId xmlns:p14="http://schemas.microsoft.com/office/powerpoint/2010/main" val="2766570653"/>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6E399CD5-F986-4748-82AF-03A278ED1923}" type="datetimeFigureOut">
              <a:rPr lang="en-US" smtClean="0"/>
              <a:t>9/27/2017</a:t>
            </a:fld>
            <a:endParaRPr 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6899CA37-F77F-4303-A193-82DCE06F160D}" type="slidenum">
              <a:rPr lang="en-US" smtClean="0"/>
              <a:t>‹#›</a:t>
            </a:fld>
            <a:endParaRPr lang="en-US"/>
          </a:p>
        </p:txBody>
      </p:sp>
    </p:spTree>
    <p:extLst>
      <p:ext uri="{BB962C8B-B14F-4D97-AF65-F5344CB8AC3E}">
        <p14:creationId xmlns:p14="http://schemas.microsoft.com/office/powerpoint/2010/main" val="4453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Title slide_Green">
    <p:bg>
      <p:bgPr>
        <a:solidFill>
          <a:schemeClr val="accent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448708101"/>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_Yellow">
    <p:bg>
      <p:bgPr>
        <a:solidFill>
          <a:schemeClr val="accent3"/>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91746404"/>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_Title slide_Red">
    <p:bg>
      <p:bgPr>
        <a:solidFill>
          <a:schemeClr val="accent4"/>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839759379"/>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9/27/2017</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9/27/2017</a:t>
            </a:fld>
            <a:endParaRPr lang="en-US" sz="900" dirty="0" smtClean="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201289" y="49531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47" r:id="rId7"/>
    <p:sldLayoutId id="2147484448" r:id="rId8"/>
    <p:sldLayoutId id="2147484449" r:id="rId9"/>
    <p:sldLayoutId id="2147484450" r:id="rId10"/>
    <p:sldLayoutId id="2147484436" r:id="rId11"/>
    <p:sldLayoutId id="2147484445" r:id="rId12"/>
    <p:sldLayoutId id="2147484443" r:id="rId13"/>
    <p:sldLayoutId id="2147484437" r:id="rId14"/>
    <p:sldLayoutId id="2147484439" r:id="rId15"/>
    <p:sldLayoutId id="2147484446" r:id="rId16"/>
    <p:sldLayoutId id="2147484440" r:id="rId17"/>
    <p:sldLayoutId id="2147484441" r:id="rId18"/>
    <p:sldLayoutId id="2147484444" r:id="rId19"/>
    <p:sldLayoutId id="2147484407" r:id="rId20"/>
    <p:sldLayoutId id="2147484433" r:id="rId21"/>
    <p:sldLayoutId id="2147484434" r:id="rId22"/>
    <p:sldLayoutId id="2147484425" r:id="rId23"/>
    <p:sldLayoutId id="2147484424" r:id="rId24"/>
    <p:sldLayoutId id="2147484423" r:id="rId25"/>
    <p:sldLayoutId id="2147484428" r:id="rId26"/>
    <p:sldLayoutId id="2147484429" r:id="rId27"/>
    <p:sldLayoutId id="2147484430" r:id="rId28"/>
    <p:sldLayoutId id="2147484454" r:id="rId29"/>
    <p:sldLayoutId id="2147484457" r:id="rId30"/>
    <p:sldLayoutId id="2147484462" r:id="rId31"/>
    <p:sldLayoutId id="2147484463" r:id="rId32"/>
    <p:sldLayoutId id="2147484464" r:id="rId33"/>
    <p:sldLayoutId id="2147484465" r:id="rId34"/>
    <p:sldLayoutId id="2147484467" r:id="rId35"/>
    <p:sldLayoutId id="2147484468" r:id="rId36"/>
    <p:sldLayoutId id="2147484470" r:id="rId37"/>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9.jpe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image" Target="../media/image9.jpeg"/><Relationship Id="rId5" Type="http://schemas.openxmlformats.org/officeDocument/2006/relationships/oleObject" Target="../embeddings/oleObject2.bin"/><Relationship Id="rId10" Type="http://schemas.openxmlformats.org/officeDocument/2006/relationships/image" Target="../media/image13.png"/><Relationship Id="rId4" Type="http://schemas.openxmlformats.org/officeDocument/2006/relationships/notesSlide" Target="../notesSlides/notesSlide3.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19" y="290332"/>
            <a:ext cx="7471665" cy="1661993"/>
          </a:xfrm>
        </p:spPr>
        <p:txBody>
          <a:bodyPr>
            <a:normAutofit fontScale="90000"/>
          </a:bodyPr>
          <a:lstStyle/>
          <a:p>
            <a:r>
              <a:rPr lang="en-US" dirty="0" smtClean="0"/>
              <a:t>Application </a:t>
            </a:r>
            <a:r>
              <a:rPr lang="en-US" dirty="0" err="1" smtClean="0"/>
              <a:t>Replatforming</a:t>
            </a:r>
            <a:endParaRPr lang="en-US" dirty="0"/>
          </a:p>
        </p:txBody>
      </p:sp>
      <p:sp>
        <p:nvSpPr>
          <p:cNvPr id="3" name="Subtitle 2"/>
          <p:cNvSpPr>
            <a:spLocks noGrp="1"/>
          </p:cNvSpPr>
          <p:nvPr>
            <p:ph type="subTitle" idx="1"/>
          </p:nvPr>
        </p:nvSpPr>
        <p:spPr/>
        <p:txBody>
          <a:bodyPr/>
          <a:lstStyle/>
          <a:p>
            <a:r>
              <a:rPr lang="en-US" dirty="0" smtClean="0"/>
              <a:t>Leveraging your Platform Investments</a:t>
            </a:r>
            <a:endParaRPr lang="en-US" dirty="0"/>
          </a:p>
        </p:txBody>
      </p:sp>
    </p:spTree>
    <p:extLst>
      <p:ext uri="{BB962C8B-B14F-4D97-AF65-F5344CB8AC3E}">
        <p14:creationId xmlns:p14="http://schemas.microsoft.com/office/powerpoint/2010/main" val="140586960"/>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Classify Application</a:t>
            </a:r>
            <a:endParaRPr lang="en-US" sz="2400" dirty="0"/>
          </a:p>
        </p:txBody>
      </p:sp>
      <p:graphicFrame>
        <p:nvGraphicFramePr>
          <p:cNvPr id="3" name="Diagram 2"/>
          <p:cNvGraphicFramePr/>
          <p:nvPr>
            <p:extLst>
              <p:ext uri="{D42A27DB-BD31-4B8C-83A1-F6EECF244321}">
                <p14:modId xmlns:p14="http://schemas.microsoft.com/office/powerpoint/2010/main" val="2157661341"/>
              </p:ext>
            </p:extLst>
          </p:nvPr>
        </p:nvGraphicFramePr>
        <p:xfrm>
          <a:off x="848697" y="875487"/>
          <a:ext cx="8026363" cy="375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own Arrow 3"/>
          <p:cNvSpPr/>
          <p:nvPr/>
        </p:nvSpPr>
        <p:spPr>
          <a:xfrm flipV="1">
            <a:off x="738365" y="875486"/>
            <a:ext cx="332510" cy="3755193"/>
          </a:xfrm>
          <a:prstGeom prst="downArrow">
            <a:avLst/>
          </a:prstGeom>
          <a:solidFill>
            <a:schemeClr val="accent3"/>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 name="TextBox 4"/>
          <p:cNvSpPr txBox="1"/>
          <p:nvPr/>
        </p:nvSpPr>
        <p:spPr>
          <a:xfrm rot="16200000">
            <a:off x="-90599" y="2553027"/>
            <a:ext cx="1478482" cy="400110"/>
          </a:xfrm>
          <a:prstGeom prst="rect">
            <a:avLst/>
          </a:prstGeom>
          <a:noFill/>
        </p:spPr>
        <p:txBody>
          <a:bodyPr wrap="none" rtlCol="0">
            <a:spAutoFit/>
          </a:bodyPr>
          <a:lstStyle/>
          <a:p>
            <a:pPr>
              <a:spcBef>
                <a:spcPts val="0"/>
              </a:spcBef>
              <a:spcAft>
                <a:spcPts val="0"/>
              </a:spcAft>
              <a:buClr>
                <a:schemeClr val="bg1"/>
              </a:buClr>
            </a:pPr>
            <a:r>
              <a:rPr lang="en-US" sz="2000" dirty="0" smtClean="0">
                <a:solidFill>
                  <a:schemeClr val="bg2"/>
                </a:solidFill>
                <a:latin typeface="+mn-lt"/>
              </a:rPr>
              <a:t>MATURITY</a:t>
            </a:r>
          </a:p>
        </p:txBody>
      </p:sp>
      <p:sp>
        <p:nvSpPr>
          <p:cNvPr id="6" name="TextBox 5"/>
          <p:cNvSpPr txBox="1"/>
          <p:nvPr/>
        </p:nvSpPr>
        <p:spPr>
          <a:xfrm>
            <a:off x="238571" y="875485"/>
            <a:ext cx="554960" cy="246221"/>
          </a:xfrm>
          <a:prstGeom prst="rect">
            <a:avLst/>
          </a:prstGeom>
          <a:noFill/>
        </p:spPr>
        <p:txBody>
          <a:bodyPr wrap="none" rtlCol="0">
            <a:spAutoFit/>
          </a:bodyPr>
          <a:lstStyle/>
          <a:p>
            <a:pPr>
              <a:spcBef>
                <a:spcPts val="0"/>
              </a:spcBef>
              <a:spcAft>
                <a:spcPts val="0"/>
              </a:spcAft>
              <a:buClr>
                <a:schemeClr val="bg1"/>
              </a:buClr>
            </a:pPr>
            <a:r>
              <a:rPr lang="en-US" sz="1000" dirty="0" smtClean="0">
                <a:solidFill>
                  <a:schemeClr val="bg2"/>
                </a:solidFill>
                <a:latin typeface="+mn-lt"/>
              </a:rPr>
              <a:t>MOST</a:t>
            </a:r>
          </a:p>
        </p:txBody>
      </p:sp>
    </p:spTree>
    <p:extLst>
      <p:ext uri="{BB962C8B-B14F-4D97-AF65-F5344CB8AC3E}">
        <p14:creationId xmlns:p14="http://schemas.microsoft.com/office/powerpoint/2010/main" val="180024994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Replatforming Evaluation Checklist:</a:t>
            </a:r>
            <a:endParaRPr lang="en-US" dirty="0"/>
          </a:p>
        </p:txBody>
      </p:sp>
      <p:sp>
        <p:nvSpPr>
          <p:cNvPr id="7" name="Content Placeholder 6"/>
          <p:cNvSpPr>
            <a:spLocks noGrp="1"/>
          </p:cNvSpPr>
          <p:nvPr>
            <p:ph sz="quarter" idx="10"/>
          </p:nvPr>
        </p:nvSpPr>
        <p:spPr>
          <a:xfrm>
            <a:off x="271463" y="1395128"/>
            <a:ext cx="8643936" cy="3500721"/>
          </a:xfrm>
        </p:spPr>
        <p:txBody>
          <a:bodyPr/>
          <a:lstStyle/>
          <a:p>
            <a:r>
              <a:rPr lang="en-US" dirty="0"/>
              <a:t>In-bound connections for non-http protocol</a:t>
            </a:r>
          </a:p>
          <a:p>
            <a:r>
              <a:rPr lang="en-US" dirty="0"/>
              <a:t>Use of container-hosted clustering</a:t>
            </a:r>
          </a:p>
          <a:p>
            <a:r>
              <a:rPr lang="en-US" dirty="0" err="1"/>
              <a:t>Stateful</a:t>
            </a:r>
            <a:r>
              <a:rPr lang="en-US" dirty="0"/>
              <a:t> processes</a:t>
            </a:r>
          </a:p>
          <a:p>
            <a:r>
              <a:rPr lang="en-US" dirty="0"/>
              <a:t>Use of distributed transactions of any kind</a:t>
            </a:r>
          </a:p>
          <a:p>
            <a:r>
              <a:rPr lang="en-US" dirty="0"/>
              <a:t>Use of file system</a:t>
            </a:r>
          </a:p>
          <a:p>
            <a:r>
              <a:rPr lang="en-US" dirty="0"/>
              <a:t>Use of hard-coded configuration</a:t>
            </a:r>
          </a:p>
          <a:p>
            <a:r>
              <a:rPr lang="en-US" dirty="0"/>
              <a:t>Non-standard </a:t>
            </a:r>
            <a:r>
              <a:rPr lang="en-US" dirty="0" smtClean="0"/>
              <a:t>security</a:t>
            </a:r>
            <a:endParaRPr lang="en-US" dirty="0"/>
          </a:p>
        </p:txBody>
      </p:sp>
      <p:sp>
        <p:nvSpPr>
          <p:cNvPr id="3" name="Content Placeholder 2"/>
          <p:cNvSpPr>
            <a:spLocks noGrp="1"/>
          </p:cNvSpPr>
          <p:nvPr>
            <p:ph type="subTitle" idx="11"/>
          </p:nvPr>
        </p:nvSpPr>
        <p:spPr/>
        <p:txBody>
          <a:bodyPr/>
          <a:lstStyle/>
          <a:p>
            <a:r>
              <a:rPr lang="en-US" dirty="0"/>
              <a:t>A</a:t>
            </a:r>
            <a:r>
              <a:rPr lang="en-US" dirty="0" smtClean="0"/>
              <a:t>pplication characteristics to avoid</a:t>
            </a:r>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024" y="2793428"/>
            <a:ext cx="2619375" cy="1743075"/>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3656664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7" y="267705"/>
            <a:ext cx="6921465" cy="640080"/>
          </a:xfrm>
        </p:spPr>
        <p:txBody>
          <a:bodyPr/>
          <a:lstStyle/>
          <a:p>
            <a:r>
              <a:rPr lang="en-US" dirty="0" smtClean="0"/>
              <a:t>Seed DevOps Practices</a:t>
            </a:r>
            <a:endParaRPr lang="en-US" dirty="0"/>
          </a:p>
        </p:txBody>
      </p:sp>
      <p:sp>
        <p:nvSpPr>
          <p:cNvPr id="4" name="Content Placeholder 3"/>
          <p:cNvSpPr>
            <a:spLocks noGrp="1"/>
          </p:cNvSpPr>
          <p:nvPr>
            <p:ph sz="half" idx="13"/>
          </p:nvPr>
        </p:nvSpPr>
        <p:spPr>
          <a:xfrm>
            <a:off x="270166" y="1280160"/>
            <a:ext cx="4712736" cy="3200400"/>
          </a:xfrm>
        </p:spPr>
        <p:txBody>
          <a:bodyPr>
            <a:normAutofit/>
          </a:bodyPr>
          <a:lstStyle/>
          <a:p>
            <a:pPr>
              <a:spcAft>
                <a:spcPts val="1200"/>
              </a:spcAft>
            </a:pPr>
            <a:r>
              <a:rPr lang="en-US" sz="2000" dirty="0" smtClean="0"/>
              <a:t>Collaborative Teams</a:t>
            </a:r>
          </a:p>
          <a:p>
            <a:pPr>
              <a:spcAft>
                <a:spcPts val="1200"/>
              </a:spcAft>
            </a:pPr>
            <a:r>
              <a:rPr lang="en-US" sz="2000" dirty="0" smtClean="0"/>
              <a:t>Test-driven Development</a:t>
            </a:r>
          </a:p>
          <a:p>
            <a:pPr>
              <a:spcAft>
                <a:spcPts val="1200"/>
              </a:spcAft>
            </a:pPr>
            <a:r>
              <a:rPr lang="en-US" sz="2000" dirty="0" smtClean="0"/>
              <a:t>Continuous Integration</a:t>
            </a:r>
          </a:p>
          <a:p>
            <a:pPr>
              <a:spcAft>
                <a:spcPts val="1200"/>
              </a:spcAft>
            </a:pPr>
            <a:r>
              <a:rPr lang="en-US" sz="2000" dirty="0" smtClean="0"/>
              <a:t>Platform integrated with Pipelines</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174" y="1756892"/>
            <a:ext cx="3631557" cy="2723668"/>
          </a:xfrm>
          <a:prstGeom prst="rect">
            <a:avLst/>
          </a:prstGeom>
        </p:spPr>
      </p:pic>
    </p:spTree>
    <p:extLst>
      <p:ext uri="{BB962C8B-B14F-4D97-AF65-F5344CB8AC3E}">
        <p14:creationId xmlns:p14="http://schemas.microsoft.com/office/powerpoint/2010/main" val="156775592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0691" y="1169092"/>
            <a:ext cx="7894006" cy="2708434"/>
          </a:xfrm>
        </p:spPr>
        <p:txBody>
          <a:bodyPr/>
          <a:lstStyle/>
          <a:p>
            <a:pPr algn="ctr"/>
            <a:r>
              <a:rPr lang="en-US" sz="4400" b="0" dirty="0" smtClean="0"/>
              <a:t>Help me scale early wins and create new operating patterns that support my new cloud platforms.</a:t>
            </a:r>
            <a:endParaRPr lang="en-US" sz="4400" b="0" dirty="0"/>
          </a:p>
        </p:txBody>
      </p:sp>
    </p:spTree>
    <p:extLst>
      <p:ext uri="{BB962C8B-B14F-4D97-AF65-F5344CB8AC3E}">
        <p14:creationId xmlns:p14="http://schemas.microsoft.com/office/powerpoint/2010/main" val="3307289805"/>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Success Pattern</a:t>
            </a:r>
            <a:endParaRPr lang="en-US" dirty="0"/>
          </a:p>
        </p:txBody>
      </p:sp>
      <p:sp>
        <p:nvSpPr>
          <p:cNvPr id="3" name="Rectangle 2"/>
          <p:cNvSpPr/>
          <p:nvPr/>
        </p:nvSpPr>
        <p:spPr>
          <a:xfrm>
            <a:off x="374580" y="1875826"/>
            <a:ext cx="2743200" cy="620518"/>
          </a:xfrm>
          <a:prstGeom prst="rect">
            <a:avLst/>
          </a:prstGeom>
          <a:solidFill>
            <a:schemeClr val="bg1"/>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solidFill>
                <a:latin typeface="Calibri"/>
                <a:cs typeface="Calibri"/>
              </a:rPr>
              <a:t>WHAT TO MOVE</a:t>
            </a:r>
            <a:endParaRPr lang="en-US" sz="1800" dirty="0">
              <a:solidFill>
                <a:schemeClr val="tx2"/>
              </a:solidFill>
              <a:latin typeface="Calibri"/>
              <a:cs typeface="Calibri"/>
            </a:endParaRPr>
          </a:p>
        </p:txBody>
      </p:sp>
      <p:sp>
        <p:nvSpPr>
          <p:cNvPr id="4" name="Rectangle 3"/>
          <p:cNvSpPr/>
          <p:nvPr/>
        </p:nvSpPr>
        <p:spPr>
          <a:xfrm>
            <a:off x="3207008" y="1875826"/>
            <a:ext cx="2743200" cy="620518"/>
          </a:xfrm>
          <a:prstGeom prst="rect">
            <a:avLst/>
          </a:prstGeom>
          <a:solidFill>
            <a:schemeClr val="bg1"/>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solidFill>
                <a:latin typeface="Calibri"/>
                <a:cs typeface="Calibri"/>
              </a:rPr>
              <a:t>HOW TO MOVE</a:t>
            </a:r>
            <a:endParaRPr lang="en-US" sz="1800" dirty="0">
              <a:solidFill>
                <a:schemeClr val="tx2"/>
              </a:solidFill>
              <a:latin typeface="Calibri"/>
              <a:cs typeface="Calibri"/>
            </a:endParaRPr>
          </a:p>
        </p:txBody>
      </p:sp>
      <p:sp>
        <p:nvSpPr>
          <p:cNvPr id="5" name="Rectangle 4"/>
          <p:cNvSpPr/>
          <p:nvPr/>
        </p:nvSpPr>
        <p:spPr>
          <a:xfrm>
            <a:off x="6039436" y="1875826"/>
            <a:ext cx="2743200" cy="620518"/>
          </a:xfrm>
          <a:prstGeom prst="rect">
            <a:avLst/>
          </a:prstGeom>
          <a:solidFill>
            <a:schemeClr val="bg2">
              <a:lumMod val="65000"/>
              <a:lumOff val="35000"/>
            </a:schemeClr>
          </a:solidFill>
          <a:ln w="12700" cmpd="sng">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solidFill>
                <a:latin typeface="Calibri"/>
                <a:cs typeface="Calibri"/>
              </a:rPr>
              <a:t>REPEATABLE</a:t>
            </a:r>
            <a:endParaRPr lang="en-US" sz="1800" dirty="0">
              <a:solidFill>
                <a:schemeClr val="tx2"/>
              </a:solidFill>
              <a:latin typeface="Calibri"/>
              <a:cs typeface="Calibri"/>
            </a:endParaRPr>
          </a:p>
        </p:txBody>
      </p:sp>
      <p:sp>
        <p:nvSpPr>
          <p:cNvPr id="6" name="Rectangle 5"/>
          <p:cNvSpPr/>
          <p:nvPr/>
        </p:nvSpPr>
        <p:spPr>
          <a:xfrm>
            <a:off x="379127" y="2496344"/>
            <a:ext cx="2738654" cy="1246039"/>
          </a:xfrm>
          <a:prstGeom prst="rect">
            <a:avLst/>
          </a:prstGeom>
          <a:solidFill>
            <a:srgbClr val="FFFFFF"/>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lnSpc>
                <a:spcPct val="110000"/>
              </a:lnSpc>
              <a:spcAft>
                <a:spcPts val="300"/>
              </a:spcAft>
              <a:buFont typeface="Wingdings" charset="2"/>
              <a:buChar char="§"/>
            </a:pPr>
            <a:r>
              <a:rPr lang="en-US" sz="1300" dirty="0" smtClean="0">
                <a:solidFill>
                  <a:srgbClr val="4D4D4D"/>
                </a:solidFill>
              </a:rPr>
              <a:t>Identify “cloud ready” application compatible with PCF</a:t>
            </a:r>
          </a:p>
          <a:p>
            <a:pPr marL="176213" indent="-176213">
              <a:lnSpc>
                <a:spcPct val="110000"/>
              </a:lnSpc>
              <a:spcAft>
                <a:spcPts val="300"/>
              </a:spcAft>
              <a:buFont typeface="Wingdings" charset="2"/>
              <a:buChar char="§"/>
            </a:pPr>
            <a:r>
              <a:rPr lang="en-US" sz="1300" dirty="0" smtClean="0">
                <a:solidFill>
                  <a:srgbClr val="4D4D4D"/>
                </a:solidFill>
              </a:rPr>
              <a:t>Prioritize workloads and applications</a:t>
            </a:r>
          </a:p>
          <a:p>
            <a:pPr marL="176213" indent="-176213">
              <a:lnSpc>
                <a:spcPct val="110000"/>
              </a:lnSpc>
              <a:spcAft>
                <a:spcPts val="300"/>
              </a:spcAft>
              <a:buFont typeface="Wingdings" charset="2"/>
              <a:buChar char="§"/>
            </a:pPr>
            <a:endParaRPr lang="en-US" sz="1300" dirty="0">
              <a:solidFill>
                <a:srgbClr val="4D4D4D"/>
              </a:solidFill>
            </a:endParaRPr>
          </a:p>
        </p:txBody>
      </p:sp>
      <p:sp>
        <p:nvSpPr>
          <p:cNvPr id="7" name="Rectangle 6"/>
          <p:cNvSpPr/>
          <p:nvPr/>
        </p:nvSpPr>
        <p:spPr>
          <a:xfrm>
            <a:off x="3211554" y="2498752"/>
            <a:ext cx="2738654" cy="1246039"/>
          </a:xfrm>
          <a:prstGeom prst="rect">
            <a:avLst/>
          </a:prstGeom>
          <a:solidFill>
            <a:srgbClr val="EEF9F8"/>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spcAft>
                <a:spcPts val="300"/>
              </a:spcAft>
              <a:buFont typeface="Wingdings" charset="2"/>
              <a:buChar char="§"/>
            </a:pPr>
            <a:r>
              <a:rPr lang="en-US" sz="1300" dirty="0" smtClean="0">
                <a:solidFill>
                  <a:srgbClr val="4D4D4D"/>
                </a:solidFill>
              </a:rPr>
              <a:t>Refactor common code and configuration issues</a:t>
            </a:r>
          </a:p>
          <a:p>
            <a:pPr marL="176213" indent="-176213">
              <a:spcAft>
                <a:spcPts val="300"/>
              </a:spcAft>
              <a:buFont typeface="Wingdings" charset="2"/>
              <a:buChar char="§"/>
            </a:pPr>
            <a:r>
              <a:rPr lang="en-US" sz="1300" dirty="0" smtClean="0">
                <a:solidFill>
                  <a:srgbClr val="4D4D4D"/>
                </a:solidFill>
              </a:rPr>
              <a:t>Verify &amp; validate functional and non-functional capabilities</a:t>
            </a:r>
          </a:p>
          <a:p>
            <a:pPr marL="176213" indent="-176213">
              <a:spcAft>
                <a:spcPts val="300"/>
              </a:spcAft>
              <a:buFont typeface="Wingdings" charset="2"/>
              <a:buChar char="§"/>
            </a:pPr>
            <a:endParaRPr lang="en-US" sz="1300" dirty="0">
              <a:solidFill>
                <a:srgbClr val="4D4D4D"/>
              </a:solidFill>
            </a:endParaRPr>
          </a:p>
        </p:txBody>
      </p:sp>
      <p:sp>
        <p:nvSpPr>
          <p:cNvPr id="8" name="Rectangle 7"/>
          <p:cNvSpPr/>
          <p:nvPr/>
        </p:nvSpPr>
        <p:spPr>
          <a:xfrm>
            <a:off x="6043982" y="2498752"/>
            <a:ext cx="2738654" cy="1246039"/>
          </a:xfrm>
          <a:prstGeom prst="rect">
            <a:avLst/>
          </a:prstGeom>
          <a:solidFill>
            <a:schemeClr val="tx1">
              <a:lumMod val="20000"/>
              <a:lumOff val="80000"/>
            </a:schemeClr>
          </a:solidFill>
          <a:ln w="12700" cmpd="sng">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spcAft>
                <a:spcPts val="300"/>
              </a:spcAft>
              <a:buFont typeface="Wingdings" charset="2"/>
              <a:buChar char="§"/>
            </a:pPr>
            <a:r>
              <a:rPr lang="en-US" sz="1300" dirty="0" smtClean="0">
                <a:solidFill>
                  <a:srgbClr val="4D4D4D"/>
                </a:solidFill>
              </a:rPr>
              <a:t>Develop migration frameworks and analysis tools</a:t>
            </a:r>
          </a:p>
          <a:p>
            <a:pPr marL="176213" indent="-176213">
              <a:spcAft>
                <a:spcPts val="300"/>
              </a:spcAft>
              <a:buFont typeface="Wingdings" charset="2"/>
              <a:buChar char="§"/>
            </a:pPr>
            <a:r>
              <a:rPr lang="en-US" sz="1300" dirty="0" smtClean="0">
                <a:solidFill>
                  <a:srgbClr val="4D4D4D"/>
                </a:solidFill>
              </a:rPr>
              <a:t>Introduce continuous integration/ deployment capabilities</a:t>
            </a:r>
          </a:p>
        </p:txBody>
      </p:sp>
      <p:pic>
        <p:nvPicPr>
          <p:cNvPr id="10" name="Picture 9"/>
          <p:cNvPicPr>
            <a:picLocks noChangeAspect="1"/>
          </p:cNvPicPr>
          <p:nvPr/>
        </p:nvPicPr>
        <p: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3318407" y="1999711"/>
            <a:ext cx="485114" cy="38404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37" y="1958712"/>
            <a:ext cx="454745" cy="454745"/>
          </a:xfrm>
          <a:prstGeom prst="rect">
            <a:avLst/>
          </a:prstGeom>
        </p:spPr>
      </p:pic>
      <p:sp>
        <p:nvSpPr>
          <p:cNvPr id="15" name="Circular Arrow 14"/>
          <p:cNvSpPr/>
          <p:nvPr/>
        </p:nvSpPr>
        <p:spPr>
          <a:xfrm rot="9900000">
            <a:off x="6184156" y="1937767"/>
            <a:ext cx="496633" cy="496633"/>
          </a:xfrm>
          <a:prstGeom prst="circularArrow">
            <a:avLst>
              <a:gd name="adj1" fmla="val 12500"/>
              <a:gd name="adj2" fmla="val 1142319"/>
              <a:gd name="adj3" fmla="val 20457681"/>
              <a:gd name="adj4" fmla="val 1102705"/>
              <a:gd name="adj5" fmla="val 12500"/>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6" name="Rectangle 15"/>
          <p:cNvSpPr/>
          <p:nvPr/>
        </p:nvSpPr>
        <p:spPr>
          <a:xfrm>
            <a:off x="379126" y="3821522"/>
            <a:ext cx="8403510" cy="398756"/>
          </a:xfrm>
          <a:prstGeom prst="rect">
            <a:avLst/>
          </a:prstGeom>
          <a:solidFill>
            <a:schemeClr val="bg2">
              <a:lumMod val="50000"/>
              <a:lumOff val="5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solidFill>
                <a:latin typeface="Calibri"/>
                <a:cs typeface="Calibri"/>
              </a:rPr>
              <a:t>PLATFORM EXTENSION &amp; ENABLEMENT</a:t>
            </a:r>
          </a:p>
        </p:txBody>
      </p:sp>
      <p:sp>
        <p:nvSpPr>
          <p:cNvPr id="17" name="Rectangle 16"/>
          <p:cNvSpPr/>
          <p:nvPr/>
        </p:nvSpPr>
        <p:spPr>
          <a:xfrm>
            <a:off x="374580" y="1404064"/>
            <a:ext cx="8403510" cy="398756"/>
          </a:xfrm>
          <a:prstGeom prst="rect">
            <a:avLst/>
          </a:prstGeom>
          <a:solidFill>
            <a:schemeClr val="bg2">
              <a:lumMod val="50000"/>
              <a:lumOff val="5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solidFill>
                <a:latin typeface="Calibri"/>
                <a:cs typeface="Calibri"/>
              </a:rPr>
              <a:t>PROGRAM PLANNING AND MEASURES</a:t>
            </a:r>
            <a:endParaRPr lang="en-US" sz="1800" dirty="0">
              <a:solidFill>
                <a:schemeClr val="tx2"/>
              </a:solidFill>
              <a:latin typeface="Calibri"/>
              <a:cs typeface="Calibri"/>
            </a:endParaRPr>
          </a:p>
        </p:txBody>
      </p:sp>
      <p:sp>
        <p:nvSpPr>
          <p:cNvPr id="18" name="TextBox 17"/>
          <p:cNvSpPr txBox="1"/>
          <p:nvPr/>
        </p:nvSpPr>
        <p:spPr>
          <a:xfrm>
            <a:off x="930182" y="4417632"/>
            <a:ext cx="1285929" cy="276999"/>
          </a:xfrm>
          <a:prstGeom prst="rect">
            <a:avLst/>
          </a:prstGeom>
          <a:noFill/>
        </p:spPr>
        <p:txBody>
          <a:bodyPr wrap="none" rtlCol="0">
            <a:spAutoFit/>
          </a:bodyPr>
          <a:lstStyle/>
          <a:p>
            <a:pPr algn="ctr">
              <a:spcBef>
                <a:spcPts val="0"/>
              </a:spcBef>
              <a:spcAft>
                <a:spcPts val="0"/>
              </a:spcAft>
              <a:buClr>
                <a:schemeClr val="bg1"/>
              </a:buClr>
            </a:pPr>
            <a:r>
              <a:rPr lang="en-US" sz="1200" dirty="0" smtClean="0">
                <a:solidFill>
                  <a:schemeClr val="bg2"/>
                </a:solidFill>
                <a:latin typeface="+mn-lt"/>
              </a:rPr>
              <a:t>PCF Operations</a:t>
            </a:r>
          </a:p>
        </p:txBody>
      </p:sp>
      <p:sp>
        <p:nvSpPr>
          <p:cNvPr id="19" name="TextBox 18"/>
          <p:cNvSpPr txBox="1"/>
          <p:nvPr/>
        </p:nvSpPr>
        <p:spPr>
          <a:xfrm>
            <a:off x="4735369" y="4417632"/>
            <a:ext cx="1555234" cy="276999"/>
          </a:xfrm>
          <a:prstGeom prst="rect">
            <a:avLst/>
          </a:prstGeom>
          <a:noFill/>
        </p:spPr>
        <p:txBody>
          <a:bodyPr wrap="none" rtlCol="0">
            <a:spAutoFit/>
          </a:bodyPr>
          <a:lstStyle/>
          <a:p>
            <a:pPr algn="ctr">
              <a:spcBef>
                <a:spcPts val="0"/>
              </a:spcBef>
              <a:spcAft>
                <a:spcPts val="0"/>
              </a:spcAft>
              <a:buClr>
                <a:schemeClr val="bg1"/>
              </a:buClr>
            </a:pPr>
            <a:r>
              <a:rPr lang="en-US" sz="1200" dirty="0" smtClean="0">
                <a:solidFill>
                  <a:schemeClr val="bg2"/>
                </a:solidFill>
                <a:latin typeface="+mn-lt"/>
              </a:rPr>
              <a:t>Continuous Delivery</a:t>
            </a:r>
          </a:p>
        </p:txBody>
      </p:sp>
      <p:sp>
        <p:nvSpPr>
          <p:cNvPr id="20" name="TextBox 19"/>
          <p:cNvSpPr txBox="1"/>
          <p:nvPr/>
        </p:nvSpPr>
        <p:spPr>
          <a:xfrm>
            <a:off x="6996165" y="4417633"/>
            <a:ext cx="1572606" cy="276999"/>
          </a:xfrm>
          <a:prstGeom prst="rect">
            <a:avLst/>
          </a:prstGeom>
          <a:noFill/>
        </p:spPr>
        <p:txBody>
          <a:bodyPr wrap="square" rtlCol="0">
            <a:spAutoFit/>
          </a:bodyPr>
          <a:lstStyle/>
          <a:p>
            <a:pPr algn="ctr">
              <a:spcBef>
                <a:spcPts val="0"/>
              </a:spcBef>
              <a:spcAft>
                <a:spcPts val="0"/>
              </a:spcAft>
              <a:buClr>
                <a:schemeClr val="bg1"/>
              </a:buClr>
            </a:pPr>
            <a:r>
              <a:rPr lang="en-US" sz="1200" dirty="0" smtClean="0">
                <a:solidFill>
                  <a:schemeClr val="bg2"/>
                </a:solidFill>
                <a:latin typeface="+mn-lt"/>
              </a:rPr>
              <a:t>Scaling &amp; Availability</a:t>
            </a:r>
          </a:p>
        </p:txBody>
      </p:sp>
      <p:sp>
        <p:nvSpPr>
          <p:cNvPr id="21" name="TextBox 20"/>
          <p:cNvSpPr txBox="1"/>
          <p:nvPr/>
        </p:nvSpPr>
        <p:spPr>
          <a:xfrm>
            <a:off x="425958" y="933459"/>
            <a:ext cx="1591378" cy="276999"/>
          </a:xfrm>
          <a:prstGeom prst="rect">
            <a:avLst/>
          </a:prstGeom>
          <a:noFill/>
        </p:spPr>
        <p:txBody>
          <a:bodyPr wrap="square" rtlCol="0">
            <a:spAutoFit/>
          </a:bodyPr>
          <a:lstStyle/>
          <a:p>
            <a:pPr algn="ctr">
              <a:spcBef>
                <a:spcPts val="0"/>
              </a:spcBef>
              <a:spcAft>
                <a:spcPts val="0"/>
              </a:spcAft>
              <a:buClr>
                <a:schemeClr val="bg1"/>
              </a:buClr>
            </a:pPr>
            <a:r>
              <a:rPr lang="en-US" sz="1200" dirty="0" smtClean="0">
                <a:solidFill>
                  <a:schemeClr val="bg2"/>
                </a:solidFill>
                <a:latin typeface="+mn-lt"/>
              </a:rPr>
              <a:t>Performance Metrics</a:t>
            </a:r>
          </a:p>
        </p:txBody>
      </p:sp>
      <p:sp>
        <p:nvSpPr>
          <p:cNvPr id="22" name="TextBox 21"/>
          <p:cNvSpPr txBox="1"/>
          <p:nvPr/>
        </p:nvSpPr>
        <p:spPr>
          <a:xfrm>
            <a:off x="4092781" y="933459"/>
            <a:ext cx="2341487" cy="276999"/>
          </a:xfrm>
          <a:prstGeom prst="rect">
            <a:avLst/>
          </a:prstGeom>
          <a:noFill/>
        </p:spPr>
        <p:txBody>
          <a:bodyPr wrap="square" rtlCol="0">
            <a:spAutoFit/>
          </a:bodyPr>
          <a:lstStyle/>
          <a:p>
            <a:pPr algn="ctr">
              <a:spcBef>
                <a:spcPts val="0"/>
              </a:spcBef>
              <a:spcAft>
                <a:spcPts val="0"/>
              </a:spcAft>
              <a:buClr>
                <a:schemeClr val="bg1"/>
              </a:buClr>
            </a:pPr>
            <a:r>
              <a:rPr lang="en-US" sz="1200" dirty="0" smtClean="0">
                <a:solidFill>
                  <a:schemeClr val="bg2"/>
                </a:solidFill>
                <a:latin typeface="+mn-lt"/>
              </a:rPr>
              <a:t>Non-compliant Pathway Design </a:t>
            </a:r>
          </a:p>
        </p:txBody>
      </p:sp>
      <p:sp>
        <p:nvSpPr>
          <p:cNvPr id="23" name="TextBox 22"/>
          <p:cNvSpPr txBox="1"/>
          <p:nvPr/>
        </p:nvSpPr>
        <p:spPr>
          <a:xfrm>
            <a:off x="7046535" y="933459"/>
            <a:ext cx="1682075" cy="276999"/>
          </a:xfrm>
          <a:prstGeom prst="rect">
            <a:avLst/>
          </a:prstGeom>
          <a:noFill/>
        </p:spPr>
        <p:txBody>
          <a:bodyPr wrap="square" rtlCol="0">
            <a:spAutoFit/>
          </a:bodyPr>
          <a:lstStyle/>
          <a:p>
            <a:pPr algn="ctr">
              <a:spcBef>
                <a:spcPts val="0"/>
              </a:spcBef>
              <a:spcAft>
                <a:spcPts val="0"/>
              </a:spcAft>
              <a:buClr>
                <a:schemeClr val="bg1"/>
              </a:buClr>
            </a:pPr>
            <a:r>
              <a:rPr lang="en-US" sz="1200" dirty="0" smtClean="0">
                <a:solidFill>
                  <a:schemeClr val="bg2"/>
                </a:solidFill>
                <a:latin typeface="+mn-lt"/>
              </a:rPr>
              <a:t>Process Optimization</a:t>
            </a:r>
          </a:p>
        </p:txBody>
      </p:sp>
      <p:sp>
        <p:nvSpPr>
          <p:cNvPr id="24" name="TextBox 23"/>
          <p:cNvSpPr txBox="1"/>
          <p:nvPr/>
        </p:nvSpPr>
        <p:spPr>
          <a:xfrm>
            <a:off x="2629603" y="933459"/>
            <a:ext cx="850911" cy="276999"/>
          </a:xfrm>
          <a:prstGeom prst="rect">
            <a:avLst/>
          </a:prstGeom>
          <a:noFill/>
        </p:spPr>
        <p:txBody>
          <a:bodyPr wrap="square" rtlCol="0">
            <a:spAutoFit/>
          </a:bodyPr>
          <a:lstStyle/>
          <a:p>
            <a:pPr algn="ctr">
              <a:spcBef>
                <a:spcPts val="0"/>
              </a:spcBef>
              <a:spcAft>
                <a:spcPts val="0"/>
              </a:spcAft>
              <a:buClr>
                <a:schemeClr val="bg1"/>
              </a:buClr>
            </a:pPr>
            <a:r>
              <a:rPr lang="en-US" sz="1200" dirty="0" smtClean="0">
                <a:solidFill>
                  <a:schemeClr val="bg2"/>
                </a:solidFill>
                <a:latin typeface="+mn-lt"/>
              </a:rPr>
              <a:t>Reporting</a:t>
            </a:r>
          </a:p>
        </p:txBody>
      </p:sp>
      <p:grpSp>
        <p:nvGrpSpPr>
          <p:cNvPr id="28" name="Group 27"/>
          <p:cNvGrpSpPr/>
          <p:nvPr/>
        </p:nvGrpSpPr>
        <p:grpSpPr>
          <a:xfrm>
            <a:off x="5477873" y="4184658"/>
            <a:ext cx="70225" cy="196006"/>
            <a:chOff x="6259860" y="-169782"/>
            <a:chExt cx="121623" cy="339464"/>
          </a:xfrm>
        </p:grpSpPr>
        <p:cxnSp>
          <p:nvCxnSpPr>
            <p:cNvPr id="26" name="Straight Connector 25"/>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grpSp>
        <p:nvGrpSpPr>
          <p:cNvPr id="29" name="Group 28"/>
          <p:cNvGrpSpPr/>
          <p:nvPr/>
        </p:nvGrpSpPr>
        <p:grpSpPr>
          <a:xfrm flipV="1">
            <a:off x="5228411" y="1236907"/>
            <a:ext cx="70225" cy="196006"/>
            <a:chOff x="6259860" y="-169782"/>
            <a:chExt cx="121623" cy="339464"/>
          </a:xfrm>
        </p:grpSpPr>
        <p:cxnSp>
          <p:nvCxnSpPr>
            <p:cNvPr id="30" name="Straight Connector 29"/>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grpSp>
        <p:nvGrpSpPr>
          <p:cNvPr id="32" name="Group 31"/>
          <p:cNvGrpSpPr/>
          <p:nvPr/>
        </p:nvGrpSpPr>
        <p:grpSpPr>
          <a:xfrm flipV="1">
            <a:off x="3019945" y="1236907"/>
            <a:ext cx="70225" cy="196006"/>
            <a:chOff x="6259860" y="-169782"/>
            <a:chExt cx="121623" cy="339464"/>
          </a:xfrm>
        </p:grpSpPr>
        <p:cxnSp>
          <p:nvCxnSpPr>
            <p:cNvPr id="33" name="Straight Connector 32"/>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grpSp>
        <p:nvGrpSpPr>
          <p:cNvPr id="35" name="Group 34"/>
          <p:cNvGrpSpPr/>
          <p:nvPr/>
        </p:nvGrpSpPr>
        <p:grpSpPr>
          <a:xfrm flipV="1">
            <a:off x="1186534" y="1236907"/>
            <a:ext cx="70225" cy="196006"/>
            <a:chOff x="6259860" y="-169782"/>
            <a:chExt cx="121623" cy="339464"/>
          </a:xfrm>
        </p:grpSpPr>
        <p:cxnSp>
          <p:nvCxnSpPr>
            <p:cNvPr id="36" name="Straight Connector 35"/>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grpSp>
        <p:nvGrpSpPr>
          <p:cNvPr id="38" name="Group 37"/>
          <p:cNvGrpSpPr/>
          <p:nvPr/>
        </p:nvGrpSpPr>
        <p:grpSpPr>
          <a:xfrm flipV="1">
            <a:off x="7852459" y="1236907"/>
            <a:ext cx="70225" cy="196006"/>
            <a:chOff x="6259860" y="-169782"/>
            <a:chExt cx="121623" cy="339464"/>
          </a:xfrm>
        </p:grpSpPr>
        <p:cxnSp>
          <p:nvCxnSpPr>
            <p:cNvPr id="39" name="Straight Connector 38"/>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grpSp>
        <p:nvGrpSpPr>
          <p:cNvPr id="41" name="Group 40"/>
          <p:cNvGrpSpPr/>
          <p:nvPr/>
        </p:nvGrpSpPr>
        <p:grpSpPr>
          <a:xfrm>
            <a:off x="7747355" y="4184658"/>
            <a:ext cx="70225" cy="196006"/>
            <a:chOff x="6259860" y="-169782"/>
            <a:chExt cx="121623" cy="339464"/>
          </a:xfrm>
        </p:grpSpPr>
        <p:cxnSp>
          <p:nvCxnSpPr>
            <p:cNvPr id="42" name="Straight Connector 41"/>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grpSp>
        <p:nvGrpSpPr>
          <p:cNvPr id="44" name="Group 43"/>
          <p:cNvGrpSpPr/>
          <p:nvPr/>
        </p:nvGrpSpPr>
        <p:grpSpPr>
          <a:xfrm>
            <a:off x="1538033" y="4184658"/>
            <a:ext cx="70225" cy="196006"/>
            <a:chOff x="6259860" y="-169782"/>
            <a:chExt cx="121623" cy="339464"/>
          </a:xfrm>
        </p:grpSpPr>
        <p:cxnSp>
          <p:nvCxnSpPr>
            <p:cNvPr id="45" name="Straight Connector 44"/>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47" name="TextBox 46"/>
          <p:cNvSpPr txBox="1"/>
          <p:nvPr/>
        </p:nvSpPr>
        <p:spPr>
          <a:xfrm>
            <a:off x="2722202" y="4417632"/>
            <a:ext cx="1373463" cy="276999"/>
          </a:xfrm>
          <a:prstGeom prst="rect">
            <a:avLst/>
          </a:prstGeom>
          <a:noFill/>
        </p:spPr>
        <p:txBody>
          <a:bodyPr wrap="square" rtlCol="0">
            <a:spAutoFit/>
          </a:bodyPr>
          <a:lstStyle/>
          <a:p>
            <a:pPr algn="ctr">
              <a:spcBef>
                <a:spcPts val="0"/>
              </a:spcBef>
              <a:spcAft>
                <a:spcPts val="0"/>
              </a:spcAft>
              <a:buClr>
                <a:schemeClr val="bg1"/>
              </a:buClr>
            </a:pPr>
            <a:r>
              <a:rPr lang="en-US" sz="1200" dirty="0" smtClean="0">
                <a:solidFill>
                  <a:schemeClr val="bg2"/>
                </a:solidFill>
                <a:latin typeface="+mn-lt"/>
              </a:rPr>
              <a:t>Resiliency</a:t>
            </a:r>
          </a:p>
        </p:txBody>
      </p:sp>
      <p:grpSp>
        <p:nvGrpSpPr>
          <p:cNvPr id="48" name="Group 47"/>
          <p:cNvGrpSpPr/>
          <p:nvPr/>
        </p:nvGrpSpPr>
        <p:grpSpPr>
          <a:xfrm>
            <a:off x="3373820" y="4184657"/>
            <a:ext cx="70225" cy="196006"/>
            <a:chOff x="6259860" y="-169782"/>
            <a:chExt cx="121623" cy="339464"/>
          </a:xfrm>
        </p:grpSpPr>
        <p:cxnSp>
          <p:nvCxnSpPr>
            <p:cNvPr id="49" name="Straight Connector 48"/>
            <p:cNvCxnSpPr/>
            <p:nvPr/>
          </p:nvCxnSpPr>
          <p:spPr>
            <a:xfrm>
              <a:off x="6320672" y="-61274"/>
              <a:ext cx="4714" cy="230956"/>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6259860" y="-169782"/>
              <a:ext cx="121623" cy="121623"/>
            </a:xfrm>
            <a:prstGeom prst="ellipse">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9" name="Rectangle 8"/>
          <p:cNvSpPr/>
          <p:nvPr/>
        </p:nvSpPr>
        <p:spPr>
          <a:xfrm>
            <a:off x="341566" y="925921"/>
            <a:ext cx="8436524" cy="323675"/>
          </a:xfrm>
          <a:prstGeom prst="rect">
            <a:avLst/>
          </a:prstGeom>
          <a:noFill/>
          <a:ln w="12700" cmpd="sng">
            <a:solidFill>
              <a:schemeClr val="bg2">
                <a:lumMod val="50000"/>
                <a:lumOff val="50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1" name="Rectangle 50"/>
          <p:cNvSpPr/>
          <p:nvPr/>
        </p:nvSpPr>
        <p:spPr>
          <a:xfrm>
            <a:off x="374580" y="4383351"/>
            <a:ext cx="8436524" cy="323675"/>
          </a:xfrm>
          <a:prstGeom prst="rect">
            <a:avLst/>
          </a:prstGeom>
          <a:noFill/>
          <a:ln w="12700" cmpd="sng">
            <a:solidFill>
              <a:schemeClr val="bg2">
                <a:lumMod val="50000"/>
                <a:lumOff val="50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81381583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bg1"/>
                </a:solidFill>
              </a:rPr>
              <a:t>Assess &amp; Target Non-Cloud Ready Applications</a:t>
            </a:r>
            <a:endParaRPr lang="en-US" sz="2800" dirty="0">
              <a:solidFill>
                <a:schemeClr val="bg1"/>
              </a:solidFill>
            </a:endParaRPr>
          </a:p>
        </p:txBody>
      </p:sp>
      <p:sp>
        <p:nvSpPr>
          <p:cNvPr id="5" name="Subtitle 4"/>
          <p:cNvSpPr>
            <a:spLocks noGrp="1"/>
          </p:cNvSpPr>
          <p:nvPr>
            <p:ph type="subTitle" idx="11"/>
          </p:nvPr>
        </p:nvSpPr>
        <p:spPr>
          <a:xfrm>
            <a:off x="266700" y="662178"/>
            <a:ext cx="7960422" cy="313267"/>
          </a:xfrm>
        </p:spPr>
        <p:txBody>
          <a:bodyPr/>
          <a:lstStyle/>
          <a:p>
            <a:r>
              <a:rPr lang="en-US" sz="1200" dirty="0"/>
              <a:t>Data-driven </a:t>
            </a:r>
            <a:r>
              <a:rPr lang="en-US" sz="1200" dirty="0" err="1"/>
              <a:t>decisioning</a:t>
            </a:r>
            <a:r>
              <a:rPr lang="en-US" sz="1200" dirty="0"/>
              <a:t> for categorizing and prioritizing work</a:t>
            </a:r>
          </a:p>
        </p:txBody>
      </p:sp>
      <p:sp>
        <p:nvSpPr>
          <p:cNvPr id="278" name="Rectangle 277"/>
          <p:cNvSpPr/>
          <p:nvPr/>
        </p:nvSpPr>
        <p:spPr>
          <a:xfrm>
            <a:off x="3197683" y="1348692"/>
            <a:ext cx="369320" cy="1073037"/>
          </a:xfrm>
          <a:prstGeom prst="rect">
            <a:avLst/>
          </a:prstGeom>
          <a:pattFill prst="lgGrid">
            <a:fgClr>
              <a:schemeClr val="accent1"/>
            </a:fgClr>
            <a:bgClr>
              <a:schemeClr val="tx2"/>
            </a:bgClr>
          </a:pattFill>
          <a:ln w="19050" cmpd="sng">
            <a:solidFill>
              <a:schemeClr val="accent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261" name="Oval 260"/>
          <p:cNvSpPr/>
          <p:nvPr/>
        </p:nvSpPr>
        <p:spPr>
          <a:xfrm>
            <a:off x="3352576" y="1614099"/>
            <a:ext cx="2372431" cy="682051"/>
          </a:xfrm>
          <a:prstGeom prst="ellipse">
            <a:avLst/>
          </a:prstGeom>
          <a:noFill/>
          <a:ln w="12700" cmpd="sng">
            <a:noFill/>
          </a:ln>
          <a:effectLst/>
        </p:spPr>
        <p:txBody>
          <a:bodyPr wrap="square" lIns="0" tIns="0" rIns="0" bIns="0" rtlCol="0" anchor="ctr">
            <a:noAutofit/>
          </a:bodyPr>
          <a:lstStyle/>
          <a:p>
            <a:pPr>
              <a:lnSpc>
                <a:spcPct val="90000"/>
              </a:lnSpc>
              <a:spcAft>
                <a:spcPts val="0"/>
              </a:spcAft>
            </a:pPr>
            <a:r>
              <a:rPr lang="en-US" sz="1000" dirty="0" smtClean="0">
                <a:solidFill>
                  <a:schemeClr val="bg2">
                    <a:lumMod val="50000"/>
                    <a:lumOff val="50000"/>
                  </a:schemeClr>
                </a:solidFill>
              </a:rPr>
              <a:t>Business:</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Business criticality</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Impact of system failure</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User demographics</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Regulatory/legal risk</a:t>
            </a:r>
          </a:p>
          <a:p>
            <a:pPr marL="171450" indent="-171450">
              <a:lnSpc>
                <a:spcPct val="90000"/>
              </a:lnSpc>
              <a:spcAft>
                <a:spcPts val="0"/>
              </a:spcAft>
              <a:buFont typeface="Arial" panose="020B0604020202020204" pitchFamily="34" charset="0"/>
              <a:buChar char="•"/>
            </a:pPr>
            <a:r>
              <a:rPr lang="en-US" sz="1000" dirty="0" err="1" smtClean="0">
                <a:solidFill>
                  <a:schemeClr val="bg2">
                    <a:lumMod val="50000"/>
                    <a:lumOff val="50000"/>
                  </a:schemeClr>
                </a:solidFill>
              </a:rPr>
              <a:t>CapEx</a:t>
            </a:r>
            <a:r>
              <a:rPr lang="en-US" sz="1000" dirty="0" smtClean="0">
                <a:solidFill>
                  <a:schemeClr val="bg2">
                    <a:lumMod val="50000"/>
                    <a:lumOff val="50000"/>
                  </a:schemeClr>
                </a:solidFill>
              </a:rPr>
              <a:t>/</a:t>
            </a:r>
            <a:r>
              <a:rPr lang="en-US" sz="1000" dirty="0" err="1" smtClean="0">
                <a:solidFill>
                  <a:schemeClr val="bg2">
                    <a:lumMod val="50000"/>
                    <a:lumOff val="50000"/>
                  </a:schemeClr>
                </a:solidFill>
              </a:rPr>
              <a:t>OpEx</a:t>
            </a:r>
            <a:endParaRPr lang="en-US" sz="1000" dirty="0" smtClean="0">
              <a:solidFill>
                <a:schemeClr val="bg2">
                  <a:lumMod val="50000"/>
                  <a:lumOff val="50000"/>
                </a:schemeClr>
              </a:solidFill>
            </a:endParaRP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Jurisdictional concerns</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Confidentiality</a:t>
            </a:r>
          </a:p>
          <a:p>
            <a:pPr marL="171450" indent="-171450">
              <a:lnSpc>
                <a:spcPct val="90000"/>
              </a:lnSpc>
              <a:spcAft>
                <a:spcPts val="0"/>
              </a:spcAft>
              <a:buFont typeface="Arial" panose="020B0604020202020204" pitchFamily="34" charset="0"/>
              <a:buChar char="•"/>
            </a:pPr>
            <a:endParaRPr lang="en-US" sz="1000" dirty="0" smtClean="0">
              <a:solidFill>
                <a:schemeClr val="bg2">
                  <a:lumMod val="50000"/>
                  <a:lumOff val="50000"/>
                </a:schemeClr>
              </a:solidFill>
            </a:endParaRPr>
          </a:p>
        </p:txBody>
      </p:sp>
      <p:sp>
        <p:nvSpPr>
          <p:cNvPr id="497" name="Rectangle 496"/>
          <p:cNvSpPr/>
          <p:nvPr/>
        </p:nvSpPr>
        <p:spPr>
          <a:xfrm>
            <a:off x="3197683" y="2614440"/>
            <a:ext cx="369320" cy="1073037"/>
          </a:xfrm>
          <a:prstGeom prst="rect">
            <a:avLst/>
          </a:prstGeom>
          <a:pattFill prst="lgGrid">
            <a:fgClr>
              <a:schemeClr val="accent1"/>
            </a:fgClr>
            <a:bgClr>
              <a:schemeClr val="tx2"/>
            </a:bgClr>
          </a:pattFill>
          <a:ln w="19050" cmpd="sng">
            <a:solidFill>
              <a:schemeClr val="accent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498" name="Oval 497"/>
          <p:cNvSpPr/>
          <p:nvPr/>
        </p:nvSpPr>
        <p:spPr>
          <a:xfrm>
            <a:off x="3382343" y="2898206"/>
            <a:ext cx="2372431" cy="682051"/>
          </a:xfrm>
          <a:prstGeom prst="ellipse">
            <a:avLst/>
          </a:prstGeom>
          <a:noFill/>
          <a:ln w="12700" cmpd="sng">
            <a:noFill/>
          </a:ln>
          <a:effectLst/>
        </p:spPr>
        <p:txBody>
          <a:bodyPr wrap="square" lIns="0" tIns="0" rIns="0" bIns="0" rtlCol="0" anchor="ctr">
            <a:noAutofit/>
          </a:bodyPr>
          <a:lstStyle/>
          <a:p>
            <a:pPr>
              <a:lnSpc>
                <a:spcPct val="90000"/>
              </a:lnSpc>
              <a:spcAft>
                <a:spcPts val="0"/>
              </a:spcAft>
            </a:pPr>
            <a:r>
              <a:rPr lang="en-US" sz="1000" dirty="0" smtClean="0">
                <a:solidFill>
                  <a:schemeClr val="bg2">
                    <a:lumMod val="50000"/>
                    <a:lumOff val="50000"/>
                  </a:schemeClr>
                </a:solidFill>
              </a:rPr>
              <a:t>Technical:</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Hardware, software, OS, Database</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Latency</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Availability</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Scalability</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I/O</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Interfaces</a:t>
            </a:r>
          </a:p>
          <a:p>
            <a:pPr marL="171450" indent="-171450">
              <a:lnSpc>
                <a:spcPct val="90000"/>
              </a:lnSpc>
              <a:spcAft>
                <a:spcPts val="0"/>
              </a:spcAft>
              <a:buFont typeface="Arial" panose="020B0604020202020204" pitchFamily="34" charset="0"/>
              <a:buChar char="•"/>
            </a:pPr>
            <a:endParaRPr lang="en-US" sz="1000" dirty="0" smtClean="0">
              <a:solidFill>
                <a:schemeClr val="bg2">
                  <a:lumMod val="50000"/>
                  <a:lumOff val="50000"/>
                </a:schemeClr>
              </a:solidFill>
            </a:endParaRPr>
          </a:p>
        </p:txBody>
      </p:sp>
      <p:sp>
        <p:nvSpPr>
          <p:cNvPr id="499" name="Rectangle 498"/>
          <p:cNvSpPr/>
          <p:nvPr/>
        </p:nvSpPr>
        <p:spPr>
          <a:xfrm>
            <a:off x="3197683" y="3873182"/>
            <a:ext cx="369320" cy="1073037"/>
          </a:xfrm>
          <a:prstGeom prst="rect">
            <a:avLst/>
          </a:prstGeom>
          <a:pattFill prst="lgGrid">
            <a:fgClr>
              <a:schemeClr val="accent1"/>
            </a:fgClr>
            <a:bgClr>
              <a:schemeClr val="tx2"/>
            </a:bgClr>
          </a:pattFill>
          <a:ln w="19050" cmpd="sng">
            <a:solidFill>
              <a:schemeClr val="accent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00" name="Oval 499"/>
          <p:cNvSpPr/>
          <p:nvPr/>
        </p:nvSpPr>
        <p:spPr>
          <a:xfrm>
            <a:off x="3382343" y="3930061"/>
            <a:ext cx="2372431" cy="1096773"/>
          </a:xfrm>
          <a:prstGeom prst="ellipse">
            <a:avLst/>
          </a:prstGeom>
          <a:noFill/>
          <a:ln w="12700" cmpd="sng">
            <a:noFill/>
          </a:ln>
          <a:effectLst/>
        </p:spPr>
        <p:txBody>
          <a:bodyPr wrap="square" lIns="0" tIns="0" rIns="0" bIns="0" rtlCol="0" anchor="ctr">
            <a:noAutofit/>
          </a:bodyPr>
          <a:lstStyle/>
          <a:p>
            <a:pPr>
              <a:lnSpc>
                <a:spcPct val="90000"/>
              </a:lnSpc>
              <a:spcAft>
                <a:spcPts val="0"/>
              </a:spcAft>
            </a:pPr>
            <a:r>
              <a:rPr lang="en-US" sz="1000" dirty="0" smtClean="0">
                <a:solidFill>
                  <a:schemeClr val="bg2">
                    <a:lumMod val="50000"/>
                    <a:lumOff val="50000"/>
                  </a:schemeClr>
                </a:solidFill>
              </a:rPr>
              <a:t>Financial:</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Hardware</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Software</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People/Labor</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Facilities/Accommodation</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External</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Network</a:t>
            </a:r>
          </a:p>
          <a:p>
            <a:pPr marL="171450" indent="-171450">
              <a:lnSpc>
                <a:spcPct val="90000"/>
              </a:lnSpc>
              <a:spcAft>
                <a:spcPts val="0"/>
              </a:spcAft>
              <a:buFont typeface="Arial" panose="020B0604020202020204" pitchFamily="34" charset="0"/>
              <a:buChar char="•"/>
            </a:pPr>
            <a:r>
              <a:rPr lang="en-US" sz="1000" dirty="0" smtClean="0">
                <a:solidFill>
                  <a:schemeClr val="bg2">
                    <a:lumMod val="50000"/>
                    <a:lumOff val="50000"/>
                  </a:schemeClr>
                </a:solidFill>
              </a:rPr>
              <a:t>Overhead</a:t>
            </a:r>
          </a:p>
          <a:p>
            <a:pPr>
              <a:lnSpc>
                <a:spcPct val="90000"/>
              </a:lnSpc>
              <a:spcAft>
                <a:spcPts val="0"/>
              </a:spcAft>
            </a:pPr>
            <a:endParaRPr lang="en-US" sz="1000" dirty="0" smtClean="0">
              <a:solidFill>
                <a:schemeClr val="bg2">
                  <a:lumMod val="50000"/>
                  <a:lumOff val="50000"/>
                </a:schemeClr>
              </a:solidFill>
            </a:endParaRPr>
          </a:p>
        </p:txBody>
      </p:sp>
      <p:sp>
        <p:nvSpPr>
          <p:cNvPr id="501" name="Oval 500"/>
          <p:cNvSpPr/>
          <p:nvPr/>
        </p:nvSpPr>
        <p:spPr>
          <a:xfrm>
            <a:off x="446722" y="1722057"/>
            <a:ext cx="2114992" cy="2093434"/>
          </a:xfrm>
          <a:prstGeom prst="ellipse">
            <a:avLst/>
          </a:prstGeom>
          <a:solidFill>
            <a:schemeClr val="tx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02" name="TextBox 501"/>
          <p:cNvSpPr txBox="1"/>
          <p:nvPr/>
        </p:nvSpPr>
        <p:spPr>
          <a:xfrm>
            <a:off x="782313" y="3918177"/>
            <a:ext cx="1617358" cy="400110"/>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Pre-Qualified</a:t>
            </a:r>
          </a:p>
          <a:p>
            <a:pPr algn="ctr"/>
            <a:r>
              <a:rPr lang="en-US" sz="1000" dirty="0" smtClean="0">
                <a:latin typeface="Arial" panose="020B0604020202020204" pitchFamily="34" charset="0"/>
                <a:cs typeface="Arial" panose="020B0604020202020204" pitchFamily="34" charset="0"/>
              </a:rPr>
              <a:t>Applications</a:t>
            </a:r>
          </a:p>
        </p:txBody>
      </p:sp>
      <p:grpSp>
        <p:nvGrpSpPr>
          <p:cNvPr id="503" name="Group 502"/>
          <p:cNvGrpSpPr/>
          <p:nvPr/>
        </p:nvGrpSpPr>
        <p:grpSpPr>
          <a:xfrm>
            <a:off x="972898" y="1906319"/>
            <a:ext cx="1323179" cy="1607987"/>
            <a:chOff x="1339256" y="1912576"/>
            <a:chExt cx="1731219" cy="2103855"/>
          </a:xfrm>
          <a:solidFill>
            <a:schemeClr val="tx2"/>
          </a:solidFill>
        </p:grpSpPr>
        <p:sp>
          <p:nvSpPr>
            <p:cNvPr id="504" name="Oval 503"/>
            <p:cNvSpPr>
              <a:spLocks noChangeAspect="1"/>
            </p:cNvSpPr>
            <p:nvPr/>
          </p:nvSpPr>
          <p:spPr>
            <a:xfrm>
              <a:off x="1973758" y="2124628"/>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5" name="Oval 504"/>
            <p:cNvSpPr>
              <a:spLocks noChangeAspect="1"/>
            </p:cNvSpPr>
            <p:nvPr/>
          </p:nvSpPr>
          <p:spPr>
            <a:xfrm>
              <a:off x="1944956" y="1912576"/>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6" name="Oval 505"/>
            <p:cNvSpPr>
              <a:spLocks noChangeAspect="1"/>
            </p:cNvSpPr>
            <p:nvPr/>
          </p:nvSpPr>
          <p:spPr>
            <a:xfrm>
              <a:off x="2105603" y="2320121"/>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7" name="Oval 506"/>
            <p:cNvSpPr>
              <a:spLocks noChangeAspect="1"/>
            </p:cNvSpPr>
            <p:nvPr/>
          </p:nvSpPr>
          <p:spPr>
            <a:xfrm>
              <a:off x="2301882" y="2001258"/>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8" name="Oval 507"/>
            <p:cNvSpPr>
              <a:spLocks noChangeAspect="1"/>
            </p:cNvSpPr>
            <p:nvPr/>
          </p:nvSpPr>
          <p:spPr>
            <a:xfrm>
              <a:off x="1555147" y="2334012"/>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9" name="Oval 508"/>
            <p:cNvSpPr>
              <a:spLocks noChangeAspect="1"/>
            </p:cNvSpPr>
            <p:nvPr/>
          </p:nvSpPr>
          <p:spPr>
            <a:xfrm>
              <a:off x="2562928" y="1965272"/>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0" name="Oval 509"/>
            <p:cNvSpPr>
              <a:spLocks noChangeAspect="1"/>
            </p:cNvSpPr>
            <p:nvPr/>
          </p:nvSpPr>
          <p:spPr>
            <a:xfrm>
              <a:off x="2516604" y="2511218"/>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1" name="Oval 510"/>
            <p:cNvSpPr>
              <a:spLocks noChangeAspect="1"/>
            </p:cNvSpPr>
            <p:nvPr/>
          </p:nvSpPr>
          <p:spPr>
            <a:xfrm>
              <a:off x="2668698" y="2363598"/>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2" name="Oval 511"/>
            <p:cNvSpPr>
              <a:spLocks noChangeAspect="1"/>
            </p:cNvSpPr>
            <p:nvPr/>
          </p:nvSpPr>
          <p:spPr>
            <a:xfrm>
              <a:off x="2582526" y="2725075"/>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3" name="Oval 512"/>
            <p:cNvSpPr>
              <a:spLocks noChangeAspect="1"/>
            </p:cNvSpPr>
            <p:nvPr/>
          </p:nvSpPr>
          <p:spPr>
            <a:xfrm>
              <a:off x="2782178" y="2529896"/>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4" name="Oval 513"/>
            <p:cNvSpPr>
              <a:spLocks noChangeAspect="1"/>
            </p:cNvSpPr>
            <p:nvPr/>
          </p:nvSpPr>
          <p:spPr>
            <a:xfrm>
              <a:off x="2598851" y="2870183"/>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5" name="Oval 514"/>
            <p:cNvSpPr>
              <a:spLocks noChangeAspect="1"/>
            </p:cNvSpPr>
            <p:nvPr/>
          </p:nvSpPr>
          <p:spPr>
            <a:xfrm>
              <a:off x="2342143" y="2918292"/>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6" name="Oval 515"/>
            <p:cNvSpPr>
              <a:spLocks noChangeAspect="1"/>
            </p:cNvSpPr>
            <p:nvPr/>
          </p:nvSpPr>
          <p:spPr>
            <a:xfrm>
              <a:off x="1483809" y="2799317"/>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7" name="Oval 516"/>
            <p:cNvSpPr>
              <a:spLocks noChangeAspect="1"/>
            </p:cNvSpPr>
            <p:nvPr/>
          </p:nvSpPr>
          <p:spPr>
            <a:xfrm>
              <a:off x="1515051" y="2654133"/>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8" name="Oval 517"/>
            <p:cNvSpPr>
              <a:spLocks noChangeAspect="1"/>
            </p:cNvSpPr>
            <p:nvPr/>
          </p:nvSpPr>
          <p:spPr>
            <a:xfrm rot="19053999">
              <a:off x="1609740" y="2211391"/>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9" name="Oval 518"/>
            <p:cNvSpPr>
              <a:spLocks noChangeAspect="1"/>
            </p:cNvSpPr>
            <p:nvPr/>
          </p:nvSpPr>
          <p:spPr>
            <a:xfrm rot="19053999">
              <a:off x="1855661" y="2022937"/>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0" name="Oval 519"/>
            <p:cNvSpPr>
              <a:spLocks noChangeAspect="1"/>
            </p:cNvSpPr>
            <p:nvPr/>
          </p:nvSpPr>
          <p:spPr>
            <a:xfrm rot="19053999">
              <a:off x="2051623" y="2069107"/>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1" name="Oval 520"/>
            <p:cNvSpPr>
              <a:spLocks noChangeAspect="1"/>
            </p:cNvSpPr>
            <p:nvPr/>
          </p:nvSpPr>
          <p:spPr>
            <a:xfrm rot="19053999">
              <a:off x="1379092" y="2863011"/>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2" name="Oval 521"/>
            <p:cNvSpPr>
              <a:spLocks noChangeAspect="1"/>
            </p:cNvSpPr>
            <p:nvPr/>
          </p:nvSpPr>
          <p:spPr>
            <a:xfrm rot="2036810">
              <a:off x="2512172" y="2942335"/>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3" name="Oval 522"/>
            <p:cNvSpPr>
              <a:spLocks noChangeAspect="1"/>
            </p:cNvSpPr>
            <p:nvPr/>
          </p:nvSpPr>
          <p:spPr>
            <a:xfrm rot="2036810">
              <a:off x="2272145" y="2667043"/>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4" name="Oval 523"/>
            <p:cNvSpPr>
              <a:spLocks noChangeAspect="1"/>
            </p:cNvSpPr>
            <p:nvPr/>
          </p:nvSpPr>
          <p:spPr>
            <a:xfrm rot="2036810">
              <a:off x="2413550" y="2412573"/>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5" name="Oval 524"/>
            <p:cNvSpPr>
              <a:spLocks noChangeAspect="1"/>
            </p:cNvSpPr>
            <p:nvPr/>
          </p:nvSpPr>
          <p:spPr>
            <a:xfrm rot="2036810">
              <a:off x="2508072" y="2220580"/>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6" name="Oval 525"/>
            <p:cNvSpPr>
              <a:spLocks noChangeAspect="1"/>
            </p:cNvSpPr>
            <p:nvPr/>
          </p:nvSpPr>
          <p:spPr>
            <a:xfrm rot="2036810">
              <a:off x="2413755" y="2648371"/>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7" name="Oval 526"/>
            <p:cNvSpPr>
              <a:spLocks noChangeAspect="1"/>
            </p:cNvSpPr>
            <p:nvPr/>
          </p:nvSpPr>
          <p:spPr>
            <a:xfrm rot="2036810">
              <a:off x="2157820" y="2226519"/>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8" name="Oval 527"/>
            <p:cNvSpPr>
              <a:spLocks noChangeAspect="1"/>
            </p:cNvSpPr>
            <p:nvPr/>
          </p:nvSpPr>
          <p:spPr>
            <a:xfrm rot="2036810">
              <a:off x="2802461" y="2311082"/>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9" name="Oval 528"/>
            <p:cNvSpPr>
              <a:spLocks noChangeAspect="1"/>
            </p:cNvSpPr>
            <p:nvPr/>
          </p:nvSpPr>
          <p:spPr>
            <a:xfrm rot="2036810">
              <a:off x="1949364" y="2352506"/>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0" name="Oval 529"/>
            <p:cNvSpPr>
              <a:spLocks noChangeAspect="1"/>
            </p:cNvSpPr>
            <p:nvPr/>
          </p:nvSpPr>
          <p:spPr>
            <a:xfrm rot="2036810">
              <a:off x="1718285" y="2387298"/>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1" name="Oval 530"/>
            <p:cNvSpPr>
              <a:spLocks noChangeAspect="1"/>
            </p:cNvSpPr>
            <p:nvPr/>
          </p:nvSpPr>
          <p:spPr>
            <a:xfrm rot="2036810">
              <a:off x="2647990" y="3036409"/>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2" name="Oval 531"/>
            <p:cNvSpPr>
              <a:spLocks noChangeAspect="1"/>
            </p:cNvSpPr>
            <p:nvPr/>
          </p:nvSpPr>
          <p:spPr>
            <a:xfrm rot="2036810">
              <a:off x="2583253" y="3250628"/>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3" name="Oval 532"/>
            <p:cNvSpPr>
              <a:spLocks noChangeAspect="1"/>
            </p:cNvSpPr>
            <p:nvPr/>
          </p:nvSpPr>
          <p:spPr>
            <a:xfrm rot="2036810">
              <a:off x="2737471" y="3323127"/>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4" name="Oval 533"/>
            <p:cNvSpPr>
              <a:spLocks noChangeAspect="1"/>
            </p:cNvSpPr>
            <p:nvPr/>
          </p:nvSpPr>
          <p:spPr>
            <a:xfrm rot="2036810">
              <a:off x="2857869" y="3200206"/>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5" name="Oval 534"/>
            <p:cNvSpPr>
              <a:spLocks noChangeAspect="1"/>
            </p:cNvSpPr>
            <p:nvPr/>
          </p:nvSpPr>
          <p:spPr>
            <a:xfrm rot="2036810">
              <a:off x="1719467" y="2857614"/>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6" name="Oval 535"/>
            <p:cNvSpPr>
              <a:spLocks noChangeAspect="1"/>
            </p:cNvSpPr>
            <p:nvPr/>
          </p:nvSpPr>
          <p:spPr>
            <a:xfrm rot="2036810">
              <a:off x="1647857" y="2308957"/>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7" name="Oval 536"/>
            <p:cNvSpPr>
              <a:spLocks noChangeAspect="1"/>
            </p:cNvSpPr>
            <p:nvPr/>
          </p:nvSpPr>
          <p:spPr>
            <a:xfrm rot="2036810">
              <a:off x="1856462" y="2271430"/>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8" name="Oval 537"/>
            <p:cNvSpPr>
              <a:spLocks noChangeAspect="1"/>
            </p:cNvSpPr>
            <p:nvPr/>
          </p:nvSpPr>
          <p:spPr>
            <a:xfrm rot="2036810">
              <a:off x="1737339" y="2595674"/>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9" name="Oval 538"/>
            <p:cNvSpPr>
              <a:spLocks noChangeAspect="1"/>
            </p:cNvSpPr>
            <p:nvPr/>
          </p:nvSpPr>
          <p:spPr>
            <a:xfrm rot="21090809">
              <a:off x="2080008" y="2452924"/>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0" name="Oval 539"/>
            <p:cNvSpPr>
              <a:spLocks noChangeAspect="1"/>
            </p:cNvSpPr>
            <p:nvPr/>
          </p:nvSpPr>
          <p:spPr>
            <a:xfrm rot="21090809">
              <a:off x="2063126" y="2281272"/>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1" name="Oval 540"/>
            <p:cNvSpPr>
              <a:spLocks noChangeAspect="1"/>
            </p:cNvSpPr>
            <p:nvPr/>
          </p:nvSpPr>
          <p:spPr>
            <a:xfrm rot="21090809">
              <a:off x="2509147" y="2409997"/>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2" name="Oval 541"/>
            <p:cNvSpPr>
              <a:spLocks noChangeAspect="1"/>
            </p:cNvSpPr>
            <p:nvPr/>
          </p:nvSpPr>
          <p:spPr>
            <a:xfrm rot="6254177">
              <a:off x="1339256" y="2608302"/>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3" name="Oval 542"/>
            <p:cNvSpPr>
              <a:spLocks noChangeAspect="1"/>
            </p:cNvSpPr>
            <p:nvPr/>
          </p:nvSpPr>
          <p:spPr>
            <a:xfrm rot="6254177">
              <a:off x="2474675" y="3468046"/>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4" name="Oval 543"/>
            <p:cNvSpPr>
              <a:spLocks noChangeAspect="1"/>
            </p:cNvSpPr>
            <p:nvPr/>
          </p:nvSpPr>
          <p:spPr>
            <a:xfrm rot="6254177">
              <a:off x="2629327" y="2978169"/>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5" name="Oval 544"/>
            <p:cNvSpPr>
              <a:spLocks noChangeAspect="1"/>
            </p:cNvSpPr>
            <p:nvPr/>
          </p:nvSpPr>
          <p:spPr>
            <a:xfrm rot="6254177">
              <a:off x="2156852" y="3012456"/>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6" name="Oval 545"/>
            <p:cNvSpPr>
              <a:spLocks noChangeAspect="1"/>
            </p:cNvSpPr>
            <p:nvPr/>
          </p:nvSpPr>
          <p:spPr>
            <a:xfrm rot="6254177">
              <a:off x="2189869" y="3189000"/>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7" name="Oval 546"/>
            <p:cNvSpPr>
              <a:spLocks noChangeAspect="1"/>
            </p:cNvSpPr>
            <p:nvPr/>
          </p:nvSpPr>
          <p:spPr>
            <a:xfrm rot="6254177">
              <a:off x="1660833" y="2828720"/>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8" name="Oval 547"/>
            <p:cNvSpPr>
              <a:spLocks noChangeAspect="1"/>
            </p:cNvSpPr>
            <p:nvPr/>
          </p:nvSpPr>
          <p:spPr>
            <a:xfrm rot="6254177">
              <a:off x="2419660" y="2895997"/>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9" name="Oval 548"/>
            <p:cNvSpPr>
              <a:spLocks noChangeAspect="1"/>
            </p:cNvSpPr>
            <p:nvPr/>
          </p:nvSpPr>
          <p:spPr>
            <a:xfrm rot="3708176">
              <a:off x="2801049" y="2087951"/>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0" name="Oval 549"/>
            <p:cNvSpPr>
              <a:spLocks noChangeAspect="1"/>
            </p:cNvSpPr>
            <p:nvPr/>
          </p:nvSpPr>
          <p:spPr>
            <a:xfrm rot="3708176">
              <a:off x="1797982" y="2105604"/>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1" name="Oval 550"/>
            <p:cNvSpPr>
              <a:spLocks noChangeAspect="1"/>
            </p:cNvSpPr>
            <p:nvPr/>
          </p:nvSpPr>
          <p:spPr>
            <a:xfrm rot="3708176">
              <a:off x="1998152" y="2531469"/>
              <a:ext cx="82667" cy="82667"/>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52" name="Group 551"/>
            <p:cNvGrpSpPr/>
            <p:nvPr/>
          </p:nvGrpSpPr>
          <p:grpSpPr>
            <a:xfrm>
              <a:off x="1962979" y="2022463"/>
              <a:ext cx="972803" cy="1993968"/>
              <a:chOff x="4468908" y="1428396"/>
              <a:chExt cx="1291242" cy="2646677"/>
            </a:xfrm>
            <a:grpFill/>
          </p:grpSpPr>
          <p:sp>
            <p:nvSpPr>
              <p:cNvPr id="594" name="Oval 593"/>
              <p:cNvSpPr>
                <a:spLocks noChangeAspect="1"/>
              </p:cNvSpPr>
              <p:nvPr/>
            </p:nvSpPr>
            <p:spPr>
              <a:xfrm>
                <a:off x="4807874" y="191955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5" name="Oval 594"/>
              <p:cNvSpPr>
                <a:spLocks noChangeAspect="1"/>
              </p:cNvSpPr>
              <p:nvPr/>
            </p:nvSpPr>
            <p:spPr>
              <a:xfrm>
                <a:off x="4735998" y="1428396"/>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6" name="Oval 595"/>
              <p:cNvSpPr>
                <a:spLocks noChangeAspect="1"/>
              </p:cNvSpPr>
              <p:nvPr/>
            </p:nvSpPr>
            <p:spPr>
              <a:xfrm>
                <a:off x="4991319" y="183809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7" name="Oval 596"/>
              <p:cNvSpPr>
                <a:spLocks noChangeAspect="1"/>
              </p:cNvSpPr>
              <p:nvPr/>
            </p:nvSpPr>
            <p:spPr>
              <a:xfrm rot="19053999">
                <a:off x="4550598" y="311578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8" name="Oval 597"/>
              <p:cNvSpPr>
                <a:spLocks noChangeAspect="1"/>
              </p:cNvSpPr>
              <p:nvPr/>
            </p:nvSpPr>
            <p:spPr>
              <a:xfrm rot="2036810">
                <a:off x="5650422" y="2716959"/>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9" name="Oval 598"/>
              <p:cNvSpPr>
                <a:spLocks noChangeAspect="1"/>
              </p:cNvSpPr>
              <p:nvPr/>
            </p:nvSpPr>
            <p:spPr>
              <a:xfrm rot="6254177">
                <a:off x="4580984" y="343374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0" name="Oval 599"/>
              <p:cNvSpPr>
                <a:spLocks noChangeAspect="1"/>
              </p:cNvSpPr>
              <p:nvPr/>
            </p:nvSpPr>
            <p:spPr>
              <a:xfrm rot="6254177">
                <a:off x="4920914" y="396534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1" name="Oval 600"/>
              <p:cNvSpPr>
                <a:spLocks noChangeAspect="1"/>
              </p:cNvSpPr>
              <p:nvPr/>
            </p:nvSpPr>
            <p:spPr>
              <a:xfrm rot="6254177">
                <a:off x="4744473" y="376743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2" name="Oval 601"/>
              <p:cNvSpPr>
                <a:spLocks noChangeAspect="1"/>
              </p:cNvSpPr>
              <p:nvPr/>
            </p:nvSpPr>
            <p:spPr>
              <a:xfrm rot="6254177">
                <a:off x="4468908" y="391192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3" name="Oval 602"/>
              <p:cNvSpPr>
                <a:spLocks noChangeAspect="1"/>
              </p:cNvSpPr>
              <p:nvPr/>
            </p:nvSpPr>
            <p:spPr>
              <a:xfrm rot="6254177">
                <a:off x="4819462" y="267211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53" name="Group 552"/>
            <p:cNvGrpSpPr/>
            <p:nvPr/>
          </p:nvGrpSpPr>
          <p:grpSpPr>
            <a:xfrm>
              <a:off x="1854255" y="2160363"/>
              <a:ext cx="1216220" cy="1581865"/>
              <a:chOff x="4324594" y="1611437"/>
              <a:chExt cx="1614339" cy="2099676"/>
            </a:xfrm>
            <a:grpFill/>
          </p:grpSpPr>
          <p:sp>
            <p:nvSpPr>
              <p:cNvPr id="554" name="Oval 553"/>
              <p:cNvSpPr>
                <a:spLocks noChangeAspect="1"/>
              </p:cNvSpPr>
              <p:nvPr/>
            </p:nvSpPr>
            <p:spPr>
              <a:xfrm>
                <a:off x="4979858" y="2066747"/>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5" name="Oval 554"/>
              <p:cNvSpPr>
                <a:spLocks noChangeAspect="1"/>
              </p:cNvSpPr>
              <p:nvPr/>
            </p:nvSpPr>
            <p:spPr>
              <a:xfrm>
                <a:off x="4708080" y="207862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6" name="Oval 555"/>
              <p:cNvSpPr>
                <a:spLocks noChangeAspect="1"/>
              </p:cNvSpPr>
              <p:nvPr/>
            </p:nvSpPr>
            <p:spPr>
              <a:xfrm>
                <a:off x="4937982" y="1632360"/>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7" name="Oval 556"/>
              <p:cNvSpPr>
                <a:spLocks noChangeAspect="1"/>
              </p:cNvSpPr>
              <p:nvPr/>
            </p:nvSpPr>
            <p:spPr>
              <a:xfrm>
                <a:off x="5510186" y="231904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8" name="Oval 557"/>
              <p:cNvSpPr>
                <a:spLocks noChangeAspect="1"/>
              </p:cNvSpPr>
              <p:nvPr/>
            </p:nvSpPr>
            <p:spPr>
              <a:xfrm>
                <a:off x="5279658" y="2775826"/>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9" name="Oval 558"/>
              <p:cNvSpPr>
                <a:spLocks noChangeAspect="1"/>
              </p:cNvSpPr>
              <p:nvPr/>
            </p:nvSpPr>
            <p:spPr>
              <a:xfrm>
                <a:off x="4700373" y="2609988"/>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0" name="Oval 559"/>
              <p:cNvSpPr>
                <a:spLocks noChangeAspect="1"/>
              </p:cNvSpPr>
              <p:nvPr/>
            </p:nvSpPr>
            <p:spPr>
              <a:xfrm>
                <a:off x="4534119" y="261592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1" name="Oval 560"/>
              <p:cNvSpPr>
                <a:spLocks noChangeAspect="1"/>
              </p:cNvSpPr>
              <p:nvPr/>
            </p:nvSpPr>
            <p:spPr>
              <a:xfrm>
                <a:off x="4498493" y="2390294"/>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2" name="Oval 561"/>
              <p:cNvSpPr>
                <a:spLocks noChangeAspect="1"/>
              </p:cNvSpPr>
              <p:nvPr/>
            </p:nvSpPr>
            <p:spPr>
              <a:xfrm>
                <a:off x="4581620" y="282374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3" name="Oval 562"/>
              <p:cNvSpPr>
                <a:spLocks noChangeAspect="1"/>
              </p:cNvSpPr>
              <p:nvPr/>
            </p:nvSpPr>
            <p:spPr>
              <a:xfrm>
                <a:off x="4866628" y="2960309"/>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4" name="Oval 563"/>
              <p:cNvSpPr>
                <a:spLocks noChangeAspect="1"/>
              </p:cNvSpPr>
              <p:nvPr/>
            </p:nvSpPr>
            <p:spPr>
              <a:xfrm>
                <a:off x="5057258" y="2885308"/>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5" name="Oval 564"/>
              <p:cNvSpPr>
                <a:spLocks noChangeAspect="1"/>
              </p:cNvSpPr>
              <p:nvPr/>
            </p:nvSpPr>
            <p:spPr>
              <a:xfrm rot="19053999">
                <a:off x="4931646" y="3370801"/>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6" name="Oval 565"/>
              <p:cNvSpPr>
                <a:spLocks noChangeAspect="1"/>
              </p:cNvSpPr>
              <p:nvPr/>
            </p:nvSpPr>
            <p:spPr>
              <a:xfrm rot="2036810">
                <a:off x="4961168" y="2499986"/>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7" name="Oval 566"/>
              <p:cNvSpPr>
                <a:spLocks noChangeAspect="1"/>
              </p:cNvSpPr>
              <p:nvPr/>
            </p:nvSpPr>
            <p:spPr>
              <a:xfrm rot="2036810">
                <a:off x="5401088" y="2258168"/>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8" name="Oval 567"/>
              <p:cNvSpPr>
                <a:spLocks noChangeAspect="1"/>
              </p:cNvSpPr>
              <p:nvPr/>
            </p:nvSpPr>
            <p:spPr>
              <a:xfrm rot="2036810">
                <a:off x="5515093" y="2046094"/>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9" name="Oval 568"/>
              <p:cNvSpPr>
                <a:spLocks noChangeAspect="1"/>
              </p:cNvSpPr>
              <p:nvPr/>
            </p:nvSpPr>
            <p:spPr>
              <a:xfrm rot="2036810">
                <a:off x="4768388" y="241981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0" name="Oval 569"/>
              <p:cNvSpPr>
                <a:spLocks noChangeAspect="1"/>
              </p:cNvSpPr>
              <p:nvPr/>
            </p:nvSpPr>
            <p:spPr>
              <a:xfrm rot="2036810">
                <a:off x="5829205" y="2199962"/>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1" name="Oval 570"/>
              <p:cNvSpPr>
                <a:spLocks noChangeAspect="1"/>
              </p:cNvSpPr>
              <p:nvPr/>
            </p:nvSpPr>
            <p:spPr>
              <a:xfrm rot="2036810">
                <a:off x="5270977" y="2132282"/>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2" name="Oval 571"/>
              <p:cNvSpPr>
                <a:spLocks noChangeAspect="1"/>
              </p:cNvSpPr>
              <p:nvPr/>
            </p:nvSpPr>
            <p:spPr>
              <a:xfrm rot="2036810">
                <a:off x="5045989" y="3397537"/>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3" name="Oval 572"/>
              <p:cNvSpPr>
                <a:spLocks noChangeAspect="1"/>
              </p:cNvSpPr>
              <p:nvPr/>
            </p:nvSpPr>
            <p:spPr>
              <a:xfrm rot="2036810">
                <a:off x="5198022" y="3222991"/>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4" name="Oval 573"/>
              <p:cNvSpPr>
                <a:spLocks noChangeAspect="1"/>
              </p:cNvSpPr>
              <p:nvPr/>
            </p:nvSpPr>
            <p:spPr>
              <a:xfrm rot="2036810">
                <a:off x="4879701" y="3085687"/>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5" name="Oval 574"/>
              <p:cNvSpPr>
                <a:spLocks noChangeAspect="1"/>
              </p:cNvSpPr>
              <p:nvPr/>
            </p:nvSpPr>
            <p:spPr>
              <a:xfrm rot="2036810">
                <a:off x="4516815" y="2848564"/>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6" name="Oval 575"/>
              <p:cNvSpPr>
                <a:spLocks noChangeAspect="1"/>
              </p:cNvSpPr>
              <p:nvPr/>
            </p:nvSpPr>
            <p:spPr>
              <a:xfrm rot="2036810">
                <a:off x="4613259" y="2641496"/>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7" name="Oval 576"/>
              <p:cNvSpPr>
                <a:spLocks noChangeAspect="1"/>
              </p:cNvSpPr>
              <p:nvPr/>
            </p:nvSpPr>
            <p:spPr>
              <a:xfrm rot="2036810">
                <a:off x="5379200" y="1611437"/>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8" name="Oval 577"/>
              <p:cNvSpPr>
                <a:spLocks noChangeAspect="1"/>
              </p:cNvSpPr>
              <p:nvPr/>
            </p:nvSpPr>
            <p:spPr>
              <a:xfrm rot="2036810">
                <a:off x="4600338" y="3319931"/>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9" name="Oval 578"/>
              <p:cNvSpPr>
                <a:spLocks noChangeAspect="1"/>
              </p:cNvSpPr>
              <p:nvPr/>
            </p:nvSpPr>
            <p:spPr>
              <a:xfrm rot="2036810">
                <a:off x="5736176" y="3569590"/>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0" name="Oval 579"/>
              <p:cNvSpPr>
                <a:spLocks noChangeAspect="1"/>
              </p:cNvSpPr>
              <p:nvPr/>
            </p:nvSpPr>
            <p:spPr>
              <a:xfrm rot="2036810">
                <a:off x="4324594" y="2018606"/>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1" name="Oval 580"/>
              <p:cNvSpPr>
                <a:spLocks noChangeAspect="1"/>
              </p:cNvSpPr>
              <p:nvPr/>
            </p:nvSpPr>
            <p:spPr>
              <a:xfrm rot="21090809">
                <a:off x="5181380" y="2163556"/>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2" name="Oval 581"/>
              <p:cNvSpPr>
                <a:spLocks noChangeAspect="1"/>
              </p:cNvSpPr>
              <p:nvPr/>
            </p:nvSpPr>
            <p:spPr>
              <a:xfrm rot="21090809">
                <a:off x="4432906" y="346851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3" name="Oval 582"/>
              <p:cNvSpPr>
                <a:spLocks noChangeAspect="1"/>
              </p:cNvSpPr>
              <p:nvPr/>
            </p:nvSpPr>
            <p:spPr>
              <a:xfrm rot="6254177">
                <a:off x="4762202" y="3276924"/>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4" name="Oval 583"/>
              <p:cNvSpPr>
                <a:spLocks noChangeAspect="1"/>
              </p:cNvSpPr>
              <p:nvPr/>
            </p:nvSpPr>
            <p:spPr>
              <a:xfrm rot="6254177">
                <a:off x="5425707" y="337186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5" name="Oval 584"/>
              <p:cNvSpPr>
                <a:spLocks noChangeAspect="1"/>
              </p:cNvSpPr>
              <p:nvPr/>
            </p:nvSpPr>
            <p:spPr>
              <a:xfrm rot="6254177">
                <a:off x="5010739" y="2732778"/>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6" name="Oval 585"/>
              <p:cNvSpPr>
                <a:spLocks noChangeAspect="1"/>
              </p:cNvSpPr>
              <p:nvPr/>
            </p:nvSpPr>
            <p:spPr>
              <a:xfrm rot="6254177">
                <a:off x="5031632" y="360138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7" name="Oval 586"/>
              <p:cNvSpPr>
                <a:spLocks noChangeAspect="1"/>
              </p:cNvSpPr>
              <p:nvPr/>
            </p:nvSpPr>
            <p:spPr>
              <a:xfrm rot="6254177">
                <a:off x="5205746" y="2192039"/>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8" name="Oval 587"/>
              <p:cNvSpPr>
                <a:spLocks noChangeAspect="1"/>
              </p:cNvSpPr>
              <p:nvPr/>
            </p:nvSpPr>
            <p:spPr>
              <a:xfrm rot="6254177">
                <a:off x="4930181" y="2336527"/>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9" name="Oval 588"/>
              <p:cNvSpPr>
                <a:spLocks noChangeAspect="1"/>
              </p:cNvSpPr>
              <p:nvPr/>
            </p:nvSpPr>
            <p:spPr>
              <a:xfrm rot="6254177">
                <a:off x="4611965" y="257669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0" name="Oval 589"/>
              <p:cNvSpPr>
                <a:spLocks noChangeAspect="1"/>
              </p:cNvSpPr>
              <p:nvPr/>
            </p:nvSpPr>
            <p:spPr>
              <a:xfrm rot="3708176">
                <a:off x="5150679" y="2843041"/>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1" name="Oval 590"/>
              <p:cNvSpPr>
                <a:spLocks noChangeAspect="1"/>
              </p:cNvSpPr>
              <p:nvPr/>
            </p:nvSpPr>
            <p:spPr>
              <a:xfrm rot="3708176">
                <a:off x="5312866" y="3220953"/>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2" name="Oval 591"/>
              <p:cNvSpPr>
                <a:spLocks noChangeAspect="1"/>
              </p:cNvSpPr>
              <p:nvPr/>
            </p:nvSpPr>
            <p:spPr>
              <a:xfrm rot="3708176">
                <a:off x="4971972" y="3527585"/>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3" name="Oval 592"/>
              <p:cNvSpPr>
                <a:spLocks noChangeAspect="1"/>
              </p:cNvSpPr>
              <p:nvPr/>
            </p:nvSpPr>
            <p:spPr>
              <a:xfrm rot="3708176">
                <a:off x="4387608" y="2333591"/>
                <a:ext cx="109728" cy="109728"/>
              </a:xfrm>
              <a:prstGeom prst="ellipse">
                <a:avLst/>
              </a:prstGeom>
              <a:grp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6" name="Group 5"/>
          <p:cNvGrpSpPr>
            <a:grpSpLocks noChangeAspect="1"/>
          </p:cNvGrpSpPr>
          <p:nvPr/>
        </p:nvGrpSpPr>
        <p:grpSpPr>
          <a:xfrm>
            <a:off x="5670770" y="944330"/>
            <a:ext cx="2976892" cy="2151403"/>
            <a:chOff x="5011883" y="1475173"/>
            <a:chExt cx="4243184" cy="3066554"/>
          </a:xfrm>
        </p:grpSpPr>
        <p:pic>
          <p:nvPicPr>
            <p:cNvPr id="4" name="Picture 3"/>
            <p:cNvPicPr>
              <a:picLocks noChangeAspect="1"/>
            </p:cNvPicPr>
            <p:nvPr/>
          </p:nvPicPr>
          <p:blipFill>
            <a:blip r:embed="rId3"/>
            <a:stretch>
              <a:fillRect/>
            </a:stretch>
          </p:blipFill>
          <p:spPr>
            <a:xfrm>
              <a:off x="5011883" y="1475173"/>
              <a:ext cx="4243184" cy="3066554"/>
            </a:xfrm>
            <a:prstGeom prst="rect">
              <a:avLst/>
            </a:prstGeom>
          </p:spPr>
        </p:pic>
        <p:grpSp>
          <p:nvGrpSpPr>
            <p:cNvPr id="622" name="Group 621"/>
            <p:cNvGrpSpPr/>
            <p:nvPr/>
          </p:nvGrpSpPr>
          <p:grpSpPr>
            <a:xfrm>
              <a:off x="6432603" y="1827641"/>
              <a:ext cx="1731219" cy="2103855"/>
              <a:chOff x="1339256" y="1912576"/>
              <a:chExt cx="1731219" cy="2103855"/>
            </a:xfrm>
          </p:grpSpPr>
          <p:sp>
            <p:nvSpPr>
              <p:cNvPr id="623" name="Oval 622"/>
              <p:cNvSpPr>
                <a:spLocks noChangeAspect="1"/>
              </p:cNvSpPr>
              <p:nvPr/>
            </p:nvSpPr>
            <p:spPr>
              <a:xfrm>
                <a:off x="1973758" y="2124628"/>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4" name="Oval 623"/>
              <p:cNvSpPr>
                <a:spLocks noChangeAspect="1"/>
              </p:cNvSpPr>
              <p:nvPr/>
            </p:nvSpPr>
            <p:spPr>
              <a:xfrm>
                <a:off x="1944956" y="1912576"/>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5" name="Oval 624"/>
              <p:cNvSpPr>
                <a:spLocks noChangeAspect="1"/>
              </p:cNvSpPr>
              <p:nvPr/>
            </p:nvSpPr>
            <p:spPr>
              <a:xfrm>
                <a:off x="2105603" y="2320121"/>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6" name="Oval 625"/>
              <p:cNvSpPr>
                <a:spLocks noChangeAspect="1"/>
              </p:cNvSpPr>
              <p:nvPr/>
            </p:nvSpPr>
            <p:spPr>
              <a:xfrm>
                <a:off x="2301882" y="2001258"/>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7" name="Oval 626"/>
              <p:cNvSpPr>
                <a:spLocks noChangeAspect="1"/>
              </p:cNvSpPr>
              <p:nvPr/>
            </p:nvSpPr>
            <p:spPr>
              <a:xfrm>
                <a:off x="1555147" y="2334012"/>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8" name="Oval 627"/>
              <p:cNvSpPr>
                <a:spLocks noChangeAspect="1"/>
              </p:cNvSpPr>
              <p:nvPr/>
            </p:nvSpPr>
            <p:spPr>
              <a:xfrm>
                <a:off x="2562928" y="1965272"/>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9" name="Oval 628"/>
              <p:cNvSpPr>
                <a:spLocks noChangeAspect="1"/>
              </p:cNvSpPr>
              <p:nvPr/>
            </p:nvSpPr>
            <p:spPr>
              <a:xfrm>
                <a:off x="2516604" y="2511218"/>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0" name="Oval 629"/>
              <p:cNvSpPr>
                <a:spLocks noChangeAspect="1"/>
              </p:cNvSpPr>
              <p:nvPr/>
            </p:nvSpPr>
            <p:spPr>
              <a:xfrm>
                <a:off x="2668698" y="2363598"/>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1" name="Oval 630"/>
              <p:cNvSpPr>
                <a:spLocks noChangeAspect="1"/>
              </p:cNvSpPr>
              <p:nvPr/>
            </p:nvSpPr>
            <p:spPr>
              <a:xfrm>
                <a:off x="2582526" y="2725075"/>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2" name="Oval 631"/>
              <p:cNvSpPr>
                <a:spLocks noChangeAspect="1"/>
              </p:cNvSpPr>
              <p:nvPr/>
            </p:nvSpPr>
            <p:spPr>
              <a:xfrm>
                <a:off x="2782178" y="2529896"/>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3" name="Oval 632"/>
              <p:cNvSpPr>
                <a:spLocks noChangeAspect="1"/>
              </p:cNvSpPr>
              <p:nvPr/>
            </p:nvSpPr>
            <p:spPr>
              <a:xfrm>
                <a:off x="2598851" y="2870183"/>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4" name="Oval 633"/>
              <p:cNvSpPr>
                <a:spLocks noChangeAspect="1"/>
              </p:cNvSpPr>
              <p:nvPr/>
            </p:nvSpPr>
            <p:spPr>
              <a:xfrm>
                <a:off x="2342143" y="2918292"/>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5" name="Oval 634"/>
              <p:cNvSpPr>
                <a:spLocks noChangeAspect="1"/>
              </p:cNvSpPr>
              <p:nvPr/>
            </p:nvSpPr>
            <p:spPr>
              <a:xfrm>
                <a:off x="1483809" y="2799317"/>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6" name="Oval 635"/>
              <p:cNvSpPr>
                <a:spLocks noChangeAspect="1"/>
              </p:cNvSpPr>
              <p:nvPr/>
            </p:nvSpPr>
            <p:spPr>
              <a:xfrm>
                <a:off x="1515051" y="2654133"/>
                <a:ext cx="82667" cy="82667"/>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7" name="Oval 636"/>
              <p:cNvSpPr>
                <a:spLocks noChangeAspect="1"/>
              </p:cNvSpPr>
              <p:nvPr/>
            </p:nvSpPr>
            <p:spPr>
              <a:xfrm rot="19053999">
                <a:off x="1609740" y="2211391"/>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8" name="Oval 637"/>
              <p:cNvSpPr>
                <a:spLocks noChangeAspect="1"/>
              </p:cNvSpPr>
              <p:nvPr/>
            </p:nvSpPr>
            <p:spPr>
              <a:xfrm rot="19053999">
                <a:off x="1855661" y="2022937"/>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9" name="Oval 638"/>
              <p:cNvSpPr>
                <a:spLocks noChangeAspect="1"/>
              </p:cNvSpPr>
              <p:nvPr/>
            </p:nvSpPr>
            <p:spPr>
              <a:xfrm rot="19053999">
                <a:off x="2051623" y="2069107"/>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0" name="Oval 639"/>
              <p:cNvSpPr>
                <a:spLocks noChangeAspect="1"/>
              </p:cNvSpPr>
              <p:nvPr/>
            </p:nvSpPr>
            <p:spPr>
              <a:xfrm rot="19053999">
                <a:off x="1379092" y="2863011"/>
                <a:ext cx="82667" cy="82667"/>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1" name="Oval 640"/>
              <p:cNvSpPr>
                <a:spLocks noChangeAspect="1"/>
              </p:cNvSpPr>
              <p:nvPr/>
            </p:nvSpPr>
            <p:spPr>
              <a:xfrm rot="2036810">
                <a:off x="2512172" y="2942335"/>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2" name="Oval 641"/>
              <p:cNvSpPr>
                <a:spLocks noChangeAspect="1"/>
              </p:cNvSpPr>
              <p:nvPr/>
            </p:nvSpPr>
            <p:spPr>
              <a:xfrm rot="2036810">
                <a:off x="2272145" y="2667043"/>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3" name="Oval 642"/>
              <p:cNvSpPr>
                <a:spLocks noChangeAspect="1"/>
              </p:cNvSpPr>
              <p:nvPr/>
            </p:nvSpPr>
            <p:spPr>
              <a:xfrm rot="2036810">
                <a:off x="2413550" y="2412573"/>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4" name="Oval 643"/>
              <p:cNvSpPr>
                <a:spLocks noChangeAspect="1"/>
              </p:cNvSpPr>
              <p:nvPr/>
            </p:nvSpPr>
            <p:spPr>
              <a:xfrm rot="2036810">
                <a:off x="2508072" y="2220580"/>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5" name="Oval 644"/>
              <p:cNvSpPr>
                <a:spLocks noChangeAspect="1"/>
              </p:cNvSpPr>
              <p:nvPr/>
            </p:nvSpPr>
            <p:spPr>
              <a:xfrm rot="2036810">
                <a:off x="2413755" y="2648371"/>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6" name="Oval 645"/>
              <p:cNvSpPr>
                <a:spLocks noChangeAspect="1"/>
              </p:cNvSpPr>
              <p:nvPr/>
            </p:nvSpPr>
            <p:spPr>
              <a:xfrm rot="2036810">
                <a:off x="2157820" y="2226519"/>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7" name="Oval 646"/>
              <p:cNvSpPr>
                <a:spLocks noChangeAspect="1"/>
              </p:cNvSpPr>
              <p:nvPr/>
            </p:nvSpPr>
            <p:spPr>
              <a:xfrm rot="2036810">
                <a:off x="2802461" y="2311082"/>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8" name="Oval 647"/>
              <p:cNvSpPr>
                <a:spLocks noChangeAspect="1"/>
              </p:cNvSpPr>
              <p:nvPr/>
            </p:nvSpPr>
            <p:spPr>
              <a:xfrm rot="2036810">
                <a:off x="1949364" y="2352506"/>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9" name="Oval 648"/>
              <p:cNvSpPr>
                <a:spLocks noChangeAspect="1"/>
              </p:cNvSpPr>
              <p:nvPr/>
            </p:nvSpPr>
            <p:spPr>
              <a:xfrm rot="2036810">
                <a:off x="1718285" y="2387298"/>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0" name="Oval 649"/>
              <p:cNvSpPr>
                <a:spLocks noChangeAspect="1"/>
              </p:cNvSpPr>
              <p:nvPr/>
            </p:nvSpPr>
            <p:spPr>
              <a:xfrm rot="2036810">
                <a:off x="2647990" y="3036409"/>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1" name="Oval 650"/>
              <p:cNvSpPr>
                <a:spLocks noChangeAspect="1"/>
              </p:cNvSpPr>
              <p:nvPr/>
            </p:nvSpPr>
            <p:spPr>
              <a:xfrm rot="2036810">
                <a:off x="2583253" y="3250628"/>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2" name="Oval 651"/>
              <p:cNvSpPr>
                <a:spLocks noChangeAspect="1"/>
              </p:cNvSpPr>
              <p:nvPr/>
            </p:nvSpPr>
            <p:spPr>
              <a:xfrm rot="2036810">
                <a:off x="2737471" y="3323127"/>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3" name="Oval 652"/>
              <p:cNvSpPr>
                <a:spLocks noChangeAspect="1"/>
              </p:cNvSpPr>
              <p:nvPr/>
            </p:nvSpPr>
            <p:spPr>
              <a:xfrm rot="2036810">
                <a:off x="2857869" y="3200206"/>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4" name="Oval 653"/>
              <p:cNvSpPr>
                <a:spLocks noChangeAspect="1"/>
              </p:cNvSpPr>
              <p:nvPr/>
            </p:nvSpPr>
            <p:spPr>
              <a:xfrm rot="2036810">
                <a:off x="1719467" y="2857614"/>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5" name="Oval 654"/>
              <p:cNvSpPr>
                <a:spLocks noChangeAspect="1"/>
              </p:cNvSpPr>
              <p:nvPr/>
            </p:nvSpPr>
            <p:spPr>
              <a:xfrm rot="2036810">
                <a:off x="1647857" y="2308957"/>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6" name="Oval 655"/>
              <p:cNvSpPr>
                <a:spLocks noChangeAspect="1"/>
              </p:cNvSpPr>
              <p:nvPr/>
            </p:nvSpPr>
            <p:spPr>
              <a:xfrm rot="2036810">
                <a:off x="1856462" y="2271430"/>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7" name="Oval 656"/>
              <p:cNvSpPr>
                <a:spLocks noChangeAspect="1"/>
              </p:cNvSpPr>
              <p:nvPr/>
            </p:nvSpPr>
            <p:spPr>
              <a:xfrm rot="2036810">
                <a:off x="1737339" y="2595674"/>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8" name="Oval 657"/>
              <p:cNvSpPr>
                <a:spLocks noChangeAspect="1"/>
              </p:cNvSpPr>
              <p:nvPr/>
            </p:nvSpPr>
            <p:spPr>
              <a:xfrm rot="21090809">
                <a:off x="2080008" y="2452924"/>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9" name="Oval 658"/>
              <p:cNvSpPr>
                <a:spLocks noChangeAspect="1"/>
              </p:cNvSpPr>
              <p:nvPr/>
            </p:nvSpPr>
            <p:spPr>
              <a:xfrm rot="21090809">
                <a:off x="2063126" y="2281272"/>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0" name="Oval 659"/>
              <p:cNvSpPr>
                <a:spLocks noChangeAspect="1"/>
              </p:cNvSpPr>
              <p:nvPr/>
            </p:nvSpPr>
            <p:spPr>
              <a:xfrm rot="21090809">
                <a:off x="2509147" y="2409997"/>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1" name="Oval 660"/>
              <p:cNvSpPr>
                <a:spLocks noChangeAspect="1"/>
              </p:cNvSpPr>
              <p:nvPr/>
            </p:nvSpPr>
            <p:spPr>
              <a:xfrm rot="6254177">
                <a:off x="1339256" y="2608302"/>
                <a:ext cx="82667" cy="82667"/>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2" name="Oval 661"/>
              <p:cNvSpPr>
                <a:spLocks noChangeAspect="1"/>
              </p:cNvSpPr>
              <p:nvPr/>
            </p:nvSpPr>
            <p:spPr>
              <a:xfrm rot="6254177">
                <a:off x="2474675" y="3468046"/>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3" name="Oval 662"/>
              <p:cNvSpPr>
                <a:spLocks noChangeAspect="1"/>
              </p:cNvSpPr>
              <p:nvPr/>
            </p:nvSpPr>
            <p:spPr>
              <a:xfrm rot="6254177">
                <a:off x="2629327" y="2978169"/>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4" name="Oval 663"/>
              <p:cNvSpPr>
                <a:spLocks noChangeAspect="1"/>
              </p:cNvSpPr>
              <p:nvPr/>
            </p:nvSpPr>
            <p:spPr>
              <a:xfrm rot="6254177">
                <a:off x="2156852" y="3012456"/>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5" name="Oval 664"/>
              <p:cNvSpPr>
                <a:spLocks noChangeAspect="1"/>
              </p:cNvSpPr>
              <p:nvPr/>
            </p:nvSpPr>
            <p:spPr>
              <a:xfrm rot="6254177">
                <a:off x="2189869" y="3189000"/>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6" name="Oval 665"/>
              <p:cNvSpPr>
                <a:spLocks noChangeAspect="1"/>
              </p:cNvSpPr>
              <p:nvPr/>
            </p:nvSpPr>
            <p:spPr>
              <a:xfrm rot="6254177">
                <a:off x="1660833" y="2828720"/>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7" name="Oval 666"/>
              <p:cNvSpPr>
                <a:spLocks noChangeAspect="1"/>
              </p:cNvSpPr>
              <p:nvPr/>
            </p:nvSpPr>
            <p:spPr>
              <a:xfrm rot="6254177">
                <a:off x="2419660" y="2895997"/>
                <a:ext cx="82667" cy="8266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8" name="Oval 667"/>
              <p:cNvSpPr>
                <a:spLocks noChangeAspect="1"/>
              </p:cNvSpPr>
              <p:nvPr/>
            </p:nvSpPr>
            <p:spPr>
              <a:xfrm rot="3708176">
                <a:off x="2801049" y="2087951"/>
                <a:ext cx="82667" cy="8266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9" name="Oval 668"/>
              <p:cNvSpPr>
                <a:spLocks noChangeAspect="1"/>
              </p:cNvSpPr>
              <p:nvPr/>
            </p:nvSpPr>
            <p:spPr>
              <a:xfrm rot="3708176">
                <a:off x="1797982" y="2105604"/>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0" name="Oval 669"/>
              <p:cNvSpPr>
                <a:spLocks noChangeAspect="1"/>
              </p:cNvSpPr>
              <p:nvPr/>
            </p:nvSpPr>
            <p:spPr>
              <a:xfrm rot="3708176">
                <a:off x="1998152" y="2531469"/>
                <a:ext cx="82667" cy="8266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71" name="Group 670"/>
              <p:cNvGrpSpPr/>
              <p:nvPr/>
            </p:nvGrpSpPr>
            <p:grpSpPr>
              <a:xfrm>
                <a:off x="1962979" y="2022463"/>
                <a:ext cx="972803" cy="1993968"/>
                <a:chOff x="4468908" y="1428396"/>
                <a:chExt cx="1291242" cy="2646677"/>
              </a:xfrm>
              <a:solidFill>
                <a:schemeClr val="bg1">
                  <a:lumMod val="40000"/>
                  <a:lumOff val="60000"/>
                </a:schemeClr>
              </a:solidFill>
            </p:grpSpPr>
            <p:sp>
              <p:nvSpPr>
                <p:cNvPr id="713" name="Oval 712"/>
                <p:cNvSpPr>
                  <a:spLocks noChangeAspect="1"/>
                </p:cNvSpPr>
                <p:nvPr/>
              </p:nvSpPr>
              <p:spPr>
                <a:xfrm>
                  <a:off x="4807874" y="1919555"/>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4" name="Oval 713"/>
                <p:cNvSpPr>
                  <a:spLocks noChangeAspect="1"/>
                </p:cNvSpPr>
                <p:nvPr/>
              </p:nvSpPr>
              <p:spPr>
                <a:xfrm>
                  <a:off x="4735998" y="1428396"/>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5" name="Oval 714"/>
                <p:cNvSpPr>
                  <a:spLocks noChangeAspect="1"/>
                </p:cNvSpPr>
                <p:nvPr/>
              </p:nvSpPr>
              <p:spPr>
                <a:xfrm>
                  <a:off x="4991319" y="183809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6" name="Oval 715"/>
                <p:cNvSpPr>
                  <a:spLocks noChangeAspect="1"/>
                </p:cNvSpPr>
                <p:nvPr/>
              </p:nvSpPr>
              <p:spPr>
                <a:xfrm rot="19053999">
                  <a:off x="4550598" y="3115783"/>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7" name="Oval 716"/>
                <p:cNvSpPr>
                  <a:spLocks noChangeAspect="1"/>
                </p:cNvSpPr>
                <p:nvPr/>
              </p:nvSpPr>
              <p:spPr>
                <a:xfrm rot="2036810">
                  <a:off x="5650422" y="2716959"/>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8" name="Oval 717"/>
                <p:cNvSpPr>
                  <a:spLocks noChangeAspect="1"/>
                </p:cNvSpPr>
                <p:nvPr/>
              </p:nvSpPr>
              <p:spPr>
                <a:xfrm rot="6254177">
                  <a:off x="4580984" y="3433743"/>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9" name="Oval 718"/>
                <p:cNvSpPr>
                  <a:spLocks noChangeAspect="1"/>
                </p:cNvSpPr>
                <p:nvPr/>
              </p:nvSpPr>
              <p:spPr>
                <a:xfrm rot="6254177">
                  <a:off x="4920914" y="3965345"/>
                  <a:ext cx="109728" cy="109728"/>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0" name="Oval 719"/>
                <p:cNvSpPr>
                  <a:spLocks noChangeAspect="1"/>
                </p:cNvSpPr>
                <p:nvPr/>
              </p:nvSpPr>
              <p:spPr>
                <a:xfrm rot="6254177">
                  <a:off x="4744473" y="3767435"/>
                  <a:ext cx="109728" cy="109728"/>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1" name="Oval 720"/>
                <p:cNvSpPr>
                  <a:spLocks noChangeAspect="1"/>
                </p:cNvSpPr>
                <p:nvPr/>
              </p:nvSpPr>
              <p:spPr>
                <a:xfrm rot="6254177">
                  <a:off x="4468908" y="3911923"/>
                  <a:ext cx="109728" cy="109728"/>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2" name="Oval 721"/>
                <p:cNvSpPr>
                  <a:spLocks noChangeAspect="1"/>
                </p:cNvSpPr>
                <p:nvPr/>
              </p:nvSpPr>
              <p:spPr>
                <a:xfrm rot="6254177">
                  <a:off x="4819462" y="267211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72" name="Group 671"/>
              <p:cNvGrpSpPr/>
              <p:nvPr/>
            </p:nvGrpSpPr>
            <p:grpSpPr>
              <a:xfrm>
                <a:off x="1854255" y="2160363"/>
                <a:ext cx="1216220" cy="1581865"/>
                <a:chOff x="4324594" y="1611437"/>
                <a:chExt cx="1614339" cy="2099676"/>
              </a:xfrm>
              <a:solidFill>
                <a:schemeClr val="bg1">
                  <a:lumMod val="40000"/>
                  <a:lumOff val="60000"/>
                </a:schemeClr>
              </a:solidFill>
            </p:grpSpPr>
            <p:sp>
              <p:nvSpPr>
                <p:cNvPr id="673" name="Oval 672"/>
                <p:cNvSpPr>
                  <a:spLocks noChangeAspect="1"/>
                </p:cNvSpPr>
                <p:nvPr/>
              </p:nvSpPr>
              <p:spPr>
                <a:xfrm>
                  <a:off x="4979858" y="2066747"/>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4" name="Oval 673"/>
                <p:cNvSpPr>
                  <a:spLocks noChangeAspect="1"/>
                </p:cNvSpPr>
                <p:nvPr/>
              </p:nvSpPr>
              <p:spPr>
                <a:xfrm>
                  <a:off x="4708080" y="207862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5" name="Oval 674"/>
                <p:cNvSpPr>
                  <a:spLocks noChangeAspect="1"/>
                </p:cNvSpPr>
                <p:nvPr/>
              </p:nvSpPr>
              <p:spPr>
                <a:xfrm>
                  <a:off x="4937982" y="1632360"/>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6" name="Oval 675"/>
                <p:cNvSpPr>
                  <a:spLocks noChangeAspect="1"/>
                </p:cNvSpPr>
                <p:nvPr/>
              </p:nvSpPr>
              <p:spPr>
                <a:xfrm>
                  <a:off x="5510186" y="2319043"/>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7" name="Oval 676"/>
                <p:cNvSpPr>
                  <a:spLocks noChangeAspect="1"/>
                </p:cNvSpPr>
                <p:nvPr/>
              </p:nvSpPr>
              <p:spPr>
                <a:xfrm>
                  <a:off x="5279658" y="2775826"/>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8" name="Oval 677"/>
                <p:cNvSpPr>
                  <a:spLocks noChangeAspect="1"/>
                </p:cNvSpPr>
                <p:nvPr/>
              </p:nvSpPr>
              <p:spPr>
                <a:xfrm>
                  <a:off x="4700373" y="2609988"/>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9" name="Oval 678"/>
                <p:cNvSpPr>
                  <a:spLocks noChangeAspect="1"/>
                </p:cNvSpPr>
                <p:nvPr/>
              </p:nvSpPr>
              <p:spPr>
                <a:xfrm>
                  <a:off x="4534119" y="261592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0" name="Oval 679"/>
                <p:cNvSpPr>
                  <a:spLocks noChangeAspect="1"/>
                </p:cNvSpPr>
                <p:nvPr/>
              </p:nvSpPr>
              <p:spPr>
                <a:xfrm>
                  <a:off x="4498493" y="2390294"/>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1" name="Oval 680"/>
                <p:cNvSpPr>
                  <a:spLocks noChangeAspect="1"/>
                </p:cNvSpPr>
                <p:nvPr/>
              </p:nvSpPr>
              <p:spPr>
                <a:xfrm>
                  <a:off x="4581620" y="2823743"/>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2" name="Oval 681"/>
                <p:cNvSpPr>
                  <a:spLocks noChangeAspect="1"/>
                </p:cNvSpPr>
                <p:nvPr/>
              </p:nvSpPr>
              <p:spPr>
                <a:xfrm>
                  <a:off x="4866628" y="2960309"/>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3" name="Oval 682"/>
                <p:cNvSpPr>
                  <a:spLocks noChangeAspect="1"/>
                </p:cNvSpPr>
                <p:nvPr/>
              </p:nvSpPr>
              <p:spPr>
                <a:xfrm>
                  <a:off x="5057258" y="2885308"/>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4" name="Oval 683"/>
                <p:cNvSpPr>
                  <a:spLocks noChangeAspect="1"/>
                </p:cNvSpPr>
                <p:nvPr/>
              </p:nvSpPr>
              <p:spPr>
                <a:xfrm rot="19053999">
                  <a:off x="4931646" y="3370801"/>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5" name="Oval 684"/>
                <p:cNvSpPr>
                  <a:spLocks noChangeAspect="1"/>
                </p:cNvSpPr>
                <p:nvPr/>
              </p:nvSpPr>
              <p:spPr>
                <a:xfrm rot="2036810">
                  <a:off x="4961168" y="2499986"/>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6" name="Oval 685"/>
                <p:cNvSpPr>
                  <a:spLocks noChangeAspect="1"/>
                </p:cNvSpPr>
                <p:nvPr/>
              </p:nvSpPr>
              <p:spPr>
                <a:xfrm rot="2036810">
                  <a:off x="5401088" y="2258168"/>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7" name="Oval 686"/>
                <p:cNvSpPr>
                  <a:spLocks noChangeAspect="1"/>
                </p:cNvSpPr>
                <p:nvPr/>
              </p:nvSpPr>
              <p:spPr>
                <a:xfrm rot="2036810">
                  <a:off x="5515093" y="2046094"/>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8" name="Oval 687"/>
                <p:cNvSpPr>
                  <a:spLocks noChangeAspect="1"/>
                </p:cNvSpPr>
                <p:nvPr/>
              </p:nvSpPr>
              <p:spPr>
                <a:xfrm rot="2036810">
                  <a:off x="4768388" y="241981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9" name="Oval 688"/>
                <p:cNvSpPr>
                  <a:spLocks noChangeAspect="1"/>
                </p:cNvSpPr>
                <p:nvPr/>
              </p:nvSpPr>
              <p:spPr>
                <a:xfrm rot="2036810">
                  <a:off x="5829205" y="2199962"/>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0" name="Oval 689"/>
                <p:cNvSpPr>
                  <a:spLocks noChangeAspect="1"/>
                </p:cNvSpPr>
                <p:nvPr/>
              </p:nvSpPr>
              <p:spPr>
                <a:xfrm rot="2036810">
                  <a:off x="5270977" y="2132282"/>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1" name="Oval 690"/>
                <p:cNvSpPr>
                  <a:spLocks noChangeAspect="1"/>
                </p:cNvSpPr>
                <p:nvPr/>
              </p:nvSpPr>
              <p:spPr>
                <a:xfrm rot="2036810">
                  <a:off x="5045989" y="3397537"/>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2" name="Oval 691"/>
                <p:cNvSpPr>
                  <a:spLocks noChangeAspect="1"/>
                </p:cNvSpPr>
                <p:nvPr/>
              </p:nvSpPr>
              <p:spPr>
                <a:xfrm rot="2036810">
                  <a:off x="5198022" y="3222991"/>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3" name="Oval 692"/>
                <p:cNvSpPr>
                  <a:spLocks noChangeAspect="1"/>
                </p:cNvSpPr>
                <p:nvPr/>
              </p:nvSpPr>
              <p:spPr>
                <a:xfrm rot="2036810">
                  <a:off x="4879701" y="3085687"/>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4" name="Oval 693"/>
                <p:cNvSpPr>
                  <a:spLocks noChangeAspect="1"/>
                </p:cNvSpPr>
                <p:nvPr/>
              </p:nvSpPr>
              <p:spPr>
                <a:xfrm rot="2036810">
                  <a:off x="4516815" y="2848564"/>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5" name="Oval 694"/>
                <p:cNvSpPr>
                  <a:spLocks noChangeAspect="1"/>
                </p:cNvSpPr>
                <p:nvPr/>
              </p:nvSpPr>
              <p:spPr>
                <a:xfrm rot="2036810">
                  <a:off x="4613259" y="2641496"/>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6" name="Oval 695"/>
                <p:cNvSpPr>
                  <a:spLocks noChangeAspect="1"/>
                </p:cNvSpPr>
                <p:nvPr/>
              </p:nvSpPr>
              <p:spPr>
                <a:xfrm rot="2036810">
                  <a:off x="5379200" y="1611437"/>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7" name="Oval 696"/>
                <p:cNvSpPr>
                  <a:spLocks noChangeAspect="1"/>
                </p:cNvSpPr>
                <p:nvPr/>
              </p:nvSpPr>
              <p:spPr>
                <a:xfrm rot="2036810">
                  <a:off x="4600338" y="3319931"/>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8" name="Oval 697"/>
                <p:cNvSpPr>
                  <a:spLocks noChangeAspect="1"/>
                </p:cNvSpPr>
                <p:nvPr/>
              </p:nvSpPr>
              <p:spPr>
                <a:xfrm rot="2036810">
                  <a:off x="5736176" y="3569590"/>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9" name="Oval 698"/>
                <p:cNvSpPr>
                  <a:spLocks noChangeAspect="1"/>
                </p:cNvSpPr>
                <p:nvPr/>
              </p:nvSpPr>
              <p:spPr>
                <a:xfrm rot="2036810">
                  <a:off x="4324594" y="2018606"/>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0" name="Oval 699"/>
                <p:cNvSpPr>
                  <a:spLocks noChangeAspect="1"/>
                </p:cNvSpPr>
                <p:nvPr/>
              </p:nvSpPr>
              <p:spPr>
                <a:xfrm rot="21090809">
                  <a:off x="5181380" y="2163556"/>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1" name="Oval 700"/>
                <p:cNvSpPr>
                  <a:spLocks noChangeAspect="1"/>
                </p:cNvSpPr>
                <p:nvPr/>
              </p:nvSpPr>
              <p:spPr>
                <a:xfrm rot="21090809">
                  <a:off x="4432906" y="346851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2" name="Oval 701"/>
                <p:cNvSpPr>
                  <a:spLocks noChangeAspect="1"/>
                </p:cNvSpPr>
                <p:nvPr/>
              </p:nvSpPr>
              <p:spPr>
                <a:xfrm rot="6254177">
                  <a:off x="4762202" y="3276924"/>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3" name="Oval 702"/>
                <p:cNvSpPr>
                  <a:spLocks noChangeAspect="1"/>
                </p:cNvSpPr>
                <p:nvPr/>
              </p:nvSpPr>
              <p:spPr>
                <a:xfrm rot="6254177">
                  <a:off x="5425707" y="3371863"/>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4" name="Oval 703"/>
                <p:cNvSpPr>
                  <a:spLocks noChangeAspect="1"/>
                </p:cNvSpPr>
                <p:nvPr/>
              </p:nvSpPr>
              <p:spPr>
                <a:xfrm rot="6254177">
                  <a:off x="5010739" y="2732778"/>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5" name="Oval 704"/>
                <p:cNvSpPr>
                  <a:spLocks noChangeAspect="1"/>
                </p:cNvSpPr>
                <p:nvPr/>
              </p:nvSpPr>
              <p:spPr>
                <a:xfrm rot="6254177">
                  <a:off x="5031632" y="360138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6" name="Oval 705"/>
                <p:cNvSpPr>
                  <a:spLocks noChangeAspect="1"/>
                </p:cNvSpPr>
                <p:nvPr/>
              </p:nvSpPr>
              <p:spPr>
                <a:xfrm rot="6254177">
                  <a:off x="5205746" y="2192039"/>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7" name="Oval 706"/>
                <p:cNvSpPr>
                  <a:spLocks noChangeAspect="1"/>
                </p:cNvSpPr>
                <p:nvPr/>
              </p:nvSpPr>
              <p:spPr>
                <a:xfrm rot="6254177">
                  <a:off x="4930181" y="2336527"/>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8" name="Oval 707"/>
                <p:cNvSpPr>
                  <a:spLocks noChangeAspect="1"/>
                </p:cNvSpPr>
                <p:nvPr/>
              </p:nvSpPr>
              <p:spPr>
                <a:xfrm rot="6254177">
                  <a:off x="4611965" y="257669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9" name="Oval 708"/>
                <p:cNvSpPr>
                  <a:spLocks noChangeAspect="1"/>
                </p:cNvSpPr>
                <p:nvPr/>
              </p:nvSpPr>
              <p:spPr>
                <a:xfrm rot="3708176">
                  <a:off x="5150679" y="2843041"/>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0" name="Oval 709"/>
                <p:cNvSpPr>
                  <a:spLocks noChangeAspect="1"/>
                </p:cNvSpPr>
                <p:nvPr/>
              </p:nvSpPr>
              <p:spPr>
                <a:xfrm rot="3708176">
                  <a:off x="5312866" y="3220953"/>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1" name="Oval 710"/>
                <p:cNvSpPr>
                  <a:spLocks noChangeAspect="1"/>
                </p:cNvSpPr>
                <p:nvPr/>
              </p:nvSpPr>
              <p:spPr>
                <a:xfrm rot="3708176">
                  <a:off x="4971972" y="352758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2" name="Oval 711"/>
                <p:cNvSpPr>
                  <a:spLocks noChangeAspect="1"/>
                </p:cNvSpPr>
                <p:nvPr/>
              </p:nvSpPr>
              <p:spPr>
                <a:xfrm rot="3708176">
                  <a:off x="4387608" y="2333591"/>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pic>
        <p:nvPicPr>
          <p:cNvPr id="723" name="Picture 722"/>
          <p:cNvPicPr>
            <a:picLocks noChangeAspect="1"/>
          </p:cNvPicPr>
          <p:nvPr/>
        </p:nvPicPr>
        <p:blipFill>
          <a:blip r:embed="rId4"/>
          <a:stretch>
            <a:fillRect/>
          </a:stretch>
        </p:blipFill>
        <p:spPr>
          <a:xfrm>
            <a:off x="6013097" y="3180055"/>
            <a:ext cx="1964907" cy="1975471"/>
          </a:xfrm>
          <a:prstGeom prst="rect">
            <a:avLst/>
          </a:prstGeom>
        </p:spPr>
      </p:pic>
      <p:sp>
        <p:nvSpPr>
          <p:cNvPr id="724" name="Oval 723"/>
          <p:cNvSpPr>
            <a:spLocks noChangeAspect="1"/>
          </p:cNvSpPr>
          <p:nvPr/>
        </p:nvSpPr>
        <p:spPr>
          <a:xfrm rot="2036810">
            <a:off x="8046891" y="1534952"/>
            <a:ext cx="91440" cy="91440"/>
          </a:xfrm>
          <a:prstGeom prst="ellipse">
            <a:avLst/>
          </a:prstGeom>
          <a:solidFill>
            <a:schemeClr val="accent6">
              <a:lumMod val="40000"/>
              <a:lumOff val="6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rgbClr val="444444"/>
              </a:solidFill>
            </a:endParaRPr>
          </a:p>
        </p:txBody>
      </p:sp>
      <p:sp>
        <p:nvSpPr>
          <p:cNvPr id="725" name="Oval 724"/>
          <p:cNvSpPr>
            <a:spLocks noChangeAspect="1"/>
          </p:cNvSpPr>
          <p:nvPr/>
        </p:nvSpPr>
        <p:spPr>
          <a:xfrm rot="2036810">
            <a:off x="8046891" y="1780663"/>
            <a:ext cx="91440" cy="91440"/>
          </a:xfrm>
          <a:prstGeom prst="ellipse">
            <a:avLst/>
          </a:prstGeom>
          <a:solidFill>
            <a:schemeClr val="accent5">
              <a:lumMod val="7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rgbClr val="444444"/>
              </a:solidFill>
            </a:endParaRPr>
          </a:p>
        </p:txBody>
      </p:sp>
      <p:sp>
        <p:nvSpPr>
          <p:cNvPr id="727" name="Oval 726"/>
          <p:cNvSpPr>
            <a:spLocks noChangeAspect="1"/>
          </p:cNvSpPr>
          <p:nvPr/>
        </p:nvSpPr>
        <p:spPr>
          <a:xfrm rot="2036810">
            <a:off x="8046724" y="2239138"/>
            <a:ext cx="91440" cy="91440"/>
          </a:xfrm>
          <a:prstGeom prst="ellipse">
            <a:avLst/>
          </a:prstGeom>
          <a:solidFill>
            <a:schemeClr val="accent4">
              <a:lumMod val="7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rgbClr val="444444"/>
              </a:solidFill>
            </a:endParaRPr>
          </a:p>
        </p:txBody>
      </p:sp>
      <p:sp>
        <p:nvSpPr>
          <p:cNvPr id="728" name="TextBox 727"/>
          <p:cNvSpPr txBox="1"/>
          <p:nvPr/>
        </p:nvSpPr>
        <p:spPr>
          <a:xfrm>
            <a:off x="8073460" y="2182806"/>
            <a:ext cx="1072730" cy="215444"/>
          </a:xfrm>
          <a:prstGeom prst="rect">
            <a:avLst/>
          </a:prstGeom>
          <a:noFill/>
        </p:spPr>
        <p:txBody>
          <a:bodyPr wrap="none" rtlCol="0">
            <a:spAutoFit/>
          </a:bodyPr>
          <a:lstStyle/>
          <a:p>
            <a:pPr>
              <a:buClr>
                <a:srgbClr val="007DB8"/>
              </a:buClr>
            </a:pPr>
            <a:r>
              <a:rPr lang="en-US" sz="800" dirty="0" smtClean="0">
                <a:solidFill>
                  <a:srgbClr val="444444">
                    <a:lumMod val="60000"/>
                    <a:lumOff val="40000"/>
                  </a:srgbClr>
                </a:solidFill>
              </a:rPr>
              <a:t>Not Recommended</a:t>
            </a:r>
          </a:p>
        </p:txBody>
      </p:sp>
      <p:sp>
        <p:nvSpPr>
          <p:cNvPr id="729" name="TextBox 728"/>
          <p:cNvSpPr txBox="1"/>
          <p:nvPr/>
        </p:nvSpPr>
        <p:spPr>
          <a:xfrm>
            <a:off x="8089013" y="1473299"/>
            <a:ext cx="1027597" cy="338554"/>
          </a:xfrm>
          <a:prstGeom prst="rect">
            <a:avLst/>
          </a:prstGeom>
          <a:noFill/>
        </p:spPr>
        <p:txBody>
          <a:bodyPr wrap="square" rtlCol="0">
            <a:spAutoFit/>
          </a:bodyPr>
          <a:lstStyle/>
          <a:p>
            <a:pPr>
              <a:buClr>
                <a:srgbClr val="007DB8"/>
              </a:buClr>
            </a:pPr>
            <a:r>
              <a:rPr lang="en-US" sz="800" dirty="0" smtClean="0">
                <a:solidFill>
                  <a:srgbClr val="444444">
                    <a:lumMod val="60000"/>
                    <a:lumOff val="40000"/>
                  </a:srgbClr>
                </a:solidFill>
              </a:rPr>
              <a:t>PCF or Service</a:t>
            </a:r>
          </a:p>
          <a:p>
            <a:pPr>
              <a:buClr>
                <a:srgbClr val="007DB8"/>
              </a:buClr>
            </a:pPr>
            <a:r>
              <a:rPr lang="en-US" sz="800" dirty="0" smtClean="0">
                <a:solidFill>
                  <a:srgbClr val="444444">
                    <a:lumMod val="60000"/>
                    <a:lumOff val="40000"/>
                  </a:srgbClr>
                </a:solidFill>
              </a:rPr>
              <a:t>Fabric</a:t>
            </a:r>
          </a:p>
        </p:txBody>
      </p:sp>
      <p:sp>
        <p:nvSpPr>
          <p:cNvPr id="730" name="TextBox 729"/>
          <p:cNvSpPr txBox="1"/>
          <p:nvPr/>
        </p:nvSpPr>
        <p:spPr>
          <a:xfrm>
            <a:off x="8078145" y="1734318"/>
            <a:ext cx="740908" cy="215444"/>
          </a:xfrm>
          <a:prstGeom prst="rect">
            <a:avLst/>
          </a:prstGeom>
          <a:noFill/>
        </p:spPr>
        <p:txBody>
          <a:bodyPr wrap="none" rtlCol="0">
            <a:spAutoFit/>
          </a:bodyPr>
          <a:lstStyle/>
          <a:p>
            <a:pPr>
              <a:buClr>
                <a:srgbClr val="007DB8"/>
              </a:buClr>
            </a:pPr>
            <a:r>
              <a:rPr lang="en-US" sz="800" dirty="0" smtClean="0">
                <a:solidFill>
                  <a:srgbClr val="444444">
                    <a:lumMod val="60000"/>
                    <a:lumOff val="40000"/>
                  </a:srgbClr>
                </a:solidFill>
              </a:rPr>
              <a:t>Azure Stack</a:t>
            </a:r>
          </a:p>
        </p:txBody>
      </p:sp>
      <p:sp>
        <p:nvSpPr>
          <p:cNvPr id="731" name="TextBox 730"/>
          <p:cNvSpPr txBox="1"/>
          <p:nvPr/>
        </p:nvSpPr>
        <p:spPr>
          <a:xfrm>
            <a:off x="8080993" y="1928114"/>
            <a:ext cx="757978" cy="338554"/>
          </a:xfrm>
          <a:prstGeom prst="rect">
            <a:avLst/>
          </a:prstGeom>
          <a:noFill/>
        </p:spPr>
        <p:txBody>
          <a:bodyPr wrap="square" rtlCol="0">
            <a:spAutoFit/>
          </a:bodyPr>
          <a:lstStyle/>
          <a:p>
            <a:pPr>
              <a:buClr>
                <a:srgbClr val="007DB8"/>
              </a:buClr>
            </a:pPr>
            <a:r>
              <a:rPr lang="en-US" sz="800" dirty="0" smtClean="0">
                <a:solidFill>
                  <a:srgbClr val="444444">
                    <a:lumMod val="60000"/>
                    <a:lumOff val="40000"/>
                  </a:srgbClr>
                </a:solidFill>
              </a:rPr>
              <a:t>Public Cloud Azure</a:t>
            </a:r>
          </a:p>
        </p:txBody>
      </p:sp>
      <p:sp>
        <p:nvSpPr>
          <p:cNvPr id="733" name="Oval 732"/>
          <p:cNvSpPr>
            <a:spLocks noChangeAspect="1"/>
          </p:cNvSpPr>
          <p:nvPr/>
        </p:nvSpPr>
        <p:spPr>
          <a:xfrm rot="2036810">
            <a:off x="8046891" y="1989551"/>
            <a:ext cx="91440" cy="91440"/>
          </a:xfrm>
          <a:prstGeom prst="ellipse">
            <a:avLst/>
          </a:prstGeom>
          <a:solidFill>
            <a:schemeClr val="bg2">
              <a:lumMod val="50000"/>
              <a:lumOff val="5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rgbClr val="444444"/>
              </a:solidFill>
            </a:endParaRPr>
          </a:p>
        </p:txBody>
      </p:sp>
      <p:grpSp>
        <p:nvGrpSpPr>
          <p:cNvPr id="734" name="Group 733"/>
          <p:cNvGrpSpPr/>
          <p:nvPr/>
        </p:nvGrpSpPr>
        <p:grpSpPr>
          <a:xfrm>
            <a:off x="6351313" y="3285584"/>
            <a:ext cx="1514224" cy="1466604"/>
            <a:chOff x="6557990" y="3285584"/>
            <a:chExt cx="1514224" cy="1466604"/>
          </a:xfrm>
        </p:grpSpPr>
        <p:sp>
          <p:nvSpPr>
            <p:cNvPr id="735" name="Oval 734"/>
            <p:cNvSpPr>
              <a:spLocks noChangeAspect="1"/>
            </p:cNvSpPr>
            <p:nvPr/>
          </p:nvSpPr>
          <p:spPr>
            <a:xfrm>
              <a:off x="7108918" y="3572254"/>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6" name="Oval 735"/>
            <p:cNvSpPr>
              <a:spLocks noChangeAspect="1"/>
            </p:cNvSpPr>
            <p:nvPr/>
          </p:nvSpPr>
          <p:spPr>
            <a:xfrm>
              <a:off x="6893796" y="4010493"/>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7" name="Oval 736"/>
            <p:cNvSpPr>
              <a:spLocks noChangeAspect="1"/>
            </p:cNvSpPr>
            <p:nvPr/>
          </p:nvSpPr>
          <p:spPr>
            <a:xfrm>
              <a:off x="7263744" y="4450800"/>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8" name="Oval 737"/>
            <p:cNvSpPr>
              <a:spLocks noChangeAspect="1"/>
            </p:cNvSpPr>
            <p:nvPr/>
          </p:nvSpPr>
          <p:spPr>
            <a:xfrm>
              <a:off x="7144205" y="4072710"/>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9" name="Oval 738"/>
            <p:cNvSpPr>
              <a:spLocks noChangeAspect="1"/>
            </p:cNvSpPr>
            <p:nvPr/>
          </p:nvSpPr>
          <p:spPr>
            <a:xfrm>
              <a:off x="6557990" y="3564766"/>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0" name="Oval 739"/>
            <p:cNvSpPr>
              <a:spLocks noChangeAspect="1"/>
            </p:cNvSpPr>
            <p:nvPr/>
          </p:nvSpPr>
          <p:spPr>
            <a:xfrm>
              <a:off x="7227016" y="3416441"/>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1" name="Oval 740"/>
            <p:cNvSpPr>
              <a:spLocks noChangeAspect="1"/>
            </p:cNvSpPr>
            <p:nvPr/>
          </p:nvSpPr>
          <p:spPr>
            <a:xfrm>
              <a:off x="7552091" y="4584868"/>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2" name="Oval 741"/>
            <p:cNvSpPr>
              <a:spLocks noChangeAspect="1"/>
            </p:cNvSpPr>
            <p:nvPr/>
          </p:nvSpPr>
          <p:spPr>
            <a:xfrm>
              <a:off x="7717051" y="3322428"/>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3" name="Oval 742"/>
            <p:cNvSpPr>
              <a:spLocks noChangeAspect="1"/>
            </p:cNvSpPr>
            <p:nvPr/>
          </p:nvSpPr>
          <p:spPr>
            <a:xfrm>
              <a:off x="7968289" y="3508088"/>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4" name="Oval 743"/>
            <p:cNvSpPr>
              <a:spLocks noChangeAspect="1"/>
            </p:cNvSpPr>
            <p:nvPr/>
          </p:nvSpPr>
          <p:spPr>
            <a:xfrm>
              <a:off x="7796665" y="3439097"/>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5" name="Oval 744"/>
            <p:cNvSpPr>
              <a:spLocks noChangeAspect="1"/>
            </p:cNvSpPr>
            <p:nvPr/>
          </p:nvSpPr>
          <p:spPr>
            <a:xfrm>
              <a:off x="7979743" y="3609892"/>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6" name="Oval 745"/>
            <p:cNvSpPr>
              <a:spLocks noChangeAspect="1"/>
            </p:cNvSpPr>
            <p:nvPr/>
          </p:nvSpPr>
          <p:spPr>
            <a:xfrm>
              <a:off x="7799644" y="3643643"/>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2" name="Oval 991"/>
            <p:cNvSpPr>
              <a:spLocks noChangeAspect="1"/>
            </p:cNvSpPr>
            <p:nvPr/>
          </p:nvSpPr>
          <p:spPr>
            <a:xfrm>
              <a:off x="6781632" y="3933641"/>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3" name="Oval 992"/>
            <p:cNvSpPr>
              <a:spLocks noChangeAspect="1"/>
            </p:cNvSpPr>
            <p:nvPr/>
          </p:nvSpPr>
          <p:spPr>
            <a:xfrm>
              <a:off x="6803551" y="3831784"/>
              <a:ext cx="57997" cy="57997"/>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4" name="Oval 993"/>
            <p:cNvSpPr>
              <a:spLocks noChangeAspect="1"/>
            </p:cNvSpPr>
            <p:nvPr/>
          </p:nvSpPr>
          <p:spPr>
            <a:xfrm rot="19053999">
              <a:off x="6658619" y="4220133"/>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5" name="Oval 994"/>
            <p:cNvSpPr>
              <a:spLocks noChangeAspect="1"/>
            </p:cNvSpPr>
            <p:nvPr/>
          </p:nvSpPr>
          <p:spPr>
            <a:xfrm rot="19053999">
              <a:off x="6831149" y="4087919"/>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6" name="Oval 995"/>
            <p:cNvSpPr>
              <a:spLocks noChangeAspect="1"/>
            </p:cNvSpPr>
            <p:nvPr/>
          </p:nvSpPr>
          <p:spPr>
            <a:xfrm rot="19053999">
              <a:off x="7163546" y="3533302"/>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7" name="Oval 996"/>
            <p:cNvSpPr>
              <a:spLocks noChangeAspect="1"/>
            </p:cNvSpPr>
            <p:nvPr/>
          </p:nvSpPr>
          <p:spPr>
            <a:xfrm rot="19053999">
              <a:off x="6708166" y="3978327"/>
              <a:ext cx="57997" cy="57997"/>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8" name="Oval 997"/>
            <p:cNvSpPr>
              <a:spLocks noChangeAspect="1"/>
            </p:cNvSpPr>
            <p:nvPr/>
          </p:nvSpPr>
          <p:spPr>
            <a:xfrm rot="2036810">
              <a:off x="7918931" y="3660511"/>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9" name="Oval 998"/>
            <p:cNvSpPr>
              <a:spLocks noChangeAspect="1"/>
            </p:cNvSpPr>
            <p:nvPr/>
          </p:nvSpPr>
          <p:spPr>
            <a:xfrm rot="2036810">
              <a:off x="7380585" y="4694191"/>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0" name="Oval 999"/>
            <p:cNvSpPr>
              <a:spLocks noChangeAspect="1"/>
            </p:cNvSpPr>
            <p:nvPr/>
          </p:nvSpPr>
          <p:spPr>
            <a:xfrm rot="2036810">
              <a:off x="7479791" y="4515662"/>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1" name="Oval 1000"/>
            <p:cNvSpPr>
              <a:spLocks noChangeAspect="1"/>
            </p:cNvSpPr>
            <p:nvPr/>
          </p:nvSpPr>
          <p:spPr>
            <a:xfrm rot="2036810">
              <a:off x="7546105" y="4380965"/>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2" name="Oval 1001"/>
            <p:cNvSpPr>
              <a:spLocks noChangeAspect="1"/>
            </p:cNvSpPr>
            <p:nvPr/>
          </p:nvSpPr>
          <p:spPr>
            <a:xfrm rot="2036810">
              <a:off x="7479935" y="4681091"/>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3" name="Oval 1002"/>
            <p:cNvSpPr>
              <a:spLocks noChangeAspect="1"/>
            </p:cNvSpPr>
            <p:nvPr/>
          </p:nvSpPr>
          <p:spPr>
            <a:xfrm rot="2036810">
              <a:off x="7300378" y="4385132"/>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4" name="Oval 1003"/>
            <p:cNvSpPr>
              <a:spLocks noChangeAspect="1"/>
            </p:cNvSpPr>
            <p:nvPr/>
          </p:nvSpPr>
          <p:spPr>
            <a:xfrm rot="2036810">
              <a:off x="7810895" y="3285584"/>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5" name="Oval 1004"/>
            <p:cNvSpPr>
              <a:spLocks noChangeAspect="1"/>
            </p:cNvSpPr>
            <p:nvPr/>
          </p:nvSpPr>
          <p:spPr>
            <a:xfrm rot="2036810">
              <a:off x="7154132" y="4473521"/>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6" name="Oval 1005"/>
            <p:cNvSpPr>
              <a:spLocks noChangeAspect="1"/>
            </p:cNvSpPr>
            <p:nvPr/>
          </p:nvSpPr>
          <p:spPr>
            <a:xfrm rot="2036810">
              <a:off x="6672443" y="3602150"/>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7" name="Oval 1006"/>
            <p:cNvSpPr>
              <a:spLocks noChangeAspect="1"/>
            </p:cNvSpPr>
            <p:nvPr/>
          </p:nvSpPr>
          <p:spPr>
            <a:xfrm rot="2036810">
              <a:off x="8014217" y="3726511"/>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8" name="Oval 1007"/>
            <p:cNvSpPr>
              <a:spLocks noChangeAspect="1"/>
            </p:cNvSpPr>
            <p:nvPr/>
          </p:nvSpPr>
          <p:spPr>
            <a:xfrm rot="2036810">
              <a:off x="7810212" y="4404653"/>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9" name="Oval 1008"/>
            <p:cNvSpPr>
              <a:spLocks noChangeAspect="1"/>
            </p:cNvSpPr>
            <p:nvPr/>
          </p:nvSpPr>
          <p:spPr>
            <a:xfrm rot="2036810">
              <a:off x="7918407" y="4455517"/>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0" name="Oval 1009"/>
            <p:cNvSpPr>
              <a:spLocks noChangeAspect="1"/>
            </p:cNvSpPr>
            <p:nvPr/>
          </p:nvSpPr>
          <p:spPr>
            <a:xfrm rot="2036810">
              <a:off x="8002875" y="4369279"/>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1" name="Oval 1010"/>
            <p:cNvSpPr>
              <a:spLocks noChangeAspect="1"/>
            </p:cNvSpPr>
            <p:nvPr/>
          </p:nvSpPr>
          <p:spPr>
            <a:xfrm rot="2036810">
              <a:off x="6946963" y="3974541"/>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2" name="Oval 1011"/>
            <p:cNvSpPr>
              <a:spLocks noChangeAspect="1"/>
            </p:cNvSpPr>
            <p:nvPr/>
          </p:nvSpPr>
          <p:spPr>
            <a:xfrm rot="2036810">
              <a:off x="6623032" y="3547188"/>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3" name="Oval 1012"/>
            <p:cNvSpPr>
              <a:spLocks noChangeAspect="1"/>
            </p:cNvSpPr>
            <p:nvPr/>
          </p:nvSpPr>
          <p:spPr>
            <a:xfrm rot="2036810">
              <a:off x="6769383" y="3520860"/>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4" name="Oval 1013"/>
            <p:cNvSpPr>
              <a:spLocks noChangeAspect="1"/>
            </p:cNvSpPr>
            <p:nvPr/>
          </p:nvSpPr>
          <p:spPr>
            <a:xfrm rot="2036810">
              <a:off x="6748138" y="4489734"/>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5" name="Oval 1014"/>
            <p:cNvSpPr>
              <a:spLocks noChangeAspect="1"/>
            </p:cNvSpPr>
            <p:nvPr/>
          </p:nvSpPr>
          <p:spPr>
            <a:xfrm rot="21090809">
              <a:off x="7245788" y="4543971"/>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6" name="Oval 1015"/>
            <p:cNvSpPr>
              <a:spLocks noChangeAspect="1"/>
            </p:cNvSpPr>
            <p:nvPr/>
          </p:nvSpPr>
          <p:spPr>
            <a:xfrm rot="21090809">
              <a:off x="7147876" y="4250774"/>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7" name="Oval 1016"/>
            <p:cNvSpPr>
              <a:spLocks noChangeAspect="1"/>
            </p:cNvSpPr>
            <p:nvPr/>
          </p:nvSpPr>
          <p:spPr>
            <a:xfrm rot="21090809">
              <a:off x="7546859" y="4513855"/>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8" name="Oval 1017"/>
            <p:cNvSpPr>
              <a:spLocks noChangeAspect="1"/>
            </p:cNvSpPr>
            <p:nvPr/>
          </p:nvSpPr>
          <p:spPr>
            <a:xfrm rot="6254177">
              <a:off x="6680218" y="3799631"/>
              <a:ext cx="57997" cy="57997"/>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9" name="Oval 1018"/>
            <p:cNvSpPr>
              <a:spLocks noChangeAspect="1"/>
            </p:cNvSpPr>
            <p:nvPr/>
          </p:nvSpPr>
          <p:spPr>
            <a:xfrm rot="6254177">
              <a:off x="7734037" y="4557187"/>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0" name="Oval 1019"/>
            <p:cNvSpPr>
              <a:spLocks noChangeAspect="1"/>
            </p:cNvSpPr>
            <p:nvPr/>
          </p:nvSpPr>
          <p:spPr>
            <a:xfrm rot="6254177">
              <a:off x="8001124" y="3685651"/>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1" name="Oval 1020"/>
            <p:cNvSpPr>
              <a:spLocks noChangeAspect="1"/>
            </p:cNvSpPr>
            <p:nvPr/>
          </p:nvSpPr>
          <p:spPr>
            <a:xfrm rot="6254177">
              <a:off x="7253819" y="4083173"/>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2" name="Oval 1021"/>
            <p:cNvSpPr>
              <a:spLocks noChangeAspect="1"/>
            </p:cNvSpPr>
            <p:nvPr/>
          </p:nvSpPr>
          <p:spPr>
            <a:xfrm rot="6254177">
              <a:off x="7675053" y="4356801"/>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3" name="Oval 1022"/>
            <p:cNvSpPr>
              <a:spLocks noChangeAspect="1"/>
            </p:cNvSpPr>
            <p:nvPr/>
          </p:nvSpPr>
          <p:spPr>
            <a:xfrm rot="6254177">
              <a:off x="6694464" y="4653232"/>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4" name="Oval 1023"/>
            <p:cNvSpPr>
              <a:spLocks noChangeAspect="1"/>
            </p:cNvSpPr>
            <p:nvPr/>
          </p:nvSpPr>
          <p:spPr>
            <a:xfrm rot="6254177">
              <a:off x="7854027" y="3628002"/>
              <a:ext cx="57997" cy="57997"/>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5" name="Oval 1024"/>
            <p:cNvSpPr>
              <a:spLocks noChangeAspect="1"/>
            </p:cNvSpPr>
            <p:nvPr/>
          </p:nvSpPr>
          <p:spPr>
            <a:xfrm rot="3708176">
              <a:off x="7394075" y="3502509"/>
              <a:ext cx="57997" cy="57997"/>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6" name="Oval 1025"/>
            <p:cNvSpPr>
              <a:spLocks noChangeAspect="1"/>
            </p:cNvSpPr>
            <p:nvPr/>
          </p:nvSpPr>
          <p:spPr>
            <a:xfrm rot="3708176">
              <a:off x="6790684" y="4145916"/>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7" name="Oval 1026"/>
            <p:cNvSpPr>
              <a:spLocks noChangeAspect="1"/>
            </p:cNvSpPr>
            <p:nvPr/>
          </p:nvSpPr>
          <p:spPr>
            <a:xfrm rot="3708176">
              <a:off x="7188360" y="4599076"/>
              <a:ext cx="57997" cy="57997"/>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28" name="Group 1027"/>
            <p:cNvGrpSpPr/>
            <p:nvPr/>
          </p:nvGrpSpPr>
          <p:grpSpPr>
            <a:xfrm rot="13618118">
              <a:off x="6968001" y="3282432"/>
              <a:ext cx="682490" cy="1398909"/>
              <a:chOff x="4468908" y="1428396"/>
              <a:chExt cx="1291242" cy="2646677"/>
            </a:xfrm>
            <a:solidFill>
              <a:schemeClr val="bg1">
                <a:lumMod val="40000"/>
                <a:lumOff val="60000"/>
              </a:schemeClr>
            </a:solidFill>
          </p:grpSpPr>
          <p:sp>
            <p:nvSpPr>
              <p:cNvPr id="1070" name="Oval 1069"/>
              <p:cNvSpPr>
                <a:spLocks noChangeAspect="1"/>
              </p:cNvSpPr>
              <p:nvPr/>
            </p:nvSpPr>
            <p:spPr>
              <a:xfrm>
                <a:off x="4807874" y="1919555"/>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1" name="Oval 1070"/>
              <p:cNvSpPr>
                <a:spLocks noChangeAspect="1"/>
              </p:cNvSpPr>
              <p:nvPr/>
            </p:nvSpPr>
            <p:spPr>
              <a:xfrm>
                <a:off x="4735998" y="1428396"/>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2" name="Oval 1071"/>
              <p:cNvSpPr>
                <a:spLocks noChangeAspect="1"/>
              </p:cNvSpPr>
              <p:nvPr/>
            </p:nvSpPr>
            <p:spPr>
              <a:xfrm>
                <a:off x="4991319" y="183809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3" name="Oval 1072"/>
              <p:cNvSpPr>
                <a:spLocks noChangeAspect="1"/>
              </p:cNvSpPr>
              <p:nvPr/>
            </p:nvSpPr>
            <p:spPr>
              <a:xfrm rot="19053999">
                <a:off x="4550598" y="3115783"/>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4" name="Oval 1073"/>
              <p:cNvSpPr>
                <a:spLocks noChangeAspect="1"/>
              </p:cNvSpPr>
              <p:nvPr/>
            </p:nvSpPr>
            <p:spPr>
              <a:xfrm rot="2036810">
                <a:off x="5650422" y="2716959"/>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5" name="Oval 1074"/>
              <p:cNvSpPr>
                <a:spLocks noChangeAspect="1"/>
              </p:cNvSpPr>
              <p:nvPr/>
            </p:nvSpPr>
            <p:spPr>
              <a:xfrm rot="6254177">
                <a:off x="4580984" y="3433743"/>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6" name="Oval 1075"/>
              <p:cNvSpPr>
                <a:spLocks noChangeAspect="1"/>
              </p:cNvSpPr>
              <p:nvPr/>
            </p:nvSpPr>
            <p:spPr>
              <a:xfrm rot="6254177">
                <a:off x="4920914" y="3965345"/>
                <a:ext cx="109728" cy="109728"/>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7" name="Oval 1076"/>
              <p:cNvSpPr>
                <a:spLocks noChangeAspect="1"/>
              </p:cNvSpPr>
              <p:nvPr/>
            </p:nvSpPr>
            <p:spPr>
              <a:xfrm rot="6254177">
                <a:off x="4744473" y="3767435"/>
                <a:ext cx="109728" cy="109728"/>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8" name="Oval 1077"/>
              <p:cNvSpPr>
                <a:spLocks noChangeAspect="1"/>
              </p:cNvSpPr>
              <p:nvPr/>
            </p:nvSpPr>
            <p:spPr>
              <a:xfrm rot="6254177">
                <a:off x="4468908" y="3911923"/>
                <a:ext cx="109728" cy="109728"/>
              </a:xfrm>
              <a:prstGeom prst="ellipse">
                <a:avLst/>
              </a:prstGeom>
              <a:solidFill>
                <a:srgbClr val="B34B0D"/>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9" name="Oval 1078"/>
              <p:cNvSpPr>
                <a:spLocks noChangeAspect="1"/>
              </p:cNvSpPr>
              <p:nvPr/>
            </p:nvSpPr>
            <p:spPr>
              <a:xfrm rot="6254177">
                <a:off x="4819462" y="267211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29" name="Group 1028"/>
            <p:cNvGrpSpPr/>
            <p:nvPr/>
          </p:nvGrpSpPr>
          <p:grpSpPr>
            <a:xfrm rot="20540757">
              <a:off x="6703258" y="3310634"/>
              <a:ext cx="960983" cy="1109789"/>
              <a:chOff x="4120794" y="1611437"/>
              <a:chExt cx="1818139" cy="2099676"/>
            </a:xfrm>
            <a:solidFill>
              <a:schemeClr val="bg1">
                <a:lumMod val="40000"/>
                <a:lumOff val="60000"/>
              </a:schemeClr>
            </a:solidFill>
          </p:grpSpPr>
          <p:sp>
            <p:nvSpPr>
              <p:cNvPr id="1030" name="Oval 1029"/>
              <p:cNvSpPr>
                <a:spLocks noChangeAspect="1"/>
              </p:cNvSpPr>
              <p:nvPr/>
            </p:nvSpPr>
            <p:spPr>
              <a:xfrm>
                <a:off x="4979858" y="2066747"/>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1" name="Oval 1030"/>
              <p:cNvSpPr>
                <a:spLocks noChangeAspect="1"/>
              </p:cNvSpPr>
              <p:nvPr/>
            </p:nvSpPr>
            <p:spPr>
              <a:xfrm>
                <a:off x="4708080" y="207862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2" name="Oval 1031"/>
              <p:cNvSpPr>
                <a:spLocks noChangeAspect="1"/>
              </p:cNvSpPr>
              <p:nvPr/>
            </p:nvSpPr>
            <p:spPr>
              <a:xfrm>
                <a:off x="4937982" y="1632360"/>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3" name="Oval 1032"/>
              <p:cNvSpPr>
                <a:spLocks noChangeAspect="1"/>
              </p:cNvSpPr>
              <p:nvPr/>
            </p:nvSpPr>
            <p:spPr>
              <a:xfrm>
                <a:off x="5510186" y="2319043"/>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4" name="Oval 1033"/>
              <p:cNvSpPr>
                <a:spLocks noChangeAspect="1"/>
              </p:cNvSpPr>
              <p:nvPr/>
            </p:nvSpPr>
            <p:spPr>
              <a:xfrm>
                <a:off x="5279658" y="2775826"/>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5" name="Oval 1034"/>
              <p:cNvSpPr>
                <a:spLocks noChangeAspect="1"/>
              </p:cNvSpPr>
              <p:nvPr/>
            </p:nvSpPr>
            <p:spPr>
              <a:xfrm>
                <a:off x="4700373" y="2609988"/>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6" name="Oval 1035"/>
              <p:cNvSpPr>
                <a:spLocks noChangeAspect="1"/>
              </p:cNvSpPr>
              <p:nvPr/>
            </p:nvSpPr>
            <p:spPr>
              <a:xfrm>
                <a:off x="4534119" y="261592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7" name="Oval 1036"/>
              <p:cNvSpPr>
                <a:spLocks noChangeAspect="1"/>
              </p:cNvSpPr>
              <p:nvPr/>
            </p:nvSpPr>
            <p:spPr>
              <a:xfrm>
                <a:off x="4498493" y="2390294"/>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8" name="Oval 1037"/>
              <p:cNvSpPr>
                <a:spLocks noChangeAspect="1"/>
              </p:cNvSpPr>
              <p:nvPr/>
            </p:nvSpPr>
            <p:spPr>
              <a:xfrm>
                <a:off x="4581620" y="2823743"/>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9" name="Oval 1038"/>
              <p:cNvSpPr>
                <a:spLocks noChangeAspect="1"/>
              </p:cNvSpPr>
              <p:nvPr/>
            </p:nvSpPr>
            <p:spPr>
              <a:xfrm>
                <a:off x="4866628" y="2960309"/>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0" name="Oval 1039"/>
              <p:cNvSpPr>
                <a:spLocks noChangeAspect="1"/>
              </p:cNvSpPr>
              <p:nvPr/>
            </p:nvSpPr>
            <p:spPr>
              <a:xfrm>
                <a:off x="5057258" y="2885308"/>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1" name="Oval 1040"/>
              <p:cNvSpPr>
                <a:spLocks noChangeAspect="1"/>
              </p:cNvSpPr>
              <p:nvPr/>
            </p:nvSpPr>
            <p:spPr>
              <a:xfrm rot="19053999">
                <a:off x="4931646" y="3370801"/>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2" name="Oval 1041"/>
              <p:cNvSpPr>
                <a:spLocks noChangeAspect="1"/>
              </p:cNvSpPr>
              <p:nvPr/>
            </p:nvSpPr>
            <p:spPr>
              <a:xfrm rot="2036810">
                <a:off x="4961168" y="2499986"/>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3" name="Oval 1042"/>
              <p:cNvSpPr>
                <a:spLocks noChangeAspect="1"/>
              </p:cNvSpPr>
              <p:nvPr/>
            </p:nvSpPr>
            <p:spPr>
              <a:xfrm rot="2036810">
                <a:off x="5401088" y="2258168"/>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4" name="Oval 1043"/>
              <p:cNvSpPr>
                <a:spLocks noChangeAspect="1"/>
              </p:cNvSpPr>
              <p:nvPr/>
            </p:nvSpPr>
            <p:spPr>
              <a:xfrm rot="2036810">
                <a:off x="5515093" y="2046094"/>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5" name="Oval 1044"/>
              <p:cNvSpPr>
                <a:spLocks noChangeAspect="1"/>
              </p:cNvSpPr>
              <p:nvPr/>
            </p:nvSpPr>
            <p:spPr>
              <a:xfrm rot="2036810">
                <a:off x="4768388" y="2419813"/>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6" name="Oval 1045"/>
              <p:cNvSpPr>
                <a:spLocks noChangeAspect="1"/>
              </p:cNvSpPr>
              <p:nvPr/>
            </p:nvSpPr>
            <p:spPr>
              <a:xfrm rot="2036810">
                <a:off x="5829205" y="2199962"/>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7" name="Oval 1046"/>
              <p:cNvSpPr>
                <a:spLocks noChangeAspect="1"/>
              </p:cNvSpPr>
              <p:nvPr/>
            </p:nvSpPr>
            <p:spPr>
              <a:xfrm rot="2036810">
                <a:off x="5270977" y="2132282"/>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8" name="Oval 1047"/>
              <p:cNvSpPr>
                <a:spLocks noChangeAspect="1"/>
              </p:cNvSpPr>
              <p:nvPr/>
            </p:nvSpPr>
            <p:spPr>
              <a:xfrm rot="2036810">
                <a:off x="5045989" y="3397537"/>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9" name="Oval 1048"/>
              <p:cNvSpPr>
                <a:spLocks noChangeAspect="1"/>
              </p:cNvSpPr>
              <p:nvPr/>
            </p:nvSpPr>
            <p:spPr>
              <a:xfrm rot="2036810">
                <a:off x="5198022" y="3222991"/>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0" name="Oval 1049"/>
              <p:cNvSpPr>
                <a:spLocks noChangeAspect="1"/>
              </p:cNvSpPr>
              <p:nvPr/>
            </p:nvSpPr>
            <p:spPr>
              <a:xfrm rot="2036810">
                <a:off x="4879701" y="3085687"/>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1" name="Oval 1050"/>
              <p:cNvSpPr>
                <a:spLocks noChangeAspect="1"/>
              </p:cNvSpPr>
              <p:nvPr/>
            </p:nvSpPr>
            <p:spPr>
              <a:xfrm rot="2036810">
                <a:off x="4516815" y="2848564"/>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2" name="Oval 1051"/>
              <p:cNvSpPr>
                <a:spLocks noChangeAspect="1"/>
              </p:cNvSpPr>
              <p:nvPr/>
            </p:nvSpPr>
            <p:spPr>
              <a:xfrm rot="2036810">
                <a:off x="4120794" y="2824241"/>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3" name="Oval 1052"/>
              <p:cNvSpPr>
                <a:spLocks noChangeAspect="1"/>
              </p:cNvSpPr>
              <p:nvPr/>
            </p:nvSpPr>
            <p:spPr>
              <a:xfrm rot="2036810">
                <a:off x="5379200" y="1611437"/>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4" name="Oval 1053"/>
              <p:cNvSpPr>
                <a:spLocks noChangeAspect="1"/>
              </p:cNvSpPr>
              <p:nvPr/>
            </p:nvSpPr>
            <p:spPr>
              <a:xfrm rot="2036810">
                <a:off x="4600338" y="3319931"/>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5" name="Oval 1054"/>
              <p:cNvSpPr>
                <a:spLocks noChangeAspect="1"/>
              </p:cNvSpPr>
              <p:nvPr/>
            </p:nvSpPr>
            <p:spPr>
              <a:xfrm rot="2036810">
                <a:off x="5736176" y="3569590"/>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6" name="Oval 1055"/>
              <p:cNvSpPr>
                <a:spLocks noChangeAspect="1"/>
              </p:cNvSpPr>
              <p:nvPr/>
            </p:nvSpPr>
            <p:spPr>
              <a:xfrm rot="2036810">
                <a:off x="4324594" y="2018606"/>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7" name="Oval 1056"/>
              <p:cNvSpPr>
                <a:spLocks noChangeAspect="1"/>
              </p:cNvSpPr>
              <p:nvPr/>
            </p:nvSpPr>
            <p:spPr>
              <a:xfrm rot="21090809">
                <a:off x="5181380" y="2163556"/>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8" name="Oval 1057"/>
              <p:cNvSpPr>
                <a:spLocks noChangeAspect="1"/>
              </p:cNvSpPr>
              <p:nvPr/>
            </p:nvSpPr>
            <p:spPr>
              <a:xfrm rot="21090809">
                <a:off x="4432906" y="346851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9" name="Oval 1058"/>
              <p:cNvSpPr>
                <a:spLocks noChangeAspect="1"/>
              </p:cNvSpPr>
              <p:nvPr/>
            </p:nvSpPr>
            <p:spPr>
              <a:xfrm rot="6254177">
                <a:off x="4762202" y="3276924"/>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0" name="Oval 1059"/>
              <p:cNvSpPr>
                <a:spLocks noChangeAspect="1"/>
              </p:cNvSpPr>
              <p:nvPr/>
            </p:nvSpPr>
            <p:spPr>
              <a:xfrm rot="6254177">
                <a:off x="5425707" y="3371863"/>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1" name="Oval 1060"/>
              <p:cNvSpPr>
                <a:spLocks noChangeAspect="1"/>
              </p:cNvSpPr>
              <p:nvPr/>
            </p:nvSpPr>
            <p:spPr>
              <a:xfrm rot="6254177">
                <a:off x="5010739" y="2732778"/>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2" name="Oval 1061"/>
              <p:cNvSpPr>
                <a:spLocks noChangeAspect="1"/>
              </p:cNvSpPr>
              <p:nvPr/>
            </p:nvSpPr>
            <p:spPr>
              <a:xfrm rot="6254177">
                <a:off x="5031632" y="360138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3" name="Oval 1062"/>
              <p:cNvSpPr>
                <a:spLocks noChangeAspect="1"/>
              </p:cNvSpPr>
              <p:nvPr/>
            </p:nvSpPr>
            <p:spPr>
              <a:xfrm rot="6254177">
                <a:off x="5205746" y="2192039"/>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4" name="Oval 1063"/>
              <p:cNvSpPr>
                <a:spLocks noChangeAspect="1"/>
              </p:cNvSpPr>
              <p:nvPr/>
            </p:nvSpPr>
            <p:spPr>
              <a:xfrm rot="6254177">
                <a:off x="5458915" y="2485436"/>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5" name="Oval 1064"/>
              <p:cNvSpPr>
                <a:spLocks noChangeAspect="1"/>
              </p:cNvSpPr>
              <p:nvPr/>
            </p:nvSpPr>
            <p:spPr>
              <a:xfrm rot="6254177">
                <a:off x="4611965" y="257669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6" name="Oval 1065"/>
              <p:cNvSpPr>
                <a:spLocks noChangeAspect="1"/>
              </p:cNvSpPr>
              <p:nvPr/>
            </p:nvSpPr>
            <p:spPr>
              <a:xfrm rot="3708176">
                <a:off x="5150679" y="2843041"/>
                <a:ext cx="109728" cy="109728"/>
              </a:xfrm>
              <a:prstGeom prst="ellipse">
                <a:avLst/>
              </a:prstGeom>
              <a:solidFill>
                <a:srgbClr val="3F628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7" name="Oval 1066"/>
              <p:cNvSpPr>
                <a:spLocks noChangeAspect="1"/>
              </p:cNvSpPr>
              <p:nvPr/>
            </p:nvSpPr>
            <p:spPr>
              <a:xfrm rot="3708176">
                <a:off x="5312866" y="3220953"/>
                <a:ext cx="109728" cy="109728"/>
              </a:xfrm>
              <a:prstGeom prst="ellipse">
                <a:avLst/>
              </a:prstGeom>
              <a:solidFill>
                <a:srgbClr val="CF95E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8" name="Oval 1067"/>
              <p:cNvSpPr>
                <a:spLocks noChangeAspect="1"/>
              </p:cNvSpPr>
              <p:nvPr/>
            </p:nvSpPr>
            <p:spPr>
              <a:xfrm rot="3708176">
                <a:off x="4971972" y="3527585"/>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9" name="Oval 1068"/>
              <p:cNvSpPr>
                <a:spLocks noChangeAspect="1"/>
              </p:cNvSpPr>
              <p:nvPr/>
            </p:nvSpPr>
            <p:spPr>
              <a:xfrm rot="3708176">
                <a:off x="4387608" y="2333591"/>
                <a:ext cx="109728" cy="109728"/>
              </a:xfrm>
              <a:prstGeom prst="ellipse">
                <a:avLst/>
              </a:prstGeom>
              <a:solidFill>
                <a:srgbClr val="7F7F7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8" name="Right Arrow 7"/>
          <p:cNvSpPr/>
          <p:nvPr/>
        </p:nvSpPr>
        <p:spPr>
          <a:xfrm rot="18932753">
            <a:off x="6292314" y="3698670"/>
            <a:ext cx="1653695" cy="529241"/>
          </a:xfrm>
          <a:prstGeom prst="rightArrow">
            <a:avLst/>
          </a:prstGeom>
          <a:solidFill>
            <a:schemeClr val="bg1">
              <a:alpha val="40000"/>
            </a:schemeClr>
          </a:solidFill>
          <a:ln w="12700" cmpd="sng">
            <a:noFill/>
          </a:ln>
          <a:effectLst/>
        </p:spPr>
        <p:txBody>
          <a:bodyPr wrap="square" lIns="0" tIns="0" rIns="0" bIns="0" rtlCol="0" anchor="ctr">
            <a:noAutofit/>
          </a:bodyPr>
          <a:lstStyle/>
          <a:p>
            <a:pPr algn="ctr">
              <a:lnSpc>
                <a:spcPct val="90000"/>
              </a:lnSpc>
              <a:spcBef>
                <a:spcPts val="600"/>
              </a:spcBef>
              <a:spcAft>
                <a:spcPts val="0"/>
              </a:spcAft>
            </a:pPr>
            <a:r>
              <a:rPr lang="en-US" sz="2000" dirty="0" smtClean="0">
                <a:solidFill>
                  <a:schemeClr val="tx2"/>
                </a:solidFill>
                <a:latin typeface="+mn-lt"/>
              </a:rPr>
              <a:t>Cost</a:t>
            </a:r>
          </a:p>
        </p:txBody>
      </p:sp>
      <p:grpSp>
        <p:nvGrpSpPr>
          <p:cNvPr id="3" name="Group 2"/>
          <p:cNvGrpSpPr/>
          <p:nvPr/>
        </p:nvGrpSpPr>
        <p:grpSpPr>
          <a:xfrm>
            <a:off x="2857675" y="1786153"/>
            <a:ext cx="281162" cy="2653291"/>
            <a:chOff x="2857675" y="1786153"/>
            <a:chExt cx="281162" cy="2653291"/>
          </a:xfrm>
        </p:grpSpPr>
        <p:sp>
          <p:nvSpPr>
            <p:cNvPr id="327" name="Right Arrow 326"/>
            <p:cNvSpPr/>
            <p:nvPr/>
          </p:nvSpPr>
          <p:spPr>
            <a:xfrm>
              <a:off x="2864517" y="1786153"/>
              <a:ext cx="274320" cy="163730"/>
            </a:xfrm>
            <a:prstGeom prst="rightArrow">
              <a:avLst/>
            </a:prstGeom>
            <a:solidFill>
              <a:schemeClr val="bg1">
                <a:alpha val="60000"/>
              </a:schemeClr>
            </a:solidFill>
            <a:ln w="12700" cmpd="sng">
              <a:noFill/>
            </a:ln>
            <a:effectLst/>
          </p:spPr>
          <p:txBody>
            <a:bodyPr wrap="square" lIns="182880" tIns="137160" rIns="137160" bIns="137160" rtlCol="0" anchor="ctr">
              <a:noAutofit/>
            </a:bodyPr>
            <a:lstStyle/>
            <a:p>
              <a:pPr algn="ctr">
                <a:lnSpc>
                  <a:spcPct val="90000"/>
                </a:lnSpc>
                <a:spcBef>
                  <a:spcPts val="600"/>
                </a:spcBef>
              </a:pPr>
              <a:endParaRPr lang="en-US" sz="2000" dirty="0" err="1">
                <a:solidFill>
                  <a:schemeClr val="tx2"/>
                </a:solidFill>
              </a:endParaRPr>
            </a:p>
          </p:txBody>
        </p:sp>
        <p:sp>
          <p:nvSpPr>
            <p:cNvPr id="328" name="Right Arrow 327"/>
            <p:cNvSpPr/>
            <p:nvPr/>
          </p:nvSpPr>
          <p:spPr>
            <a:xfrm>
              <a:off x="2857675" y="3030933"/>
              <a:ext cx="274320" cy="163730"/>
            </a:xfrm>
            <a:prstGeom prst="rightArrow">
              <a:avLst/>
            </a:prstGeom>
            <a:solidFill>
              <a:schemeClr val="bg1">
                <a:alpha val="60000"/>
              </a:schemeClr>
            </a:solidFill>
            <a:ln w="12700" cmpd="sng">
              <a:noFill/>
            </a:ln>
            <a:effectLst/>
          </p:spPr>
          <p:txBody>
            <a:bodyPr wrap="square" lIns="182880" tIns="137160" rIns="137160" bIns="137160" rtlCol="0" anchor="ctr">
              <a:noAutofit/>
            </a:bodyPr>
            <a:lstStyle/>
            <a:p>
              <a:pPr algn="ctr">
                <a:lnSpc>
                  <a:spcPct val="90000"/>
                </a:lnSpc>
                <a:spcBef>
                  <a:spcPts val="600"/>
                </a:spcBef>
              </a:pPr>
              <a:endParaRPr lang="en-US" sz="2000" dirty="0" err="1">
                <a:solidFill>
                  <a:schemeClr val="tx2"/>
                </a:solidFill>
              </a:endParaRPr>
            </a:p>
          </p:txBody>
        </p:sp>
        <p:sp>
          <p:nvSpPr>
            <p:cNvPr id="329" name="Right Arrow 328"/>
            <p:cNvSpPr/>
            <p:nvPr/>
          </p:nvSpPr>
          <p:spPr>
            <a:xfrm>
              <a:off x="2860803" y="4275714"/>
              <a:ext cx="274320" cy="163730"/>
            </a:xfrm>
            <a:prstGeom prst="rightArrow">
              <a:avLst/>
            </a:prstGeom>
            <a:solidFill>
              <a:schemeClr val="bg1">
                <a:alpha val="60000"/>
              </a:schemeClr>
            </a:solidFill>
            <a:ln w="12700" cmpd="sng">
              <a:noFill/>
            </a:ln>
            <a:effectLst/>
          </p:spPr>
          <p:txBody>
            <a:bodyPr wrap="square" lIns="182880" tIns="137160" rIns="137160" bIns="137160" rtlCol="0" anchor="ctr">
              <a:noAutofit/>
            </a:bodyPr>
            <a:lstStyle/>
            <a:p>
              <a:pPr algn="ctr">
                <a:lnSpc>
                  <a:spcPct val="90000"/>
                </a:lnSpc>
                <a:spcBef>
                  <a:spcPts val="600"/>
                </a:spcBef>
              </a:pPr>
              <a:endParaRPr lang="en-US" sz="2000" dirty="0" err="1">
                <a:solidFill>
                  <a:schemeClr val="tx2"/>
                </a:solidFill>
              </a:endParaRPr>
            </a:p>
          </p:txBody>
        </p:sp>
      </p:grpSp>
      <p:grpSp>
        <p:nvGrpSpPr>
          <p:cNvPr id="331" name="Group 330"/>
          <p:cNvGrpSpPr/>
          <p:nvPr/>
        </p:nvGrpSpPr>
        <p:grpSpPr>
          <a:xfrm>
            <a:off x="5321868" y="1784427"/>
            <a:ext cx="281162" cy="2653291"/>
            <a:chOff x="2857675" y="1786153"/>
            <a:chExt cx="281162" cy="2653291"/>
          </a:xfrm>
        </p:grpSpPr>
        <p:sp>
          <p:nvSpPr>
            <p:cNvPr id="332" name="Right Arrow 331"/>
            <p:cNvSpPr/>
            <p:nvPr/>
          </p:nvSpPr>
          <p:spPr>
            <a:xfrm>
              <a:off x="2864517" y="1786153"/>
              <a:ext cx="274320" cy="163730"/>
            </a:xfrm>
            <a:prstGeom prst="rightArrow">
              <a:avLst/>
            </a:prstGeom>
            <a:solidFill>
              <a:schemeClr val="bg1">
                <a:alpha val="60000"/>
              </a:schemeClr>
            </a:solidFill>
            <a:ln w="12700" cmpd="sng">
              <a:noFill/>
            </a:ln>
            <a:effectLst/>
          </p:spPr>
          <p:txBody>
            <a:bodyPr wrap="square" lIns="182880" tIns="137160" rIns="137160" bIns="137160" rtlCol="0" anchor="ctr">
              <a:noAutofit/>
            </a:bodyPr>
            <a:lstStyle/>
            <a:p>
              <a:pPr algn="ctr">
                <a:lnSpc>
                  <a:spcPct val="90000"/>
                </a:lnSpc>
                <a:spcBef>
                  <a:spcPts val="600"/>
                </a:spcBef>
              </a:pPr>
              <a:endParaRPr lang="en-US" sz="2000" dirty="0" err="1">
                <a:solidFill>
                  <a:schemeClr val="tx2"/>
                </a:solidFill>
              </a:endParaRPr>
            </a:p>
          </p:txBody>
        </p:sp>
        <p:sp>
          <p:nvSpPr>
            <p:cNvPr id="333" name="Right Arrow 332"/>
            <p:cNvSpPr/>
            <p:nvPr/>
          </p:nvSpPr>
          <p:spPr>
            <a:xfrm>
              <a:off x="2857675" y="3030933"/>
              <a:ext cx="274320" cy="163730"/>
            </a:xfrm>
            <a:prstGeom prst="rightArrow">
              <a:avLst/>
            </a:prstGeom>
            <a:solidFill>
              <a:schemeClr val="bg1">
                <a:alpha val="60000"/>
              </a:schemeClr>
            </a:solidFill>
            <a:ln w="12700" cmpd="sng">
              <a:noFill/>
            </a:ln>
            <a:effectLst/>
          </p:spPr>
          <p:txBody>
            <a:bodyPr wrap="square" lIns="182880" tIns="137160" rIns="137160" bIns="137160" rtlCol="0" anchor="ctr">
              <a:noAutofit/>
            </a:bodyPr>
            <a:lstStyle/>
            <a:p>
              <a:pPr algn="ctr">
                <a:lnSpc>
                  <a:spcPct val="90000"/>
                </a:lnSpc>
                <a:spcBef>
                  <a:spcPts val="600"/>
                </a:spcBef>
              </a:pPr>
              <a:endParaRPr lang="en-US" sz="2000" dirty="0" err="1">
                <a:solidFill>
                  <a:schemeClr val="tx2"/>
                </a:solidFill>
              </a:endParaRPr>
            </a:p>
          </p:txBody>
        </p:sp>
        <p:sp>
          <p:nvSpPr>
            <p:cNvPr id="334" name="Right Arrow 333"/>
            <p:cNvSpPr/>
            <p:nvPr/>
          </p:nvSpPr>
          <p:spPr>
            <a:xfrm>
              <a:off x="2860803" y="4275714"/>
              <a:ext cx="274320" cy="163730"/>
            </a:xfrm>
            <a:prstGeom prst="rightArrow">
              <a:avLst/>
            </a:prstGeom>
            <a:solidFill>
              <a:schemeClr val="bg1">
                <a:alpha val="60000"/>
              </a:schemeClr>
            </a:solidFill>
            <a:ln w="12700" cmpd="sng">
              <a:noFill/>
            </a:ln>
            <a:effectLst/>
          </p:spPr>
          <p:txBody>
            <a:bodyPr wrap="square" lIns="182880" tIns="137160" rIns="137160" bIns="137160" rtlCol="0" anchor="ctr">
              <a:noAutofit/>
            </a:bodyPr>
            <a:lstStyle/>
            <a:p>
              <a:pPr algn="ctr">
                <a:lnSpc>
                  <a:spcPct val="90000"/>
                </a:lnSpc>
                <a:spcBef>
                  <a:spcPts val="600"/>
                </a:spcBef>
              </a:pPr>
              <a:endParaRPr lang="en-US" sz="2000" dirty="0" err="1">
                <a:solidFill>
                  <a:schemeClr val="tx2"/>
                </a:solidFill>
              </a:endParaRPr>
            </a:p>
          </p:txBody>
        </p:sp>
      </p:grpSp>
    </p:spTree>
    <p:extLst>
      <p:ext uri="{BB962C8B-B14F-4D97-AF65-F5344CB8AC3E}">
        <p14:creationId xmlns:p14="http://schemas.microsoft.com/office/powerpoint/2010/main" val="352597297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w/PCF</a:t>
            </a:r>
            <a:endParaRPr lang="en-US" dirty="0"/>
          </a:p>
        </p:txBody>
      </p:sp>
      <p:sp>
        <p:nvSpPr>
          <p:cNvPr id="4" name="Subtitle 3"/>
          <p:cNvSpPr>
            <a:spLocks noGrp="1"/>
          </p:cNvSpPr>
          <p:nvPr>
            <p:ph type="subTitle" idx="11"/>
          </p:nvPr>
        </p:nvSpPr>
        <p:spPr/>
        <p:txBody>
          <a:bodyPr/>
          <a:lstStyle/>
          <a:p>
            <a:r>
              <a:rPr lang="en-US" dirty="0" smtClean="0"/>
              <a:t>Accelerate Change via Automated &amp; Orchestrated Pipelines</a:t>
            </a:r>
            <a:endParaRPr lang="en-US" dirty="0"/>
          </a:p>
        </p:txBody>
      </p:sp>
      <p:pic>
        <p:nvPicPr>
          <p:cNvPr id="10" name="Picture 9"/>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6035" y="3506523"/>
            <a:ext cx="1099917" cy="962962"/>
          </a:xfrm>
          <a:prstGeom prst="rect">
            <a:avLst/>
          </a:prstGeom>
        </p:spPr>
      </p:pic>
      <p:sp>
        <p:nvSpPr>
          <p:cNvPr id="7" name="TextBox 6"/>
          <p:cNvSpPr txBox="1"/>
          <p:nvPr/>
        </p:nvSpPr>
        <p:spPr>
          <a:xfrm>
            <a:off x="286014" y="4469485"/>
            <a:ext cx="1131720" cy="246221"/>
          </a:xfrm>
          <a:prstGeom prst="rect">
            <a:avLst/>
          </a:prstGeom>
          <a:noFill/>
        </p:spPr>
        <p:txBody>
          <a:bodyPr wrap="none" lIns="0" tIns="0" rIns="0" bIns="0" rtlCol="0">
            <a:spAutoFit/>
          </a:bodyPr>
          <a:lstStyle/>
          <a:p>
            <a:pPr defTabSz="457200" fontAlgn="auto">
              <a:spcBef>
                <a:spcPts val="0"/>
              </a:spcBef>
              <a:spcAft>
                <a:spcPts val="0"/>
              </a:spcAft>
            </a:pPr>
            <a:r>
              <a:rPr lang="en-US" sz="1600" dirty="0" smtClean="0">
                <a:solidFill>
                  <a:srgbClr val="717074"/>
                </a:solidFill>
                <a:latin typeface="Verdana"/>
              </a:rPr>
              <a:t>Application</a:t>
            </a:r>
          </a:p>
        </p:txBody>
      </p:sp>
      <p:sp>
        <p:nvSpPr>
          <p:cNvPr id="11" name="Right Arrow 10"/>
          <p:cNvSpPr/>
          <p:nvPr/>
        </p:nvSpPr>
        <p:spPr>
          <a:xfrm>
            <a:off x="1857478" y="3793619"/>
            <a:ext cx="5448822" cy="606202"/>
          </a:xfrm>
          <a:prstGeom prst="right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2" name="Rectangle 11"/>
          <p:cNvSpPr/>
          <p:nvPr/>
        </p:nvSpPr>
        <p:spPr>
          <a:xfrm>
            <a:off x="2158103" y="3723955"/>
            <a:ext cx="1202499" cy="745530"/>
          </a:xfrm>
          <a:prstGeom prst="rect">
            <a:avLst/>
          </a:prstGeom>
          <a:solidFill>
            <a:schemeClr val="tx2"/>
          </a:solidFill>
          <a:ln w="12700" cmpd="sng">
            <a:solidFill>
              <a:schemeClr val="accent1"/>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smtClean="0">
                <a:solidFill>
                  <a:schemeClr val="bg1"/>
                </a:solidFill>
                <a:latin typeface="+mn-lt"/>
              </a:rPr>
              <a:t>DEV</a:t>
            </a:r>
          </a:p>
        </p:txBody>
      </p:sp>
      <p:sp>
        <p:nvSpPr>
          <p:cNvPr id="13" name="Rectangle 12"/>
          <p:cNvSpPr/>
          <p:nvPr/>
        </p:nvSpPr>
        <p:spPr>
          <a:xfrm>
            <a:off x="3857750" y="3742976"/>
            <a:ext cx="1202499" cy="745530"/>
          </a:xfrm>
          <a:prstGeom prst="rect">
            <a:avLst/>
          </a:prstGeom>
          <a:solidFill>
            <a:schemeClr val="tx2"/>
          </a:solidFill>
          <a:ln w="12700" cmpd="sng">
            <a:solidFill>
              <a:schemeClr val="accent1"/>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smtClean="0">
                <a:solidFill>
                  <a:schemeClr val="bg1"/>
                </a:solidFill>
                <a:latin typeface="+mn-lt"/>
              </a:rPr>
              <a:t>TEST</a:t>
            </a:r>
          </a:p>
        </p:txBody>
      </p:sp>
      <p:sp>
        <p:nvSpPr>
          <p:cNvPr id="14" name="Rectangle 13"/>
          <p:cNvSpPr/>
          <p:nvPr/>
        </p:nvSpPr>
        <p:spPr>
          <a:xfrm>
            <a:off x="5557397" y="3749471"/>
            <a:ext cx="1202499" cy="745530"/>
          </a:xfrm>
          <a:prstGeom prst="rect">
            <a:avLst/>
          </a:prstGeom>
          <a:solidFill>
            <a:schemeClr val="tx2"/>
          </a:solidFill>
          <a:ln w="12700" cmpd="sng">
            <a:solidFill>
              <a:schemeClr val="accent1"/>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smtClean="0">
                <a:solidFill>
                  <a:schemeClr val="bg1"/>
                </a:solidFill>
                <a:latin typeface="+mn-lt"/>
              </a:rPr>
              <a:t>STAGE</a:t>
            </a:r>
          </a:p>
        </p:txBody>
      </p:sp>
      <p:sp>
        <p:nvSpPr>
          <p:cNvPr id="15" name="Rectangle 14"/>
          <p:cNvSpPr/>
          <p:nvPr/>
        </p:nvSpPr>
        <p:spPr>
          <a:xfrm>
            <a:off x="7306300" y="3723955"/>
            <a:ext cx="1202499" cy="745530"/>
          </a:xfrm>
          <a:prstGeom prst="rect">
            <a:avLst/>
          </a:prstGeom>
          <a:solidFill>
            <a:schemeClr val="tx2"/>
          </a:solidFill>
          <a:ln w="12700" cmpd="sng">
            <a:solidFill>
              <a:schemeClr val="accent1"/>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smtClean="0">
                <a:solidFill>
                  <a:schemeClr val="bg1"/>
                </a:solidFill>
                <a:latin typeface="+mn-lt"/>
              </a:rPr>
              <a:t>PROD</a:t>
            </a:r>
          </a:p>
        </p:txBody>
      </p:sp>
      <p:sp>
        <p:nvSpPr>
          <p:cNvPr id="16" name="Rectangle 15"/>
          <p:cNvSpPr/>
          <p:nvPr/>
        </p:nvSpPr>
        <p:spPr>
          <a:xfrm>
            <a:off x="2158103" y="3169487"/>
            <a:ext cx="1202499" cy="450937"/>
          </a:xfrm>
          <a:prstGeom prst="rect">
            <a:avLst/>
          </a:prstGeom>
          <a:solidFill>
            <a:srgbClr val="008775"/>
          </a:solidFill>
          <a:ln w="12700" cmpd="sng">
            <a:noFill/>
          </a:ln>
          <a:effectLst/>
        </p:spPr>
        <p:txBody>
          <a:bodyPr wrap="square" lIns="0" tIns="137160" rIns="0" bIns="137160" rtlCol="0" anchor="ctr">
            <a:noAutofit/>
          </a:bodyPr>
          <a:lstStyle/>
          <a:p>
            <a:pPr algn="ctr">
              <a:lnSpc>
                <a:spcPct val="90000"/>
              </a:lnSpc>
              <a:spcBef>
                <a:spcPts val="600"/>
              </a:spcBef>
              <a:spcAft>
                <a:spcPts val="0"/>
              </a:spcAft>
            </a:pPr>
            <a:r>
              <a:rPr lang="en-US" sz="1800" dirty="0" smtClean="0">
                <a:solidFill>
                  <a:schemeClr val="tx2"/>
                </a:solidFill>
                <a:latin typeface="+mn-lt"/>
              </a:rPr>
              <a:t>Pivotal CF</a:t>
            </a:r>
          </a:p>
        </p:txBody>
      </p:sp>
      <p:sp>
        <p:nvSpPr>
          <p:cNvPr id="17" name="Rectangle 16"/>
          <p:cNvSpPr/>
          <p:nvPr/>
        </p:nvSpPr>
        <p:spPr>
          <a:xfrm>
            <a:off x="3857750" y="3164302"/>
            <a:ext cx="1202499" cy="450937"/>
          </a:xfrm>
          <a:prstGeom prst="rect">
            <a:avLst/>
          </a:prstGeom>
          <a:solidFill>
            <a:srgbClr val="008775"/>
          </a:solidFill>
          <a:ln w="12700" cmpd="sng">
            <a:noFill/>
          </a:ln>
          <a:effectLst/>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a:lnSpc>
                <a:spcPct val="90000"/>
              </a:lnSpc>
              <a:spcBef>
                <a:spcPts val="600"/>
              </a:spcBef>
              <a:spcAft>
                <a:spcPts val="0"/>
              </a:spcAft>
            </a:pPr>
            <a:r>
              <a:rPr lang="en-US" sz="1800" dirty="0">
                <a:solidFill>
                  <a:schemeClr val="tx2"/>
                </a:solidFill>
                <a:latin typeface="+mn-lt"/>
              </a:rPr>
              <a:t>Pivotal CF</a:t>
            </a:r>
          </a:p>
        </p:txBody>
      </p:sp>
      <p:sp>
        <p:nvSpPr>
          <p:cNvPr id="18" name="Rectangle 17"/>
          <p:cNvSpPr/>
          <p:nvPr/>
        </p:nvSpPr>
        <p:spPr>
          <a:xfrm>
            <a:off x="5557396" y="3164302"/>
            <a:ext cx="1202499" cy="450937"/>
          </a:xfrm>
          <a:prstGeom prst="rect">
            <a:avLst/>
          </a:prstGeom>
          <a:solidFill>
            <a:srgbClr val="008775"/>
          </a:solidFill>
          <a:ln w="12700" cmpd="sng">
            <a:noFill/>
          </a:ln>
          <a:effectLst/>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a:lnSpc>
                <a:spcPct val="90000"/>
              </a:lnSpc>
              <a:spcBef>
                <a:spcPts val="600"/>
              </a:spcBef>
              <a:spcAft>
                <a:spcPts val="0"/>
              </a:spcAft>
            </a:pPr>
            <a:r>
              <a:rPr lang="en-US" sz="1800" dirty="0">
                <a:solidFill>
                  <a:schemeClr val="tx2"/>
                </a:solidFill>
                <a:latin typeface="+mn-lt"/>
              </a:rPr>
              <a:t>Pivotal CF</a:t>
            </a:r>
          </a:p>
        </p:txBody>
      </p:sp>
      <p:sp>
        <p:nvSpPr>
          <p:cNvPr id="19" name="Rectangle 18"/>
          <p:cNvSpPr/>
          <p:nvPr/>
        </p:nvSpPr>
        <p:spPr>
          <a:xfrm>
            <a:off x="7306300" y="3158270"/>
            <a:ext cx="1202499" cy="450937"/>
          </a:xfrm>
          <a:prstGeom prst="rect">
            <a:avLst/>
          </a:prstGeom>
          <a:solidFill>
            <a:srgbClr val="008775"/>
          </a:solidFill>
          <a:ln w="12700" cmpd="sng">
            <a:noFill/>
          </a:ln>
          <a:effectLst/>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a:lnSpc>
                <a:spcPct val="90000"/>
              </a:lnSpc>
              <a:spcBef>
                <a:spcPts val="600"/>
              </a:spcBef>
              <a:spcAft>
                <a:spcPts val="0"/>
              </a:spcAft>
            </a:pPr>
            <a:r>
              <a:rPr lang="en-US" sz="1800" dirty="0">
                <a:solidFill>
                  <a:schemeClr val="tx2"/>
                </a:solidFill>
                <a:latin typeface="+mn-lt"/>
              </a:rPr>
              <a:t>Pivotal CF</a:t>
            </a:r>
          </a:p>
        </p:txBody>
      </p:sp>
      <p:sp>
        <p:nvSpPr>
          <p:cNvPr id="20" name="Can 19"/>
          <p:cNvSpPr/>
          <p:nvPr/>
        </p:nvSpPr>
        <p:spPr>
          <a:xfrm>
            <a:off x="154542" y="1384377"/>
            <a:ext cx="1447899" cy="947176"/>
          </a:xfrm>
          <a:prstGeom prst="can">
            <a:avLst/>
          </a:prstGeom>
          <a:solidFill>
            <a:schemeClr val="bg1"/>
          </a:solidFill>
          <a:ln w="12700" cmpd="sng">
            <a:noFill/>
          </a:ln>
          <a:effectLst/>
        </p:spPr>
        <p:txBody>
          <a:bodyPr wrap="square" lIns="182880" tIns="0" rIns="137160" bIns="0" rtlCol="0" anchor="ctr">
            <a:noAutofit/>
          </a:bodyPr>
          <a:lstStyle/>
          <a:p>
            <a:pPr algn="ctr">
              <a:lnSpc>
                <a:spcPct val="90000"/>
              </a:lnSpc>
              <a:spcBef>
                <a:spcPts val="600"/>
              </a:spcBef>
              <a:spcAft>
                <a:spcPts val="0"/>
              </a:spcAft>
            </a:pPr>
            <a:r>
              <a:rPr lang="en-US" sz="1800" dirty="0" smtClean="0">
                <a:solidFill>
                  <a:schemeClr val="tx2"/>
                </a:solidFill>
                <a:latin typeface="+mn-lt"/>
              </a:rPr>
              <a:t>Source Code</a:t>
            </a:r>
          </a:p>
        </p:txBody>
      </p:sp>
      <p:sp>
        <p:nvSpPr>
          <p:cNvPr id="21" name="Can 20"/>
          <p:cNvSpPr/>
          <p:nvPr/>
        </p:nvSpPr>
        <p:spPr>
          <a:xfrm>
            <a:off x="4306989" y="1048054"/>
            <a:ext cx="1907291" cy="555812"/>
          </a:xfrm>
          <a:prstGeom prst="can">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dirty="0" smtClean="0">
                <a:solidFill>
                  <a:schemeClr val="tx2"/>
                </a:solidFill>
                <a:latin typeface="+mn-lt"/>
              </a:rPr>
              <a:t>Artifact Repo</a:t>
            </a:r>
          </a:p>
        </p:txBody>
      </p:sp>
      <p:cxnSp>
        <p:nvCxnSpPr>
          <p:cNvPr id="23" name="Straight Arrow Connector 22"/>
          <p:cNvCxnSpPr>
            <a:stCxn id="10" idx="0"/>
            <a:endCxn id="20" idx="3"/>
          </p:cNvCxnSpPr>
          <p:nvPr/>
        </p:nvCxnSpPr>
        <p:spPr>
          <a:xfrm flipH="1" flipV="1">
            <a:off x="878492" y="2331553"/>
            <a:ext cx="17502" cy="1174970"/>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141350" y="2424612"/>
            <a:ext cx="6367449" cy="521124"/>
          </a:xfrm>
          <a:prstGeom prst="rect">
            <a:avLst/>
          </a:prstGeom>
          <a:solidFill>
            <a:srgbClr val="008775"/>
          </a:solidFill>
          <a:ln w="12700" cmpd="sng">
            <a:noFill/>
          </a:ln>
          <a:effectLst/>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a:lnSpc>
                <a:spcPct val="90000"/>
              </a:lnSpc>
              <a:spcBef>
                <a:spcPts val="600"/>
              </a:spcBef>
              <a:spcAft>
                <a:spcPts val="0"/>
              </a:spcAft>
            </a:pPr>
            <a:r>
              <a:rPr lang="en-US" sz="1800" dirty="0">
                <a:solidFill>
                  <a:schemeClr val="tx2"/>
                </a:solidFill>
                <a:latin typeface="+mn-lt"/>
              </a:rPr>
              <a:t>Base Deploy </a:t>
            </a:r>
            <a:r>
              <a:rPr lang="en-US" sz="1800" dirty="0" smtClean="0">
                <a:solidFill>
                  <a:schemeClr val="tx2"/>
                </a:solidFill>
                <a:latin typeface="+mn-lt"/>
              </a:rPr>
              <a:t>Pipeline (Concourse)</a:t>
            </a:r>
            <a:endParaRPr lang="en-US" sz="1800" dirty="0">
              <a:solidFill>
                <a:schemeClr val="tx2"/>
              </a:solidFill>
              <a:latin typeface="+mn-lt"/>
            </a:endParaRPr>
          </a:p>
        </p:txBody>
      </p:sp>
      <p:sp>
        <p:nvSpPr>
          <p:cNvPr id="27" name="Rectangle 26"/>
          <p:cNvSpPr/>
          <p:nvPr/>
        </p:nvSpPr>
        <p:spPr>
          <a:xfrm>
            <a:off x="2128845" y="1235471"/>
            <a:ext cx="1202499" cy="521125"/>
          </a:xfrm>
          <a:prstGeom prst="rect">
            <a:avLst/>
          </a:prstGeom>
          <a:solidFill>
            <a:schemeClr val="bg1"/>
          </a:solidFill>
          <a:ln w="12700" cmpd="sng">
            <a:noFill/>
          </a:ln>
          <a:effectLst/>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a:lnSpc>
                <a:spcPct val="90000"/>
              </a:lnSpc>
              <a:spcBef>
                <a:spcPts val="600"/>
              </a:spcBef>
              <a:spcAft>
                <a:spcPts val="0"/>
              </a:spcAft>
            </a:pPr>
            <a:r>
              <a:rPr lang="en-US" sz="1600" dirty="0" smtClean="0">
                <a:solidFill>
                  <a:schemeClr val="tx2"/>
                </a:solidFill>
                <a:latin typeface="+mn-lt"/>
              </a:rPr>
              <a:t>Build</a:t>
            </a:r>
            <a:endParaRPr lang="en-US" sz="1600" dirty="0">
              <a:solidFill>
                <a:schemeClr val="tx2"/>
              </a:solidFill>
              <a:latin typeface="+mn-lt"/>
            </a:endParaRPr>
          </a:p>
        </p:txBody>
      </p:sp>
      <p:sp>
        <p:nvSpPr>
          <p:cNvPr id="29" name="Rectangle 28"/>
          <p:cNvSpPr/>
          <p:nvPr/>
        </p:nvSpPr>
        <p:spPr>
          <a:xfrm>
            <a:off x="2128845" y="1828178"/>
            <a:ext cx="1202499" cy="521125"/>
          </a:xfrm>
          <a:prstGeom prst="rect">
            <a:avLst/>
          </a:prstGeom>
          <a:solidFill>
            <a:schemeClr val="bg1"/>
          </a:solidFill>
          <a:ln w="12700" cmpd="sng">
            <a:noFill/>
          </a:ln>
          <a:effectLst/>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a:lnSpc>
                <a:spcPct val="90000"/>
              </a:lnSpc>
              <a:spcBef>
                <a:spcPts val="600"/>
              </a:spcBef>
              <a:spcAft>
                <a:spcPts val="0"/>
              </a:spcAft>
            </a:pPr>
            <a:r>
              <a:rPr lang="en-US" sz="1600" dirty="0" smtClean="0">
                <a:solidFill>
                  <a:schemeClr val="tx2"/>
                </a:solidFill>
                <a:latin typeface="+mn-lt"/>
              </a:rPr>
              <a:t>Test Framework</a:t>
            </a:r>
            <a:endParaRPr lang="en-US" sz="1600" dirty="0">
              <a:solidFill>
                <a:schemeClr val="tx2"/>
              </a:solidFill>
              <a:latin typeface="+mn-lt"/>
            </a:endParaRPr>
          </a:p>
        </p:txBody>
      </p:sp>
      <p:cxnSp>
        <p:nvCxnSpPr>
          <p:cNvPr id="35" name="Straight Arrow Connector 34"/>
          <p:cNvCxnSpPr/>
          <p:nvPr/>
        </p:nvCxnSpPr>
        <p:spPr>
          <a:xfrm>
            <a:off x="7970292" y="3603936"/>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503760" y="3603936"/>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214280" y="3603936"/>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754739" y="3603936"/>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63468" y="2932088"/>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496936" y="2932088"/>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207456" y="2932088"/>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747915" y="2932088"/>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2747915" y="2335655"/>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2741257" y="1636577"/>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endCxn id="26" idx="1"/>
          </p:cNvCxnSpPr>
          <p:nvPr/>
        </p:nvCxnSpPr>
        <p:spPr>
          <a:xfrm>
            <a:off x="1515066" y="2092527"/>
            <a:ext cx="626284" cy="592647"/>
          </a:xfrm>
          <a:prstGeom prst="bentConnector3">
            <a:avLst>
              <a:gd name="adj1" fmla="val 50000"/>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27" idx="1"/>
          </p:cNvCxnSpPr>
          <p:nvPr/>
        </p:nvCxnSpPr>
        <p:spPr>
          <a:xfrm flipV="1">
            <a:off x="1513410" y="1496034"/>
            <a:ext cx="615435" cy="283353"/>
          </a:xfrm>
          <a:prstGeom prst="bentConnector3">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21" idx="3"/>
          </p:cNvCxnSpPr>
          <p:nvPr/>
        </p:nvCxnSpPr>
        <p:spPr>
          <a:xfrm flipH="1">
            <a:off x="5260634" y="1603866"/>
            <a:ext cx="1" cy="971827"/>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21" idx="2"/>
          </p:cNvCxnSpPr>
          <p:nvPr/>
        </p:nvCxnSpPr>
        <p:spPr>
          <a:xfrm flipH="1">
            <a:off x="3331344" y="1325960"/>
            <a:ext cx="975645" cy="0"/>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Elbow Connector 72"/>
          <p:cNvCxnSpPr/>
          <p:nvPr/>
        </p:nvCxnSpPr>
        <p:spPr>
          <a:xfrm rot="16200000" flipV="1">
            <a:off x="3119797" y="1815415"/>
            <a:ext cx="971826" cy="548729"/>
          </a:xfrm>
          <a:prstGeom prst="bentConnector3">
            <a:avLst>
              <a:gd name="adj1" fmla="val 99813"/>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1272681" y="2342239"/>
            <a:ext cx="598241" cy="400110"/>
          </a:xfrm>
          <a:prstGeom prst="rect">
            <a:avLst/>
          </a:prstGeom>
          <a:noFill/>
        </p:spPr>
        <p:txBody>
          <a:bodyPr wrap="none" rtlCol="0">
            <a:spAutoFit/>
          </a:bodyPr>
          <a:lstStyle/>
          <a:p>
            <a:pPr algn="r">
              <a:spcBef>
                <a:spcPts val="0"/>
              </a:spcBef>
              <a:spcAft>
                <a:spcPts val="0"/>
              </a:spcAft>
              <a:buClr>
                <a:schemeClr val="bg1"/>
              </a:buClr>
            </a:pPr>
            <a:r>
              <a:rPr lang="en-US" sz="1000" dirty="0">
                <a:solidFill>
                  <a:schemeClr val="bg2"/>
                </a:solidFill>
                <a:latin typeface="+mn-lt"/>
              </a:rPr>
              <a:t>c</a:t>
            </a:r>
            <a:r>
              <a:rPr lang="en-US" sz="1000" dirty="0" smtClean="0">
                <a:solidFill>
                  <a:schemeClr val="bg2"/>
                </a:solidFill>
                <a:latin typeface="+mn-lt"/>
              </a:rPr>
              <a:t>ode</a:t>
            </a:r>
          </a:p>
          <a:p>
            <a:pPr algn="r">
              <a:spcBef>
                <a:spcPts val="0"/>
              </a:spcBef>
              <a:spcAft>
                <a:spcPts val="0"/>
              </a:spcAft>
              <a:buClr>
                <a:schemeClr val="bg1"/>
              </a:buClr>
            </a:pPr>
            <a:r>
              <a:rPr lang="en-US" sz="1000" dirty="0" smtClean="0">
                <a:solidFill>
                  <a:schemeClr val="bg2"/>
                </a:solidFill>
                <a:latin typeface="+mn-lt"/>
              </a:rPr>
              <a:t>commit</a:t>
            </a:r>
          </a:p>
        </p:txBody>
      </p:sp>
      <p:sp>
        <p:nvSpPr>
          <p:cNvPr id="77" name="TextBox 76"/>
          <p:cNvSpPr txBox="1"/>
          <p:nvPr/>
        </p:nvSpPr>
        <p:spPr>
          <a:xfrm>
            <a:off x="3819166" y="1775434"/>
            <a:ext cx="827126" cy="553998"/>
          </a:xfrm>
          <a:prstGeom prst="rect">
            <a:avLst/>
          </a:prstGeom>
          <a:noFill/>
        </p:spPr>
        <p:txBody>
          <a:bodyPr wrap="square" rtlCol="0">
            <a:spAutoFit/>
          </a:bodyPr>
          <a:lstStyle/>
          <a:p>
            <a:pPr>
              <a:spcBef>
                <a:spcPts val="0"/>
              </a:spcBef>
              <a:spcAft>
                <a:spcPts val="0"/>
              </a:spcAft>
              <a:buClr>
                <a:schemeClr val="bg1"/>
              </a:buClr>
            </a:pPr>
            <a:r>
              <a:rPr lang="en-US" sz="1000" dirty="0" smtClean="0">
                <a:solidFill>
                  <a:schemeClr val="bg2"/>
                </a:solidFill>
                <a:latin typeface="+mn-lt"/>
              </a:rPr>
              <a:t>release candidate build</a:t>
            </a:r>
          </a:p>
        </p:txBody>
      </p:sp>
      <p:sp>
        <p:nvSpPr>
          <p:cNvPr id="78" name="TextBox 77"/>
          <p:cNvSpPr txBox="1"/>
          <p:nvPr/>
        </p:nvSpPr>
        <p:spPr>
          <a:xfrm>
            <a:off x="1643937" y="1277566"/>
            <a:ext cx="453970" cy="246221"/>
          </a:xfrm>
          <a:prstGeom prst="rect">
            <a:avLst/>
          </a:prstGeom>
          <a:noFill/>
        </p:spPr>
        <p:txBody>
          <a:bodyPr wrap="none" rtlCol="0">
            <a:spAutoFit/>
          </a:bodyPr>
          <a:lstStyle/>
          <a:p>
            <a:pPr algn="r">
              <a:spcBef>
                <a:spcPts val="0"/>
              </a:spcBef>
              <a:spcAft>
                <a:spcPts val="0"/>
              </a:spcAft>
              <a:buClr>
                <a:schemeClr val="bg1"/>
              </a:buClr>
            </a:pPr>
            <a:r>
              <a:rPr lang="en-US" sz="1000" dirty="0" smtClean="0">
                <a:solidFill>
                  <a:schemeClr val="bg2"/>
                </a:solidFill>
                <a:latin typeface="+mn-lt"/>
              </a:rPr>
              <a:t>build</a:t>
            </a:r>
          </a:p>
        </p:txBody>
      </p:sp>
      <p:sp>
        <p:nvSpPr>
          <p:cNvPr id="79" name="TextBox 78"/>
          <p:cNvSpPr txBox="1"/>
          <p:nvPr/>
        </p:nvSpPr>
        <p:spPr>
          <a:xfrm>
            <a:off x="3331344" y="967387"/>
            <a:ext cx="1041343" cy="400110"/>
          </a:xfrm>
          <a:prstGeom prst="rect">
            <a:avLst/>
          </a:prstGeom>
          <a:noFill/>
        </p:spPr>
        <p:txBody>
          <a:bodyPr wrap="square" rtlCol="0">
            <a:spAutoFit/>
          </a:bodyPr>
          <a:lstStyle/>
          <a:p>
            <a:pPr algn="ctr">
              <a:spcBef>
                <a:spcPts val="0"/>
              </a:spcBef>
              <a:spcAft>
                <a:spcPts val="0"/>
              </a:spcAft>
              <a:buClr>
                <a:schemeClr val="bg1"/>
              </a:buClr>
            </a:pPr>
            <a:r>
              <a:rPr lang="en-US" sz="1000" dirty="0" smtClean="0">
                <a:solidFill>
                  <a:schemeClr val="bg2"/>
                </a:solidFill>
                <a:latin typeface="+mn-lt"/>
              </a:rPr>
              <a:t>get dependencies</a:t>
            </a:r>
          </a:p>
        </p:txBody>
      </p:sp>
      <p:sp>
        <p:nvSpPr>
          <p:cNvPr id="80" name="TextBox 79"/>
          <p:cNvSpPr txBox="1"/>
          <p:nvPr/>
        </p:nvSpPr>
        <p:spPr>
          <a:xfrm>
            <a:off x="2543204" y="2922851"/>
            <a:ext cx="1041343" cy="246221"/>
          </a:xfrm>
          <a:prstGeom prst="rect">
            <a:avLst/>
          </a:prstGeom>
          <a:noFill/>
        </p:spPr>
        <p:txBody>
          <a:bodyPr wrap="square" rtlCol="0">
            <a:spAutoFit/>
          </a:bodyPr>
          <a:lstStyle/>
          <a:p>
            <a:pPr algn="ctr">
              <a:spcBef>
                <a:spcPts val="0"/>
              </a:spcBef>
              <a:spcAft>
                <a:spcPts val="0"/>
              </a:spcAft>
              <a:buClr>
                <a:schemeClr val="bg1"/>
              </a:buClr>
            </a:pPr>
            <a:r>
              <a:rPr lang="en-US" sz="1000" dirty="0" err="1" smtClean="0">
                <a:solidFill>
                  <a:schemeClr val="bg2"/>
                </a:solidFill>
                <a:latin typeface="+mn-lt"/>
              </a:rPr>
              <a:t>cf</a:t>
            </a:r>
            <a:r>
              <a:rPr lang="en-US" sz="1000" dirty="0" smtClean="0">
                <a:solidFill>
                  <a:schemeClr val="bg2"/>
                </a:solidFill>
                <a:latin typeface="+mn-lt"/>
              </a:rPr>
              <a:t> push</a:t>
            </a:r>
          </a:p>
        </p:txBody>
      </p:sp>
      <p:sp>
        <p:nvSpPr>
          <p:cNvPr id="81" name="TextBox 80"/>
          <p:cNvSpPr txBox="1"/>
          <p:nvPr/>
        </p:nvSpPr>
        <p:spPr>
          <a:xfrm>
            <a:off x="4309231" y="2922851"/>
            <a:ext cx="1041343" cy="246221"/>
          </a:xfrm>
          <a:prstGeom prst="rect">
            <a:avLst/>
          </a:prstGeom>
          <a:noFill/>
        </p:spPr>
        <p:txBody>
          <a:bodyPr wrap="square" rtlCol="0">
            <a:spAutoFit/>
          </a:bodyPr>
          <a:lstStyle/>
          <a:p>
            <a:pPr algn="ctr">
              <a:spcBef>
                <a:spcPts val="0"/>
              </a:spcBef>
              <a:spcAft>
                <a:spcPts val="0"/>
              </a:spcAft>
              <a:buClr>
                <a:schemeClr val="bg1"/>
              </a:buClr>
            </a:pPr>
            <a:r>
              <a:rPr lang="en-US" sz="1000" dirty="0" err="1" smtClean="0">
                <a:solidFill>
                  <a:schemeClr val="bg2"/>
                </a:solidFill>
                <a:latin typeface="+mn-lt"/>
              </a:rPr>
              <a:t>cf</a:t>
            </a:r>
            <a:r>
              <a:rPr lang="en-US" sz="1000" dirty="0" smtClean="0">
                <a:solidFill>
                  <a:schemeClr val="bg2"/>
                </a:solidFill>
                <a:latin typeface="+mn-lt"/>
              </a:rPr>
              <a:t> push</a:t>
            </a:r>
          </a:p>
        </p:txBody>
      </p:sp>
      <p:sp>
        <p:nvSpPr>
          <p:cNvPr id="82" name="TextBox 81"/>
          <p:cNvSpPr txBox="1"/>
          <p:nvPr/>
        </p:nvSpPr>
        <p:spPr>
          <a:xfrm>
            <a:off x="5988980" y="2922851"/>
            <a:ext cx="1041343" cy="246221"/>
          </a:xfrm>
          <a:prstGeom prst="rect">
            <a:avLst/>
          </a:prstGeom>
          <a:noFill/>
        </p:spPr>
        <p:txBody>
          <a:bodyPr wrap="square" rtlCol="0">
            <a:spAutoFit/>
          </a:bodyPr>
          <a:lstStyle/>
          <a:p>
            <a:pPr algn="ctr">
              <a:spcBef>
                <a:spcPts val="0"/>
              </a:spcBef>
              <a:spcAft>
                <a:spcPts val="0"/>
              </a:spcAft>
              <a:buClr>
                <a:schemeClr val="bg1"/>
              </a:buClr>
            </a:pPr>
            <a:r>
              <a:rPr lang="en-US" sz="1000" dirty="0" err="1" smtClean="0">
                <a:solidFill>
                  <a:schemeClr val="bg2"/>
                </a:solidFill>
                <a:latin typeface="+mn-lt"/>
              </a:rPr>
              <a:t>cf</a:t>
            </a:r>
            <a:r>
              <a:rPr lang="en-US" sz="1000" dirty="0" smtClean="0">
                <a:solidFill>
                  <a:schemeClr val="bg2"/>
                </a:solidFill>
                <a:latin typeface="+mn-lt"/>
              </a:rPr>
              <a:t> push</a:t>
            </a:r>
          </a:p>
        </p:txBody>
      </p:sp>
      <p:sp>
        <p:nvSpPr>
          <p:cNvPr id="83" name="TextBox 82"/>
          <p:cNvSpPr txBox="1"/>
          <p:nvPr/>
        </p:nvSpPr>
        <p:spPr>
          <a:xfrm>
            <a:off x="7757905" y="2922851"/>
            <a:ext cx="1041343" cy="246221"/>
          </a:xfrm>
          <a:prstGeom prst="rect">
            <a:avLst/>
          </a:prstGeom>
          <a:noFill/>
        </p:spPr>
        <p:txBody>
          <a:bodyPr wrap="square" rtlCol="0">
            <a:spAutoFit/>
          </a:bodyPr>
          <a:lstStyle/>
          <a:p>
            <a:pPr algn="ctr">
              <a:spcBef>
                <a:spcPts val="0"/>
              </a:spcBef>
              <a:spcAft>
                <a:spcPts val="0"/>
              </a:spcAft>
              <a:buClr>
                <a:schemeClr val="bg1"/>
              </a:buClr>
            </a:pPr>
            <a:r>
              <a:rPr lang="en-US" sz="1000" dirty="0" err="1" smtClean="0">
                <a:solidFill>
                  <a:schemeClr val="bg2"/>
                </a:solidFill>
                <a:latin typeface="+mn-lt"/>
              </a:rPr>
              <a:t>cf</a:t>
            </a:r>
            <a:r>
              <a:rPr lang="en-US" sz="1000" dirty="0" smtClean="0">
                <a:solidFill>
                  <a:schemeClr val="bg2"/>
                </a:solidFill>
                <a:latin typeface="+mn-lt"/>
              </a:rPr>
              <a:t> push</a:t>
            </a:r>
          </a:p>
        </p:txBody>
      </p:sp>
      <p:sp>
        <p:nvSpPr>
          <p:cNvPr id="84" name="TextBox 83"/>
          <p:cNvSpPr txBox="1"/>
          <p:nvPr/>
        </p:nvSpPr>
        <p:spPr>
          <a:xfrm>
            <a:off x="5259441" y="1750808"/>
            <a:ext cx="1041343" cy="553998"/>
          </a:xfrm>
          <a:prstGeom prst="rect">
            <a:avLst/>
          </a:prstGeom>
          <a:noFill/>
        </p:spPr>
        <p:txBody>
          <a:bodyPr wrap="square" rtlCol="0">
            <a:spAutoFit/>
          </a:bodyPr>
          <a:lstStyle/>
          <a:p>
            <a:pPr>
              <a:spcBef>
                <a:spcPts val="0"/>
              </a:spcBef>
              <a:spcAft>
                <a:spcPts val="0"/>
              </a:spcAft>
              <a:buClr>
                <a:schemeClr val="bg1"/>
              </a:buClr>
            </a:pPr>
            <a:r>
              <a:rPr lang="en-US" sz="1000" dirty="0">
                <a:solidFill>
                  <a:schemeClr val="bg2"/>
                </a:solidFill>
                <a:latin typeface="+mn-lt"/>
              </a:rPr>
              <a:t>k</a:t>
            </a:r>
            <a:r>
              <a:rPr lang="en-US" sz="1000" dirty="0" smtClean="0">
                <a:solidFill>
                  <a:schemeClr val="bg2"/>
                </a:solidFill>
                <a:latin typeface="+mn-lt"/>
              </a:rPr>
              <a:t>nown good artifacts &amp; build packs</a:t>
            </a:r>
          </a:p>
        </p:txBody>
      </p:sp>
      <p:cxnSp>
        <p:nvCxnSpPr>
          <p:cNvPr id="44" name="Straight Arrow Connector 43"/>
          <p:cNvCxnSpPr/>
          <p:nvPr/>
        </p:nvCxnSpPr>
        <p:spPr>
          <a:xfrm flipV="1">
            <a:off x="4503760" y="4392621"/>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V="1">
            <a:off x="6214280" y="4392621"/>
            <a:ext cx="0" cy="24003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835031" y="4622101"/>
            <a:ext cx="3151824" cy="246221"/>
          </a:xfrm>
          <a:prstGeom prst="rect">
            <a:avLst/>
          </a:prstGeom>
          <a:noFill/>
        </p:spPr>
        <p:txBody>
          <a:bodyPr wrap="none" rtlCol="0">
            <a:spAutoFit/>
          </a:bodyPr>
          <a:lstStyle/>
          <a:p>
            <a:pPr algn="ctr">
              <a:spcBef>
                <a:spcPts val="0"/>
              </a:spcBef>
              <a:spcAft>
                <a:spcPts val="0"/>
              </a:spcAft>
              <a:buClr>
                <a:schemeClr val="bg1"/>
              </a:buClr>
            </a:pPr>
            <a:r>
              <a:rPr lang="en-US" sz="1000" i="1" dirty="0" smtClean="0">
                <a:solidFill>
                  <a:schemeClr val="bg2"/>
                </a:solidFill>
                <a:latin typeface="+mn-lt"/>
              </a:rPr>
              <a:t>3</a:t>
            </a:r>
            <a:r>
              <a:rPr lang="en-US" sz="1000" i="1" baseline="30000" dirty="0" smtClean="0">
                <a:solidFill>
                  <a:schemeClr val="bg2"/>
                </a:solidFill>
                <a:latin typeface="+mn-lt"/>
              </a:rPr>
              <a:t>rd</a:t>
            </a:r>
            <a:r>
              <a:rPr lang="en-US" sz="1000" i="1" dirty="0" smtClean="0">
                <a:solidFill>
                  <a:schemeClr val="bg2"/>
                </a:solidFill>
                <a:latin typeface="+mn-lt"/>
              </a:rPr>
              <a:t> Party Testing, Verification, and Validation Tooling</a:t>
            </a:r>
          </a:p>
        </p:txBody>
      </p:sp>
    </p:spTree>
    <p:extLst>
      <p:ext uri="{BB962C8B-B14F-4D97-AF65-F5344CB8AC3E}">
        <p14:creationId xmlns:p14="http://schemas.microsoft.com/office/powerpoint/2010/main" val="25338842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p:cNvGrpSpPr/>
          <p:nvPr/>
        </p:nvGrpSpPr>
        <p:grpSpPr>
          <a:xfrm>
            <a:off x="3430534" y="1200874"/>
            <a:ext cx="5422953" cy="3426958"/>
            <a:chOff x="1030765" y="1085850"/>
            <a:chExt cx="3403448" cy="2976069"/>
          </a:xfrm>
          <a:noFill/>
        </p:grpSpPr>
        <p:sp>
          <p:nvSpPr>
            <p:cNvPr id="137" name="Rounded Rectangle 136"/>
            <p:cNvSpPr/>
            <p:nvPr/>
          </p:nvSpPr>
          <p:spPr>
            <a:xfrm>
              <a:off x="1030766" y="1085850"/>
              <a:ext cx="3403447" cy="449845"/>
            </a:xfrm>
            <a:prstGeom prst="roundRect">
              <a:avLst/>
            </a:prstGeom>
            <a:grpFill/>
            <a:ln w="12700" cmpd="sng">
              <a:solidFill>
                <a:schemeClr val="tx1">
                  <a:lumMod val="40000"/>
                  <a:lumOff val="6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Rounded Rectangle 137"/>
            <p:cNvSpPr/>
            <p:nvPr/>
          </p:nvSpPr>
          <p:spPr>
            <a:xfrm>
              <a:off x="1030765" y="1568261"/>
              <a:ext cx="3403447" cy="555412"/>
            </a:xfrm>
            <a:prstGeom prst="roundRect">
              <a:avLst/>
            </a:prstGeom>
            <a:grpFill/>
            <a:ln w="12700" cmpd="sng">
              <a:solidFill>
                <a:schemeClr val="tx1">
                  <a:lumMod val="40000"/>
                  <a:lumOff val="6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1030765" y="2146482"/>
              <a:ext cx="3403447" cy="872321"/>
            </a:xfrm>
            <a:prstGeom prst="roundRect">
              <a:avLst/>
            </a:prstGeom>
            <a:grpFill/>
            <a:ln w="12700" cmpd="sng">
              <a:solidFill>
                <a:schemeClr val="tx1">
                  <a:lumMod val="40000"/>
                  <a:lumOff val="6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1" name="Rounded Rectangle 140"/>
            <p:cNvSpPr/>
            <p:nvPr/>
          </p:nvSpPr>
          <p:spPr>
            <a:xfrm>
              <a:off x="1030765" y="3059358"/>
              <a:ext cx="3403447" cy="1002561"/>
            </a:xfrm>
            <a:prstGeom prst="roundRect">
              <a:avLst/>
            </a:prstGeom>
            <a:grpFill/>
            <a:ln w="12700" cmpd="sng">
              <a:solidFill>
                <a:schemeClr val="tx1">
                  <a:lumMod val="40000"/>
                  <a:lumOff val="6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Emerging Standards, Frameworks, Tooling</a:t>
            </a:r>
            <a:endParaRPr lang="en-US" dirty="0"/>
          </a:p>
        </p:txBody>
      </p:sp>
      <p:sp>
        <p:nvSpPr>
          <p:cNvPr id="3" name="Content Placeholder 2"/>
          <p:cNvSpPr>
            <a:spLocks noGrp="1"/>
          </p:cNvSpPr>
          <p:nvPr>
            <p:ph type="subTitle" idx="11"/>
          </p:nvPr>
        </p:nvSpPr>
        <p:spPr>
          <a:xfrm>
            <a:off x="266700" y="640702"/>
            <a:ext cx="7960422" cy="313267"/>
          </a:xfrm>
        </p:spPr>
        <p:txBody>
          <a:bodyPr/>
          <a:lstStyle/>
          <a:p>
            <a:r>
              <a:rPr lang="en-US" dirty="0" smtClean="0"/>
              <a:t>Application-centric governance models</a:t>
            </a:r>
          </a:p>
        </p:txBody>
      </p:sp>
      <p:grpSp>
        <p:nvGrpSpPr>
          <p:cNvPr id="9" name="Group 8"/>
          <p:cNvGrpSpPr/>
          <p:nvPr/>
        </p:nvGrpSpPr>
        <p:grpSpPr>
          <a:xfrm>
            <a:off x="669284" y="1182463"/>
            <a:ext cx="3081402" cy="3447891"/>
            <a:chOff x="1030765" y="1085850"/>
            <a:chExt cx="3403448" cy="2976069"/>
          </a:xfrm>
          <a:gradFill>
            <a:gsLst>
              <a:gs pos="100000">
                <a:schemeClr val="bg1"/>
              </a:gs>
              <a:gs pos="0">
                <a:schemeClr val="bg1">
                  <a:lumMod val="20000"/>
                  <a:lumOff val="80000"/>
                </a:schemeClr>
              </a:gs>
            </a:gsLst>
            <a:lin ang="5400000" scaled="1"/>
          </a:gradFill>
          <a:effectLst/>
        </p:grpSpPr>
        <p:sp>
          <p:nvSpPr>
            <p:cNvPr id="4" name="Rounded Rectangle 3"/>
            <p:cNvSpPr/>
            <p:nvPr/>
          </p:nvSpPr>
          <p:spPr>
            <a:xfrm>
              <a:off x="1030766" y="1085850"/>
              <a:ext cx="3403447" cy="449845"/>
            </a:xfrm>
            <a:prstGeom prst="rect">
              <a:avLst/>
            </a:prstGeom>
            <a:solidFill>
              <a:srgbClr val="2C95DD"/>
            </a:solidFill>
            <a:ln w="38100" cap="flat" cmpd="sng" algn="ctr">
              <a:solidFill>
                <a:schemeClr val="tx2"/>
              </a:solidFill>
              <a:prstDash val="solid"/>
            </a:ln>
            <a:effectLst/>
          </p:spPr>
          <p:txBody>
            <a:bodyPr lIns="0" tIns="0" rIns="0" bIns="45720" rtlCol="0" anchor="ctr"/>
            <a:lstStyle/>
            <a:p>
              <a:pPr algn="ctr" defTabSz="457200" fontAlgn="auto">
                <a:spcBef>
                  <a:spcPts val="0"/>
                </a:spcBef>
                <a:spcAft>
                  <a:spcPts val="0"/>
                </a:spcAft>
              </a:pPr>
              <a:r>
                <a:rPr lang="en-US" sz="1400" kern="0" cap="all" dirty="0">
                  <a:solidFill>
                    <a:prstClr val="white"/>
                  </a:solidFill>
                  <a:latin typeface="Verdana"/>
                </a:rPr>
                <a:t>ENTERPRISE</a:t>
              </a:r>
            </a:p>
          </p:txBody>
        </p:sp>
        <p:sp>
          <p:nvSpPr>
            <p:cNvPr id="5" name="Rounded Rectangle 4"/>
            <p:cNvSpPr/>
            <p:nvPr/>
          </p:nvSpPr>
          <p:spPr>
            <a:xfrm>
              <a:off x="1030765" y="1568261"/>
              <a:ext cx="3403447" cy="555412"/>
            </a:xfrm>
            <a:prstGeom prst="rect">
              <a:avLst/>
            </a:prstGeom>
            <a:solidFill>
              <a:srgbClr val="2C95DD"/>
            </a:solidFill>
            <a:ln w="38100" cap="flat" cmpd="sng" algn="ctr">
              <a:solidFill>
                <a:schemeClr val="tx2"/>
              </a:solidFill>
              <a:prstDash val="solid"/>
            </a:ln>
            <a:effectLst/>
          </p:spPr>
          <p:txBody>
            <a:bodyPr lIns="0" tIns="0" rIns="0" bIns="45720" rtlCol="0" anchor="ctr"/>
            <a:lstStyle/>
            <a:p>
              <a:pPr algn="ctr" defTabSz="457200" fontAlgn="auto">
                <a:spcBef>
                  <a:spcPts val="0"/>
                </a:spcBef>
                <a:spcAft>
                  <a:spcPts val="0"/>
                </a:spcAft>
              </a:pPr>
              <a:r>
                <a:rPr lang="en-US" sz="1400" kern="0" cap="all" dirty="0">
                  <a:solidFill>
                    <a:prstClr val="white"/>
                  </a:solidFill>
                  <a:latin typeface="Verdana"/>
                </a:rPr>
                <a:t>PORTFOLIO (L.O.B.)</a:t>
              </a:r>
            </a:p>
          </p:txBody>
        </p:sp>
        <p:sp>
          <p:nvSpPr>
            <p:cNvPr id="6" name="Rounded Rectangle 5"/>
            <p:cNvSpPr/>
            <p:nvPr/>
          </p:nvSpPr>
          <p:spPr>
            <a:xfrm>
              <a:off x="1030765" y="2161897"/>
              <a:ext cx="3403447" cy="865324"/>
            </a:xfrm>
            <a:prstGeom prst="rect">
              <a:avLst/>
            </a:prstGeom>
            <a:solidFill>
              <a:srgbClr val="2C95DD"/>
            </a:solidFill>
            <a:ln w="38100" cap="flat" cmpd="sng" algn="ctr">
              <a:solidFill>
                <a:schemeClr val="tx2"/>
              </a:solidFill>
              <a:prstDash val="solid"/>
            </a:ln>
            <a:effectLst/>
          </p:spPr>
          <p:txBody>
            <a:bodyPr lIns="0" tIns="0" rIns="0" bIns="45720" rtlCol="0" anchor="ctr"/>
            <a:lstStyle/>
            <a:p>
              <a:pPr algn="ctr" defTabSz="457200" fontAlgn="auto">
                <a:spcBef>
                  <a:spcPts val="0"/>
                </a:spcBef>
                <a:spcAft>
                  <a:spcPts val="0"/>
                </a:spcAft>
              </a:pPr>
              <a:r>
                <a:rPr lang="en-US" sz="1400" kern="0" cap="all" dirty="0" smtClean="0">
                  <a:solidFill>
                    <a:prstClr val="white"/>
                  </a:solidFill>
                  <a:latin typeface="Verdana"/>
                </a:rPr>
                <a:t>ARCHETYPE</a:t>
              </a:r>
              <a:endParaRPr lang="en-US" sz="1400" kern="0" cap="all" dirty="0">
                <a:solidFill>
                  <a:prstClr val="white"/>
                </a:solidFill>
                <a:latin typeface="Verdana"/>
              </a:endParaRPr>
            </a:p>
          </p:txBody>
        </p:sp>
        <p:sp>
          <p:nvSpPr>
            <p:cNvPr id="7" name="Rounded Rectangle 6"/>
            <p:cNvSpPr/>
            <p:nvPr/>
          </p:nvSpPr>
          <p:spPr>
            <a:xfrm>
              <a:off x="1030765" y="3065445"/>
              <a:ext cx="3403447" cy="996474"/>
            </a:xfrm>
            <a:prstGeom prst="rect">
              <a:avLst/>
            </a:prstGeom>
            <a:solidFill>
              <a:srgbClr val="2C95DD"/>
            </a:solidFill>
            <a:ln w="38100" cap="flat" cmpd="sng" algn="ctr">
              <a:solidFill>
                <a:schemeClr val="tx2"/>
              </a:solidFill>
              <a:prstDash val="solid"/>
            </a:ln>
            <a:effectLst/>
          </p:spPr>
          <p:txBody>
            <a:bodyPr lIns="0" tIns="0" rIns="0" bIns="45720" rtlCol="0" anchor="ctr"/>
            <a:lstStyle/>
            <a:p>
              <a:pPr algn="ctr" defTabSz="457200" fontAlgn="auto">
                <a:spcBef>
                  <a:spcPts val="0"/>
                </a:spcBef>
                <a:spcAft>
                  <a:spcPts val="0"/>
                </a:spcAft>
              </a:pPr>
              <a:r>
                <a:rPr lang="en-US" sz="1400" kern="0" cap="all" dirty="0">
                  <a:solidFill>
                    <a:prstClr val="white"/>
                  </a:solidFill>
                  <a:latin typeface="Verdana"/>
                </a:rPr>
                <a:t>APPLICATION</a:t>
              </a:r>
            </a:p>
          </p:txBody>
        </p:sp>
      </p:grpSp>
      <p:sp>
        <p:nvSpPr>
          <p:cNvPr id="8" name="Up Arrow 7"/>
          <p:cNvSpPr/>
          <p:nvPr/>
        </p:nvSpPr>
        <p:spPr>
          <a:xfrm>
            <a:off x="2080413" y="3304248"/>
            <a:ext cx="306853" cy="301634"/>
          </a:xfrm>
          <a:prstGeom prst="upArrow">
            <a:avLst/>
          </a:prstGeom>
          <a:solidFill>
            <a:schemeClr val="tx1">
              <a:lumMod val="60000"/>
              <a:lumOff val="40000"/>
            </a:schemeClr>
          </a:solidFill>
          <a:ln w="12700" cmpd="sng">
            <a:solidFill>
              <a:schemeClr val="tx1">
                <a:lumMod val="75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73" name="Up Arrow 72"/>
          <p:cNvSpPr/>
          <p:nvPr/>
        </p:nvSpPr>
        <p:spPr>
          <a:xfrm>
            <a:off x="2080413" y="2257453"/>
            <a:ext cx="306853" cy="301634"/>
          </a:xfrm>
          <a:prstGeom prst="upArrow">
            <a:avLst/>
          </a:prstGeom>
          <a:solidFill>
            <a:schemeClr val="tx1">
              <a:lumMod val="60000"/>
              <a:lumOff val="40000"/>
            </a:schemeClr>
          </a:solidFill>
          <a:ln w="12700" cmpd="sng">
            <a:solidFill>
              <a:schemeClr val="tx1">
                <a:lumMod val="75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81" name="Up Arrow 80"/>
          <p:cNvSpPr/>
          <p:nvPr/>
        </p:nvSpPr>
        <p:spPr>
          <a:xfrm>
            <a:off x="2080413" y="1569703"/>
            <a:ext cx="306853" cy="301634"/>
          </a:xfrm>
          <a:prstGeom prst="upArrow">
            <a:avLst/>
          </a:prstGeom>
          <a:solidFill>
            <a:schemeClr val="tx1">
              <a:lumMod val="60000"/>
              <a:lumOff val="40000"/>
            </a:schemeClr>
          </a:solidFill>
          <a:ln w="12700" cmpd="sng">
            <a:solidFill>
              <a:schemeClr val="tx1">
                <a:lumMod val="75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pic>
        <p:nvPicPr>
          <p:cNvPr id="82" name="Picture 81"/>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870796" y="3605882"/>
            <a:ext cx="872165" cy="872165"/>
          </a:xfrm>
          <a:prstGeom prst="rect">
            <a:avLst/>
          </a:prstGeom>
        </p:spPr>
      </p:pic>
      <p:pic>
        <p:nvPicPr>
          <p:cNvPr id="85" name="Picture 84"/>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844210" y="3605882"/>
            <a:ext cx="872165" cy="872165"/>
          </a:xfrm>
          <a:prstGeom prst="rect">
            <a:avLst/>
          </a:prstGeom>
        </p:spPr>
      </p:pic>
      <p:pic>
        <p:nvPicPr>
          <p:cNvPr id="87" name="Picture 86"/>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817624" y="3605882"/>
            <a:ext cx="872165" cy="872165"/>
          </a:xfrm>
          <a:prstGeom prst="rect">
            <a:avLst/>
          </a:prstGeom>
        </p:spPr>
      </p:pic>
      <p:pic>
        <p:nvPicPr>
          <p:cNvPr id="88" name="Picture 87"/>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791039" y="3605882"/>
            <a:ext cx="872165" cy="872165"/>
          </a:xfrm>
          <a:prstGeom prst="rect">
            <a:avLst/>
          </a:prstGeom>
        </p:spPr>
      </p:pic>
      <p:pic>
        <p:nvPicPr>
          <p:cNvPr id="93" name="Picture 92"/>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59412" y="1729642"/>
            <a:ext cx="666892" cy="666892"/>
          </a:xfrm>
          <a:prstGeom prst="rect">
            <a:avLst/>
          </a:prstGeom>
        </p:spPr>
      </p:pic>
      <p:sp>
        <p:nvSpPr>
          <p:cNvPr id="19" name="Rectangle 18"/>
          <p:cNvSpPr/>
          <p:nvPr/>
        </p:nvSpPr>
        <p:spPr>
          <a:xfrm>
            <a:off x="5249853" y="3988761"/>
            <a:ext cx="234017" cy="45719"/>
          </a:xfrm>
          <a:prstGeom prst="rect">
            <a:avLst/>
          </a:prstGeom>
          <a:solidFill>
            <a:schemeClr val="bg1"/>
          </a:solidFill>
          <a:ln w="1270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94" name="Rectangle 93"/>
          <p:cNvSpPr/>
          <p:nvPr/>
        </p:nvSpPr>
        <p:spPr>
          <a:xfrm>
            <a:off x="6225544" y="3988761"/>
            <a:ext cx="234017" cy="45719"/>
          </a:xfrm>
          <a:prstGeom prst="rect">
            <a:avLst/>
          </a:prstGeom>
          <a:solidFill>
            <a:schemeClr val="bg1"/>
          </a:solidFill>
          <a:ln w="1270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96" name="Rectangle 95"/>
          <p:cNvSpPr/>
          <p:nvPr/>
        </p:nvSpPr>
        <p:spPr>
          <a:xfrm>
            <a:off x="7201235" y="3988761"/>
            <a:ext cx="234017" cy="45719"/>
          </a:xfrm>
          <a:prstGeom prst="rect">
            <a:avLst/>
          </a:prstGeom>
          <a:solidFill>
            <a:schemeClr val="bg1"/>
          </a:solidFill>
          <a:ln w="1270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97" name="Rectangle 96"/>
          <p:cNvSpPr/>
          <p:nvPr/>
        </p:nvSpPr>
        <p:spPr>
          <a:xfrm>
            <a:off x="8176925" y="3988761"/>
            <a:ext cx="234017" cy="45719"/>
          </a:xfrm>
          <a:prstGeom prst="rect">
            <a:avLst/>
          </a:prstGeom>
          <a:solidFill>
            <a:schemeClr val="bg1"/>
          </a:solidFill>
          <a:ln w="1270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98" name="Rectangle 97"/>
          <p:cNvSpPr/>
          <p:nvPr/>
        </p:nvSpPr>
        <p:spPr>
          <a:xfrm>
            <a:off x="5249853" y="4110103"/>
            <a:ext cx="234017" cy="45719"/>
          </a:xfrm>
          <a:prstGeom prst="rect">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05" name="Rectangle 104"/>
          <p:cNvSpPr/>
          <p:nvPr/>
        </p:nvSpPr>
        <p:spPr>
          <a:xfrm>
            <a:off x="6225544" y="4110103"/>
            <a:ext cx="234017" cy="45719"/>
          </a:xfrm>
          <a:prstGeom prst="rect">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06" name="Rectangle 105"/>
          <p:cNvSpPr/>
          <p:nvPr/>
        </p:nvSpPr>
        <p:spPr>
          <a:xfrm>
            <a:off x="5249853" y="4227111"/>
            <a:ext cx="234017" cy="45719"/>
          </a:xfrm>
          <a:prstGeom prst="rect">
            <a:avLst/>
          </a:prstGeom>
          <a:solidFill>
            <a:schemeClr val="tx2">
              <a:lumMod val="95000"/>
            </a:schemeClr>
          </a:solidFill>
          <a:ln w="12700" cmpd="sng">
            <a:solidFill>
              <a:schemeClr val="tx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07" name="Rectangle 106"/>
          <p:cNvSpPr/>
          <p:nvPr/>
        </p:nvSpPr>
        <p:spPr>
          <a:xfrm>
            <a:off x="6225544" y="4227111"/>
            <a:ext cx="234017" cy="45719"/>
          </a:xfrm>
          <a:prstGeom prst="rect">
            <a:avLst/>
          </a:prstGeom>
          <a:solidFill>
            <a:schemeClr val="tx1">
              <a:lumMod val="20000"/>
              <a:lumOff val="80000"/>
            </a:schemeClr>
          </a:solidFill>
          <a:ln w="12700" cmpd="sng">
            <a:solidFill>
              <a:schemeClr val="tx1">
                <a:lumMod val="20000"/>
                <a:lumOff val="80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08" name="Rectangle 107"/>
          <p:cNvSpPr/>
          <p:nvPr/>
        </p:nvSpPr>
        <p:spPr>
          <a:xfrm>
            <a:off x="7201234" y="4227111"/>
            <a:ext cx="234017" cy="45719"/>
          </a:xfrm>
          <a:prstGeom prst="rect">
            <a:avLst/>
          </a:prstGeom>
          <a:solidFill>
            <a:schemeClr val="tx1">
              <a:lumMod val="60000"/>
              <a:lumOff val="40000"/>
            </a:schemeClr>
          </a:solidFill>
          <a:ln w="12700" cmpd="sng">
            <a:solidFill>
              <a:schemeClr val="tx1">
                <a:lumMod val="60000"/>
                <a:lumOff val="40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09" name="Rectangle 108"/>
          <p:cNvSpPr/>
          <p:nvPr/>
        </p:nvSpPr>
        <p:spPr>
          <a:xfrm>
            <a:off x="8176925" y="4227111"/>
            <a:ext cx="234017" cy="45719"/>
          </a:xfrm>
          <a:prstGeom prst="rect">
            <a:avLst/>
          </a:prstGeom>
          <a:solidFill>
            <a:schemeClr val="tx1">
              <a:lumMod val="75000"/>
            </a:schemeClr>
          </a:solidFill>
          <a:ln w="12700" cmpd="sng">
            <a:solidFill>
              <a:schemeClr val="tx1">
                <a:lumMod val="75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10" name="Rectangle 109"/>
          <p:cNvSpPr/>
          <p:nvPr/>
        </p:nvSpPr>
        <p:spPr>
          <a:xfrm>
            <a:off x="7196141" y="4110103"/>
            <a:ext cx="234017" cy="45719"/>
          </a:xfrm>
          <a:prstGeom prst="rect">
            <a:avLst/>
          </a:prstGeom>
          <a:solidFill>
            <a:schemeClr val="accent2"/>
          </a:solidFill>
          <a:ln w="12700" cmpd="sng">
            <a:solidFill>
              <a:schemeClr val="accent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11" name="Rectangle 110"/>
          <p:cNvSpPr/>
          <p:nvPr/>
        </p:nvSpPr>
        <p:spPr>
          <a:xfrm>
            <a:off x="8176924" y="4110103"/>
            <a:ext cx="234017" cy="45719"/>
          </a:xfrm>
          <a:prstGeom prst="rect">
            <a:avLst/>
          </a:prstGeom>
          <a:solidFill>
            <a:schemeClr val="accent4"/>
          </a:solidFill>
          <a:ln w="12700" cmpd="sng">
            <a:solidFill>
              <a:schemeClr val="accent4"/>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12" name="Rectangle 111"/>
          <p:cNvSpPr/>
          <p:nvPr/>
        </p:nvSpPr>
        <p:spPr>
          <a:xfrm>
            <a:off x="6652378" y="2017369"/>
            <a:ext cx="170008" cy="45719"/>
          </a:xfrm>
          <a:prstGeom prst="rect">
            <a:avLst/>
          </a:prstGeom>
          <a:solidFill>
            <a:schemeClr val="bg1"/>
          </a:solidFill>
          <a:ln w="1270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pic>
        <p:nvPicPr>
          <p:cNvPr id="113" name="Picture 112"/>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431409" y="2526285"/>
            <a:ext cx="742563" cy="742563"/>
          </a:xfrm>
          <a:prstGeom prst="rect">
            <a:avLst/>
          </a:prstGeom>
        </p:spPr>
      </p:pic>
      <p:sp>
        <p:nvSpPr>
          <p:cNvPr id="114" name="Rectangle 113"/>
          <p:cNvSpPr/>
          <p:nvPr/>
        </p:nvSpPr>
        <p:spPr>
          <a:xfrm>
            <a:off x="5754938" y="2849181"/>
            <a:ext cx="189995" cy="45719"/>
          </a:xfrm>
          <a:prstGeom prst="rect">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20" name="Rectangle 119"/>
          <p:cNvSpPr/>
          <p:nvPr/>
        </p:nvSpPr>
        <p:spPr>
          <a:xfrm>
            <a:off x="5754938" y="2949391"/>
            <a:ext cx="189995" cy="45719"/>
          </a:xfrm>
          <a:prstGeom prst="rect">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21" name="Rectangle 120"/>
          <p:cNvSpPr/>
          <p:nvPr/>
        </p:nvSpPr>
        <p:spPr>
          <a:xfrm>
            <a:off x="5754938" y="3049601"/>
            <a:ext cx="189995" cy="45719"/>
          </a:xfrm>
          <a:prstGeom prst="rect">
            <a:avLst/>
          </a:prstGeom>
          <a:solidFill>
            <a:schemeClr val="accent3"/>
          </a:solidFill>
          <a:ln w="12700" cmpd="sng">
            <a:solidFill>
              <a:schemeClr val="accent3"/>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22" name="Rectangle 121"/>
          <p:cNvSpPr/>
          <p:nvPr/>
        </p:nvSpPr>
        <p:spPr>
          <a:xfrm>
            <a:off x="6652378" y="2104352"/>
            <a:ext cx="170008" cy="45719"/>
          </a:xfrm>
          <a:prstGeom prst="rect">
            <a:avLst/>
          </a:prstGeom>
          <a:solidFill>
            <a:schemeClr val="bg1"/>
          </a:solidFill>
          <a:ln w="1270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23" name="Rectangle 122"/>
          <p:cNvSpPr/>
          <p:nvPr/>
        </p:nvSpPr>
        <p:spPr>
          <a:xfrm>
            <a:off x="6652378" y="2196097"/>
            <a:ext cx="170008" cy="45719"/>
          </a:xfrm>
          <a:prstGeom prst="rect">
            <a:avLst/>
          </a:prstGeom>
          <a:solidFill>
            <a:schemeClr val="bg1"/>
          </a:solidFill>
          <a:ln w="12700" cmpd="sng">
            <a:solidFill>
              <a:schemeClr val="bg1"/>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cxnSp>
        <p:nvCxnSpPr>
          <p:cNvPr id="24" name="Elbow Connector 23"/>
          <p:cNvCxnSpPr/>
          <p:nvPr/>
        </p:nvCxnSpPr>
        <p:spPr>
          <a:xfrm flipV="1">
            <a:off x="5517173" y="3275623"/>
            <a:ext cx="184275" cy="314990"/>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p:cNvCxnSpPr/>
          <p:nvPr/>
        </p:nvCxnSpPr>
        <p:spPr>
          <a:xfrm flipH="1" flipV="1">
            <a:off x="5988332" y="3279870"/>
            <a:ext cx="113563" cy="303968"/>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82" idx="0"/>
            <a:endCxn id="93" idx="2"/>
          </p:cNvCxnSpPr>
          <p:nvPr/>
        </p:nvCxnSpPr>
        <p:spPr>
          <a:xfrm rot="5400000" flipH="1" flipV="1">
            <a:off x="5395194" y="2308219"/>
            <a:ext cx="1209348" cy="1385979"/>
          </a:xfrm>
          <a:prstGeom prst="bentConnector3">
            <a:avLst>
              <a:gd name="adj1" fmla="val 8896"/>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85" idx="0"/>
            <a:endCxn id="93" idx="2"/>
          </p:cNvCxnSpPr>
          <p:nvPr/>
        </p:nvCxnSpPr>
        <p:spPr>
          <a:xfrm rot="5400000" flipH="1" flipV="1">
            <a:off x="5881901" y="2794926"/>
            <a:ext cx="1209348" cy="412565"/>
          </a:xfrm>
          <a:prstGeom prst="bentConnector3">
            <a:avLst>
              <a:gd name="adj1" fmla="val 8896"/>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87" idx="0"/>
            <a:endCxn id="93" idx="2"/>
          </p:cNvCxnSpPr>
          <p:nvPr/>
        </p:nvCxnSpPr>
        <p:spPr>
          <a:xfrm rot="16200000" flipV="1">
            <a:off x="6368609" y="2720783"/>
            <a:ext cx="1209348" cy="560849"/>
          </a:xfrm>
          <a:prstGeom prst="bentConnector3">
            <a:avLst>
              <a:gd name="adj1" fmla="val 8896"/>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88" idx="0"/>
            <a:endCxn id="93" idx="2"/>
          </p:cNvCxnSpPr>
          <p:nvPr/>
        </p:nvCxnSpPr>
        <p:spPr>
          <a:xfrm rot="16200000" flipV="1">
            <a:off x="6855316" y="2234076"/>
            <a:ext cx="1209348" cy="1534264"/>
          </a:xfrm>
          <a:prstGeom prst="bentConnector3">
            <a:avLst>
              <a:gd name="adj1" fmla="val 8896"/>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4993478" y="4370899"/>
            <a:ext cx="617925" cy="276999"/>
          </a:xfrm>
          <a:prstGeom prst="rect">
            <a:avLst/>
          </a:prstGeom>
          <a:noFill/>
        </p:spPr>
        <p:txBody>
          <a:bodyPr wrap="none" rtlCol="0">
            <a:spAutoFit/>
          </a:bodyPr>
          <a:lstStyle/>
          <a:p>
            <a:pPr algn="ctr">
              <a:spcBef>
                <a:spcPts val="0"/>
              </a:spcBef>
              <a:spcAft>
                <a:spcPts val="0"/>
              </a:spcAft>
              <a:buClr>
                <a:schemeClr val="bg1"/>
              </a:buClr>
            </a:pPr>
            <a:r>
              <a:rPr lang="en-US" sz="1200" dirty="0" smtClean="0">
                <a:solidFill>
                  <a:schemeClr val="bg2"/>
                </a:solidFill>
                <a:latin typeface="+mn-lt"/>
              </a:rPr>
              <a:t>APP 1</a:t>
            </a:r>
          </a:p>
        </p:txBody>
      </p:sp>
      <p:sp>
        <p:nvSpPr>
          <p:cNvPr id="133" name="TextBox 132"/>
          <p:cNvSpPr txBox="1"/>
          <p:nvPr/>
        </p:nvSpPr>
        <p:spPr>
          <a:xfrm>
            <a:off x="5971329" y="4370899"/>
            <a:ext cx="617925" cy="276999"/>
          </a:xfrm>
          <a:prstGeom prst="rect">
            <a:avLst/>
          </a:prstGeom>
          <a:noFill/>
        </p:spPr>
        <p:txBody>
          <a:bodyPr wrap="none" rtlCol="0">
            <a:spAutoFit/>
          </a:bodyPr>
          <a:lstStyle/>
          <a:p>
            <a:pPr algn="ctr">
              <a:spcBef>
                <a:spcPts val="0"/>
              </a:spcBef>
              <a:spcAft>
                <a:spcPts val="0"/>
              </a:spcAft>
              <a:buClr>
                <a:schemeClr val="bg1"/>
              </a:buClr>
            </a:pPr>
            <a:r>
              <a:rPr lang="en-US" sz="1200" dirty="0" smtClean="0">
                <a:solidFill>
                  <a:schemeClr val="bg2"/>
                </a:solidFill>
                <a:latin typeface="+mn-lt"/>
              </a:rPr>
              <a:t>APP 2</a:t>
            </a:r>
          </a:p>
        </p:txBody>
      </p:sp>
      <p:sp>
        <p:nvSpPr>
          <p:cNvPr id="134" name="TextBox 133"/>
          <p:cNvSpPr txBox="1"/>
          <p:nvPr/>
        </p:nvSpPr>
        <p:spPr>
          <a:xfrm>
            <a:off x="6944743" y="4370899"/>
            <a:ext cx="617925" cy="276999"/>
          </a:xfrm>
          <a:prstGeom prst="rect">
            <a:avLst/>
          </a:prstGeom>
          <a:noFill/>
        </p:spPr>
        <p:txBody>
          <a:bodyPr wrap="none" rtlCol="0">
            <a:spAutoFit/>
          </a:bodyPr>
          <a:lstStyle/>
          <a:p>
            <a:pPr algn="ctr">
              <a:spcBef>
                <a:spcPts val="0"/>
              </a:spcBef>
              <a:spcAft>
                <a:spcPts val="0"/>
              </a:spcAft>
              <a:buClr>
                <a:schemeClr val="bg1"/>
              </a:buClr>
            </a:pPr>
            <a:r>
              <a:rPr lang="en-US" sz="1200" dirty="0" smtClean="0">
                <a:solidFill>
                  <a:schemeClr val="bg2"/>
                </a:solidFill>
                <a:latin typeface="+mn-lt"/>
              </a:rPr>
              <a:t>APP 3</a:t>
            </a:r>
          </a:p>
        </p:txBody>
      </p:sp>
      <p:sp>
        <p:nvSpPr>
          <p:cNvPr id="135" name="TextBox 134"/>
          <p:cNvSpPr txBox="1"/>
          <p:nvPr/>
        </p:nvSpPr>
        <p:spPr>
          <a:xfrm>
            <a:off x="7918158" y="4370899"/>
            <a:ext cx="617925" cy="276999"/>
          </a:xfrm>
          <a:prstGeom prst="rect">
            <a:avLst/>
          </a:prstGeom>
          <a:noFill/>
        </p:spPr>
        <p:txBody>
          <a:bodyPr wrap="none" rtlCol="0">
            <a:spAutoFit/>
          </a:bodyPr>
          <a:lstStyle/>
          <a:p>
            <a:pPr algn="ctr">
              <a:spcBef>
                <a:spcPts val="0"/>
              </a:spcBef>
              <a:spcAft>
                <a:spcPts val="0"/>
              </a:spcAft>
              <a:buClr>
                <a:schemeClr val="bg1"/>
              </a:buClr>
            </a:pPr>
            <a:r>
              <a:rPr lang="en-US" sz="1200" dirty="0" smtClean="0">
                <a:solidFill>
                  <a:schemeClr val="bg2"/>
                </a:solidFill>
                <a:latin typeface="+mn-lt"/>
              </a:rPr>
              <a:t>APP 4</a:t>
            </a:r>
          </a:p>
        </p:txBody>
      </p:sp>
    </p:spTree>
    <p:extLst>
      <p:ext uri="{BB962C8B-B14F-4D97-AF65-F5344CB8AC3E}">
        <p14:creationId xmlns:p14="http://schemas.microsoft.com/office/powerpoint/2010/main" val="140463152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396458" y="610063"/>
            <a:ext cx="1214250" cy="1930443"/>
          </a:xfrm>
          <a:prstGeom prst="rect">
            <a:avLst/>
          </a:prstGeom>
          <a:solidFill>
            <a:schemeClr val="accent3"/>
          </a:soli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algn="ctr"/>
            <a:r>
              <a:rPr lang="en-US" sz="1400" dirty="0">
                <a:solidFill>
                  <a:schemeClr val="tx2"/>
                </a:solidFill>
                <a:latin typeface="Calibri" panose="020F0502020204030204" pitchFamily="34" charset="0"/>
              </a:rPr>
              <a:t>X-as-a-Service</a:t>
            </a:r>
          </a:p>
        </p:txBody>
      </p:sp>
      <p:sp>
        <p:nvSpPr>
          <p:cNvPr id="6" name="Rectangle 5"/>
          <p:cNvSpPr/>
          <p:nvPr/>
        </p:nvSpPr>
        <p:spPr>
          <a:xfrm>
            <a:off x="630335" y="2040452"/>
            <a:ext cx="6980373" cy="5052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Common Continuous Delivery Pipeline (Orchestrator of Orchestrators)</a:t>
            </a:r>
          </a:p>
        </p:txBody>
      </p:sp>
      <p:sp>
        <p:nvSpPr>
          <p:cNvPr id="7" name="Rectangle 6"/>
          <p:cNvSpPr/>
          <p:nvPr/>
        </p:nvSpPr>
        <p:spPr>
          <a:xfrm>
            <a:off x="630936" y="2580457"/>
            <a:ext cx="6979772" cy="253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Cloud Platform Continuous Delivery Pipelines</a:t>
            </a:r>
          </a:p>
        </p:txBody>
      </p:sp>
      <p:sp>
        <p:nvSpPr>
          <p:cNvPr id="17" name="Rectangle 16"/>
          <p:cNvSpPr/>
          <p:nvPr/>
        </p:nvSpPr>
        <p:spPr>
          <a:xfrm>
            <a:off x="630334" y="1754780"/>
            <a:ext cx="5685368" cy="25088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Application Continuous Delivery Pipeline</a:t>
            </a:r>
          </a:p>
        </p:txBody>
      </p:sp>
      <p:sp>
        <p:nvSpPr>
          <p:cNvPr id="24" name="Rectangle 23"/>
          <p:cNvSpPr/>
          <p:nvPr/>
        </p:nvSpPr>
        <p:spPr>
          <a:xfrm>
            <a:off x="7677615" y="610063"/>
            <a:ext cx="1195479" cy="3284300"/>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0" rIns="68580" bIns="0" numCol="1" spcCol="0" rtlCol="0" fromWordArt="0" anchor="t" anchorCtr="0" forceAA="0" compatLnSpc="1">
            <a:prstTxWarp prst="textNoShape">
              <a:avLst/>
            </a:prstTxWarp>
            <a:noAutofit/>
          </a:bodyPr>
          <a:lstStyle/>
          <a:p>
            <a:pPr algn="ctr"/>
            <a:r>
              <a:rPr lang="en-US" sz="1400" dirty="0">
                <a:solidFill>
                  <a:schemeClr val="tx2"/>
                </a:solidFill>
                <a:latin typeface="Calibri" panose="020F0502020204030204" pitchFamily="34" charset="0"/>
              </a:rPr>
              <a:t>Portals/</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Dashboards</a:t>
            </a:r>
          </a:p>
        </p:txBody>
      </p:sp>
      <p:sp>
        <p:nvSpPr>
          <p:cNvPr id="30" name="Rectangle 29"/>
          <p:cNvSpPr/>
          <p:nvPr/>
        </p:nvSpPr>
        <p:spPr>
          <a:xfrm>
            <a:off x="630333" y="138219"/>
            <a:ext cx="8242761" cy="39901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Cloud Native Platform Design Pattern</a:t>
            </a:r>
          </a:p>
        </p:txBody>
      </p:sp>
      <p:sp>
        <p:nvSpPr>
          <p:cNvPr id="5" name="Rectangle 4"/>
          <p:cNvSpPr/>
          <p:nvPr/>
        </p:nvSpPr>
        <p:spPr>
          <a:xfrm>
            <a:off x="5677086" y="4227359"/>
            <a:ext cx="3199690" cy="73653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Public Cloud Provider</a:t>
            </a:r>
          </a:p>
          <a:p>
            <a:pPr algn="ctr"/>
            <a:endParaRPr lang="en-US" sz="1400" dirty="0">
              <a:solidFill>
                <a:schemeClr val="tx2"/>
              </a:solidFill>
              <a:latin typeface="Calibri" panose="020F0502020204030204" pitchFamily="34" charset="0"/>
            </a:endParaRPr>
          </a:p>
          <a:p>
            <a:pPr algn="ctr"/>
            <a:endParaRPr lang="en-US" sz="1400" dirty="0">
              <a:solidFill>
                <a:schemeClr val="tx2"/>
              </a:solidFill>
              <a:latin typeface="Calibri" panose="020F0502020204030204" pitchFamily="34" charset="0"/>
            </a:endParaRPr>
          </a:p>
        </p:txBody>
      </p:sp>
      <p:grpSp>
        <p:nvGrpSpPr>
          <p:cNvPr id="41" name="Group 40"/>
          <p:cNvGrpSpPr/>
          <p:nvPr/>
        </p:nvGrpSpPr>
        <p:grpSpPr>
          <a:xfrm>
            <a:off x="630335" y="610063"/>
            <a:ext cx="5685368" cy="1111058"/>
            <a:chOff x="1496290" y="2607630"/>
            <a:chExt cx="7911843" cy="1503668"/>
          </a:xfrm>
          <a:solidFill>
            <a:schemeClr val="accent2"/>
          </a:solidFill>
        </p:grpSpPr>
        <p:sp>
          <p:nvSpPr>
            <p:cNvPr id="18" name="Rectangle 17"/>
            <p:cNvSpPr/>
            <p:nvPr/>
          </p:nvSpPr>
          <p:spPr>
            <a:xfrm rot="16200000">
              <a:off x="1212756" y="2891168"/>
              <a:ext cx="1499813" cy="932745"/>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2"/>
                  </a:solidFill>
                  <a:latin typeface="Calibri" panose="020F0502020204030204" pitchFamily="34" charset="0"/>
                </a:rPr>
                <a:t>Continuous Integration</a:t>
              </a:r>
            </a:p>
          </p:txBody>
        </p:sp>
        <p:sp>
          <p:nvSpPr>
            <p:cNvPr id="19" name="Rectangle 18"/>
            <p:cNvSpPr/>
            <p:nvPr/>
          </p:nvSpPr>
          <p:spPr>
            <a:xfrm rot="16200000">
              <a:off x="3211698" y="2891166"/>
              <a:ext cx="1499813" cy="932747"/>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Test</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20" name="Rectangle 19"/>
            <p:cNvSpPr/>
            <p:nvPr/>
          </p:nvSpPr>
          <p:spPr>
            <a:xfrm rot="16200000">
              <a:off x="4208222" y="2891165"/>
              <a:ext cx="1499813" cy="932747"/>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Compliance</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21" name="Rectangle 20"/>
            <p:cNvSpPr/>
            <p:nvPr/>
          </p:nvSpPr>
          <p:spPr>
            <a:xfrm rot="16200000">
              <a:off x="5204746" y="2891164"/>
              <a:ext cx="1499813" cy="932747"/>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Database</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22" name="Rectangle 21"/>
            <p:cNvSpPr/>
            <p:nvPr/>
          </p:nvSpPr>
          <p:spPr>
            <a:xfrm rot="16200000">
              <a:off x="6201270" y="2891163"/>
              <a:ext cx="1499813" cy="932747"/>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Security</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38" name="Rectangle 37"/>
            <p:cNvSpPr/>
            <p:nvPr/>
          </p:nvSpPr>
          <p:spPr>
            <a:xfrm rot="16200000">
              <a:off x="7197794" y="2895018"/>
              <a:ext cx="1499813" cy="932747"/>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Standards</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39" name="Rectangle 38"/>
            <p:cNvSpPr/>
            <p:nvPr/>
          </p:nvSpPr>
          <p:spPr>
            <a:xfrm rot="16200000">
              <a:off x="2209280" y="2891167"/>
              <a:ext cx="1499813" cy="932747"/>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Configuration</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40" name="Rectangle 39"/>
            <p:cNvSpPr/>
            <p:nvPr/>
          </p:nvSpPr>
          <p:spPr>
            <a:xfrm rot="16200000">
              <a:off x="8191853" y="2891163"/>
              <a:ext cx="1499813" cy="932747"/>
            </a:xfrm>
            <a:prstGeom prst="rect">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Performance</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grpSp>
      <p:sp>
        <p:nvSpPr>
          <p:cNvPr id="43" name="TextBox 42"/>
          <p:cNvSpPr txBox="1"/>
          <p:nvPr/>
        </p:nvSpPr>
        <p:spPr>
          <a:xfrm>
            <a:off x="6467972" y="1077013"/>
            <a:ext cx="1004762" cy="1015663"/>
          </a:xfrm>
          <a:prstGeom prst="rect">
            <a:avLst/>
          </a:prstGeom>
          <a:noFill/>
        </p:spPr>
        <p:txBody>
          <a:bodyPr wrap="none" lIns="0" tIns="0" rIns="0" bIns="0" rtlCol="0">
            <a:spAutoFit/>
          </a:bodyPr>
          <a:lstStyle/>
          <a:p>
            <a:pPr marL="86916" indent="-86916">
              <a:buFont typeface="Arial" panose="020B0604020202020204" pitchFamily="34" charset="0"/>
              <a:buChar char="•"/>
            </a:pPr>
            <a:r>
              <a:rPr lang="en-US" sz="1100" dirty="0">
                <a:solidFill>
                  <a:schemeClr val="tx2"/>
                </a:solidFill>
                <a:latin typeface="Calibri" panose="020F0502020204030204" pitchFamily="34" charset="0"/>
              </a:rPr>
              <a:t>Data </a:t>
            </a:r>
            <a:r>
              <a:rPr lang="en-US" sz="1100" dirty="0" err="1">
                <a:solidFill>
                  <a:schemeClr val="tx2"/>
                </a:solidFill>
                <a:latin typeface="Calibri" panose="020F0502020204030204" pitchFamily="34" charset="0"/>
              </a:rPr>
              <a:t>Srvs</a:t>
            </a:r>
            <a:endParaRPr lang="en-US" sz="1100" dirty="0">
              <a:solidFill>
                <a:schemeClr val="tx2"/>
              </a:solidFill>
              <a:latin typeface="Calibri" panose="020F0502020204030204" pitchFamily="34" charset="0"/>
            </a:endParaRPr>
          </a:p>
          <a:p>
            <a:pPr marL="86916" indent="-86916">
              <a:buFont typeface="Arial" panose="020B0604020202020204" pitchFamily="34" charset="0"/>
              <a:buChar char="•"/>
            </a:pPr>
            <a:r>
              <a:rPr lang="en-US" sz="1100" dirty="0">
                <a:solidFill>
                  <a:schemeClr val="tx2"/>
                </a:solidFill>
                <a:latin typeface="Calibri" panose="020F0502020204030204" pitchFamily="34" charset="0"/>
              </a:rPr>
              <a:t>Framework </a:t>
            </a:r>
            <a:r>
              <a:rPr lang="en-US" sz="1100" dirty="0" err="1">
                <a:solidFill>
                  <a:schemeClr val="tx2"/>
                </a:solidFill>
                <a:latin typeface="Calibri" panose="020F0502020204030204" pitchFamily="34" charset="0"/>
              </a:rPr>
              <a:t>Srvs</a:t>
            </a:r>
            <a:endParaRPr lang="en-US" sz="1100" dirty="0">
              <a:solidFill>
                <a:schemeClr val="tx2"/>
              </a:solidFill>
              <a:latin typeface="Calibri" panose="020F0502020204030204" pitchFamily="34" charset="0"/>
            </a:endParaRPr>
          </a:p>
          <a:p>
            <a:pPr marL="86916" indent="-86916">
              <a:buFont typeface="Arial" panose="020B0604020202020204" pitchFamily="34" charset="0"/>
              <a:buChar char="•"/>
            </a:pPr>
            <a:r>
              <a:rPr lang="en-US" sz="1100" dirty="0">
                <a:solidFill>
                  <a:schemeClr val="tx2"/>
                </a:solidFill>
                <a:latin typeface="Calibri" panose="020F0502020204030204" pitchFamily="34" charset="0"/>
              </a:rPr>
              <a:t>Messaging </a:t>
            </a:r>
            <a:r>
              <a:rPr lang="en-US" sz="1100" dirty="0" err="1">
                <a:solidFill>
                  <a:schemeClr val="tx2"/>
                </a:solidFill>
                <a:latin typeface="Calibri" panose="020F0502020204030204" pitchFamily="34" charset="0"/>
              </a:rPr>
              <a:t>Srvs</a:t>
            </a:r>
            <a:endParaRPr lang="en-US" sz="1100" dirty="0">
              <a:solidFill>
                <a:schemeClr val="tx2"/>
              </a:solidFill>
              <a:latin typeface="Calibri" panose="020F0502020204030204" pitchFamily="34" charset="0"/>
            </a:endParaRPr>
          </a:p>
          <a:p>
            <a:pPr marL="86916" indent="-86916">
              <a:buFont typeface="Arial" panose="020B0604020202020204" pitchFamily="34" charset="0"/>
              <a:buChar char="•"/>
            </a:pPr>
            <a:r>
              <a:rPr lang="en-US" sz="1100" dirty="0">
                <a:solidFill>
                  <a:schemeClr val="tx2"/>
                </a:solidFill>
                <a:latin typeface="Calibri" panose="020F0502020204030204" pitchFamily="34" charset="0"/>
              </a:rPr>
              <a:t>Logging </a:t>
            </a:r>
            <a:r>
              <a:rPr lang="en-US" sz="1100" dirty="0" err="1">
                <a:solidFill>
                  <a:schemeClr val="tx2"/>
                </a:solidFill>
                <a:latin typeface="Calibri" panose="020F0502020204030204" pitchFamily="34" charset="0"/>
              </a:rPr>
              <a:t>Srvs</a:t>
            </a:r>
            <a:endParaRPr lang="en-US" sz="1100" dirty="0">
              <a:solidFill>
                <a:schemeClr val="tx2"/>
              </a:solidFill>
              <a:latin typeface="Calibri" panose="020F0502020204030204" pitchFamily="34" charset="0"/>
            </a:endParaRPr>
          </a:p>
          <a:p>
            <a:pPr marL="86916" indent="-86916">
              <a:buFont typeface="Arial" panose="020B0604020202020204" pitchFamily="34" charset="0"/>
              <a:buChar char="•"/>
            </a:pPr>
            <a:r>
              <a:rPr lang="en-US" sz="1100" dirty="0">
                <a:solidFill>
                  <a:schemeClr val="tx2"/>
                </a:solidFill>
                <a:latin typeface="Calibri" panose="020F0502020204030204" pitchFamily="34" charset="0"/>
              </a:rPr>
              <a:t>Etc.</a:t>
            </a:r>
          </a:p>
          <a:p>
            <a:pPr marL="214313" indent="-214313">
              <a:buFont typeface="Arial" panose="020B0604020202020204" pitchFamily="34" charset="0"/>
              <a:buChar char="•"/>
            </a:pPr>
            <a:endParaRPr lang="en-US" sz="1100" dirty="0">
              <a:solidFill>
                <a:schemeClr val="tx2"/>
              </a:solidFill>
              <a:latin typeface="Calibri" panose="020F0502020204030204" pitchFamily="34" charset="0"/>
            </a:endParaRPr>
          </a:p>
        </p:txBody>
      </p:sp>
      <p:grpSp>
        <p:nvGrpSpPr>
          <p:cNvPr id="2" name="Group 1"/>
          <p:cNvGrpSpPr/>
          <p:nvPr/>
        </p:nvGrpSpPr>
        <p:grpSpPr>
          <a:xfrm>
            <a:off x="630337" y="2878671"/>
            <a:ext cx="6980371" cy="1049042"/>
            <a:chOff x="840449" y="3838227"/>
            <a:chExt cx="6628065" cy="1398723"/>
          </a:xfrm>
        </p:grpSpPr>
        <p:sp>
          <p:nvSpPr>
            <p:cNvPr id="47" name="Rectangle 46"/>
            <p:cNvSpPr/>
            <p:nvPr/>
          </p:nvSpPr>
          <p:spPr>
            <a:xfrm rot="16200000">
              <a:off x="590031" y="4092848"/>
              <a:ext cx="1394520" cy="8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Server-as-Code</a:t>
              </a:r>
            </a:p>
          </p:txBody>
        </p:sp>
        <p:sp>
          <p:nvSpPr>
            <p:cNvPr id="49" name="Rectangle 48"/>
            <p:cNvSpPr/>
            <p:nvPr/>
          </p:nvSpPr>
          <p:spPr>
            <a:xfrm rot="16200000">
              <a:off x="1544820" y="4092848"/>
              <a:ext cx="1394520" cy="8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Container</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50" name="Rectangle 49"/>
            <p:cNvSpPr/>
            <p:nvPr/>
          </p:nvSpPr>
          <p:spPr>
            <a:xfrm rot="16200000">
              <a:off x="2505256" y="4092848"/>
              <a:ext cx="1394520" cy="8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Storage</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51" name="Rectangle 50"/>
            <p:cNvSpPr/>
            <p:nvPr/>
          </p:nvSpPr>
          <p:spPr>
            <a:xfrm rot="16200000">
              <a:off x="3465693" y="4092848"/>
              <a:ext cx="1394520" cy="8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Network</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52" name="Rectangle 51"/>
            <p:cNvSpPr/>
            <p:nvPr/>
          </p:nvSpPr>
          <p:spPr>
            <a:xfrm rot="16200000">
              <a:off x="4413212" y="4092848"/>
              <a:ext cx="1394520" cy="8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Backup</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53" name="Rectangle 52"/>
            <p:cNvSpPr/>
            <p:nvPr/>
          </p:nvSpPr>
          <p:spPr>
            <a:xfrm rot="16200000">
              <a:off x="5369622" y="4092078"/>
              <a:ext cx="1394520" cy="8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Performance</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sp>
          <p:nvSpPr>
            <p:cNvPr id="55" name="Rectangle 54"/>
            <p:cNvSpPr/>
            <p:nvPr/>
          </p:nvSpPr>
          <p:spPr>
            <a:xfrm rot="16200000">
              <a:off x="6324413" y="4088645"/>
              <a:ext cx="1394520" cy="89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Security</a:t>
              </a:r>
              <a:br>
                <a:rPr lang="en-US" sz="1400" dirty="0">
                  <a:solidFill>
                    <a:schemeClr val="tx2"/>
                  </a:solidFill>
                  <a:latin typeface="Calibri" panose="020F0502020204030204" pitchFamily="34" charset="0"/>
                </a:rPr>
              </a:br>
              <a:r>
                <a:rPr lang="en-US" sz="1400" dirty="0">
                  <a:solidFill>
                    <a:schemeClr val="tx2"/>
                  </a:solidFill>
                  <a:latin typeface="Calibri" panose="020F0502020204030204" pitchFamily="34" charset="0"/>
                </a:rPr>
                <a:t>-as-Code</a:t>
              </a:r>
            </a:p>
          </p:txBody>
        </p:sp>
      </p:grpSp>
      <p:grpSp>
        <p:nvGrpSpPr>
          <p:cNvPr id="3" name="Group 2"/>
          <p:cNvGrpSpPr/>
          <p:nvPr/>
        </p:nvGrpSpPr>
        <p:grpSpPr>
          <a:xfrm>
            <a:off x="630333" y="4221630"/>
            <a:ext cx="4971052" cy="742261"/>
            <a:chOff x="840444" y="5673306"/>
            <a:chExt cx="6628069" cy="945215"/>
          </a:xfrm>
        </p:grpSpPr>
        <p:sp>
          <p:nvSpPr>
            <p:cNvPr id="4" name="Rectangle 3"/>
            <p:cNvSpPr/>
            <p:nvPr/>
          </p:nvSpPr>
          <p:spPr>
            <a:xfrm>
              <a:off x="840446" y="6337510"/>
              <a:ext cx="6628067" cy="28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Compute/Network/Storage</a:t>
              </a:r>
            </a:p>
          </p:txBody>
        </p:sp>
        <p:sp>
          <p:nvSpPr>
            <p:cNvPr id="36" name="Rectangle 35"/>
            <p:cNvSpPr/>
            <p:nvPr/>
          </p:nvSpPr>
          <p:spPr>
            <a:xfrm>
              <a:off x="840444" y="5673306"/>
              <a:ext cx="6628067" cy="28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Hypervisor</a:t>
              </a:r>
            </a:p>
          </p:txBody>
        </p:sp>
        <p:sp>
          <p:nvSpPr>
            <p:cNvPr id="56" name="Rectangle 55"/>
            <p:cNvSpPr/>
            <p:nvPr/>
          </p:nvSpPr>
          <p:spPr>
            <a:xfrm>
              <a:off x="840444" y="6007585"/>
              <a:ext cx="6628067" cy="28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Infrastructure Pipelines</a:t>
              </a:r>
            </a:p>
          </p:txBody>
        </p:sp>
      </p:grpSp>
      <p:sp>
        <p:nvSpPr>
          <p:cNvPr id="57" name="TextBox 56"/>
          <p:cNvSpPr txBox="1"/>
          <p:nvPr/>
        </p:nvSpPr>
        <p:spPr>
          <a:xfrm>
            <a:off x="7782215" y="1077013"/>
            <a:ext cx="1101905" cy="846386"/>
          </a:xfrm>
          <a:prstGeom prst="rect">
            <a:avLst/>
          </a:prstGeom>
          <a:noFill/>
        </p:spPr>
        <p:txBody>
          <a:bodyPr wrap="none" tIns="0" bIns="0" rtlCol="0">
            <a:spAutoFit/>
          </a:bodyPr>
          <a:lstStyle>
            <a:defPPr>
              <a:defRPr lang="en-US"/>
            </a:defPPr>
            <a:lvl1pPr marL="115888" indent="-115888">
              <a:buFont typeface="Arial" panose="020B0604020202020204" pitchFamily="34" charset="0"/>
              <a:buChar char="•"/>
              <a:defRPr sz="1400">
                <a:solidFill>
                  <a:schemeClr val="bg1"/>
                </a:solidFill>
              </a:defRPr>
            </a:lvl1pPr>
          </a:lstStyle>
          <a:p>
            <a:r>
              <a:rPr lang="en-US" sz="1100" dirty="0">
                <a:solidFill>
                  <a:schemeClr val="tx2"/>
                </a:solidFill>
                <a:latin typeface="Calibri" panose="020F0502020204030204" pitchFamily="34" charset="0"/>
              </a:rPr>
              <a:t>Self-Service</a:t>
            </a:r>
          </a:p>
          <a:p>
            <a:r>
              <a:rPr lang="en-US" sz="1100" dirty="0">
                <a:solidFill>
                  <a:schemeClr val="tx2"/>
                </a:solidFill>
                <a:latin typeface="Calibri" panose="020F0502020204030204" pitchFamily="34" charset="0"/>
              </a:rPr>
              <a:t>Info Radiators</a:t>
            </a:r>
          </a:p>
          <a:p>
            <a:r>
              <a:rPr lang="en-US" sz="1100" dirty="0">
                <a:solidFill>
                  <a:schemeClr val="tx2"/>
                </a:solidFill>
                <a:latin typeface="Calibri" panose="020F0502020204030204" pitchFamily="34" charset="0"/>
              </a:rPr>
              <a:t>Work Hubs</a:t>
            </a:r>
          </a:p>
          <a:p>
            <a:endParaRPr lang="en-US" sz="1100" dirty="0">
              <a:solidFill>
                <a:schemeClr val="tx2"/>
              </a:solidFill>
              <a:latin typeface="Calibri" panose="020F0502020204030204" pitchFamily="34" charset="0"/>
            </a:endParaRPr>
          </a:p>
          <a:p>
            <a:endParaRPr lang="en-US" sz="1100" dirty="0">
              <a:solidFill>
                <a:schemeClr val="tx2"/>
              </a:solidFill>
              <a:latin typeface="Calibri" panose="020F0502020204030204" pitchFamily="34" charset="0"/>
            </a:endParaRPr>
          </a:p>
        </p:txBody>
      </p:sp>
      <p:sp>
        <p:nvSpPr>
          <p:cNvPr id="32" name="Rectangle 31"/>
          <p:cNvSpPr/>
          <p:nvPr/>
        </p:nvSpPr>
        <p:spPr>
          <a:xfrm>
            <a:off x="630333" y="3969292"/>
            <a:ext cx="8242761" cy="210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dirty="0">
                <a:solidFill>
                  <a:schemeClr val="tx2"/>
                </a:solidFill>
                <a:latin typeface="Calibri" panose="020F0502020204030204" pitchFamily="34" charset="0"/>
              </a:rPr>
              <a:t>IaaS/PaaS Controllers/Management Layer</a:t>
            </a:r>
          </a:p>
        </p:txBody>
      </p:sp>
    </p:spTree>
    <p:extLst>
      <p:ext uri="{BB962C8B-B14F-4D97-AF65-F5344CB8AC3E}">
        <p14:creationId xmlns:p14="http://schemas.microsoft.com/office/powerpoint/2010/main" val="96366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Take-</a:t>
            </a:r>
            <a:r>
              <a:rPr lang="en-US" dirty="0" err="1" smtClean="0"/>
              <a:t>aways</a:t>
            </a:r>
            <a:endParaRPr lang="en-US" dirty="0"/>
          </a:p>
        </p:txBody>
      </p:sp>
      <p:sp>
        <p:nvSpPr>
          <p:cNvPr id="4" name="Content Placeholder 3"/>
          <p:cNvSpPr>
            <a:spLocks noGrp="1"/>
          </p:cNvSpPr>
          <p:nvPr>
            <p:ph sz="quarter" idx="10"/>
          </p:nvPr>
        </p:nvSpPr>
        <p:spPr/>
        <p:txBody>
          <a:bodyPr/>
          <a:lstStyle/>
          <a:p>
            <a:pPr marL="457200" indent="-457200">
              <a:spcAft>
                <a:spcPts val="600"/>
              </a:spcAft>
              <a:buFont typeface="+mj-lt"/>
              <a:buAutoNum type="arabicPeriod"/>
            </a:pPr>
            <a:r>
              <a:rPr lang="en-US" sz="2000" dirty="0" smtClean="0"/>
              <a:t>Start small, prove, then radiate success</a:t>
            </a:r>
          </a:p>
          <a:p>
            <a:pPr marL="457200" indent="-457200">
              <a:spcAft>
                <a:spcPts val="600"/>
              </a:spcAft>
              <a:buFont typeface="+mj-lt"/>
              <a:buAutoNum type="arabicPeriod"/>
            </a:pPr>
            <a:r>
              <a:rPr lang="en-US" sz="2000" dirty="0" smtClean="0"/>
              <a:t>Limit work-in-progress, more important to get to production</a:t>
            </a:r>
          </a:p>
          <a:p>
            <a:pPr marL="457200" indent="-457200">
              <a:spcAft>
                <a:spcPts val="600"/>
              </a:spcAft>
              <a:buFont typeface="+mj-lt"/>
              <a:buAutoNum type="arabicPeriod"/>
            </a:pPr>
            <a:r>
              <a:rPr lang="en-US" sz="2000" dirty="0" smtClean="0"/>
              <a:t>Learn from successes and define standards, frameworks, policies from success</a:t>
            </a:r>
          </a:p>
          <a:p>
            <a:pPr marL="457200" indent="-457200">
              <a:spcAft>
                <a:spcPts val="600"/>
              </a:spcAft>
              <a:buFont typeface="+mj-lt"/>
              <a:buAutoNum type="arabicPeriod"/>
            </a:pPr>
            <a:r>
              <a:rPr lang="en-US" sz="2000" dirty="0" smtClean="0"/>
              <a:t>Don’t get stuck</a:t>
            </a:r>
          </a:p>
        </p:txBody>
      </p:sp>
    </p:spTree>
    <p:extLst>
      <p:ext uri="{BB962C8B-B14F-4D97-AF65-F5344CB8AC3E}">
        <p14:creationId xmlns:p14="http://schemas.microsoft.com/office/powerpoint/2010/main" val="112280806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0691" y="1908055"/>
            <a:ext cx="7894006" cy="1354217"/>
          </a:xfrm>
        </p:spPr>
        <p:txBody>
          <a:bodyPr/>
          <a:lstStyle/>
          <a:p>
            <a:pPr algn="ctr"/>
            <a:r>
              <a:rPr lang="en-US" sz="4400" b="0" dirty="0" smtClean="0"/>
              <a:t>Help me maximize my return from my new cloud platforms.</a:t>
            </a:r>
            <a:endParaRPr lang="en-US" sz="4400" b="0" dirty="0"/>
          </a:p>
        </p:txBody>
      </p:sp>
    </p:spTree>
    <p:extLst>
      <p:ext uri="{BB962C8B-B14F-4D97-AF65-F5344CB8AC3E}">
        <p14:creationId xmlns:p14="http://schemas.microsoft.com/office/powerpoint/2010/main" val="3134425090"/>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89867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Native: The Application Journey</a:t>
            </a:r>
            <a:endParaRPr lang="en-US" dirty="0"/>
          </a:p>
        </p:txBody>
      </p:sp>
      <p:sp>
        <p:nvSpPr>
          <p:cNvPr id="5" name="Bent-Up Arrow 4"/>
          <p:cNvSpPr/>
          <p:nvPr/>
        </p:nvSpPr>
        <p:spPr>
          <a:xfrm rot="5400000">
            <a:off x="3714678" y="1784910"/>
            <a:ext cx="588146" cy="597539"/>
          </a:xfrm>
          <a:prstGeom prst="bentUpArrow">
            <a:avLst>
              <a:gd name="adj1" fmla="val 24548"/>
              <a:gd name="adj2" fmla="val 25000"/>
              <a:gd name="adj3" fmla="val 35780"/>
            </a:avLst>
          </a:prstGeom>
          <a:solidFill>
            <a:schemeClr val="bg2">
              <a:lumMod val="50000"/>
              <a:lumOff val="50000"/>
            </a:schemeClr>
          </a:solidFill>
          <a:ln>
            <a:solidFill>
              <a:schemeClr val="bg2"/>
            </a:solidFill>
          </a:ln>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6" name="Rectangle 5"/>
          <p:cNvSpPr/>
          <p:nvPr/>
        </p:nvSpPr>
        <p:spPr>
          <a:xfrm>
            <a:off x="3612534" y="1206358"/>
            <a:ext cx="1760196" cy="586738"/>
          </a:xfrm>
          <a:prstGeom prst="rect">
            <a:avLst/>
          </a:prstGeom>
          <a:solidFill>
            <a:schemeClr val="bg1"/>
          </a:solidFill>
          <a:ln>
            <a:solidFill>
              <a:schemeClr val="bg2"/>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0557" tIns="70557" rIns="70557" bIns="70557" numCol="1" spcCol="1270" anchor="ctr" anchorCtr="0">
            <a:noAutofit/>
          </a:bodyPr>
          <a:lstStyle/>
          <a:p>
            <a:pPr lvl="0" algn="ctr" defTabSz="488950">
              <a:lnSpc>
                <a:spcPct val="90000"/>
              </a:lnSpc>
              <a:spcBef>
                <a:spcPct val="0"/>
              </a:spcBef>
              <a:spcAft>
                <a:spcPct val="35000"/>
              </a:spcAft>
            </a:pPr>
            <a:r>
              <a:rPr lang="en-US" sz="1600" kern="1200" dirty="0" smtClean="0">
                <a:solidFill>
                  <a:schemeClr val="tx2"/>
                </a:solidFill>
              </a:rPr>
              <a:t>Runs on Legacy IT</a:t>
            </a:r>
            <a:endParaRPr lang="en-US" sz="1600" kern="1200" dirty="0">
              <a:solidFill>
                <a:schemeClr val="tx2"/>
              </a:solidFill>
            </a:endParaRPr>
          </a:p>
        </p:txBody>
      </p:sp>
      <p:sp>
        <p:nvSpPr>
          <p:cNvPr id="7" name="Freeform 6"/>
          <p:cNvSpPr/>
          <p:nvPr/>
        </p:nvSpPr>
        <p:spPr>
          <a:xfrm>
            <a:off x="0" y="1846565"/>
            <a:ext cx="3612534" cy="474227"/>
          </a:xfrm>
          <a:custGeom>
            <a:avLst/>
            <a:gdLst>
              <a:gd name="connsiteX0" fmla="*/ 0 w 609653"/>
              <a:gd name="connsiteY0" fmla="*/ 0 h 474227"/>
              <a:gd name="connsiteX1" fmla="*/ 609653 w 609653"/>
              <a:gd name="connsiteY1" fmla="*/ 0 h 474227"/>
              <a:gd name="connsiteX2" fmla="*/ 609653 w 609653"/>
              <a:gd name="connsiteY2" fmla="*/ 474227 h 474227"/>
              <a:gd name="connsiteX3" fmla="*/ 0 w 609653"/>
              <a:gd name="connsiteY3" fmla="*/ 474227 h 474227"/>
              <a:gd name="connsiteX4" fmla="*/ 0 w 609653"/>
              <a:gd name="connsiteY4" fmla="*/ 0 h 47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53" h="474227">
                <a:moveTo>
                  <a:pt x="0" y="0"/>
                </a:moveTo>
                <a:lnTo>
                  <a:pt x="609653" y="0"/>
                </a:lnTo>
                <a:lnTo>
                  <a:pt x="609653" y="474227"/>
                </a:lnTo>
                <a:lnTo>
                  <a:pt x="0" y="4742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marL="0" lvl="1" algn="r" defTabSz="222250">
              <a:lnSpc>
                <a:spcPct val="90000"/>
              </a:lnSpc>
              <a:spcBef>
                <a:spcPct val="0"/>
              </a:spcBef>
              <a:spcAft>
                <a:spcPct val="15000"/>
              </a:spcAft>
            </a:pPr>
            <a:r>
              <a:rPr lang="en-US" sz="1800" kern="1200" dirty="0" smtClean="0"/>
              <a:t>Re-platforming </a:t>
            </a:r>
            <a:r>
              <a:rPr lang="en-US" sz="1400" dirty="0"/>
              <a:t>(</a:t>
            </a:r>
            <a:r>
              <a:rPr lang="en-US" sz="1400" kern="1200" dirty="0" smtClean="0"/>
              <a:t>minimal changes)</a:t>
            </a:r>
            <a:endParaRPr lang="en-US" sz="1400" kern="1200" dirty="0"/>
          </a:p>
        </p:txBody>
      </p:sp>
      <p:sp>
        <p:nvSpPr>
          <p:cNvPr id="9" name="Rectangle 8"/>
          <p:cNvSpPr/>
          <p:nvPr/>
        </p:nvSpPr>
        <p:spPr>
          <a:xfrm>
            <a:off x="4307521" y="1931835"/>
            <a:ext cx="1760196" cy="586738"/>
          </a:xfrm>
          <a:prstGeom prst="rect">
            <a:avLst/>
          </a:prstGeom>
          <a:solidFill>
            <a:schemeClr val="bg1"/>
          </a:solidFill>
          <a:ln>
            <a:solidFill>
              <a:schemeClr val="bg2"/>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0557" tIns="70557" rIns="70557" bIns="70557" numCol="1" spcCol="1270" anchor="ctr" anchorCtr="0">
            <a:noAutofit/>
          </a:bodyPr>
          <a:lstStyle/>
          <a:p>
            <a:pPr lvl="0" algn="ctr" defTabSz="488950">
              <a:lnSpc>
                <a:spcPct val="90000"/>
              </a:lnSpc>
              <a:spcBef>
                <a:spcPct val="0"/>
              </a:spcBef>
              <a:spcAft>
                <a:spcPct val="35000"/>
              </a:spcAft>
            </a:pPr>
            <a:r>
              <a:rPr lang="en-US" sz="1600" kern="1200" dirty="0" smtClean="0">
                <a:solidFill>
                  <a:schemeClr val="tx2"/>
                </a:solidFill>
              </a:rPr>
              <a:t>Runs OK on a cloud platform</a:t>
            </a:r>
            <a:endParaRPr lang="en-US" sz="1600" kern="1200" dirty="0">
              <a:solidFill>
                <a:schemeClr val="tx2"/>
              </a:solidFill>
            </a:endParaRPr>
          </a:p>
        </p:txBody>
      </p:sp>
      <p:sp>
        <p:nvSpPr>
          <p:cNvPr id="10" name="Freeform 9"/>
          <p:cNvSpPr/>
          <p:nvPr/>
        </p:nvSpPr>
        <p:spPr>
          <a:xfrm>
            <a:off x="694987" y="2573205"/>
            <a:ext cx="3612534" cy="474227"/>
          </a:xfrm>
          <a:custGeom>
            <a:avLst/>
            <a:gdLst>
              <a:gd name="connsiteX0" fmla="*/ 0 w 609653"/>
              <a:gd name="connsiteY0" fmla="*/ 0 h 474227"/>
              <a:gd name="connsiteX1" fmla="*/ 609653 w 609653"/>
              <a:gd name="connsiteY1" fmla="*/ 0 h 474227"/>
              <a:gd name="connsiteX2" fmla="*/ 609653 w 609653"/>
              <a:gd name="connsiteY2" fmla="*/ 474227 h 474227"/>
              <a:gd name="connsiteX3" fmla="*/ 0 w 609653"/>
              <a:gd name="connsiteY3" fmla="*/ 474227 h 474227"/>
              <a:gd name="connsiteX4" fmla="*/ 0 w 609653"/>
              <a:gd name="connsiteY4" fmla="*/ 0 h 47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53" h="474227">
                <a:moveTo>
                  <a:pt x="0" y="0"/>
                </a:moveTo>
                <a:lnTo>
                  <a:pt x="609653" y="0"/>
                </a:lnTo>
                <a:lnTo>
                  <a:pt x="609653" y="474227"/>
                </a:lnTo>
                <a:lnTo>
                  <a:pt x="0" y="4742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marL="0" lvl="1" algn="r" defTabSz="222250">
              <a:lnSpc>
                <a:spcPct val="90000"/>
              </a:lnSpc>
              <a:spcBef>
                <a:spcPct val="0"/>
              </a:spcBef>
              <a:spcAft>
                <a:spcPct val="15000"/>
              </a:spcAft>
            </a:pPr>
            <a:r>
              <a:rPr lang="en-US" sz="1800" kern="1200" dirty="0" smtClean="0"/>
              <a:t>Rewriting </a:t>
            </a:r>
            <a:r>
              <a:rPr lang="en-US" sz="1400" kern="1200" dirty="0" smtClean="0"/>
              <a:t>(12-factor principles)</a:t>
            </a:r>
            <a:endParaRPr lang="en-US" sz="1400" kern="1200" dirty="0"/>
          </a:p>
        </p:txBody>
      </p:sp>
      <p:sp>
        <p:nvSpPr>
          <p:cNvPr id="12" name="Rectangle 11"/>
          <p:cNvSpPr/>
          <p:nvPr/>
        </p:nvSpPr>
        <p:spPr>
          <a:xfrm>
            <a:off x="5002508" y="2657312"/>
            <a:ext cx="1760196" cy="586738"/>
          </a:xfrm>
          <a:prstGeom prst="rect">
            <a:avLst/>
          </a:prstGeom>
          <a:solidFill>
            <a:schemeClr val="bg1"/>
          </a:solidFill>
          <a:ln>
            <a:solidFill>
              <a:schemeClr val="bg2"/>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0557" tIns="70557" rIns="70557" bIns="70557" numCol="1" spcCol="1270" anchor="ctr" anchorCtr="0">
            <a:noAutofit/>
          </a:bodyPr>
          <a:lstStyle/>
          <a:p>
            <a:pPr lvl="0" algn="ctr" defTabSz="488950">
              <a:lnSpc>
                <a:spcPct val="90000"/>
              </a:lnSpc>
              <a:spcBef>
                <a:spcPct val="0"/>
              </a:spcBef>
              <a:spcAft>
                <a:spcPct val="35000"/>
              </a:spcAft>
            </a:pPr>
            <a:r>
              <a:rPr lang="en-US" sz="1600" kern="1200" dirty="0" smtClean="0">
                <a:solidFill>
                  <a:schemeClr val="tx2"/>
                </a:solidFill>
              </a:rPr>
              <a:t>Runs well on a cloud platform</a:t>
            </a:r>
            <a:endParaRPr lang="en-US" sz="1600" kern="1200" dirty="0">
              <a:solidFill>
                <a:schemeClr val="tx2"/>
              </a:solidFill>
            </a:endParaRPr>
          </a:p>
        </p:txBody>
      </p:sp>
      <p:sp>
        <p:nvSpPr>
          <p:cNvPr id="13" name="Freeform 12"/>
          <p:cNvSpPr/>
          <p:nvPr/>
        </p:nvSpPr>
        <p:spPr>
          <a:xfrm>
            <a:off x="1384832" y="3298682"/>
            <a:ext cx="3612534" cy="474227"/>
          </a:xfrm>
          <a:custGeom>
            <a:avLst/>
            <a:gdLst>
              <a:gd name="connsiteX0" fmla="*/ 0 w 609653"/>
              <a:gd name="connsiteY0" fmla="*/ 0 h 474227"/>
              <a:gd name="connsiteX1" fmla="*/ 609653 w 609653"/>
              <a:gd name="connsiteY1" fmla="*/ 0 h 474227"/>
              <a:gd name="connsiteX2" fmla="*/ 609653 w 609653"/>
              <a:gd name="connsiteY2" fmla="*/ 474227 h 474227"/>
              <a:gd name="connsiteX3" fmla="*/ 0 w 609653"/>
              <a:gd name="connsiteY3" fmla="*/ 474227 h 474227"/>
              <a:gd name="connsiteX4" fmla="*/ 0 w 609653"/>
              <a:gd name="connsiteY4" fmla="*/ 0 h 47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53" h="474227">
                <a:moveTo>
                  <a:pt x="0" y="0"/>
                </a:moveTo>
                <a:lnTo>
                  <a:pt x="609653" y="0"/>
                </a:lnTo>
                <a:lnTo>
                  <a:pt x="609653" y="474227"/>
                </a:lnTo>
                <a:lnTo>
                  <a:pt x="0" y="4742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marL="0" lvl="1" algn="r" defTabSz="222250">
              <a:lnSpc>
                <a:spcPct val="90000"/>
              </a:lnSpc>
              <a:spcBef>
                <a:spcPct val="0"/>
              </a:spcBef>
              <a:spcAft>
                <a:spcPct val="15000"/>
              </a:spcAft>
            </a:pPr>
            <a:r>
              <a:rPr lang="en-US" sz="1800" kern="1200" dirty="0" smtClean="0"/>
              <a:t>DevOps Transformation </a:t>
            </a:r>
            <a:r>
              <a:rPr lang="en-US" sz="1400" kern="1200" dirty="0" smtClean="0"/>
              <a:t>(CI/CD)</a:t>
            </a:r>
            <a:endParaRPr lang="en-US" sz="1800" kern="1200" dirty="0"/>
          </a:p>
        </p:txBody>
      </p:sp>
      <p:sp>
        <p:nvSpPr>
          <p:cNvPr id="15" name="Rectangle 14"/>
          <p:cNvSpPr/>
          <p:nvPr/>
        </p:nvSpPr>
        <p:spPr>
          <a:xfrm>
            <a:off x="5697495" y="3382789"/>
            <a:ext cx="1760196" cy="586738"/>
          </a:xfrm>
          <a:prstGeom prst="rect">
            <a:avLst/>
          </a:prstGeom>
          <a:solidFill>
            <a:schemeClr val="bg1"/>
          </a:solidFill>
          <a:ln>
            <a:solidFill>
              <a:schemeClr val="bg2"/>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0557" tIns="70557" rIns="70557" bIns="70557" numCol="1" spcCol="1270" anchor="ctr" anchorCtr="0">
            <a:noAutofit/>
          </a:bodyPr>
          <a:lstStyle/>
          <a:p>
            <a:pPr lvl="0" algn="ctr" defTabSz="488950">
              <a:lnSpc>
                <a:spcPct val="90000"/>
              </a:lnSpc>
              <a:spcBef>
                <a:spcPct val="0"/>
              </a:spcBef>
              <a:spcAft>
                <a:spcPct val="35000"/>
              </a:spcAft>
            </a:pPr>
            <a:r>
              <a:rPr lang="en-US" sz="1600" kern="1200" dirty="0" smtClean="0">
                <a:solidFill>
                  <a:schemeClr val="tx2"/>
                </a:solidFill>
              </a:rPr>
              <a:t>Runs great on a cloud platform</a:t>
            </a:r>
            <a:endParaRPr lang="en-US" sz="1600" kern="1200" dirty="0">
              <a:solidFill>
                <a:schemeClr val="tx2"/>
              </a:solidFill>
            </a:endParaRPr>
          </a:p>
        </p:txBody>
      </p:sp>
      <p:sp>
        <p:nvSpPr>
          <p:cNvPr id="16" name="Freeform 15"/>
          <p:cNvSpPr/>
          <p:nvPr/>
        </p:nvSpPr>
        <p:spPr>
          <a:xfrm>
            <a:off x="1836928" y="4026486"/>
            <a:ext cx="3847616" cy="474227"/>
          </a:xfrm>
          <a:custGeom>
            <a:avLst/>
            <a:gdLst>
              <a:gd name="connsiteX0" fmla="*/ 0 w 609653"/>
              <a:gd name="connsiteY0" fmla="*/ 0 h 474227"/>
              <a:gd name="connsiteX1" fmla="*/ 609653 w 609653"/>
              <a:gd name="connsiteY1" fmla="*/ 0 h 474227"/>
              <a:gd name="connsiteX2" fmla="*/ 609653 w 609653"/>
              <a:gd name="connsiteY2" fmla="*/ 474227 h 474227"/>
              <a:gd name="connsiteX3" fmla="*/ 0 w 609653"/>
              <a:gd name="connsiteY3" fmla="*/ 474227 h 474227"/>
              <a:gd name="connsiteX4" fmla="*/ 0 w 609653"/>
              <a:gd name="connsiteY4" fmla="*/ 0 h 47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53" h="474227">
                <a:moveTo>
                  <a:pt x="0" y="0"/>
                </a:moveTo>
                <a:lnTo>
                  <a:pt x="609653" y="0"/>
                </a:lnTo>
                <a:lnTo>
                  <a:pt x="609653" y="474227"/>
                </a:lnTo>
                <a:lnTo>
                  <a:pt x="0" y="4742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marL="0" lvl="1" algn="r" defTabSz="222250">
              <a:lnSpc>
                <a:spcPct val="90000"/>
              </a:lnSpc>
              <a:spcBef>
                <a:spcPct val="0"/>
              </a:spcBef>
              <a:spcAft>
                <a:spcPct val="15000"/>
              </a:spcAft>
            </a:pPr>
            <a:r>
              <a:rPr lang="en-US" sz="1800" b="0" i="0" kern="1200" dirty="0" smtClean="0"/>
              <a:t>Greenfield </a:t>
            </a:r>
            <a:r>
              <a:rPr lang="en-US" sz="1400" b="0" i="0" kern="1200" dirty="0" smtClean="0"/>
              <a:t>(</a:t>
            </a:r>
            <a:r>
              <a:rPr lang="en-US" sz="1400" b="0" i="0" kern="1200" dirty="0" err="1" smtClean="0"/>
              <a:t>m</a:t>
            </a:r>
            <a:r>
              <a:rPr lang="en-US" sz="1400" kern="1200" dirty="0" err="1" smtClean="0"/>
              <a:t>icroservices</a:t>
            </a:r>
            <a:r>
              <a:rPr lang="en-US" sz="1400" kern="1200" dirty="0" smtClean="0"/>
              <a:t>)</a:t>
            </a:r>
            <a:endParaRPr lang="en-US" sz="1800" kern="1200" dirty="0"/>
          </a:p>
        </p:txBody>
      </p:sp>
      <p:sp>
        <p:nvSpPr>
          <p:cNvPr id="17" name="Rectangle 16"/>
          <p:cNvSpPr/>
          <p:nvPr/>
        </p:nvSpPr>
        <p:spPr>
          <a:xfrm>
            <a:off x="6392483" y="4108265"/>
            <a:ext cx="1760196" cy="586738"/>
          </a:xfrm>
          <a:prstGeom prst="rect">
            <a:avLst/>
          </a:prstGeom>
          <a:solidFill>
            <a:schemeClr val="bg1"/>
          </a:solidFill>
          <a:ln>
            <a:solidFill>
              <a:schemeClr val="bg2"/>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0557" tIns="70557" rIns="70557" bIns="70557" numCol="1" spcCol="1270" anchor="ctr" anchorCtr="0">
            <a:noAutofit/>
          </a:bodyPr>
          <a:lstStyle/>
          <a:p>
            <a:pPr lvl="0" algn="ctr" defTabSz="488950">
              <a:lnSpc>
                <a:spcPct val="90000"/>
              </a:lnSpc>
              <a:spcBef>
                <a:spcPct val="0"/>
              </a:spcBef>
              <a:spcAft>
                <a:spcPct val="35000"/>
              </a:spcAft>
            </a:pPr>
            <a:r>
              <a:rPr lang="en-US" sz="1600" kern="1200" dirty="0" smtClean="0">
                <a:solidFill>
                  <a:schemeClr val="tx2"/>
                </a:solidFill>
              </a:rPr>
              <a:t>Cloud-native </a:t>
            </a:r>
            <a:endParaRPr lang="en-US" sz="1600" kern="1200" dirty="0">
              <a:solidFill>
                <a:schemeClr val="tx2"/>
              </a:solidFill>
            </a:endParaRPr>
          </a:p>
        </p:txBody>
      </p:sp>
      <p:sp>
        <p:nvSpPr>
          <p:cNvPr id="18" name="Bent-Up Arrow 17"/>
          <p:cNvSpPr/>
          <p:nvPr/>
        </p:nvSpPr>
        <p:spPr>
          <a:xfrm rot="5400000">
            <a:off x="4404523" y="2511796"/>
            <a:ext cx="588146" cy="597539"/>
          </a:xfrm>
          <a:prstGeom prst="bentUpArrow">
            <a:avLst>
              <a:gd name="adj1" fmla="val 24548"/>
              <a:gd name="adj2" fmla="val 25000"/>
              <a:gd name="adj3" fmla="val 35780"/>
            </a:avLst>
          </a:prstGeom>
          <a:solidFill>
            <a:schemeClr val="bg2">
              <a:lumMod val="50000"/>
              <a:lumOff val="50000"/>
            </a:schemeClr>
          </a:solidFill>
          <a:ln>
            <a:solidFill>
              <a:schemeClr val="bg2"/>
            </a:solidFill>
          </a:ln>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19" name="Bent-Up Arrow 18"/>
          <p:cNvSpPr/>
          <p:nvPr/>
        </p:nvSpPr>
        <p:spPr>
          <a:xfrm rot="5400000">
            <a:off x="5091701" y="3239354"/>
            <a:ext cx="588146" cy="597539"/>
          </a:xfrm>
          <a:prstGeom prst="bentUpArrow">
            <a:avLst>
              <a:gd name="adj1" fmla="val 24548"/>
              <a:gd name="adj2" fmla="val 25000"/>
              <a:gd name="adj3" fmla="val 35780"/>
            </a:avLst>
          </a:prstGeom>
          <a:solidFill>
            <a:schemeClr val="bg2">
              <a:lumMod val="50000"/>
              <a:lumOff val="50000"/>
            </a:schemeClr>
          </a:solidFill>
          <a:ln>
            <a:solidFill>
              <a:schemeClr val="bg2"/>
            </a:solidFill>
          </a:ln>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
        <p:nvSpPr>
          <p:cNvPr id="20" name="Bent-Up Arrow 19"/>
          <p:cNvSpPr/>
          <p:nvPr/>
        </p:nvSpPr>
        <p:spPr>
          <a:xfrm rot="5400000">
            <a:off x="5773643" y="3964831"/>
            <a:ext cx="588146" cy="597539"/>
          </a:xfrm>
          <a:prstGeom prst="bentUpArrow">
            <a:avLst>
              <a:gd name="adj1" fmla="val 24548"/>
              <a:gd name="adj2" fmla="val 25000"/>
              <a:gd name="adj3" fmla="val 35780"/>
            </a:avLst>
          </a:prstGeom>
          <a:solidFill>
            <a:schemeClr val="bg2">
              <a:lumMod val="50000"/>
              <a:lumOff val="50000"/>
            </a:schemeClr>
          </a:solidFill>
          <a:ln>
            <a:solidFill>
              <a:schemeClr val="bg2"/>
            </a:solidFill>
          </a:ln>
        </p:spPr>
        <p:style>
          <a:lnRef idx="2">
            <a:schemeClr val="accent5">
              <a:shade val="80000"/>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27777598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1480" y="1083254"/>
            <a:ext cx="8261023" cy="3304031"/>
            <a:chOff x="311480" y="2013515"/>
            <a:chExt cx="7217562" cy="328469"/>
          </a:xfrm>
        </p:grpSpPr>
        <p:sp>
          <p:nvSpPr>
            <p:cNvPr id="35" name="Rectangle 34"/>
            <p:cNvSpPr/>
            <p:nvPr/>
          </p:nvSpPr>
          <p:spPr>
            <a:xfrm>
              <a:off x="311480" y="2013935"/>
              <a:ext cx="3459096" cy="328049"/>
            </a:xfrm>
            <a:prstGeom prst="rect">
              <a:avLst/>
            </a:prstGeom>
            <a:solidFill>
              <a:srgbClr val="E7E7E7"/>
            </a:solidFill>
            <a:ln w="19050">
              <a:solidFill>
                <a:srgbClr val="007DB8"/>
              </a:solidFill>
            </a:ln>
            <a:effectLst/>
          </p:spPr>
          <p:style>
            <a:lnRef idx="2">
              <a:schemeClr val="accent1">
                <a:shade val="50000"/>
              </a:schemeClr>
            </a:lnRef>
            <a:fillRef idx="1">
              <a:schemeClr val="accent1"/>
            </a:fillRef>
            <a:effectRef idx="0">
              <a:schemeClr val="accent1"/>
            </a:effectRef>
            <a:fontRef idx="minor">
              <a:schemeClr val="lt1"/>
            </a:fontRef>
          </p:style>
          <p:txBody>
            <a:bodyPr lIns="342587" tIns="0" rIns="137041" bIns="0" rtlCol="0" anchor="t"/>
            <a:lstStyle/>
            <a:p>
              <a:pPr marL="426191" defTabSz="650335" fontAlgn="auto">
                <a:lnSpc>
                  <a:spcPct val="110000"/>
                </a:lnSpc>
                <a:spcBef>
                  <a:spcPts val="0"/>
                </a:spcBef>
                <a:spcAft>
                  <a:spcPts val="0"/>
                </a:spcAft>
              </a:pPr>
              <a:endParaRPr lang="en-US" sz="1600" dirty="0">
                <a:solidFill>
                  <a:srgbClr val="000000"/>
                </a:solidFill>
                <a:cs typeface="Arial" panose="020B0604020202020204" pitchFamily="34" charset="0"/>
              </a:endParaRPr>
            </a:p>
          </p:txBody>
        </p:sp>
        <p:sp>
          <p:nvSpPr>
            <p:cNvPr id="36" name="Rectangle 35"/>
            <p:cNvSpPr/>
            <p:nvPr/>
          </p:nvSpPr>
          <p:spPr>
            <a:xfrm>
              <a:off x="4069946" y="2013515"/>
              <a:ext cx="3459096" cy="328049"/>
            </a:xfrm>
            <a:prstGeom prst="rect">
              <a:avLst/>
            </a:prstGeom>
            <a:solidFill>
              <a:srgbClr val="E7E7E7"/>
            </a:solidFill>
            <a:ln w="19050">
              <a:solidFill>
                <a:srgbClr val="007DB8"/>
              </a:solidFill>
            </a:ln>
            <a:effectLst/>
          </p:spPr>
          <p:style>
            <a:lnRef idx="2">
              <a:schemeClr val="accent1">
                <a:shade val="50000"/>
              </a:schemeClr>
            </a:lnRef>
            <a:fillRef idx="1">
              <a:schemeClr val="accent1"/>
            </a:fillRef>
            <a:effectRef idx="0">
              <a:schemeClr val="accent1"/>
            </a:effectRef>
            <a:fontRef idx="minor">
              <a:schemeClr val="lt1"/>
            </a:fontRef>
          </p:style>
          <p:txBody>
            <a:bodyPr lIns="342587" tIns="0" rIns="137041" bIns="0" rtlCol="0" anchor="t"/>
            <a:lstStyle/>
            <a:p>
              <a:pPr marL="426191" defTabSz="650335" fontAlgn="auto">
                <a:lnSpc>
                  <a:spcPct val="110000"/>
                </a:lnSpc>
                <a:spcBef>
                  <a:spcPts val="0"/>
                </a:spcBef>
                <a:spcAft>
                  <a:spcPts val="0"/>
                </a:spcAft>
              </a:pPr>
              <a:endParaRPr lang="en-US" sz="1600" dirty="0">
                <a:solidFill>
                  <a:srgbClr val="000000"/>
                </a:solidFill>
                <a:cs typeface="Arial" panose="020B0604020202020204" pitchFamily="34" charset="0"/>
              </a:endParaRPr>
            </a:p>
          </p:txBody>
        </p:sp>
      </p:grpSp>
      <p:sp>
        <p:nvSpPr>
          <p:cNvPr id="4" name="Rectangle 3"/>
          <p:cNvSpPr/>
          <p:nvPr/>
        </p:nvSpPr>
        <p:spPr>
          <a:xfrm>
            <a:off x="1799490" y="1273066"/>
            <a:ext cx="2103461" cy="461665"/>
          </a:xfrm>
          <a:prstGeom prst="rect">
            <a:avLst/>
          </a:prstGeom>
        </p:spPr>
        <p:txBody>
          <a:bodyPr wrap="none">
            <a:spAutoFit/>
          </a:bodyPr>
          <a:lstStyle/>
          <a:p>
            <a:r>
              <a:rPr lang="en-US" dirty="0" err="1">
                <a:solidFill>
                  <a:srgbClr val="000000"/>
                </a:solidFill>
                <a:cs typeface="Arial" panose="020B0604020202020204" pitchFamily="34" charset="0"/>
              </a:rPr>
              <a:t>Replatforming</a:t>
            </a:r>
            <a:endParaRPr lang="en-US" dirty="0"/>
          </a:p>
        </p:txBody>
      </p:sp>
      <p:sp>
        <p:nvSpPr>
          <p:cNvPr id="17" name="Rectangle 16"/>
          <p:cNvSpPr/>
          <p:nvPr/>
        </p:nvSpPr>
        <p:spPr>
          <a:xfrm>
            <a:off x="6360014" y="1275316"/>
            <a:ext cx="1229824" cy="461665"/>
          </a:xfrm>
          <a:prstGeom prst="rect">
            <a:avLst/>
          </a:prstGeom>
        </p:spPr>
        <p:txBody>
          <a:bodyPr wrap="none">
            <a:spAutoFit/>
          </a:bodyPr>
          <a:lstStyle/>
          <a:p>
            <a:r>
              <a:rPr lang="en-US" dirty="0" smtClean="0">
                <a:solidFill>
                  <a:srgbClr val="000000"/>
                </a:solidFill>
                <a:cs typeface="Arial" panose="020B0604020202020204" pitchFamily="34" charset="0"/>
              </a:rPr>
              <a:t>Rewrite</a:t>
            </a:r>
            <a:endParaRPr lang="en-US" dirty="0"/>
          </a:p>
        </p:txBody>
      </p:sp>
      <p:graphicFrame>
        <p:nvGraphicFramePr>
          <p:cNvPr id="6" name="Object 5" hidden="1"/>
          <p:cNvGraphicFramePr>
            <a:graphicFrameLocks noChangeAspect="1"/>
          </p:cNvGraphicFramePr>
          <p:nvPr>
            <p:custDataLst>
              <p:tags r:id="rId2"/>
            </p:custDataLst>
          </p:nvPr>
        </p:nvGraphicFramePr>
        <p:xfrm>
          <a:off x="1195" y="1249"/>
          <a:ext cx="1190" cy="1190"/>
        </p:xfrm>
        <a:graphic>
          <a:graphicData uri="http://schemas.openxmlformats.org/presentationml/2006/ole">
            <mc:AlternateContent xmlns:mc="http://schemas.openxmlformats.org/markup-compatibility/2006">
              <mc:Choice xmlns:v="urn:schemas-microsoft-com:vml" Requires="v">
                <p:oleObj spid="_x0000_s1038" name="think-cell Slide" r:id="rId5" imgW="530" imgH="528" progId="TCLayout.ActiveDocument.1">
                  <p:embed/>
                </p:oleObj>
              </mc:Choice>
              <mc:Fallback>
                <p:oleObj name="think-cell Slide" r:id="rId5" imgW="530" imgH="528" progId="TCLayout.ActiveDocument.1">
                  <p:embed/>
                  <p:pic>
                    <p:nvPicPr>
                      <p:cNvPr id="0" name=""/>
                      <p:cNvPicPr/>
                      <p:nvPr/>
                    </p:nvPicPr>
                    <p:blipFill>
                      <a:blip r:embed="rId6"/>
                      <a:stretch>
                        <a:fillRect/>
                      </a:stretch>
                    </p:blipFill>
                    <p:spPr>
                      <a:xfrm>
                        <a:off x="1195" y="1249"/>
                        <a:ext cx="1190" cy="119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sz="2400" dirty="0" smtClean="0">
                <a:solidFill>
                  <a:schemeClr val="bg1"/>
                </a:solidFill>
                <a:latin typeface="Arial" panose="020B0604020202020204" pitchFamily="34" charset="0"/>
                <a:cs typeface="Arial" panose="020B0604020202020204" pitchFamily="34" charset="0"/>
              </a:rPr>
              <a:t>Modernization Approaches for Existing Portfolio</a:t>
            </a:r>
            <a:endParaRPr lang="en-US" sz="2400" dirty="0">
              <a:solidFill>
                <a:schemeClr val="bg1"/>
              </a:solidFill>
              <a:latin typeface="Arial" panose="020B0604020202020204" pitchFamily="34" charset="0"/>
              <a:cs typeface="Arial" panose="020B0604020202020204" pitchFamily="34" charset="0"/>
            </a:endParaRPr>
          </a:p>
        </p:txBody>
      </p:sp>
      <p:sp>
        <p:nvSpPr>
          <p:cNvPr id="45" name="Rectangle 44"/>
          <p:cNvSpPr/>
          <p:nvPr/>
        </p:nvSpPr>
        <p:spPr>
          <a:xfrm>
            <a:off x="434841" y="2699727"/>
            <a:ext cx="3712464" cy="1446550"/>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marL="171450" lvl="1" indent="-171450" defTabSz="456008" fontAlgn="auto">
              <a:spcBef>
                <a:spcPts val="0"/>
              </a:spcBef>
              <a:spcAft>
                <a:spcPts val="1200"/>
              </a:spcAft>
              <a:buFont typeface="Arial" panose="020B0604020202020204" pitchFamily="34" charset="0"/>
              <a:buChar char="•"/>
            </a:pPr>
            <a:r>
              <a:rPr lang="en-US" sz="1600" dirty="0" smtClean="0">
                <a:solidFill>
                  <a:srgbClr val="000000"/>
                </a:solidFill>
                <a:cs typeface="Arial" panose="020B0604020202020204" pitchFamily="34" charset="0"/>
              </a:rPr>
              <a:t>Migrate application to cloud platform</a:t>
            </a:r>
          </a:p>
          <a:p>
            <a:pPr marL="171450" lvl="1" indent="-171450" defTabSz="456008" fontAlgn="auto">
              <a:spcBef>
                <a:spcPts val="0"/>
              </a:spcBef>
              <a:spcAft>
                <a:spcPts val="1200"/>
              </a:spcAft>
              <a:buFont typeface="Arial" panose="020B0604020202020204" pitchFamily="34" charset="0"/>
              <a:buChar char="•"/>
            </a:pPr>
            <a:r>
              <a:rPr lang="en-US" sz="1600" dirty="0">
                <a:solidFill>
                  <a:srgbClr val="000000"/>
                </a:solidFill>
                <a:cs typeface="Arial" panose="020B0604020202020204" pitchFamily="34" charset="0"/>
              </a:rPr>
              <a:t>Minor changes to “make it work”</a:t>
            </a:r>
            <a:endParaRPr lang="en-US" sz="1600" dirty="0">
              <a:solidFill>
                <a:srgbClr val="2C95DD"/>
              </a:solidFill>
              <a:cs typeface="Arial" panose="020B0604020202020204" pitchFamily="34" charset="0"/>
            </a:endParaRPr>
          </a:p>
          <a:p>
            <a:pPr marL="171450" lvl="1" indent="-171450" defTabSz="456008" fontAlgn="auto">
              <a:spcBef>
                <a:spcPts val="0"/>
              </a:spcBef>
              <a:spcAft>
                <a:spcPts val="1200"/>
              </a:spcAft>
              <a:buFont typeface="Arial" panose="020B0604020202020204" pitchFamily="34" charset="0"/>
              <a:buChar char="•"/>
            </a:pPr>
            <a:r>
              <a:rPr lang="en-US" sz="1600" dirty="0" smtClean="0">
                <a:solidFill>
                  <a:srgbClr val="000000"/>
                </a:solidFill>
                <a:cs typeface="Arial" panose="020B0604020202020204" pitchFamily="34" charset="0"/>
              </a:rPr>
              <a:t>Enable test-driven development (TDD)</a:t>
            </a:r>
          </a:p>
          <a:p>
            <a:pPr marL="171450" lvl="1" indent="-171450" defTabSz="456008" fontAlgn="auto">
              <a:spcBef>
                <a:spcPts val="0"/>
              </a:spcBef>
              <a:spcAft>
                <a:spcPts val="1200"/>
              </a:spcAft>
              <a:buFont typeface="Arial" panose="020B0604020202020204" pitchFamily="34" charset="0"/>
              <a:buChar char="•"/>
            </a:pPr>
            <a:r>
              <a:rPr lang="en-US" sz="1600" dirty="0" smtClean="0">
                <a:solidFill>
                  <a:srgbClr val="000000"/>
                </a:solidFill>
                <a:cs typeface="Arial" panose="020B0604020202020204" pitchFamily="34" charset="0"/>
              </a:rPr>
              <a:t>Operationalize platform for support</a:t>
            </a:r>
          </a:p>
        </p:txBody>
      </p:sp>
      <p:sp>
        <p:nvSpPr>
          <p:cNvPr id="48" name="Rectangle 47"/>
          <p:cNvSpPr/>
          <p:nvPr/>
        </p:nvSpPr>
        <p:spPr>
          <a:xfrm>
            <a:off x="4731373" y="2697615"/>
            <a:ext cx="3888892" cy="1446550"/>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marL="342900" indent="-342900">
              <a:spcAft>
                <a:spcPts val="1200"/>
              </a:spcAft>
              <a:buFont typeface="Arial" panose="020B0604020202020204" pitchFamily="34" charset="0"/>
              <a:buChar char="•"/>
            </a:pPr>
            <a:r>
              <a:rPr lang="en-US" sz="1600" dirty="0"/>
              <a:t>Adhere to 12-factor principles</a:t>
            </a:r>
          </a:p>
          <a:p>
            <a:pPr marL="342900" indent="-342900">
              <a:spcAft>
                <a:spcPts val="1200"/>
              </a:spcAft>
              <a:buFont typeface="Arial" panose="020B0604020202020204" pitchFamily="34" charset="0"/>
              <a:buChar char="•"/>
            </a:pPr>
            <a:r>
              <a:rPr lang="en-US" sz="1600" dirty="0" smtClean="0"/>
              <a:t>Employ micro-service </a:t>
            </a:r>
            <a:r>
              <a:rPr lang="en-US" sz="1600" dirty="0"/>
              <a:t>architecture</a:t>
            </a:r>
          </a:p>
          <a:p>
            <a:pPr marL="342900" indent="-342900">
              <a:spcAft>
                <a:spcPts val="1200"/>
              </a:spcAft>
              <a:buFont typeface="Arial" panose="020B0604020202020204" pitchFamily="34" charset="0"/>
              <a:buChar char="•"/>
            </a:pPr>
            <a:r>
              <a:rPr lang="en-US" sz="1600" dirty="0" smtClean="0"/>
              <a:t>Find, test, refactor around “seams”</a:t>
            </a:r>
          </a:p>
          <a:p>
            <a:pPr marL="342900" indent="-342900">
              <a:spcAft>
                <a:spcPts val="1200"/>
              </a:spcAft>
              <a:buFont typeface="Arial" panose="020B0604020202020204" pitchFamily="34" charset="0"/>
              <a:buChar char="•"/>
            </a:pPr>
            <a:r>
              <a:rPr lang="en-US" sz="1600" dirty="0" smtClean="0"/>
              <a:t>Continuous delivery; rapid prototyping</a:t>
            </a:r>
            <a:endParaRPr lang="en-US" sz="1600" dirty="0"/>
          </a:p>
        </p:txBody>
      </p:sp>
      <p:sp>
        <p:nvSpPr>
          <p:cNvPr id="33" name="Rectangle 32"/>
          <p:cNvSpPr/>
          <p:nvPr/>
        </p:nvSpPr>
        <p:spPr>
          <a:xfrm>
            <a:off x="152400" y="4781550"/>
            <a:ext cx="609600" cy="152400"/>
          </a:xfrm>
          <a:prstGeom prst="rect">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rgbClr val="FFFFFF"/>
              </a:solidFill>
              <a:latin typeface="Arial"/>
            </a:endParaRPr>
          </a:p>
        </p:txBody>
      </p:sp>
      <p:sp>
        <p:nvSpPr>
          <p:cNvPr id="34" name="TextBox 33"/>
          <p:cNvSpPr txBox="1"/>
          <p:nvPr/>
        </p:nvSpPr>
        <p:spPr>
          <a:xfrm>
            <a:off x="251219" y="4802807"/>
            <a:ext cx="919163" cy="197489"/>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900">
                <a:solidFill>
                  <a:srgbClr val="808080"/>
                </a:solidFill>
              </a:rPr>
              <a:pPr>
                <a:lnSpc>
                  <a:spcPct val="90000"/>
                </a:lnSpc>
                <a:buClr>
                  <a:srgbClr val="0085C3"/>
                </a:buClr>
              </a:pPr>
              <a:t>4</a:t>
            </a:fld>
            <a:r>
              <a:rPr lang="en-US" sz="900" dirty="0">
                <a:solidFill>
                  <a:srgbClr val="808080"/>
                </a:solidFill>
              </a:rPr>
              <a:t> of </a:t>
            </a:r>
            <a:r>
              <a:rPr lang="en-US" sz="900" dirty="0" smtClean="0">
                <a:solidFill>
                  <a:srgbClr val="808080"/>
                </a:solidFill>
              </a:rPr>
              <a:t>27</a:t>
            </a:r>
            <a:endParaRPr lang="en-US" sz="900" dirty="0">
              <a:solidFill>
                <a:srgbClr val="808080"/>
              </a:solidFill>
            </a:endParaRPr>
          </a:p>
        </p:txBody>
      </p:sp>
      <p:pic>
        <p:nvPicPr>
          <p:cNvPr id="1028" name="Picture 4" descr="Image result for push door icon"/>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r="56280" b="17420"/>
          <a:stretch/>
        </p:blipFill>
        <p:spPr bwMode="auto">
          <a:xfrm>
            <a:off x="436869" y="1192334"/>
            <a:ext cx="1132713" cy="12663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push door icon"/>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0348" b="17420"/>
          <a:stretch/>
        </p:blipFill>
        <p:spPr bwMode="auto">
          <a:xfrm>
            <a:off x="4731373" y="1192334"/>
            <a:ext cx="1027303" cy="12663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98916" y="1709459"/>
            <a:ext cx="1596912" cy="307777"/>
          </a:xfrm>
          <a:prstGeom prst="rect">
            <a:avLst/>
          </a:prstGeom>
          <a:noFill/>
        </p:spPr>
        <p:txBody>
          <a:bodyPr wrap="none" rtlCol="0">
            <a:spAutoFit/>
          </a:bodyPr>
          <a:lstStyle/>
          <a:p>
            <a:pPr>
              <a:spcBef>
                <a:spcPts val="0"/>
              </a:spcBef>
              <a:spcAft>
                <a:spcPts val="0"/>
              </a:spcAft>
              <a:buClr>
                <a:schemeClr val="bg1"/>
              </a:buClr>
            </a:pPr>
            <a:r>
              <a:rPr lang="en-US" sz="1400" dirty="0" smtClean="0">
                <a:solidFill>
                  <a:schemeClr val="bg1"/>
                </a:solidFill>
                <a:latin typeface="+mn-lt"/>
              </a:rPr>
              <a:t>Operations Focus</a:t>
            </a:r>
          </a:p>
        </p:txBody>
      </p:sp>
      <p:sp>
        <p:nvSpPr>
          <p:cNvPr id="21" name="TextBox 20"/>
          <p:cNvSpPr txBox="1"/>
          <p:nvPr/>
        </p:nvSpPr>
        <p:spPr>
          <a:xfrm>
            <a:off x="6176470" y="1709459"/>
            <a:ext cx="1598515" cy="307777"/>
          </a:xfrm>
          <a:prstGeom prst="rect">
            <a:avLst/>
          </a:prstGeom>
          <a:noFill/>
        </p:spPr>
        <p:txBody>
          <a:bodyPr wrap="none" rtlCol="0">
            <a:spAutoFit/>
          </a:bodyPr>
          <a:lstStyle/>
          <a:p>
            <a:pPr>
              <a:spcBef>
                <a:spcPts val="0"/>
              </a:spcBef>
              <a:spcAft>
                <a:spcPts val="0"/>
              </a:spcAft>
              <a:buClr>
                <a:schemeClr val="bg1"/>
              </a:buClr>
            </a:pPr>
            <a:r>
              <a:rPr lang="en-US" sz="1400" dirty="0" smtClean="0">
                <a:solidFill>
                  <a:schemeClr val="bg1"/>
                </a:solidFill>
                <a:latin typeface="+mn-lt"/>
              </a:rPr>
              <a:t>Application Focus</a:t>
            </a:r>
          </a:p>
        </p:txBody>
      </p:sp>
    </p:spTree>
    <p:extLst>
      <p:ext uri="{BB962C8B-B14F-4D97-AF65-F5344CB8AC3E}">
        <p14:creationId xmlns:p14="http://schemas.microsoft.com/office/powerpoint/2010/main" val="411270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195" y="1249"/>
          <a:ext cx="1190" cy="1190"/>
        </p:xfrm>
        <a:graphic>
          <a:graphicData uri="http://schemas.openxmlformats.org/presentationml/2006/ole">
            <mc:AlternateContent xmlns:mc="http://schemas.openxmlformats.org/markup-compatibility/2006">
              <mc:Choice xmlns:v="urn:schemas-microsoft-com:vml" Requires="v">
                <p:oleObj spid="_x0000_s2060" name="think-cell Slide" r:id="rId5" imgW="530" imgH="528" progId="TCLayout.ActiveDocument.1">
                  <p:embed/>
                </p:oleObj>
              </mc:Choice>
              <mc:Fallback>
                <p:oleObj name="think-cell Slide" r:id="rId5" imgW="530" imgH="528" progId="TCLayout.ActiveDocument.1">
                  <p:embed/>
                  <p:pic>
                    <p:nvPicPr>
                      <p:cNvPr id="0" name=""/>
                      <p:cNvPicPr/>
                      <p:nvPr/>
                    </p:nvPicPr>
                    <p:blipFill>
                      <a:blip r:embed="rId6"/>
                      <a:stretch>
                        <a:fillRect/>
                      </a:stretch>
                    </p:blipFill>
                    <p:spPr>
                      <a:xfrm>
                        <a:off x="1195" y="1249"/>
                        <a:ext cx="1190" cy="119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sz="2400" dirty="0" smtClean="0">
                <a:solidFill>
                  <a:schemeClr val="bg1"/>
                </a:solidFill>
                <a:latin typeface="Arial" panose="020B0604020202020204" pitchFamily="34" charset="0"/>
                <a:cs typeface="Arial" panose="020B0604020202020204" pitchFamily="34" charset="0"/>
              </a:rPr>
              <a:t>Application </a:t>
            </a:r>
            <a:r>
              <a:rPr lang="en-US" sz="2400" dirty="0" err="1" smtClean="0">
                <a:solidFill>
                  <a:schemeClr val="bg1"/>
                </a:solidFill>
                <a:latin typeface="Arial" panose="020B0604020202020204" pitchFamily="34" charset="0"/>
                <a:cs typeface="Arial" panose="020B0604020202020204" pitchFamily="34" charset="0"/>
              </a:rPr>
              <a:t>Replatforming</a:t>
            </a:r>
            <a:endParaRPr lang="en-US" sz="2400" dirty="0">
              <a:solidFill>
                <a:schemeClr val="bg1"/>
              </a:solidFill>
              <a:latin typeface="Arial" panose="020B0604020202020204" pitchFamily="34" charset="0"/>
              <a:cs typeface="Arial" panose="020B0604020202020204" pitchFamily="34" charset="0"/>
            </a:endParaRPr>
          </a:p>
        </p:txBody>
      </p:sp>
      <p:sp>
        <p:nvSpPr>
          <p:cNvPr id="45" name="Rectangle 44"/>
          <p:cNvSpPr/>
          <p:nvPr/>
        </p:nvSpPr>
        <p:spPr>
          <a:xfrm>
            <a:off x="1262138" y="2046843"/>
            <a:ext cx="2996934" cy="492443"/>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marL="0" lvl="1" defTabSz="456008" fontAlgn="auto">
              <a:spcBef>
                <a:spcPts val="0"/>
              </a:spcBef>
              <a:spcAft>
                <a:spcPts val="0"/>
              </a:spcAft>
            </a:pPr>
            <a:r>
              <a:rPr lang="en-US" sz="1600" dirty="0">
                <a:solidFill>
                  <a:srgbClr val="000000"/>
                </a:solidFill>
                <a:cs typeface="Arial" panose="020B0604020202020204" pitchFamily="34" charset="0"/>
              </a:rPr>
              <a:t>L</a:t>
            </a:r>
            <a:r>
              <a:rPr lang="en-US" sz="1600" dirty="0" smtClean="0">
                <a:solidFill>
                  <a:srgbClr val="000000"/>
                </a:solidFill>
                <a:cs typeface="Arial" panose="020B0604020202020204" pitchFamily="34" charset="0"/>
              </a:rPr>
              <a:t>ower the operations cost via automation</a:t>
            </a:r>
            <a:endParaRPr lang="en-US" sz="1600" b="1" dirty="0">
              <a:solidFill>
                <a:srgbClr val="2C95DD"/>
              </a:solidFill>
              <a:cs typeface="Arial" panose="020B0604020202020204" pitchFamily="34" charset="0"/>
            </a:endParaRPr>
          </a:p>
        </p:txBody>
      </p:sp>
      <p:sp>
        <p:nvSpPr>
          <p:cNvPr id="46" name="Rectangle 45"/>
          <p:cNvSpPr/>
          <p:nvPr/>
        </p:nvSpPr>
        <p:spPr>
          <a:xfrm>
            <a:off x="1262138" y="3059281"/>
            <a:ext cx="3399270" cy="246221"/>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marL="0" lvl="1" defTabSz="456008" fontAlgn="auto">
              <a:spcBef>
                <a:spcPts val="0"/>
              </a:spcBef>
              <a:spcAft>
                <a:spcPts val="0"/>
              </a:spcAft>
            </a:pPr>
            <a:r>
              <a:rPr lang="en-US" sz="1600" dirty="0" smtClean="0">
                <a:solidFill>
                  <a:srgbClr val="000000"/>
                </a:solidFill>
                <a:cs typeface="Arial" panose="020B0604020202020204" pitchFamily="34" charset="0"/>
              </a:rPr>
              <a:t>Resiliency through auto scale</a:t>
            </a:r>
            <a:endParaRPr lang="en-US" sz="1600" dirty="0">
              <a:solidFill>
                <a:srgbClr val="000000"/>
              </a:solidFill>
              <a:cs typeface="Arial" panose="020B0604020202020204" pitchFamily="34" charset="0"/>
            </a:endParaRPr>
          </a:p>
        </p:txBody>
      </p:sp>
      <p:sp>
        <p:nvSpPr>
          <p:cNvPr id="47" name="Rectangle 46"/>
          <p:cNvSpPr/>
          <p:nvPr/>
        </p:nvSpPr>
        <p:spPr>
          <a:xfrm>
            <a:off x="1262139" y="3726502"/>
            <a:ext cx="3399270" cy="738664"/>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marL="0" lvl="1" defTabSz="456008" fontAlgn="auto">
              <a:spcBef>
                <a:spcPts val="0"/>
              </a:spcBef>
              <a:spcAft>
                <a:spcPts val="0"/>
              </a:spcAft>
            </a:pPr>
            <a:r>
              <a:rPr lang="en-US" sz="1600" dirty="0" smtClean="0">
                <a:solidFill>
                  <a:srgbClr val="000000"/>
                </a:solidFill>
                <a:cs typeface="Arial" panose="020B0604020202020204" pitchFamily="34" charset="0"/>
              </a:rPr>
              <a:t>Governance via self-serviced tools/frameworks and automated testing</a:t>
            </a:r>
            <a:endParaRPr lang="en-US" sz="1600" dirty="0">
              <a:solidFill>
                <a:srgbClr val="2C95DD"/>
              </a:solidFill>
              <a:cs typeface="Arial" panose="020B0604020202020204" pitchFamily="34" charset="0"/>
            </a:endParaRPr>
          </a:p>
        </p:txBody>
      </p:sp>
      <p:sp>
        <p:nvSpPr>
          <p:cNvPr id="48" name="Rectangle 47"/>
          <p:cNvSpPr/>
          <p:nvPr/>
        </p:nvSpPr>
        <p:spPr>
          <a:xfrm>
            <a:off x="5734152" y="2070955"/>
            <a:ext cx="3187780" cy="492443"/>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defTabSz="456008" fontAlgn="auto">
              <a:spcBef>
                <a:spcPts val="0"/>
              </a:spcBef>
              <a:spcAft>
                <a:spcPts val="0"/>
              </a:spcAft>
            </a:pPr>
            <a:r>
              <a:rPr lang="en-US" sz="1600" dirty="0" smtClean="0">
                <a:solidFill>
                  <a:srgbClr val="000000"/>
                </a:solidFill>
                <a:cs typeface="Arial" panose="020B0604020202020204" pitchFamily="34" charset="0"/>
              </a:rPr>
              <a:t>Accelerate return on investment of cloud platform</a:t>
            </a:r>
            <a:endParaRPr lang="en-US" sz="1600" b="1" dirty="0">
              <a:solidFill>
                <a:srgbClr val="0085C3"/>
              </a:solidFill>
              <a:cs typeface="Arial" panose="020B0604020202020204" pitchFamily="34" charset="0"/>
            </a:endParaRPr>
          </a:p>
        </p:txBody>
      </p:sp>
      <p:sp>
        <p:nvSpPr>
          <p:cNvPr id="49" name="Rectangle 48"/>
          <p:cNvSpPr/>
          <p:nvPr/>
        </p:nvSpPr>
        <p:spPr>
          <a:xfrm>
            <a:off x="5746854" y="3059285"/>
            <a:ext cx="3175077" cy="246221"/>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defTabSz="456008" fontAlgn="auto">
              <a:spcBef>
                <a:spcPts val="0"/>
              </a:spcBef>
              <a:spcAft>
                <a:spcPts val="0"/>
              </a:spcAft>
            </a:pPr>
            <a:r>
              <a:rPr lang="en-US" sz="1600" dirty="0" smtClean="0">
                <a:solidFill>
                  <a:srgbClr val="000000"/>
                </a:solidFill>
                <a:cs typeface="Arial" panose="020B0604020202020204" pitchFamily="34" charset="0"/>
              </a:rPr>
              <a:t>Support for blue/green deployment </a:t>
            </a:r>
            <a:endParaRPr lang="en-US" sz="1600" dirty="0">
              <a:solidFill>
                <a:srgbClr val="2C95DD"/>
              </a:solidFill>
              <a:cs typeface="Arial" panose="020B0604020202020204" pitchFamily="34" charset="0"/>
            </a:endParaRPr>
          </a:p>
        </p:txBody>
      </p:sp>
      <p:sp>
        <p:nvSpPr>
          <p:cNvPr id="52" name="Rectangle 51"/>
          <p:cNvSpPr/>
          <p:nvPr/>
        </p:nvSpPr>
        <p:spPr>
          <a:xfrm>
            <a:off x="5734171" y="3825506"/>
            <a:ext cx="3187760" cy="492443"/>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0">
            <a:spAutoFit/>
          </a:bodyPr>
          <a:lstStyle/>
          <a:p>
            <a:pPr defTabSz="456008" fontAlgn="auto">
              <a:spcBef>
                <a:spcPts val="0"/>
              </a:spcBef>
              <a:spcAft>
                <a:spcPts val="0"/>
              </a:spcAft>
            </a:pPr>
            <a:r>
              <a:rPr lang="en-US" sz="1600" dirty="0" smtClean="0">
                <a:solidFill>
                  <a:srgbClr val="000000"/>
                </a:solidFill>
                <a:cs typeface="Arial" panose="020B0604020202020204" pitchFamily="34" charset="0"/>
              </a:rPr>
              <a:t>Centralized configuration management</a:t>
            </a:r>
            <a:endParaRPr lang="en-US" sz="1600" dirty="0">
              <a:solidFill>
                <a:srgbClr val="000000"/>
              </a:solidFill>
              <a:cs typeface="Arial" panose="020B0604020202020204" pitchFamily="34" charset="0"/>
            </a:endParaRPr>
          </a:p>
        </p:txBody>
      </p:sp>
      <p:sp>
        <p:nvSpPr>
          <p:cNvPr id="54" name="Freeform 6"/>
          <p:cNvSpPr>
            <a:spLocks noEditPoints="1"/>
          </p:cNvSpPr>
          <p:nvPr/>
        </p:nvSpPr>
        <p:spPr bwMode="auto">
          <a:xfrm>
            <a:off x="576358" y="2077725"/>
            <a:ext cx="348272" cy="478875"/>
          </a:xfrm>
          <a:custGeom>
            <a:avLst/>
            <a:gdLst>
              <a:gd name="T0" fmla="*/ 0 w 180"/>
              <a:gd name="T1" fmla="*/ 215 h 247"/>
              <a:gd name="T2" fmla="*/ 0 w 180"/>
              <a:gd name="T3" fmla="*/ 215 h 247"/>
              <a:gd name="T4" fmla="*/ 92 w 180"/>
              <a:gd name="T5" fmla="*/ 1 h 247"/>
              <a:gd name="T6" fmla="*/ 148 w 180"/>
              <a:gd name="T7" fmla="*/ 81 h 247"/>
              <a:gd name="T8" fmla="*/ 148 w 180"/>
              <a:gd name="T9" fmla="*/ 84 h 247"/>
              <a:gd name="T10" fmla="*/ 146 w 180"/>
              <a:gd name="T11" fmla="*/ 85 h 247"/>
              <a:gd name="T12" fmla="*/ 119 w 180"/>
              <a:gd name="T13" fmla="*/ 79 h 247"/>
              <a:gd name="T14" fmla="*/ 117 w 180"/>
              <a:gd name="T15" fmla="*/ 79 h 247"/>
              <a:gd name="T16" fmla="*/ 116 w 180"/>
              <a:gd name="T17" fmla="*/ 82 h 247"/>
              <a:gd name="T18" fmla="*/ 115 w 180"/>
              <a:gd name="T19" fmla="*/ 110 h 247"/>
              <a:gd name="T20" fmla="*/ 115 w 180"/>
              <a:gd name="T21" fmla="*/ 130 h 247"/>
              <a:gd name="T22" fmla="*/ 165 w 180"/>
              <a:gd name="T23" fmla="*/ 179 h 247"/>
              <a:gd name="T24" fmla="*/ 180 w 180"/>
              <a:gd name="T25" fmla="*/ 215 h 247"/>
              <a:gd name="T26" fmla="*/ 180 w 180"/>
              <a:gd name="T27" fmla="*/ 236 h 247"/>
              <a:gd name="T28" fmla="*/ 169 w 180"/>
              <a:gd name="T29" fmla="*/ 247 h 247"/>
              <a:gd name="T30" fmla="*/ 140 w 180"/>
              <a:gd name="T31" fmla="*/ 247 h 247"/>
              <a:gd name="T32" fmla="*/ 129 w 180"/>
              <a:gd name="T33" fmla="*/ 236 h 247"/>
              <a:gd name="T34" fmla="*/ 90 w 180"/>
              <a:gd name="T35" fmla="*/ 176 h 247"/>
              <a:gd name="T36" fmla="*/ 51 w 180"/>
              <a:gd name="T37" fmla="*/ 236 h 247"/>
              <a:gd name="T38" fmla="*/ 40 w 180"/>
              <a:gd name="T39" fmla="*/ 247 h 247"/>
              <a:gd name="T40" fmla="*/ 11 w 180"/>
              <a:gd name="T41" fmla="*/ 247 h 247"/>
              <a:gd name="T42" fmla="*/ 0 w 180"/>
              <a:gd name="T43" fmla="*/ 236 h 247"/>
              <a:gd name="T44" fmla="*/ 0 w 180"/>
              <a:gd name="T45" fmla="*/ 215 h 247"/>
              <a:gd name="T46" fmla="*/ 15 w 180"/>
              <a:gd name="T47" fmla="*/ 179 h 247"/>
              <a:gd name="T48" fmla="*/ 65 w 180"/>
              <a:gd name="T49" fmla="*/ 130 h 247"/>
              <a:gd name="T50" fmla="*/ 65 w 180"/>
              <a:gd name="T51" fmla="*/ 110 h 247"/>
              <a:gd name="T52" fmla="*/ 64 w 180"/>
              <a:gd name="T53" fmla="*/ 82 h 247"/>
              <a:gd name="T54" fmla="*/ 63 w 180"/>
              <a:gd name="T55" fmla="*/ 80 h 247"/>
              <a:gd name="T56" fmla="*/ 61 w 180"/>
              <a:gd name="T57" fmla="*/ 79 h 247"/>
              <a:gd name="T58" fmla="*/ 34 w 180"/>
              <a:gd name="T59" fmla="*/ 85 h 247"/>
              <a:gd name="T60" fmla="*/ 31 w 180"/>
              <a:gd name="T61" fmla="*/ 84 h 247"/>
              <a:gd name="T62" fmla="*/ 32 w 180"/>
              <a:gd name="T63" fmla="*/ 81 h 247"/>
              <a:gd name="T64" fmla="*/ 88 w 180"/>
              <a:gd name="T65" fmla="*/ 1 h 247"/>
              <a:gd name="T66" fmla="*/ 90 w 180"/>
              <a:gd name="T67" fmla="*/ 0 h 247"/>
              <a:gd name="T68" fmla="*/ 92 w 180"/>
              <a:gd name="T69" fmla="*/ 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47">
                <a:moveTo>
                  <a:pt x="0" y="215"/>
                </a:moveTo>
                <a:cubicBezTo>
                  <a:pt x="0" y="215"/>
                  <a:pt x="0" y="215"/>
                  <a:pt x="0" y="215"/>
                </a:cubicBezTo>
                <a:close/>
                <a:moveTo>
                  <a:pt x="92" y="1"/>
                </a:moveTo>
                <a:cubicBezTo>
                  <a:pt x="111" y="28"/>
                  <a:pt x="130" y="54"/>
                  <a:pt x="148" y="81"/>
                </a:cubicBezTo>
                <a:cubicBezTo>
                  <a:pt x="149" y="82"/>
                  <a:pt x="149" y="83"/>
                  <a:pt x="148" y="84"/>
                </a:cubicBezTo>
                <a:cubicBezTo>
                  <a:pt x="148" y="85"/>
                  <a:pt x="147" y="85"/>
                  <a:pt x="146" y="85"/>
                </a:cubicBezTo>
                <a:cubicBezTo>
                  <a:pt x="119" y="79"/>
                  <a:pt x="119" y="79"/>
                  <a:pt x="119" y="79"/>
                </a:cubicBezTo>
                <a:cubicBezTo>
                  <a:pt x="119" y="79"/>
                  <a:pt x="118" y="79"/>
                  <a:pt x="117" y="79"/>
                </a:cubicBezTo>
                <a:cubicBezTo>
                  <a:pt x="116" y="80"/>
                  <a:pt x="116" y="81"/>
                  <a:pt x="116" y="82"/>
                </a:cubicBezTo>
                <a:cubicBezTo>
                  <a:pt x="116" y="91"/>
                  <a:pt x="115" y="100"/>
                  <a:pt x="115" y="110"/>
                </a:cubicBezTo>
                <a:cubicBezTo>
                  <a:pt x="115" y="130"/>
                  <a:pt x="115" y="130"/>
                  <a:pt x="115" y="130"/>
                </a:cubicBezTo>
                <a:cubicBezTo>
                  <a:pt x="165" y="179"/>
                  <a:pt x="165" y="179"/>
                  <a:pt x="165" y="179"/>
                </a:cubicBezTo>
                <a:cubicBezTo>
                  <a:pt x="174" y="188"/>
                  <a:pt x="180" y="201"/>
                  <a:pt x="180" y="215"/>
                </a:cubicBezTo>
                <a:cubicBezTo>
                  <a:pt x="180" y="236"/>
                  <a:pt x="180" y="236"/>
                  <a:pt x="180" y="236"/>
                </a:cubicBezTo>
                <a:cubicBezTo>
                  <a:pt x="180" y="242"/>
                  <a:pt x="175" y="247"/>
                  <a:pt x="169" y="247"/>
                </a:cubicBezTo>
                <a:cubicBezTo>
                  <a:pt x="140" y="247"/>
                  <a:pt x="140" y="247"/>
                  <a:pt x="140" y="247"/>
                </a:cubicBezTo>
                <a:cubicBezTo>
                  <a:pt x="134" y="247"/>
                  <a:pt x="129" y="242"/>
                  <a:pt x="129" y="236"/>
                </a:cubicBezTo>
                <a:cubicBezTo>
                  <a:pt x="129" y="203"/>
                  <a:pt x="114" y="199"/>
                  <a:pt x="90" y="176"/>
                </a:cubicBezTo>
                <a:cubicBezTo>
                  <a:pt x="66" y="199"/>
                  <a:pt x="51" y="203"/>
                  <a:pt x="51" y="236"/>
                </a:cubicBezTo>
                <a:cubicBezTo>
                  <a:pt x="51" y="242"/>
                  <a:pt x="46" y="247"/>
                  <a:pt x="40" y="247"/>
                </a:cubicBezTo>
                <a:cubicBezTo>
                  <a:pt x="11" y="247"/>
                  <a:pt x="11" y="247"/>
                  <a:pt x="11" y="247"/>
                </a:cubicBezTo>
                <a:cubicBezTo>
                  <a:pt x="5" y="247"/>
                  <a:pt x="0" y="242"/>
                  <a:pt x="0" y="236"/>
                </a:cubicBezTo>
                <a:cubicBezTo>
                  <a:pt x="0" y="215"/>
                  <a:pt x="0" y="215"/>
                  <a:pt x="0" y="215"/>
                </a:cubicBezTo>
                <a:cubicBezTo>
                  <a:pt x="0" y="201"/>
                  <a:pt x="6" y="188"/>
                  <a:pt x="15" y="179"/>
                </a:cubicBezTo>
                <a:cubicBezTo>
                  <a:pt x="65" y="130"/>
                  <a:pt x="65" y="130"/>
                  <a:pt x="65" y="130"/>
                </a:cubicBezTo>
                <a:cubicBezTo>
                  <a:pt x="65" y="110"/>
                  <a:pt x="65" y="110"/>
                  <a:pt x="65" y="110"/>
                </a:cubicBezTo>
                <a:cubicBezTo>
                  <a:pt x="65" y="100"/>
                  <a:pt x="64" y="91"/>
                  <a:pt x="64" y="82"/>
                </a:cubicBezTo>
                <a:cubicBezTo>
                  <a:pt x="64" y="81"/>
                  <a:pt x="64" y="80"/>
                  <a:pt x="63" y="80"/>
                </a:cubicBezTo>
                <a:cubicBezTo>
                  <a:pt x="62" y="79"/>
                  <a:pt x="61" y="79"/>
                  <a:pt x="61" y="79"/>
                </a:cubicBezTo>
                <a:cubicBezTo>
                  <a:pt x="34" y="85"/>
                  <a:pt x="34" y="85"/>
                  <a:pt x="34" y="85"/>
                </a:cubicBezTo>
                <a:cubicBezTo>
                  <a:pt x="33" y="85"/>
                  <a:pt x="32" y="85"/>
                  <a:pt x="31" y="84"/>
                </a:cubicBezTo>
                <a:cubicBezTo>
                  <a:pt x="31" y="83"/>
                  <a:pt x="31" y="82"/>
                  <a:pt x="32" y="81"/>
                </a:cubicBezTo>
                <a:cubicBezTo>
                  <a:pt x="88" y="1"/>
                  <a:pt x="88" y="1"/>
                  <a:pt x="88" y="1"/>
                </a:cubicBezTo>
                <a:cubicBezTo>
                  <a:pt x="88" y="0"/>
                  <a:pt x="89" y="0"/>
                  <a:pt x="90" y="0"/>
                </a:cubicBezTo>
                <a:cubicBezTo>
                  <a:pt x="91" y="0"/>
                  <a:pt x="92" y="0"/>
                  <a:pt x="92" y="1"/>
                </a:cubicBezTo>
                <a:close/>
              </a:path>
            </a:pathLst>
          </a:custGeom>
          <a:solidFill>
            <a:srgbClr val="2C95DD"/>
          </a:solidFill>
          <a:ln>
            <a:noFill/>
          </a:ln>
          <a:extLst/>
        </p:spPr>
        <p:txBody>
          <a:bodyPr vert="horz" wrap="square" lIns="51393" tIns="25703" rIns="51393" bIns="25703"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grpSp>
        <p:nvGrpSpPr>
          <p:cNvPr id="57" name="Group 56"/>
          <p:cNvGrpSpPr/>
          <p:nvPr/>
        </p:nvGrpSpPr>
        <p:grpSpPr>
          <a:xfrm>
            <a:off x="4968424" y="2967062"/>
            <a:ext cx="498000" cy="478875"/>
            <a:chOff x="379413" y="679450"/>
            <a:chExt cx="1074737" cy="1033463"/>
          </a:xfrm>
          <a:solidFill>
            <a:srgbClr val="2C95DD"/>
          </a:solidFill>
        </p:grpSpPr>
        <p:sp>
          <p:nvSpPr>
            <p:cNvPr id="58" name="Freeform 6"/>
            <p:cNvSpPr>
              <a:spLocks/>
            </p:cNvSpPr>
            <p:nvPr/>
          </p:nvSpPr>
          <p:spPr bwMode="auto">
            <a:xfrm>
              <a:off x="688975" y="679450"/>
              <a:ext cx="288925" cy="68263"/>
            </a:xfrm>
            <a:custGeom>
              <a:avLst/>
              <a:gdLst>
                <a:gd name="T0" fmla="*/ 103 w 103"/>
                <a:gd name="T1" fmla="*/ 0 h 24"/>
                <a:gd name="T2" fmla="*/ 91 w 103"/>
                <a:gd name="T3" fmla="*/ 0 h 24"/>
                <a:gd name="T4" fmla="*/ 85 w 103"/>
                <a:gd name="T5" fmla="*/ 1 h 24"/>
                <a:gd name="T6" fmla="*/ 77 w 103"/>
                <a:gd name="T7" fmla="*/ 2 h 24"/>
                <a:gd name="T8" fmla="*/ 80 w 103"/>
                <a:gd name="T9" fmla="*/ 2 h 24"/>
                <a:gd name="T10" fmla="*/ 77 w 103"/>
                <a:gd name="T11" fmla="*/ 2 h 24"/>
                <a:gd name="T12" fmla="*/ 76 w 103"/>
                <a:gd name="T13" fmla="*/ 2 h 24"/>
                <a:gd name="T14" fmla="*/ 67 w 103"/>
                <a:gd name="T15" fmla="*/ 3 h 24"/>
                <a:gd name="T16" fmla="*/ 58 w 103"/>
                <a:gd name="T17" fmla="*/ 4 h 24"/>
                <a:gd name="T18" fmla="*/ 49 w 103"/>
                <a:gd name="T19" fmla="*/ 6 h 24"/>
                <a:gd name="T20" fmla="*/ 38 w 103"/>
                <a:gd name="T21" fmla="*/ 9 h 24"/>
                <a:gd name="T22" fmla="*/ 24 w 103"/>
                <a:gd name="T23" fmla="*/ 14 h 24"/>
                <a:gd name="T24" fmla="*/ 6 w 103"/>
                <a:gd name="T25" fmla="*/ 21 h 24"/>
                <a:gd name="T26" fmla="*/ 0 w 103"/>
                <a:gd name="T27" fmla="*/ 24 h 24"/>
                <a:gd name="T28" fmla="*/ 2 w 103"/>
                <a:gd name="T29" fmla="*/ 23 h 24"/>
                <a:gd name="T30" fmla="*/ 77 w 103"/>
                <a:gd name="T31" fmla="*/ 5 h 24"/>
                <a:gd name="T32" fmla="*/ 71 w 103"/>
                <a:gd name="T33" fmla="*/ 11 h 24"/>
                <a:gd name="T34" fmla="*/ 103 w 103"/>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4">
                  <a:moveTo>
                    <a:pt x="103" y="0"/>
                  </a:moveTo>
                  <a:cubicBezTo>
                    <a:pt x="99" y="0"/>
                    <a:pt x="95" y="0"/>
                    <a:pt x="91" y="0"/>
                  </a:cubicBezTo>
                  <a:cubicBezTo>
                    <a:pt x="89" y="1"/>
                    <a:pt x="87" y="1"/>
                    <a:pt x="85" y="1"/>
                  </a:cubicBezTo>
                  <a:cubicBezTo>
                    <a:pt x="82" y="1"/>
                    <a:pt x="79" y="1"/>
                    <a:pt x="77" y="2"/>
                  </a:cubicBezTo>
                  <a:cubicBezTo>
                    <a:pt x="78" y="1"/>
                    <a:pt x="80" y="2"/>
                    <a:pt x="80" y="2"/>
                  </a:cubicBezTo>
                  <a:cubicBezTo>
                    <a:pt x="80" y="2"/>
                    <a:pt x="78" y="2"/>
                    <a:pt x="77" y="2"/>
                  </a:cubicBezTo>
                  <a:cubicBezTo>
                    <a:pt x="76" y="2"/>
                    <a:pt x="76" y="2"/>
                    <a:pt x="76" y="2"/>
                  </a:cubicBezTo>
                  <a:cubicBezTo>
                    <a:pt x="73" y="2"/>
                    <a:pt x="70" y="2"/>
                    <a:pt x="67" y="3"/>
                  </a:cubicBezTo>
                  <a:cubicBezTo>
                    <a:pt x="65" y="3"/>
                    <a:pt x="64" y="3"/>
                    <a:pt x="58" y="4"/>
                  </a:cubicBezTo>
                  <a:cubicBezTo>
                    <a:pt x="55" y="5"/>
                    <a:pt x="55" y="5"/>
                    <a:pt x="49" y="6"/>
                  </a:cubicBezTo>
                  <a:cubicBezTo>
                    <a:pt x="45" y="7"/>
                    <a:pt x="45" y="7"/>
                    <a:pt x="38" y="9"/>
                  </a:cubicBezTo>
                  <a:cubicBezTo>
                    <a:pt x="33" y="11"/>
                    <a:pt x="33" y="11"/>
                    <a:pt x="24" y="14"/>
                  </a:cubicBezTo>
                  <a:cubicBezTo>
                    <a:pt x="17" y="16"/>
                    <a:pt x="17" y="16"/>
                    <a:pt x="6" y="21"/>
                  </a:cubicBezTo>
                  <a:cubicBezTo>
                    <a:pt x="0" y="24"/>
                    <a:pt x="0" y="24"/>
                    <a:pt x="0" y="24"/>
                  </a:cubicBezTo>
                  <a:cubicBezTo>
                    <a:pt x="1" y="24"/>
                    <a:pt x="1" y="23"/>
                    <a:pt x="2" y="23"/>
                  </a:cubicBezTo>
                  <a:cubicBezTo>
                    <a:pt x="20" y="15"/>
                    <a:pt x="48" y="9"/>
                    <a:pt x="77" y="5"/>
                  </a:cubicBezTo>
                  <a:cubicBezTo>
                    <a:pt x="75" y="7"/>
                    <a:pt x="73" y="9"/>
                    <a:pt x="71" y="11"/>
                  </a:cubicBezTo>
                  <a:cubicBezTo>
                    <a:pt x="80" y="8"/>
                    <a:pt x="93" y="3"/>
                    <a:pt x="10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sp>
          <p:nvSpPr>
            <p:cNvPr id="59" name="Freeform 7"/>
            <p:cNvSpPr>
              <a:spLocks/>
            </p:cNvSpPr>
            <p:nvPr/>
          </p:nvSpPr>
          <p:spPr bwMode="auto">
            <a:xfrm>
              <a:off x="495300" y="690563"/>
              <a:ext cx="677862" cy="206375"/>
            </a:xfrm>
            <a:custGeom>
              <a:avLst/>
              <a:gdLst>
                <a:gd name="T0" fmla="*/ 241 w 241"/>
                <a:gd name="T1" fmla="*/ 14 h 73"/>
                <a:gd name="T2" fmla="*/ 172 w 241"/>
                <a:gd name="T3" fmla="*/ 0 h 73"/>
                <a:gd name="T4" fmla="*/ 184 w 241"/>
                <a:gd name="T5" fmla="*/ 5 h 73"/>
                <a:gd name="T6" fmla="*/ 184 w 241"/>
                <a:gd name="T7" fmla="*/ 5 h 73"/>
                <a:gd name="T8" fmla="*/ 51 w 241"/>
                <a:gd name="T9" fmla="*/ 31 h 73"/>
                <a:gd name="T10" fmla="*/ 38 w 241"/>
                <a:gd name="T11" fmla="*/ 38 h 73"/>
                <a:gd name="T12" fmla="*/ 34 w 241"/>
                <a:gd name="T13" fmla="*/ 41 h 73"/>
                <a:gd name="T14" fmla="*/ 9 w 241"/>
                <a:gd name="T15" fmla="*/ 63 h 73"/>
                <a:gd name="T16" fmla="*/ 0 w 241"/>
                <a:gd name="T17" fmla="*/ 73 h 73"/>
                <a:gd name="T18" fmla="*/ 24 w 241"/>
                <a:gd name="T19" fmla="*/ 58 h 73"/>
                <a:gd name="T20" fmla="*/ 199 w 241"/>
                <a:gd name="T21" fmla="*/ 24 h 73"/>
                <a:gd name="T22" fmla="*/ 196 w 241"/>
                <a:gd name="T23" fmla="*/ 37 h 73"/>
                <a:gd name="T24" fmla="*/ 241 w 241"/>
                <a:gd name="T2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73">
                  <a:moveTo>
                    <a:pt x="241" y="14"/>
                  </a:moveTo>
                  <a:cubicBezTo>
                    <a:pt x="208" y="5"/>
                    <a:pt x="184" y="2"/>
                    <a:pt x="172" y="0"/>
                  </a:cubicBezTo>
                  <a:cubicBezTo>
                    <a:pt x="176" y="2"/>
                    <a:pt x="181" y="4"/>
                    <a:pt x="184" y="5"/>
                  </a:cubicBezTo>
                  <a:cubicBezTo>
                    <a:pt x="186" y="6"/>
                    <a:pt x="186" y="6"/>
                    <a:pt x="184" y="5"/>
                  </a:cubicBezTo>
                  <a:cubicBezTo>
                    <a:pt x="136" y="7"/>
                    <a:pt x="81" y="17"/>
                    <a:pt x="51" y="31"/>
                  </a:cubicBezTo>
                  <a:cubicBezTo>
                    <a:pt x="46" y="33"/>
                    <a:pt x="42" y="36"/>
                    <a:pt x="38" y="38"/>
                  </a:cubicBezTo>
                  <a:cubicBezTo>
                    <a:pt x="34" y="41"/>
                    <a:pt x="34" y="41"/>
                    <a:pt x="34" y="41"/>
                  </a:cubicBezTo>
                  <a:cubicBezTo>
                    <a:pt x="23" y="49"/>
                    <a:pt x="22" y="51"/>
                    <a:pt x="9" y="63"/>
                  </a:cubicBezTo>
                  <a:cubicBezTo>
                    <a:pt x="0" y="73"/>
                    <a:pt x="0" y="73"/>
                    <a:pt x="0" y="73"/>
                  </a:cubicBezTo>
                  <a:cubicBezTo>
                    <a:pt x="4" y="68"/>
                    <a:pt x="12" y="63"/>
                    <a:pt x="24" y="58"/>
                  </a:cubicBezTo>
                  <a:cubicBezTo>
                    <a:pt x="64" y="40"/>
                    <a:pt x="135" y="27"/>
                    <a:pt x="199" y="24"/>
                  </a:cubicBezTo>
                  <a:cubicBezTo>
                    <a:pt x="198" y="28"/>
                    <a:pt x="197" y="33"/>
                    <a:pt x="196" y="37"/>
                  </a:cubicBezTo>
                  <a:cubicBezTo>
                    <a:pt x="237" y="17"/>
                    <a:pt x="237" y="17"/>
                    <a:pt x="24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sp>
          <p:nvSpPr>
            <p:cNvPr id="60" name="Freeform 8"/>
            <p:cNvSpPr>
              <a:spLocks/>
            </p:cNvSpPr>
            <p:nvPr/>
          </p:nvSpPr>
          <p:spPr bwMode="auto">
            <a:xfrm>
              <a:off x="396875" y="792163"/>
              <a:ext cx="657225" cy="298450"/>
            </a:xfrm>
            <a:custGeom>
              <a:avLst/>
              <a:gdLst>
                <a:gd name="T0" fmla="*/ 164 w 234"/>
                <a:gd name="T1" fmla="*/ 45 h 106"/>
                <a:gd name="T2" fmla="*/ 154 w 234"/>
                <a:gd name="T3" fmla="*/ 65 h 106"/>
                <a:gd name="T4" fmla="*/ 234 w 234"/>
                <a:gd name="T5" fmla="*/ 20 h 106"/>
                <a:gd name="T6" fmla="*/ 153 w 234"/>
                <a:gd name="T7" fmla="*/ 0 h 106"/>
                <a:gd name="T8" fmla="*/ 162 w 234"/>
                <a:gd name="T9" fmla="*/ 12 h 106"/>
                <a:gd name="T10" fmla="*/ 47 w 234"/>
                <a:gd name="T11" fmla="*/ 42 h 106"/>
                <a:gd name="T12" fmla="*/ 18 w 234"/>
                <a:gd name="T13" fmla="*/ 62 h 106"/>
                <a:gd name="T14" fmla="*/ 9 w 234"/>
                <a:gd name="T15" fmla="*/ 78 h 106"/>
                <a:gd name="T16" fmla="*/ 0 w 234"/>
                <a:gd name="T17" fmla="*/ 106 h 106"/>
                <a:gd name="T18" fmla="*/ 34 w 234"/>
                <a:gd name="T19" fmla="*/ 79 h 106"/>
                <a:gd name="T20" fmla="*/ 164 w 234"/>
                <a:gd name="T21"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106">
                  <a:moveTo>
                    <a:pt x="164" y="45"/>
                  </a:moveTo>
                  <a:cubicBezTo>
                    <a:pt x="161" y="51"/>
                    <a:pt x="157" y="59"/>
                    <a:pt x="154" y="65"/>
                  </a:cubicBezTo>
                  <a:cubicBezTo>
                    <a:pt x="186" y="45"/>
                    <a:pt x="210" y="33"/>
                    <a:pt x="234" y="20"/>
                  </a:cubicBezTo>
                  <a:cubicBezTo>
                    <a:pt x="199" y="10"/>
                    <a:pt x="174" y="4"/>
                    <a:pt x="153" y="0"/>
                  </a:cubicBezTo>
                  <a:cubicBezTo>
                    <a:pt x="156" y="3"/>
                    <a:pt x="159" y="8"/>
                    <a:pt x="162" y="12"/>
                  </a:cubicBezTo>
                  <a:cubicBezTo>
                    <a:pt x="117" y="18"/>
                    <a:pt x="74" y="29"/>
                    <a:pt x="47" y="42"/>
                  </a:cubicBezTo>
                  <a:cubicBezTo>
                    <a:pt x="31" y="49"/>
                    <a:pt x="22" y="55"/>
                    <a:pt x="18" y="62"/>
                  </a:cubicBezTo>
                  <a:cubicBezTo>
                    <a:pt x="15" y="67"/>
                    <a:pt x="12" y="73"/>
                    <a:pt x="9" y="78"/>
                  </a:cubicBezTo>
                  <a:cubicBezTo>
                    <a:pt x="5" y="88"/>
                    <a:pt x="5" y="88"/>
                    <a:pt x="0" y="106"/>
                  </a:cubicBezTo>
                  <a:cubicBezTo>
                    <a:pt x="2" y="98"/>
                    <a:pt x="13" y="89"/>
                    <a:pt x="34" y="79"/>
                  </a:cubicBezTo>
                  <a:cubicBezTo>
                    <a:pt x="65" y="65"/>
                    <a:pt x="113" y="53"/>
                    <a:pt x="1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sp>
          <p:nvSpPr>
            <p:cNvPr id="61" name="Freeform 9"/>
            <p:cNvSpPr>
              <a:spLocks/>
            </p:cNvSpPr>
            <p:nvPr/>
          </p:nvSpPr>
          <p:spPr bwMode="auto">
            <a:xfrm>
              <a:off x="379413" y="925513"/>
              <a:ext cx="827087" cy="382588"/>
            </a:xfrm>
            <a:custGeom>
              <a:avLst/>
              <a:gdLst>
                <a:gd name="T0" fmla="*/ 211 w 294"/>
                <a:gd name="T1" fmla="*/ 17 h 136"/>
                <a:gd name="T2" fmla="*/ 37 w 294"/>
                <a:gd name="T3" fmla="*/ 57 h 136"/>
                <a:gd name="T4" fmla="*/ 1 w 294"/>
                <a:gd name="T5" fmla="*/ 88 h 136"/>
                <a:gd name="T6" fmla="*/ 1 w 294"/>
                <a:gd name="T7" fmla="*/ 90 h 136"/>
                <a:gd name="T8" fmla="*/ 2 w 294"/>
                <a:gd name="T9" fmla="*/ 121 h 136"/>
                <a:gd name="T10" fmla="*/ 5 w 294"/>
                <a:gd name="T11" fmla="*/ 136 h 136"/>
                <a:gd name="T12" fmla="*/ 41 w 294"/>
                <a:gd name="T13" fmla="*/ 102 h 136"/>
                <a:gd name="T14" fmla="*/ 218 w 294"/>
                <a:gd name="T15" fmla="*/ 62 h 136"/>
                <a:gd name="T16" fmla="*/ 209 w 294"/>
                <a:gd name="T17" fmla="*/ 84 h 136"/>
                <a:gd name="T18" fmla="*/ 294 w 294"/>
                <a:gd name="T19" fmla="*/ 34 h 136"/>
                <a:gd name="T20" fmla="*/ 198 w 294"/>
                <a:gd name="T21" fmla="*/ 0 h 136"/>
                <a:gd name="T22" fmla="*/ 211 w 294"/>
                <a:gd name="T23" fmla="*/ 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4" h="136">
                  <a:moveTo>
                    <a:pt x="211" y="17"/>
                  </a:moveTo>
                  <a:cubicBezTo>
                    <a:pt x="144" y="24"/>
                    <a:pt x="77" y="39"/>
                    <a:pt x="37" y="57"/>
                  </a:cubicBezTo>
                  <a:cubicBezTo>
                    <a:pt x="13" y="68"/>
                    <a:pt x="2" y="78"/>
                    <a:pt x="1" y="88"/>
                  </a:cubicBezTo>
                  <a:cubicBezTo>
                    <a:pt x="1" y="90"/>
                    <a:pt x="1" y="90"/>
                    <a:pt x="1" y="90"/>
                  </a:cubicBezTo>
                  <a:cubicBezTo>
                    <a:pt x="0" y="101"/>
                    <a:pt x="0" y="101"/>
                    <a:pt x="2" y="121"/>
                  </a:cubicBezTo>
                  <a:cubicBezTo>
                    <a:pt x="3" y="126"/>
                    <a:pt x="4" y="132"/>
                    <a:pt x="5" y="136"/>
                  </a:cubicBezTo>
                  <a:cubicBezTo>
                    <a:pt x="2" y="126"/>
                    <a:pt x="14" y="114"/>
                    <a:pt x="41" y="102"/>
                  </a:cubicBezTo>
                  <a:cubicBezTo>
                    <a:pt x="82" y="84"/>
                    <a:pt x="150" y="69"/>
                    <a:pt x="218" y="62"/>
                  </a:cubicBezTo>
                  <a:cubicBezTo>
                    <a:pt x="216" y="68"/>
                    <a:pt x="212" y="78"/>
                    <a:pt x="209" y="84"/>
                  </a:cubicBezTo>
                  <a:cubicBezTo>
                    <a:pt x="234" y="68"/>
                    <a:pt x="260" y="53"/>
                    <a:pt x="294" y="34"/>
                  </a:cubicBezTo>
                  <a:cubicBezTo>
                    <a:pt x="260" y="19"/>
                    <a:pt x="232" y="10"/>
                    <a:pt x="198" y="0"/>
                  </a:cubicBezTo>
                  <a:cubicBezTo>
                    <a:pt x="202" y="5"/>
                    <a:pt x="207" y="12"/>
                    <a:pt x="2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sp>
          <p:nvSpPr>
            <p:cNvPr id="64" name="Freeform 10"/>
            <p:cNvSpPr>
              <a:spLocks/>
            </p:cNvSpPr>
            <p:nvPr/>
          </p:nvSpPr>
          <p:spPr bwMode="auto">
            <a:xfrm>
              <a:off x="404813" y="1104900"/>
              <a:ext cx="1049337" cy="396875"/>
            </a:xfrm>
            <a:custGeom>
              <a:avLst/>
              <a:gdLst>
                <a:gd name="T0" fmla="*/ 318 w 373"/>
                <a:gd name="T1" fmla="*/ 20 h 141"/>
                <a:gd name="T2" fmla="*/ 39 w 373"/>
                <a:gd name="T3" fmla="*/ 64 h 141"/>
                <a:gd name="T4" fmla="*/ 5 w 373"/>
                <a:gd name="T5" fmla="*/ 99 h 141"/>
                <a:gd name="T6" fmla="*/ 12 w 373"/>
                <a:gd name="T7" fmla="*/ 115 h 141"/>
                <a:gd name="T8" fmla="*/ 30 w 373"/>
                <a:gd name="T9" fmla="*/ 140 h 141"/>
                <a:gd name="T10" fmla="*/ 30 w 373"/>
                <a:gd name="T11" fmla="*/ 141 h 141"/>
                <a:gd name="T12" fmla="*/ 59 w 373"/>
                <a:gd name="T13" fmla="*/ 105 h 141"/>
                <a:gd name="T14" fmla="*/ 316 w 373"/>
                <a:gd name="T15" fmla="*/ 66 h 141"/>
                <a:gd name="T16" fmla="*/ 302 w 373"/>
                <a:gd name="T17" fmla="*/ 86 h 141"/>
                <a:gd name="T18" fmla="*/ 373 w 373"/>
                <a:gd name="T19" fmla="*/ 51 h 141"/>
                <a:gd name="T20" fmla="*/ 308 w 373"/>
                <a:gd name="T21" fmla="*/ 0 h 141"/>
                <a:gd name="T22" fmla="*/ 318 w 373"/>
                <a:gd name="T23" fmla="*/ 2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141">
                  <a:moveTo>
                    <a:pt x="318" y="20"/>
                  </a:moveTo>
                  <a:cubicBezTo>
                    <a:pt x="226" y="17"/>
                    <a:pt x="102" y="36"/>
                    <a:pt x="39" y="64"/>
                  </a:cubicBezTo>
                  <a:cubicBezTo>
                    <a:pt x="11" y="77"/>
                    <a:pt x="0" y="89"/>
                    <a:pt x="5" y="99"/>
                  </a:cubicBezTo>
                  <a:cubicBezTo>
                    <a:pt x="7" y="104"/>
                    <a:pt x="10" y="110"/>
                    <a:pt x="12" y="115"/>
                  </a:cubicBezTo>
                  <a:cubicBezTo>
                    <a:pt x="18" y="124"/>
                    <a:pt x="18" y="125"/>
                    <a:pt x="30" y="140"/>
                  </a:cubicBezTo>
                  <a:cubicBezTo>
                    <a:pt x="30" y="141"/>
                    <a:pt x="30" y="141"/>
                    <a:pt x="30" y="141"/>
                  </a:cubicBezTo>
                  <a:cubicBezTo>
                    <a:pt x="22" y="131"/>
                    <a:pt x="31" y="118"/>
                    <a:pt x="59" y="105"/>
                  </a:cubicBezTo>
                  <a:cubicBezTo>
                    <a:pt x="117" y="79"/>
                    <a:pt x="231" y="62"/>
                    <a:pt x="316" y="66"/>
                  </a:cubicBezTo>
                  <a:cubicBezTo>
                    <a:pt x="312" y="72"/>
                    <a:pt x="306" y="80"/>
                    <a:pt x="302" y="86"/>
                  </a:cubicBezTo>
                  <a:cubicBezTo>
                    <a:pt x="371" y="52"/>
                    <a:pt x="371" y="52"/>
                    <a:pt x="373" y="51"/>
                  </a:cubicBezTo>
                  <a:cubicBezTo>
                    <a:pt x="354" y="25"/>
                    <a:pt x="329" y="12"/>
                    <a:pt x="308" y="0"/>
                  </a:cubicBezTo>
                  <a:cubicBezTo>
                    <a:pt x="311" y="6"/>
                    <a:pt x="315" y="14"/>
                    <a:pt x="31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sp>
          <p:nvSpPr>
            <p:cNvPr id="65" name="Freeform 11"/>
            <p:cNvSpPr>
              <a:spLocks/>
            </p:cNvSpPr>
            <p:nvPr/>
          </p:nvSpPr>
          <p:spPr bwMode="auto">
            <a:xfrm>
              <a:off x="520700" y="1349375"/>
              <a:ext cx="528637" cy="295275"/>
            </a:xfrm>
            <a:custGeom>
              <a:avLst/>
              <a:gdLst>
                <a:gd name="T0" fmla="*/ 122 w 188"/>
                <a:gd name="T1" fmla="*/ 17 h 105"/>
                <a:gd name="T2" fmla="*/ 35 w 188"/>
                <a:gd name="T3" fmla="*/ 42 h 105"/>
                <a:gd name="T4" fmla="*/ 10 w 188"/>
                <a:gd name="T5" fmla="*/ 76 h 105"/>
                <a:gd name="T6" fmla="*/ 10 w 188"/>
                <a:gd name="T7" fmla="*/ 76 h 105"/>
                <a:gd name="T8" fmla="*/ 36 w 188"/>
                <a:gd name="T9" fmla="*/ 95 h 105"/>
                <a:gd name="T10" fmla="*/ 53 w 188"/>
                <a:gd name="T11" fmla="*/ 105 h 105"/>
                <a:gd name="T12" fmla="*/ 68 w 188"/>
                <a:gd name="T13" fmla="*/ 74 h 105"/>
                <a:gd name="T14" fmla="*/ 138 w 188"/>
                <a:gd name="T15" fmla="*/ 54 h 105"/>
                <a:gd name="T16" fmla="*/ 138 w 188"/>
                <a:gd name="T17" fmla="*/ 54 h 105"/>
                <a:gd name="T18" fmla="*/ 139 w 188"/>
                <a:gd name="T19" fmla="*/ 71 h 105"/>
                <a:gd name="T20" fmla="*/ 188 w 188"/>
                <a:gd name="T21" fmla="*/ 28 h 105"/>
                <a:gd name="T22" fmla="*/ 107 w 188"/>
                <a:gd name="T23" fmla="*/ 0 h 105"/>
                <a:gd name="T24" fmla="*/ 122 w 188"/>
                <a:gd name="T25" fmla="*/ 1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05">
                  <a:moveTo>
                    <a:pt x="122" y="17"/>
                  </a:moveTo>
                  <a:cubicBezTo>
                    <a:pt x="88" y="23"/>
                    <a:pt x="57" y="32"/>
                    <a:pt x="35" y="42"/>
                  </a:cubicBezTo>
                  <a:cubicBezTo>
                    <a:pt x="7" y="54"/>
                    <a:pt x="0" y="67"/>
                    <a:pt x="10" y="76"/>
                  </a:cubicBezTo>
                  <a:cubicBezTo>
                    <a:pt x="10" y="76"/>
                    <a:pt x="10" y="76"/>
                    <a:pt x="10" y="76"/>
                  </a:cubicBezTo>
                  <a:cubicBezTo>
                    <a:pt x="20" y="84"/>
                    <a:pt x="21" y="85"/>
                    <a:pt x="36" y="95"/>
                  </a:cubicBezTo>
                  <a:cubicBezTo>
                    <a:pt x="41" y="98"/>
                    <a:pt x="48" y="102"/>
                    <a:pt x="53" y="105"/>
                  </a:cubicBezTo>
                  <a:cubicBezTo>
                    <a:pt x="38" y="97"/>
                    <a:pt x="42" y="86"/>
                    <a:pt x="68" y="74"/>
                  </a:cubicBezTo>
                  <a:cubicBezTo>
                    <a:pt x="85" y="66"/>
                    <a:pt x="98" y="60"/>
                    <a:pt x="138" y="54"/>
                  </a:cubicBezTo>
                  <a:cubicBezTo>
                    <a:pt x="138" y="54"/>
                    <a:pt x="138" y="51"/>
                    <a:pt x="138" y="54"/>
                  </a:cubicBezTo>
                  <a:cubicBezTo>
                    <a:pt x="138" y="60"/>
                    <a:pt x="138" y="66"/>
                    <a:pt x="139" y="71"/>
                  </a:cubicBezTo>
                  <a:cubicBezTo>
                    <a:pt x="152" y="54"/>
                    <a:pt x="169" y="41"/>
                    <a:pt x="188" y="28"/>
                  </a:cubicBezTo>
                  <a:cubicBezTo>
                    <a:pt x="161" y="17"/>
                    <a:pt x="138" y="9"/>
                    <a:pt x="107" y="0"/>
                  </a:cubicBezTo>
                  <a:cubicBezTo>
                    <a:pt x="111" y="5"/>
                    <a:pt x="117" y="12"/>
                    <a:pt x="12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sp>
          <p:nvSpPr>
            <p:cNvPr id="66" name="Freeform 12"/>
            <p:cNvSpPr>
              <a:spLocks/>
            </p:cNvSpPr>
            <p:nvPr/>
          </p:nvSpPr>
          <p:spPr bwMode="auto">
            <a:xfrm>
              <a:off x="703263" y="1504950"/>
              <a:ext cx="420687" cy="207963"/>
            </a:xfrm>
            <a:custGeom>
              <a:avLst/>
              <a:gdLst>
                <a:gd name="T0" fmla="*/ 105 w 150"/>
                <a:gd name="T1" fmla="*/ 0 h 74"/>
                <a:gd name="T2" fmla="*/ 114 w 150"/>
                <a:gd name="T3" fmla="*/ 15 h 74"/>
                <a:gd name="T4" fmla="*/ 114 w 150"/>
                <a:gd name="T5" fmla="*/ 15 h 74"/>
                <a:gd name="T6" fmla="*/ 25 w 150"/>
                <a:gd name="T7" fmla="*/ 35 h 74"/>
                <a:gd name="T8" fmla="*/ 20 w 150"/>
                <a:gd name="T9" fmla="*/ 63 h 74"/>
                <a:gd name="T10" fmla="*/ 36 w 150"/>
                <a:gd name="T11" fmla="*/ 68 h 74"/>
                <a:gd name="T12" fmla="*/ 77 w 150"/>
                <a:gd name="T13" fmla="*/ 74 h 74"/>
                <a:gd name="T14" fmla="*/ 77 w 150"/>
                <a:gd name="T15" fmla="*/ 74 h 74"/>
                <a:gd name="T16" fmla="*/ 66 w 150"/>
                <a:gd name="T17" fmla="*/ 55 h 74"/>
                <a:gd name="T18" fmla="*/ 118 w 150"/>
                <a:gd name="T19" fmla="*/ 43 h 74"/>
                <a:gd name="T20" fmla="*/ 118 w 150"/>
                <a:gd name="T21" fmla="*/ 43 h 74"/>
                <a:gd name="T22" fmla="*/ 117 w 150"/>
                <a:gd name="T23" fmla="*/ 54 h 74"/>
                <a:gd name="T24" fmla="*/ 150 w 150"/>
                <a:gd name="T25" fmla="*/ 28 h 74"/>
                <a:gd name="T26" fmla="*/ 105 w 150"/>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74">
                  <a:moveTo>
                    <a:pt x="105" y="0"/>
                  </a:moveTo>
                  <a:cubicBezTo>
                    <a:pt x="108" y="4"/>
                    <a:pt x="111" y="10"/>
                    <a:pt x="114" y="15"/>
                  </a:cubicBezTo>
                  <a:cubicBezTo>
                    <a:pt x="115" y="16"/>
                    <a:pt x="115" y="16"/>
                    <a:pt x="114" y="15"/>
                  </a:cubicBezTo>
                  <a:cubicBezTo>
                    <a:pt x="80" y="19"/>
                    <a:pt x="46" y="26"/>
                    <a:pt x="25" y="35"/>
                  </a:cubicBezTo>
                  <a:cubicBezTo>
                    <a:pt x="1" y="46"/>
                    <a:pt x="0" y="57"/>
                    <a:pt x="20" y="63"/>
                  </a:cubicBezTo>
                  <a:cubicBezTo>
                    <a:pt x="24" y="65"/>
                    <a:pt x="31" y="67"/>
                    <a:pt x="36" y="68"/>
                  </a:cubicBezTo>
                  <a:cubicBezTo>
                    <a:pt x="54" y="72"/>
                    <a:pt x="67" y="73"/>
                    <a:pt x="77" y="74"/>
                  </a:cubicBezTo>
                  <a:cubicBezTo>
                    <a:pt x="77" y="74"/>
                    <a:pt x="77" y="74"/>
                    <a:pt x="77" y="74"/>
                  </a:cubicBezTo>
                  <a:cubicBezTo>
                    <a:pt x="53" y="72"/>
                    <a:pt x="47" y="64"/>
                    <a:pt x="66" y="55"/>
                  </a:cubicBezTo>
                  <a:cubicBezTo>
                    <a:pt x="78" y="50"/>
                    <a:pt x="98" y="46"/>
                    <a:pt x="118" y="43"/>
                  </a:cubicBezTo>
                  <a:cubicBezTo>
                    <a:pt x="118" y="41"/>
                    <a:pt x="118" y="41"/>
                    <a:pt x="118" y="43"/>
                  </a:cubicBezTo>
                  <a:cubicBezTo>
                    <a:pt x="117" y="46"/>
                    <a:pt x="117" y="51"/>
                    <a:pt x="117" y="54"/>
                  </a:cubicBezTo>
                  <a:cubicBezTo>
                    <a:pt x="123" y="44"/>
                    <a:pt x="136" y="36"/>
                    <a:pt x="150" y="28"/>
                  </a:cubicBezTo>
                  <a:cubicBezTo>
                    <a:pt x="138" y="15"/>
                    <a:pt x="12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456008" fontAlgn="auto">
                <a:spcBef>
                  <a:spcPts val="0"/>
                </a:spcBef>
                <a:spcAft>
                  <a:spcPts val="0"/>
                </a:spcAft>
              </a:pPr>
              <a:endParaRPr lang="en-US" sz="1400">
                <a:solidFill>
                  <a:srgbClr val="000000"/>
                </a:solidFill>
                <a:latin typeface="Arial" panose="020B0604020202020204" pitchFamily="34" charset="0"/>
                <a:cs typeface="Arial" panose="020B0604020202020204" pitchFamily="34" charset="0"/>
              </a:endParaRPr>
            </a:p>
          </p:txBody>
        </p:sp>
      </p:grpSp>
      <p:pic>
        <p:nvPicPr>
          <p:cNvPr id="77" name="Picture 76" descr="best TCO bl 2.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73681" y="2146136"/>
            <a:ext cx="487485" cy="342053"/>
          </a:xfrm>
          <a:prstGeom prst="rect">
            <a:avLst/>
          </a:prstGeom>
        </p:spPr>
      </p:pic>
      <p:sp>
        <p:nvSpPr>
          <p:cNvPr id="79" name="Oval 78"/>
          <p:cNvSpPr/>
          <p:nvPr/>
        </p:nvSpPr>
        <p:spPr>
          <a:xfrm>
            <a:off x="408432" y="1975109"/>
            <a:ext cx="684107" cy="684107"/>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68520" tIns="34268" rIns="68520" bIns="34268" rtlCol="0" anchor="ctr"/>
          <a:lstStyle/>
          <a:p>
            <a:pPr algn="ctr" defTabSz="685184" fontAlgn="auto">
              <a:spcBef>
                <a:spcPts val="0"/>
              </a:spcBef>
              <a:spcAft>
                <a:spcPts val="0"/>
              </a:spcAft>
            </a:pPr>
            <a:endParaRPr lang="en-US" sz="1400">
              <a:solidFill>
                <a:srgbClr val="FFFFFF"/>
              </a:solidFill>
              <a:cs typeface="Arial" panose="020B0604020202020204" pitchFamily="34" charset="0"/>
            </a:endParaRPr>
          </a:p>
        </p:txBody>
      </p:sp>
      <p:sp>
        <p:nvSpPr>
          <p:cNvPr id="80" name="Oval 79"/>
          <p:cNvSpPr/>
          <p:nvPr/>
        </p:nvSpPr>
        <p:spPr>
          <a:xfrm>
            <a:off x="408432" y="2864446"/>
            <a:ext cx="684107" cy="684107"/>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68520" tIns="34268" rIns="68520" bIns="34268" rtlCol="0" anchor="ctr"/>
          <a:lstStyle/>
          <a:p>
            <a:pPr algn="ctr" defTabSz="685184" fontAlgn="auto">
              <a:spcBef>
                <a:spcPts val="0"/>
              </a:spcBef>
              <a:spcAft>
                <a:spcPts val="0"/>
              </a:spcAft>
            </a:pPr>
            <a:endParaRPr lang="en-US" sz="1400">
              <a:solidFill>
                <a:srgbClr val="FFFFFF"/>
              </a:solidFill>
              <a:cs typeface="Arial" panose="020B0604020202020204" pitchFamily="34" charset="0"/>
            </a:endParaRPr>
          </a:p>
        </p:txBody>
      </p:sp>
      <p:sp>
        <p:nvSpPr>
          <p:cNvPr id="81" name="Oval 80"/>
          <p:cNvSpPr/>
          <p:nvPr/>
        </p:nvSpPr>
        <p:spPr>
          <a:xfrm>
            <a:off x="408432" y="3753781"/>
            <a:ext cx="684107" cy="684107"/>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68520" tIns="34268" rIns="68520" bIns="34268" rtlCol="0" anchor="ctr"/>
          <a:lstStyle/>
          <a:p>
            <a:pPr algn="ctr" defTabSz="685184" fontAlgn="auto">
              <a:spcBef>
                <a:spcPts val="0"/>
              </a:spcBef>
              <a:spcAft>
                <a:spcPts val="0"/>
              </a:spcAft>
            </a:pPr>
            <a:endParaRPr lang="en-US" sz="1400">
              <a:solidFill>
                <a:srgbClr val="FFFFFF"/>
              </a:solidFill>
              <a:cs typeface="Arial" panose="020B0604020202020204" pitchFamily="34" charset="0"/>
            </a:endParaRPr>
          </a:p>
        </p:txBody>
      </p:sp>
      <p:sp>
        <p:nvSpPr>
          <p:cNvPr id="82" name="Oval 81"/>
          <p:cNvSpPr/>
          <p:nvPr/>
        </p:nvSpPr>
        <p:spPr>
          <a:xfrm>
            <a:off x="4875354" y="1975109"/>
            <a:ext cx="684107" cy="684107"/>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68520" tIns="34268" rIns="68520" bIns="34268" rtlCol="0" anchor="ctr"/>
          <a:lstStyle/>
          <a:p>
            <a:pPr algn="ctr" defTabSz="685184" fontAlgn="auto">
              <a:spcBef>
                <a:spcPts val="0"/>
              </a:spcBef>
              <a:spcAft>
                <a:spcPts val="0"/>
              </a:spcAft>
            </a:pPr>
            <a:endParaRPr lang="en-US" sz="1400">
              <a:solidFill>
                <a:srgbClr val="FFFFFF"/>
              </a:solidFill>
              <a:cs typeface="Arial" panose="020B0604020202020204" pitchFamily="34" charset="0"/>
            </a:endParaRPr>
          </a:p>
        </p:txBody>
      </p:sp>
      <p:sp>
        <p:nvSpPr>
          <p:cNvPr id="83" name="Oval 82"/>
          <p:cNvSpPr/>
          <p:nvPr/>
        </p:nvSpPr>
        <p:spPr>
          <a:xfrm>
            <a:off x="4875354" y="2864446"/>
            <a:ext cx="684107" cy="684107"/>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68520" tIns="34268" rIns="68520" bIns="34268" rtlCol="0" anchor="ctr"/>
          <a:lstStyle/>
          <a:p>
            <a:pPr algn="ctr" defTabSz="685184" fontAlgn="auto">
              <a:spcBef>
                <a:spcPts val="0"/>
              </a:spcBef>
              <a:spcAft>
                <a:spcPts val="0"/>
              </a:spcAft>
            </a:pPr>
            <a:endParaRPr lang="en-US" sz="1400">
              <a:solidFill>
                <a:srgbClr val="FFFFFF"/>
              </a:solidFill>
              <a:cs typeface="Arial" panose="020B0604020202020204" pitchFamily="34" charset="0"/>
            </a:endParaRPr>
          </a:p>
        </p:txBody>
      </p:sp>
      <p:sp>
        <p:nvSpPr>
          <p:cNvPr id="84" name="Oval 83"/>
          <p:cNvSpPr/>
          <p:nvPr/>
        </p:nvSpPr>
        <p:spPr>
          <a:xfrm>
            <a:off x="4875354" y="3753781"/>
            <a:ext cx="684107" cy="684107"/>
          </a:xfrm>
          <a:prstGeom prst="ellipse">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68520" tIns="34268" rIns="68520" bIns="34268" rtlCol="0" anchor="ctr"/>
          <a:lstStyle/>
          <a:p>
            <a:pPr algn="ctr" defTabSz="685184" fontAlgn="auto">
              <a:spcBef>
                <a:spcPts val="0"/>
              </a:spcBef>
              <a:spcAft>
                <a:spcPts val="0"/>
              </a:spcAft>
            </a:pPr>
            <a:endParaRPr lang="en-US" sz="1400">
              <a:solidFill>
                <a:srgbClr val="FFFFFF"/>
              </a:solidFill>
              <a:cs typeface="Arial" panose="020B0604020202020204" pitchFamily="34" charset="0"/>
            </a:endParaRPr>
          </a:p>
        </p:txBody>
      </p:sp>
      <p:pic>
        <p:nvPicPr>
          <p:cNvPr id="8" name="Picture 7" descr="positive experience bl.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18898" y="3856399"/>
            <a:ext cx="463175" cy="478874"/>
          </a:xfrm>
          <a:prstGeom prst="rect">
            <a:avLst/>
          </a:prstGeom>
        </p:spPr>
      </p:pic>
      <p:pic>
        <p:nvPicPr>
          <p:cNvPr id="11" name="Picture 10" descr="crystal ball business bl.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40731" y="2932853"/>
            <a:ext cx="419510" cy="547286"/>
          </a:xfrm>
          <a:prstGeom prst="rect">
            <a:avLst/>
          </a:prstGeom>
        </p:spPr>
      </p:pic>
      <p:pic>
        <p:nvPicPr>
          <p:cNvPr id="13" name="Picture 12" descr="scope bl.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943817" y="3880642"/>
            <a:ext cx="547202" cy="430404"/>
          </a:xfrm>
          <a:prstGeom prst="rect">
            <a:avLst/>
          </a:prstGeom>
        </p:spPr>
      </p:pic>
      <p:sp>
        <p:nvSpPr>
          <p:cNvPr id="32" name="Rectangle 31"/>
          <p:cNvSpPr/>
          <p:nvPr/>
        </p:nvSpPr>
        <p:spPr>
          <a:xfrm>
            <a:off x="274319" y="985567"/>
            <a:ext cx="8647612" cy="698863"/>
          </a:xfrm>
          <a:prstGeom prst="rect">
            <a:avLst/>
          </a:prstGeom>
          <a:solidFill>
            <a:srgbClr val="007DB8"/>
          </a:solidFill>
          <a:ln w="12700" cmpd="sng">
            <a:no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lIns="68579" tIns="68520" rIns="68579" bIns="102868" rtlCol="0" anchor="ctr" anchorCtr="0">
            <a:noAutofit/>
          </a:bodyPr>
          <a:lstStyle/>
          <a:p>
            <a:pPr marL="687388" defTabSz="650514" fontAlgn="auto">
              <a:lnSpc>
                <a:spcPct val="110000"/>
              </a:lnSpc>
              <a:spcBef>
                <a:spcPts val="0"/>
              </a:spcBef>
              <a:spcAft>
                <a:spcPts val="0"/>
              </a:spcAft>
            </a:pPr>
            <a:r>
              <a:rPr lang="en-US" sz="1800" dirty="0">
                <a:solidFill>
                  <a:srgbClr val="FFFFFF"/>
                </a:solidFill>
                <a:cs typeface="Arial" panose="020B0604020202020204" pitchFamily="34" charset="0"/>
              </a:rPr>
              <a:t>Primary mission is to enable the rapid and successful </a:t>
            </a:r>
            <a:r>
              <a:rPr lang="en-US" sz="1800" dirty="0" smtClean="0">
                <a:solidFill>
                  <a:srgbClr val="FFFFFF"/>
                </a:solidFill>
                <a:cs typeface="Arial" panose="020B0604020202020204" pitchFamily="34" charset="0"/>
              </a:rPr>
              <a:t>migration of existing applications to any cloud platform (multi-cloud)</a:t>
            </a:r>
            <a:endParaRPr lang="en-US" sz="1800" dirty="0">
              <a:solidFill>
                <a:srgbClr val="FFFFFF"/>
              </a:solidFill>
              <a:cs typeface="Arial" panose="020B0604020202020204" pitchFamily="34" charset="0"/>
            </a:endParaRPr>
          </a:p>
        </p:txBody>
      </p:sp>
      <p:sp>
        <p:nvSpPr>
          <p:cNvPr id="33" name="Rectangle 32"/>
          <p:cNvSpPr/>
          <p:nvPr/>
        </p:nvSpPr>
        <p:spPr>
          <a:xfrm>
            <a:off x="152400" y="4781550"/>
            <a:ext cx="609600" cy="152400"/>
          </a:xfrm>
          <a:prstGeom prst="rect">
            <a:avLst/>
          </a:prstGeom>
          <a:solidFill>
            <a:schemeClr val="tx2"/>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rgbClr val="FFFFFF"/>
              </a:solidFill>
              <a:latin typeface="Arial"/>
            </a:endParaRPr>
          </a:p>
        </p:txBody>
      </p:sp>
      <p:sp>
        <p:nvSpPr>
          <p:cNvPr id="34" name="TextBox 33"/>
          <p:cNvSpPr txBox="1"/>
          <p:nvPr/>
        </p:nvSpPr>
        <p:spPr>
          <a:xfrm>
            <a:off x="251219" y="4802807"/>
            <a:ext cx="919163" cy="197489"/>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900">
                <a:solidFill>
                  <a:srgbClr val="808080"/>
                </a:solidFill>
              </a:rPr>
              <a:pPr>
                <a:lnSpc>
                  <a:spcPct val="90000"/>
                </a:lnSpc>
                <a:buClr>
                  <a:srgbClr val="0085C3"/>
                </a:buClr>
              </a:pPr>
              <a:t>5</a:t>
            </a:fld>
            <a:r>
              <a:rPr lang="en-US" sz="900" dirty="0">
                <a:solidFill>
                  <a:srgbClr val="808080"/>
                </a:solidFill>
              </a:rPr>
              <a:t> of </a:t>
            </a:r>
            <a:r>
              <a:rPr lang="en-US" sz="900" dirty="0" smtClean="0">
                <a:solidFill>
                  <a:srgbClr val="808080"/>
                </a:solidFill>
              </a:rPr>
              <a:t>27</a:t>
            </a:r>
            <a:endParaRPr lang="en-US" sz="900" dirty="0">
              <a:solidFill>
                <a:srgbClr val="808080"/>
              </a:solidFill>
            </a:endParaRPr>
          </a:p>
        </p:txBody>
      </p:sp>
      <p:pic>
        <p:nvPicPr>
          <p:cNvPr id="35" name="Picture 4" descr="Image result for push door icon"/>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r="56280" b="17420"/>
          <a:stretch/>
        </p:blipFill>
        <p:spPr bwMode="auto">
          <a:xfrm>
            <a:off x="364986" y="1035690"/>
            <a:ext cx="523444"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370756" y="1285461"/>
            <a:ext cx="516835" cy="516835"/>
          </a:xfrm>
          <a:prstGeom prst="ellipse">
            <a:avLst/>
          </a:prstGeom>
          <a:solidFill>
            <a:srgbClr val="FFFFFF">
              <a:alpha val="60000"/>
            </a:srgbClr>
          </a:solidFill>
          <a:ln w="38100" cmpd="sng">
            <a:solidFill>
              <a:schemeClr val="accent3"/>
            </a:solidFill>
          </a:ln>
          <a:effectLst>
            <a:outerShdw blurRad="190500" dist="38100" dir="2700000" sx="101000" sy="101000" algn="tl" rotWithShape="0">
              <a:srgbClr val="827D65"/>
            </a:outerShdw>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cxnSp>
        <p:nvCxnSpPr>
          <p:cNvPr id="14" name="Straight Connector 13"/>
          <p:cNvCxnSpPr>
            <a:stCxn id="5" idx="6"/>
            <a:endCxn id="25" idx="2"/>
          </p:cNvCxnSpPr>
          <p:nvPr/>
        </p:nvCxnSpPr>
        <p:spPr>
          <a:xfrm>
            <a:off x="1887591" y="1543879"/>
            <a:ext cx="2433342" cy="0"/>
          </a:xfrm>
          <a:prstGeom prst="line">
            <a:avLst/>
          </a:prstGeom>
          <a:ln w="57150" cmpd="sng">
            <a:solidFill>
              <a:schemeClr val="accent3"/>
            </a:solidFill>
            <a:headEnd type="none" w="lg" len="sm"/>
            <a:tailEnd type="triangle" w="med" len="sm"/>
          </a:ln>
          <a:effectLst>
            <a:outerShdw blurRad="190500" dist="38100" dir="2700000" sx="101000" sy="101000" algn="tl" rotWithShape="0">
              <a:srgbClr val="827D65"/>
            </a:outerShdw>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049528" y="2122179"/>
            <a:ext cx="1159292" cy="369332"/>
          </a:xfrm>
          <a:prstGeom prst="rect">
            <a:avLst/>
          </a:prstGeom>
          <a:noFill/>
        </p:spPr>
        <p:txBody>
          <a:bodyPr wrap="none" rtlCol="0">
            <a:spAutoFit/>
          </a:bodyPr>
          <a:lstStyle/>
          <a:p>
            <a:pPr algn="ctr">
              <a:spcBef>
                <a:spcPts val="0"/>
              </a:spcBef>
              <a:spcAft>
                <a:spcPts val="0"/>
              </a:spcAft>
              <a:buClr>
                <a:schemeClr val="bg1"/>
              </a:buClr>
            </a:pPr>
            <a:r>
              <a:rPr lang="en-US" sz="1800" b="1" dirty="0" smtClean="0">
                <a:solidFill>
                  <a:schemeClr val="tx2"/>
                </a:solidFill>
                <a:latin typeface="+mn-lt"/>
              </a:rPr>
              <a:t>LAUNCH</a:t>
            </a:r>
          </a:p>
        </p:txBody>
      </p:sp>
      <p:sp>
        <p:nvSpPr>
          <p:cNvPr id="23" name="TextBox 22"/>
          <p:cNvSpPr txBox="1"/>
          <p:nvPr/>
        </p:nvSpPr>
        <p:spPr>
          <a:xfrm>
            <a:off x="4095884" y="2122179"/>
            <a:ext cx="966932" cy="369332"/>
          </a:xfrm>
          <a:prstGeom prst="rect">
            <a:avLst/>
          </a:prstGeom>
          <a:noFill/>
        </p:spPr>
        <p:txBody>
          <a:bodyPr wrap="none" rtlCol="0">
            <a:spAutoFit/>
          </a:bodyPr>
          <a:lstStyle/>
          <a:p>
            <a:pPr algn="ctr">
              <a:spcBef>
                <a:spcPts val="0"/>
              </a:spcBef>
              <a:spcAft>
                <a:spcPts val="0"/>
              </a:spcAft>
              <a:buClr>
                <a:schemeClr val="bg1"/>
              </a:buClr>
            </a:pPr>
            <a:r>
              <a:rPr lang="en-US" sz="1800" b="1" dirty="0" smtClean="0">
                <a:solidFill>
                  <a:schemeClr val="tx2"/>
                </a:solidFill>
                <a:latin typeface="+mn-lt"/>
              </a:rPr>
              <a:t>SCALE</a:t>
            </a:r>
          </a:p>
        </p:txBody>
      </p:sp>
      <p:sp>
        <p:nvSpPr>
          <p:cNvPr id="24" name="TextBox 23"/>
          <p:cNvSpPr txBox="1"/>
          <p:nvPr/>
        </p:nvSpPr>
        <p:spPr>
          <a:xfrm>
            <a:off x="6699813" y="2122179"/>
            <a:ext cx="1659430" cy="369332"/>
          </a:xfrm>
          <a:prstGeom prst="rect">
            <a:avLst/>
          </a:prstGeom>
          <a:noFill/>
        </p:spPr>
        <p:txBody>
          <a:bodyPr wrap="none" rtlCol="0">
            <a:spAutoFit/>
          </a:bodyPr>
          <a:lstStyle/>
          <a:p>
            <a:pPr algn="ctr">
              <a:spcBef>
                <a:spcPts val="0"/>
              </a:spcBef>
              <a:spcAft>
                <a:spcPts val="0"/>
              </a:spcAft>
              <a:buClr>
                <a:schemeClr val="bg1"/>
              </a:buClr>
            </a:pPr>
            <a:r>
              <a:rPr lang="en-US" sz="1800" b="1" dirty="0" smtClean="0">
                <a:solidFill>
                  <a:schemeClr val="tx2"/>
                </a:solidFill>
                <a:latin typeface="+mn-lt"/>
              </a:rPr>
              <a:t>TRANSFORM</a:t>
            </a:r>
          </a:p>
        </p:txBody>
      </p:sp>
      <p:sp>
        <p:nvSpPr>
          <p:cNvPr id="25" name="Oval 24"/>
          <p:cNvSpPr/>
          <p:nvPr/>
        </p:nvSpPr>
        <p:spPr>
          <a:xfrm>
            <a:off x="4320933" y="1285461"/>
            <a:ext cx="516835" cy="516835"/>
          </a:xfrm>
          <a:prstGeom prst="ellipse">
            <a:avLst/>
          </a:prstGeom>
          <a:solidFill>
            <a:srgbClr val="FFFFFF">
              <a:alpha val="60000"/>
            </a:srgbClr>
          </a:solidFill>
          <a:ln w="38100" cmpd="sng">
            <a:solidFill>
              <a:schemeClr val="accent3"/>
            </a:solidFill>
          </a:ln>
          <a:effectLst>
            <a:outerShdw blurRad="190500" dist="38100" dir="2700000" sx="101000" sy="101000" algn="tl" rotWithShape="0">
              <a:srgbClr val="827D65"/>
            </a:outerShdw>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26" name="Oval 25"/>
          <p:cNvSpPr/>
          <p:nvPr/>
        </p:nvSpPr>
        <p:spPr>
          <a:xfrm>
            <a:off x="7271110" y="1285461"/>
            <a:ext cx="516835" cy="516835"/>
          </a:xfrm>
          <a:prstGeom prst="ellipse">
            <a:avLst/>
          </a:prstGeom>
          <a:solidFill>
            <a:srgbClr val="FFFFFF">
              <a:alpha val="60000"/>
            </a:srgbClr>
          </a:solidFill>
          <a:ln w="38100" cmpd="sng">
            <a:solidFill>
              <a:schemeClr val="accent3"/>
            </a:solidFill>
          </a:ln>
          <a:effectLst>
            <a:outerShdw blurRad="190500" dist="38100" dir="2700000" sx="101000" sy="101000" algn="tl" rotWithShape="0">
              <a:srgbClr val="827D65"/>
            </a:outerShdw>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cxnSp>
        <p:nvCxnSpPr>
          <p:cNvPr id="30" name="Straight Connector 29"/>
          <p:cNvCxnSpPr>
            <a:stCxn id="25" idx="6"/>
            <a:endCxn id="26" idx="2"/>
          </p:cNvCxnSpPr>
          <p:nvPr/>
        </p:nvCxnSpPr>
        <p:spPr>
          <a:xfrm>
            <a:off x="4837768" y="1543879"/>
            <a:ext cx="2433342" cy="0"/>
          </a:xfrm>
          <a:prstGeom prst="line">
            <a:avLst/>
          </a:prstGeom>
          <a:ln w="57150" cmpd="sng">
            <a:solidFill>
              <a:schemeClr val="accent3"/>
            </a:solidFill>
            <a:headEnd type="none" w="lg" len="sm"/>
            <a:tailEnd type="triangle" w="med" len="sm"/>
          </a:ln>
          <a:effectLst>
            <a:outerShdw blurRad="190500" dist="38100" dir="2700000" sx="101000" sy="101000" algn="tl" rotWithShape="0">
              <a:srgbClr val="827D65"/>
            </a:outerShdw>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459408" y="2566503"/>
            <a:ext cx="8239887" cy="2155689"/>
            <a:chOff x="841509" y="2566503"/>
            <a:chExt cx="6005447" cy="2155689"/>
          </a:xfrm>
          <a:effectLst>
            <a:outerShdw blurRad="190500" dist="38100" dir="2700000" sx="101000" sy="101000" algn="tl" rotWithShape="0">
              <a:srgbClr val="827D65"/>
            </a:outerShdw>
          </a:effectLst>
        </p:grpSpPr>
        <p:sp>
          <p:nvSpPr>
            <p:cNvPr id="33" name="Rectangle 32"/>
            <p:cNvSpPr/>
            <p:nvPr/>
          </p:nvSpPr>
          <p:spPr>
            <a:xfrm>
              <a:off x="841509" y="2566504"/>
              <a:ext cx="1705113" cy="2155687"/>
            </a:xfrm>
            <a:prstGeom prst="rect">
              <a:avLst/>
            </a:prstGeom>
            <a:solidFill>
              <a:srgbClr val="FFFFFF">
                <a:alpha val="69804"/>
              </a:srgbClr>
            </a:solidFill>
            <a:ln w="38100" cmpd="sng">
              <a:solidFill>
                <a:schemeClr val="bg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dirty="0" smtClean="0">
                  <a:solidFill>
                    <a:schemeClr val="bg2"/>
                  </a:solidFill>
                  <a:latin typeface="+mn-lt"/>
                </a:rPr>
                <a:t>Tactical win demonstrating value and showcasing what is possible.</a:t>
              </a:r>
            </a:p>
          </p:txBody>
        </p:sp>
        <p:sp>
          <p:nvSpPr>
            <p:cNvPr id="34" name="Rectangle 33"/>
            <p:cNvSpPr/>
            <p:nvPr/>
          </p:nvSpPr>
          <p:spPr>
            <a:xfrm>
              <a:off x="2991676" y="2566505"/>
              <a:ext cx="1705113" cy="2155687"/>
            </a:xfrm>
            <a:prstGeom prst="rect">
              <a:avLst/>
            </a:prstGeom>
            <a:solidFill>
              <a:srgbClr val="FFFFFF">
                <a:alpha val="69804"/>
              </a:srgbClr>
            </a:solidFill>
            <a:ln w="38100" cmpd="sng">
              <a:solidFill>
                <a:schemeClr val="bg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dirty="0" smtClean="0">
                  <a:solidFill>
                    <a:schemeClr val="bg2"/>
                  </a:solidFill>
                  <a:latin typeface="+mn-lt"/>
                </a:rPr>
                <a:t>Develop and hone process, practices, and toolkits for repeatable success.</a:t>
              </a:r>
            </a:p>
          </p:txBody>
        </p:sp>
        <p:sp>
          <p:nvSpPr>
            <p:cNvPr id="35" name="Rectangle 34"/>
            <p:cNvSpPr/>
            <p:nvPr/>
          </p:nvSpPr>
          <p:spPr>
            <a:xfrm>
              <a:off x="5141843" y="2566503"/>
              <a:ext cx="1705113" cy="2155687"/>
            </a:xfrm>
            <a:prstGeom prst="rect">
              <a:avLst/>
            </a:prstGeom>
            <a:solidFill>
              <a:srgbClr val="FFFFFF">
                <a:alpha val="69804"/>
              </a:srgbClr>
            </a:solidFill>
            <a:ln w="38100" cmpd="sng">
              <a:solidFill>
                <a:schemeClr val="bg2"/>
              </a:solidFill>
            </a:ln>
            <a:effectLst/>
          </p:spPr>
          <p:txBody>
            <a:bodyPr wrap="square" lIns="182880" tIns="137160" rIns="137160" bIns="137160" rtlCol="0" anchor="ctr">
              <a:noAutofit/>
            </a:bodyPr>
            <a:lstStyle/>
            <a:p>
              <a:pPr algn="ctr">
                <a:lnSpc>
                  <a:spcPct val="90000"/>
                </a:lnSpc>
                <a:spcBef>
                  <a:spcPts val="600"/>
                </a:spcBef>
                <a:spcAft>
                  <a:spcPts val="0"/>
                </a:spcAft>
              </a:pPr>
              <a:r>
                <a:rPr lang="en-US" sz="1800" dirty="0" smtClean="0">
                  <a:solidFill>
                    <a:schemeClr val="bg2"/>
                  </a:solidFill>
                  <a:latin typeface="+mn-lt"/>
                </a:rPr>
                <a:t>Modernized operating pattern, platform, and process for sustainable change.</a:t>
              </a:r>
            </a:p>
          </p:txBody>
        </p:sp>
      </p:grpSp>
      <p:sp>
        <p:nvSpPr>
          <p:cNvPr id="37" name="TextBox 36"/>
          <p:cNvSpPr txBox="1"/>
          <p:nvPr/>
        </p:nvSpPr>
        <p:spPr>
          <a:xfrm>
            <a:off x="107577" y="194379"/>
            <a:ext cx="4998100" cy="461665"/>
          </a:xfrm>
          <a:prstGeom prst="rect">
            <a:avLst/>
          </a:prstGeom>
          <a:noFill/>
        </p:spPr>
        <p:txBody>
          <a:bodyPr wrap="none" rtlCol="0">
            <a:spAutoFit/>
          </a:bodyPr>
          <a:lstStyle/>
          <a:p>
            <a:pPr>
              <a:spcBef>
                <a:spcPts val="0"/>
              </a:spcBef>
              <a:spcAft>
                <a:spcPts val="0"/>
              </a:spcAft>
              <a:buClr>
                <a:schemeClr val="bg1"/>
              </a:buClr>
            </a:pPr>
            <a:r>
              <a:rPr lang="en-US" b="1" dirty="0" smtClean="0">
                <a:solidFill>
                  <a:schemeClr val="tx2"/>
                </a:solidFill>
                <a:latin typeface="+mn-lt"/>
              </a:rPr>
              <a:t>CLOUD NATIVE METHODOLOGY</a:t>
            </a:r>
          </a:p>
        </p:txBody>
      </p:sp>
    </p:spTree>
    <p:extLst>
      <p:ext uri="{BB962C8B-B14F-4D97-AF65-F5344CB8AC3E}">
        <p14:creationId xmlns:p14="http://schemas.microsoft.com/office/powerpoint/2010/main" val="369271078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Win</a:t>
            </a:r>
            <a:endParaRPr lang="en-US" dirty="0"/>
          </a:p>
        </p:txBody>
      </p:sp>
      <p:sp>
        <p:nvSpPr>
          <p:cNvPr id="3" name="Rectangle 2"/>
          <p:cNvSpPr/>
          <p:nvPr/>
        </p:nvSpPr>
        <p:spPr>
          <a:xfrm>
            <a:off x="1492180" y="1481618"/>
            <a:ext cx="2743200" cy="620518"/>
          </a:xfrm>
          <a:prstGeom prst="rect">
            <a:avLst/>
          </a:prstGeom>
          <a:solidFill>
            <a:schemeClr val="bg1"/>
          </a:solidFill>
          <a:ln w="12700" cmpd="sng">
            <a:solidFill>
              <a:srgbClr val="0178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solidFill>
                <a:latin typeface="Calibri"/>
                <a:cs typeface="Calibri"/>
              </a:rPr>
              <a:t>WHAT TO MOVE</a:t>
            </a:r>
            <a:endParaRPr lang="en-US" sz="1800" dirty="0">
              <a:solidFill>
                <a:schemeClr val="tx2"/>
              </a:solidFill>
              <a:latin typeface="Calibri"/>
              <a:cs typeface="Calibri"/>
            </a:endParaRPr>
          </a:p>
        </p:txBody>
      </p:sp>
      <p:sp>
        <p:nvSpPr>
          <p:cNvPr id="4" name="Rectangle 3"/>
          <p:cNvSpPr/>
          <p:nvPr/>
        </p:nvSpPr>
        <p:spPr>
          <a:xfrm>
            <a:off x="4324608" y="1481618"/>
            <a:ext cx="2743200" cy="620518"/>
          </a:xfrm>
          <a:prstGeom prst="rect">
            <a:avLst/>
          </a:prstGeom>
          <a:solidFill>
            <a:schemeClr val="bg1"/>
          </a:solidFill>
          <a:ln w="12700" cmpd="sng">
            <a:solidFill>
              <a:srgbClr val="0178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solidFill>
                <a:latin typeface="Calibri"/>
                <a:cs typeface="Calibri"/>
              </a:rPr>
              <a:t>HOW TO MOVE</a:t>
            </a:r>
            <a:endParaRPr lang="en-US" sz="1800" dirty="0">
              <a:solidFill>
                <a:schemeClr val="tx2"/>
              </a:solidFill>
              <a:latin typeface="Calibri"/>
              <a:cs typeface="Calibri"/>
            </a:endParaRPr>
          </a:p>
        </p:txBody>
      </p:sp>
      <p:sp>
        <p:nvSpPr>
          <p:cNvPr id="6" name="Rectangle 5"/>
          <p:cNvSpPr/>
          <p:nvPr/>
        </p:nvSpPr>
        <p:spPr>
          <a:xfrm>
            <a:off x="1496727" y="2102136"/>
            <a:ext cx="2738654" cy="1246039"/>
          </a:xfrm>
          <a:prstGeom prst="rect">
            <a:avLst/>
          </a:prstGeom>
          <a:solidFill>
            <a:srgbClr val="FFFFFF"/>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lnSpc>
                <a:spcPct val="110000"/>
              </a:lnSpc>
              <a:spcAft>
                <a:spcPts val="300"/>
              </a:spcAft>
              <a:buFont typeface="Wingdings" charset="2"/>
              <a:buChar char="§"/>
            </a:pPr>
            <a:r>
              <a:rPr lang="en-US" sz="1300" dirty="0" smtClean="0">
                <a:solidFill>
                  <a:srgbClr val="4D4D4D"/>
                </a:solidFill>
              </a:rPr>
              <a:t>Identify “cloud ready” application compatible with PCF</a:t>
            </a:r>
          </a:p>
          <a:p>
            <a:pPr marL="176213" indent="-176213">
              <a:lnSpc>
                <a:spcPct val="110000"/>
              </a:lnSpc>
              <a:spcAft>
                <a:spcPts val="300"/>
              </a:spcAft>
              <a:buFont typeface="Wingdings" charset="2"/>
              <a:buChar char="§"/>
            </a:pPr>
            <a:r>
              <a:rPr lang="en-US" sz="1300" dirty="0" smtClean="0">
                <a:solidFill>
                  <a:srgbClr val="4D4D4D"/>
                </a:solidFill>
              </a:rPr>
              <a:t>Prioritize workloads and applications</a:t>
            </a:r>
          </a:p>
          <a:p>
            <a:pPr marL="176213" indent="-176213">
              <a:lnSpc>
                <a:spcPct val="110000"/>
              </a:lnSpc>
              <a:spcAft>
                <a:spcPts val="300"/>
              </a:spcAft>
              <a:buFont typeface="Wingdings" charset="2"/>
              <a:buChar char="§"/>
            </a:pPr>
            <a:endParaRPr lang="en-US" sz="1300" dirty="0">
              <a:solidFill>
                <a:srgbClr val="4D4D4D"/>
              </a:solidFill>
            </a:endParaRPr>
          </a:p>
        </p:txBody>
      </p:sp>
      <p:sp>
        <p:nvSpPr>
          <p:cNvPr id="7" name="Rectangle 6"/>
          <p:cNvSpPr/>
          <p:nvPr/>
        </p:nvSpPr>
        <p:spPr>
          <a:xfrm>
            <a:off x="4329154" y="2104544"/>
            <a:ext cx="2738654" cy="1246039"/>
          </a:xfrm>
          <a:prstGeom prst="rect">
            <a:avLst/>
          </a:prstGeom>
          <a:solidFill>
            <a:srgbClr val="EEF9F8"/>
          </a:solidFill>
          <a:ln w="12700" cmpd="sng">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spcAft>
                <a:spcPts val="300"/>
              </a:spcAft>
              <a:buFont typeface="Wingdings" charset="2"/>
              <a:buChar char="§"/>
            </a:pPr>
            <a:r>
              <a:rPr lang="en-US" sz="1300" dirty="0" smtClean="0">
                <a:solidFill>
                  <a:srgbClr val="4D4D4D"/>
                </a:solidFill>
              </a:rPr>
              <a:t>Refactor common code and configuration issues</a:t>
            </a:r>
          </a:p>
          <a:p>
            <a:pPr marL="176213" indent="-176213">
              <a:spcAft>
                <a:spcPts val="300"/>
              </a:spcAft>
              <a:buFont typeface="Wingdings" charset="2"/>
              <a:buChar char="§"/>
            </a:pPr>
            <a:r>
              <a:rPr lang="en-US" sz="1300" dirty="0" smtClean="0">
                <a:solidFill>
                  <a:srgbClr val="4D4D4D"/>
                </a:solidFill>
              </a:rPr>
              <a:t>Verify &amp; validate functional and non-functional capabilities</a:t>
            </a:r>
          </a:p>
          <a:p>
            <a:pPr marL="176213" indent="-176213">
              <a:spcAft>
                <a:spcPts val="300"/>
              </a:spcAft>
              <a:buFont typeface="Wingdings" charset="2"/>
              <a:buChar char="§"/>
            </a:pPr>
            <a:endParaRPr lang="en-US" sz="1300" dirty="0">
              <a:solidFill>
                <a:srgbClr val="4D4D4D"/>
              </a:solidFill>
            </a:endParaRPr>
          </a:p>
        </p:txBody>
      </p:sp>
      <p:pic>
        <p:nvPicPr>
          <p:cNvPr id="10" name="Picture 9"/>
          <p:cNvPicPr>
            <a:picLocks noChangeAspect="1"/>
          </p:cNvPicPr>
          <p:nvPr/>
        </p:nvPicPr>
        <p: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4436007" y="1605503"/>
            <a:ext cx="485114" cy="38404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3037" y="1564504"/>
            <a:ext cx="454745" cy="454745"/>
          </a:xfrm>
          <a:prstGeom prst="rect">
            <a:avLst/>
          </a:prstGeom>
        </p:spPr>
      </p:pic>
      <p:sp>
        <p:nvSpPr>
          <p:cNvPr id="52" name="Subtitle 2"/>
          <p:cNvSpPr txBox="1">
            <a:spLocks/>
          </p:cNvSpPr>
          <p:nvPr/>
        </p:nvSpPr>
        <p:spPr>
          <a:xfrm>
            <a:off x="274318" y="646233"/>
            <a:ext cx="8649548" cy="347694"/>
          </a:xfrm>
          <a:prstGeom prst="rect">
            <a:avLst/>
          </a:prstGeom>
        </p:spPr>
        <p:txBody>
          <a:bodyPr/>
          <a:lst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0" indent="0">
              <a:buNone/>
            </a:pPr>
            <a:r>
              <a:rPr lang="en-US" b="1" kern="0" dirty="0" smtClean="0"/>
              <a:t>Capture “Low Hanging Fruit” with </a:t>
            </a:r>
            <a:r>
              <a:rPr lang="en-US" b="1" kern="0" dirty="0" err="1" smtClean="0"/>
              <a:t>Replatforming</a:t>
            </a:r>
            <a:endParaRPr lang="en-US" b="1" kern="0" dirty="0"/>
          </a:p>
        </p:txBody>
      </p:sp>
    </p:spTree>
    <p:extLst>
      <p:ext uri="{BB962C8B-B14F-4D97-AF65-F5344CB8AC3E}">
        <p14:creationId xmlns:p14="http://schemas.microsoft.com/office/powerpoint/2010/main" val="417515295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ounded Rectangle 158"/>
          <p:cNvSpPr/>
          <p:nvPr/>
        </p:nvSpPr>
        <p:spPr>
          <a:xfrm>
            <a:off x="7245680" y="1727787"/>
            <a:ext cx="1389417" cy="1280153"/>
          </a:xfrm>
          <a:prstGeom prst="roundRect">
            <a:avLst>
              <a:gd name="adj" fmla="val 4366"/>
            </a:avLst>
          </a:prstGeom>
          <a:solidFill>
            <a:schemeClr val="bg2">
              <a:lumMod val="65000"/>
              <a:lumOff val="35000"/>
            </a:schemeClr>
          </a:solidFill>
          <a:ln w="28575" cmpd="sng">
            <a:noFill/>
            <a:prstDash val="lgDash"/>
          </a:ln>
          <a:effectLst/>
        </p:spPr>
        <p:txBody>
          <a:bodyPr wrap="square" lIns="182880" tIns="137160" rIns="137160" bIns="137160" rtlCol="0" anchor="t">
            <a:noAutofit/>
          </a:bodyPr>
          <a:lstStyle/>
          <a:p>
            <a:pPr algn="ctr">
              <a:lnSpc>
                <a:spcPct val="90000"/>
              </a:lnSpc>
              <a:spcBef>
                <a:spcPts val="600"/>
              </a:spcBef>
              <a:spcAft>
                <a:spcPts val="0"/>
              </a:spcAft>
            </a:pPr>
            <a:endParaRPr lang="en-US" sz="2000" dirty="0" smtClean="0">
              <a:solidFill>
                <a:schemeClr val="bg2"/>
              </a:solidFill>
              <a:latin typeface="Calibri" panose="020F0502020204030204" pitchFamily="34" charset="0"/>
            </a:endParaRPr>
          </a:p>
        </p:txBody>
      </p:sp>
      <p:sp>
        <p:nvSpPr>
          <p:cNvPr id="77" name="Rounded Rectangle 76"/>
          <p:cNvSpPr/>
          <p:nvPr/>
        </p:nvSpPr>
        <p:spPr>
          <a:xfrm>
            <a:off x="4695933" y="1740481"/>
            <a:ext cx="653843" cy="726582"/>
          </a:xfrm>
          <a:prstGeom prst="roundRect">
            <a:avLst>
              <a:gd name="adj" fmla="val 6183"/>
            </a:avLst>
          </a:prstGeom>
          <a:solidFill>
            <a:schemeClr val="tx2"/>
          </a:solidFill>
          <a:ln w="12700" cmpd="sng">
            <a:solidFill>
              <a:schemeClr val="bg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80" name="Rounded Rectangle 79"/>
          <p:cNvSpPr/>
          <p:nvPr/>
        </p:nvSpPr>
        <p:spPr>
          <a:xfrm>
            <a:off x="4695933" y="2502274"/>
            <a:ext cx="653843" cy="505666"/>
          </a:xfrm>
          <a:prstGeom prst="roundRect">
            <a:avLst>
              <a:gd name="adj" fmla="val 6183"/>
            </a:avLst>
          </a:prstGeom>
          <a:solidFill>
            <a:schemeClr val="tx2"/>
          </a:solidFill>
          <a:ln w="12700" cmpd="sng">
            <a:solidFill>
              <a:schemeClr val="bg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90" name="Rounded Rectangle 89"/>
          <p:cNvSpPr/>
          <p:nvPr/>
        </p:nvSpPr>
        <p:spPr>
          <a:xfrm>
            <a:off x="2870790" y="3698330"/>
            <a:ext cx="653843" cy="1034305"/>
          </a:xfrm>
          <a:prstGeom prst="roundRect">
            <a:avLst>
              <a:gd name="adj" fmla="val 6183"/>
            </a:avLst>
          </a:prstGeom>
          <a:solidFill>
            <a:schemeClr val="tx2"/>
          </a:solidFill>
          <a:ln w="12700" cmpd="sng">
            <a:solidFill>
              <a:schemeClr val="bg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4" name="Title 3"/>
          <p:cNvSpPr>
            <a:spLocks noGrp="1"/>
          </p:cNvSpPr>
          <p:nvPr>
            <p:ph type="title"/>
          </p:nvPr>
        </p:nvSpPr>
        <p:spPr/>
        <p:txBody>
          <a:bodyPr/>
          <a:lstStyle/>
          <a:p>
            <a:r>
              <a:rPr lang="en-US" dirty="0" smtClean="0"/>
              <a:t>Key Project Components</a:t>
            </a:r>
            <a:endParaRPr lang="en-US" dirty="0"/>
          </a:p>
        </p:txBody>
      </p:sp>
      <p:sp>
        <p:nvSpPr>
          <p:cNvPr id="3" name="Subtitle 2"/>
          <p:cNvSpPr>
            <a:spLocks noGrp="1"/>
          </p:cNvSpPr>
          <p:nvPr>
            <p:ph type="subTitle" idx="11"/>
          </p:nvPr>
        </p:nvSpPr>
        <p:spPr/>
        <p:txBody>
          <a:bodyPr/>
          <a:lstStyle/>
          <a:p>
            <a:pPr marL="0" indent="0"/>
            <a:r>
              <a:rPr lang="en-US" dirty="0"/>
              <a:t>Quickly demonstrate value (aka. Apps running in PROD)</a:t>
            </a:r>
          </a:p>
        </p:txBody>
      </p:sp>
      <p:grpSp>
        <p:nvGrpSpPr>
          <p:cNvPr id="38" name="Group 37"/>
          <p:cNvGrpSpPr/>
          <p:nvPr/>
        </p:nvGrpSpPr>
        <p:grpSpPr>
          <a:xfrm>
            <a:off x="349418" y="1701681"/>
            <a:ext cx="1347978" cy="1129898"/>
            <a:chOff x="456438" y="1267968"/>
            <a:chExt cx="1389888" cy="1085088"/>
          </a:xfrm>
        </p:grpSpPr>
        <p:sp>
          <p:nvSpPr>
            <p:cNvPr id="5" name="Rectangle 4"/>
            <p:cNvSpPr/>
            <p:nvPr/>
          </p:nvSpPr>
          <p:spPr>
            <a:xfrm>
              <a:off x="456438" y="1267968"/>
              <a:ext cx="1085088" cy="780288"/>
            </a:xfrm>
            <a:prstGeom prst="rect">
              <a:avLst/>
            </a:prstGeom>
            <a:solidFill>
              <a:schemeClr val="bg1"/>
            </a:solidFill>
            <a:ln w="28575" cmpd="sng">
              <a:solidFill>
                <a:schemeClr val="tx2"/>
              </a:solidFill>
            </a:ln>
            <a:effectLst/>
          </p:spPr>
          <p:txBody>
            <a:bodyPr wrap="square" lIns="0" tIns="137160" rIns="0" bIns="137160" rtlCol="0" anchor="ctr">
              <a:noAutofit/>
            </a:bodyPr>
            <a:lstStyle/>
            <a:p>
              <a:pPr algn="ctr">
                <a:lnSpc>
                  <a:spcPct val="90000"/>
                </a:lnSpc>
                <a:spcBef>
                  <a:spcPts val="600"/>
                </a:spcBef>
                <a:spcAft>
                  <a:spcPts val="0"/>
                </a:spcAft>
              </a:pPr>
              <a:r>
                <a:rPr lang="en-US" sz="1400" dirty="0" smtClean="0">
                  <a:solidFill>
                    <a:schemeClr val="tx2"/>
                  </a:solidFill>
                  <a:latin typeface="+mn-lt"/>
                </a:rPr>
                <a:t>Business Units</a:t>
              </a:r>
            </a:p>
          </p:txBody>
        </p:sp>
        <p:sp>
          <p:nvSpPr>
            <p:cNvPr id="6" name="Rectangle 5"/>
            <p:cNvSpPr/>
            <p:nvPr/>
          </p:nvSpPr>
          <p:spPr>
            <a:xfrm>
              <a:off x="608838" y="1420368"/>
              <a:ext cx="1085088" cy="780288"/>
            </a:xfrm>
            <a:prstGeom prst="rect">
              <a:avLst/>
            </a:prstGeom>
            <a:solidFill>
              <a:schemeClr val="bg1"/>
            </a:solidFill>
            <a:ln w="28575" cmpd="sng">
              <a:solidFill>
                <a:schemeClr val="tx2"/>
              </a:solidFill>
            </a:ln>
            <a:effectLst/>
          </p:spPr>
          <p:txBody>
            <a:bodyPr wrap="square" lIns="0" tIns="137160" rIns="0" bIns="137160" rtlCol="0" anchor="ctr">
              <a:noAutofit/>
            </a:bodyPr>
            <a:lstStyle/>
            <a:p>
              <a:pPr algn="ctr">
                <a:lnSpc>
                  <a:spcPct val="90000"/>
                </a:lnSpc>
                <a:spcBef>
                  <a:spcPts val="600"/>
                </a:spcBef>
                <a:spcAft>
                  <a:spcPts val="0"/>
                </a:spcAft>
              </a:pPr>
              <a:r>
                <a:rPr lang="en-US" sz="1400" dirty="0" smtClean="0">
                  <a:solidFill>
                    <a:schemeClr val="tx2"/>
                  </a:solidFill>
                  <a:latin typeface="+mn-lt"/>
                </a:rPr>
                <a:t>Business Units</a:t>
              </a:r>
            </a:p>
          </p:txBody>
        </p:sp>
        <p:sp>
          <p:nvSpPr>
            <p:cNvPr id="7" name="Rectangle 6"/>
            <p:cNvSpPr/>
            <p:nvPr/>
          </p:nvSpPr>
          <p:spPr>
            <a:xfrm>
              <a:off x="761238" y="1572768"/>
              <a:ext cx="1085088" cy="780288"/>
            </a:xfrm>
            <a:prstGeom prst="rect">
              <a:avLst/>
            </a:prstGeom>
            <a:solidFill>
              <a:schemeClr val="bg1"/>
            </a:solidFill>
            <a:ln w="28575" cmpd="sng">
              <a:solidFill>
                <a:schemeClr val="tx2"/>
              </a:solidFill>
            </a:ln>
            <a:effectLst/>
          </p:spPr>
          <p:txBody>
            <a:bodyPr wrap="square" lIns="0" tIns="137160" rIns="0" bIns="137160" rtlCol="0" anchor="ctr">
              <a:noAutofit/>
            </a:bodyPr>
            <a:lstStyle/>
            <a:p>
              <a:pPr algn="ctr">
                <a:lnSpc>
                  <a:spcPct val="90000"/>
                </a:lnSpc>
                <a:spcBef>
                  <a:spcPts val="600"/>
                </a:spcBef>
                <a:spcAft>
                  <a:spcPts val="0"/>
                </a:spcAft>
              </a:pPr>
              <a:r>
                <a:rPr lang="en-US" sz="1400" dirty="0" smtClean="0">
                  <a:solidFill>
                    <a:schemeClr val="tx2"/>
                  </a:solidFill>
                  <a:latin typeface="+mn-lt"/>
                </a:rPr>
                <a:t>Business Units</a:t>
              </a:r>
            </a:p>
          </p:txBody>
        </p:sp>
      </p:grpSp>
      <p:sp>
        <p:nvSpPr>
          <p:cNvPr id="11" name="Rectangle 10"/>
          <p:cNvSpPr/>
          <p:nvPr/>
        </p:nvSpPr>
        <p:spPr>
          <a:xfrm>
            <a:off x="2487878" y="1866555"/>
            <a:ext cx="1398322" cy="785146"/>
          </a:xfrm>
          <a:prstGeom prst="rect">
            <a:avLst/>
          </a:prstGeom>
          <a:solidFill>
            <a:schemeClr val="tx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1400" dirty="0" smtClean="0">
                <a:solidFill>
                  <a:schemeClr val="tx2"/>
                </a:solidFill>
                <a:latin typeface="+mn-lt"/>
              </a:rPr>
              <a:t>Cloud Native Assessment</a:t>
            </a:r>
          </a:p>
        </p:txBody>
      </p:sp>
      <p:cxnSp>
        <p:nvCxnSpPr>
          <p:cNvPr id="14" name="Elbow Connector 13"/>
          <p:cNvCxnSpPr>
            <a:stCxn id="11" idx="3"/>
            <a:endCxn id="77" idx="1"/>
          </p:cNvCxnSpPr>
          <p:nvPr/>
        </p:nvCxnSpPr>
        <p:spPr>
          <a:xfrm flipV="1">
            <a:off x="3886200" y="2103772"/>
            <a:ext cx="809733" cy="155356"/>
          </a:xfrm>
          <a:prstGeom prst="straightConnector1">
            <a:avLst/>
          </a:prstGeom>
          <a:ln w="28575" cmpd="sng">
            <a:solidFill>
              <a:srgbClr val="00000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2"/>
          </p:cNvCxnSpPr>
          <p:nvPr/>
        </p:nvCxnSpPr>
        <p:spPr>
          <a:xfrm>
            <a:off x="3187039" y="2651701"/>
            <a:ext cx="0" cy="979388"/>
          </a:xfrm>
          <a:prstGeom prst="straightConnector1">
            <a:avLst/>
          </a:prstGeom>
          <a:ln w="28575" cmpd="sng">
            <a:solidFill>
              <a:srgbClr val="000000"/>
            </a:solidFill>
            <a:prstDash val="dash"/>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888742" y="2018226"/>
            <a:ext cx="268224"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88742" y="2174980"/>
            <a:ext cx="268224"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88742" y="2331734"/>
            <a:ext cx="268224"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888742" y="2096603"/>
            <a:ext cx="268224"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888742" y="2253357"/>
            <a:ext cx="268224"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3063599" y="3945451"/>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3063599" y="4102205"/>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063599" y="4258959"/>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063599" y="4415713"/>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3063599" y="4494091"/>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063599" y="4023828"/>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63599" y="4180582"/>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063599" y="4337336"/>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888742" y="2741278"/>
            <a:ext cx="268224" cy="0"/>
          </a:xfrm>
          <a:prstGeom prst="line">
            <a:avLst/>
          </a:prstGeom>
          <a:ln w="38100" cmpd="sng">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888742" y="2819655"/>
            <a:ext cx="268224" cy="0"/>
          </a:xfrm>
          <a:prstGeom prst="line">
            <a:avLst/>
          </a:prstGeom>
          <a:ln w="38100" cmpd="sng">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5453610" y="1714108"/>
            <a:ext cx="1575480" cy="814689"/>
          </a:xfrm>
          <a:prstGeom prst="rect">
            <a:avLst/>
          </a:prstGeom>
          <a:no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76" name="Rounded Rectangle 75"/>
          <p:cNvSpPr/>
          <p:nvPr/>
        </p:nvSpPr>
        <p:spPr>
          <a:xfrm>
            <a:off x="5933103" y="1742461"/>
            <a:ext cx="1052078" cy="726582"/>
          </a:xfrm>
          <a:prstGeom prst="roundRect">
            <a:avLst>
              <a:gd name="adj" fmla="val 6183"/>
            </a:avLst>
          </a:prstGeom>
          <a:noFill/>
          <a:ln w="12700" cmpd="sng">
            <a:solidFill>
              <a:schemeClr val="bg2">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78" name="TextBox 77"/>
          <p:cNvSpPr txBox="1"/>
          <p:nvPr/>
        </p:nvSpPr>
        <p:spPr>
          <a:xfrm>
            <a:off x="4617940" y="1716654"/>
            <a:ext cx="809837" cy="246221"/>
          </a:xfrm>
          <a:prstGeom prst="rect">
            <a:avLst/>
          </a:prstGeom>
          <a:noFill/>
        </p:spPr>
        <p:txBody>
          <a:bodyPr wrap="none" rtlCol="0">
            <a:spAutoFit/>
          </a:bodyPr>
          <a:lstStyle/>
          <a:p>
            <a:pPr algn="ctr">
              <a:spcBef>
                <a:spcPts val="0"/>
              </a:spcBef>
              <a:spcAft>
                <a:spcPts val="0"/>
              </a:spcAft>
              <a:buClr>
                <a:schemeClr val="bg1"/>
              </a:buClr>
            </a:pPr>
            <a:r>
              <a:rPr lang="en-US" sz="1000" dirty="0" err="1" smtClean="0">
                <a:solidFill>
                  <a:schemeClr val="bg2"/>
                </a:solidFill>
                <a:latin typeface="+mn-lt"/>
              </a:rPr>
              <a:t>Replatform</a:t>
            </a:r>
            <a:endParaRPr lang="en-US" sz="1100" dirty="0" smtClean="0">
              <a:solidFill>
                <a:schemeClr val="bg2"/>
              </a:solidFill>
              <a:latin typeface="+mn-lt"/>
            </a:endParaRPr>
          </a:p>
        </p:txBody>
      </p:sp>
      <p:sp>
        <p:nvSpPr>
          <p:cNvPr id="81" name="TextBox 80"/>
          <p:cNvSpPr txBox="1"/>
          <p:nvPr/>
        </p:nvSpPr>
        <p:spPr>
          <a:xfrm>
            <a:off x="4632362" y="2466331"/>
            <a:ext cx="780983" cy="246221"/>
          </a:xfrm>
          <a:prstGeom prst="rect">
            <a:avLst/>
          </a:prstGeom>
          <a:noFill/>
        </p:spPr>
        <p:txBody>
          <a:bodyPr wrap="none" rtlCol="0">
            <a:spAutoFit/>
          </a:bodyPr>
          <a:lstStyle/>
          <a:p>
            <a:pPr algn="ctr">
              <a:spcBef>
                <a:spcPts val="0"/>
              </a:spcBef>
              <a:spcAft>
                <a:spcPts val="0"/>
              </a:spcAft>
              <a:buClr>
                <a:schemeClr val="bg1"/>
              </a:buClr>
            </a:pPr>
            <a:r>
              <a:rPr lang="en-US" sz="1000" dirty="0" smtClean="0">
                <a:solidFill>
                  <a:schemeClr val="bg2"/>
                </a:solidFill>
                <a:latin typeface="+mn-lt"/>
              </a:rPr>
              <a:t>Modernize</a:t>
            </a:r>
            <a:endParaRPr lang="en-US" sz="1100" dirty="0" smtClean="0">
              <a:solidFill>
                <a:schemeClr val="bg2"/>
              </a:solidFill>
              <a:latin typeface="+mn-lt"/>
            </a:endParaRPr>
          </a:p>
        </p:txBody>
      </p:sp>
      <p:sp>
        <p:nvSpPr>
          <p:cNvPr id="86" name="TextBox 85"/>
          <p:cNvSpPr txBox="1"/>
          <p:nvPr/>
        </p:nvSpPr>
        <p:spPr>
          <a:xfrm>
            <a:off x="2929849" y="3661058"/>
            <a:ext cx="535724" cy="261610"/>
          </a:xfrm>
          <a:prstGeom prst="rect">
            <a:avLst/>
          </a:prstGeom>
          <a:noFill/>
        </p:spPr>
        <p:txBody>
          <a:bodyPr wrap="none" rtlCol="0">
            <a:spAutoFit/>
          </a:bodyPr>
          <a:lstStyle/>
          <a:p>
            <a:pPr algn="ctr">
              <a:spcBef>
                <a:spcPts val="0"/>
              </a:spcBef>
              <a:spcAft>
                <a:spcPts val="0"/>
              </a:spcAft>
              <a:buClr>
                <a:schemeClr val="bg1"/>
              </a:buClr>
            </a:pPr>
            <a:r>
              <a:rPr lang="en-US" sz="1100" dirty="0" smtClean="0">
                <a:solidFill>
                  <a:schemeClr val="bg2"/>
                </a:solidFill>
                <a:latin typeface="+mn-lt"/>
              </a:rPr>
              <a:t>Other</a:t>
            </a:r>
          </a:p>
        </p:txBody>
      </p:sp>
      <p:cxnSp>
        <p:nvCxnSpPr>
          <p:cNvPr id="91" name="Straight Connector 90"/>
          <p:cNvCxnSpPr/>
          <p:nvPr/>
        </p:nvCxnSpPr>
        <p:spPr>
          <a:xfrm>
            <a:off x="3063599" y="4563759"/>
            <a:ext cx="268224" cy="0"/>
          </a:xfrm>
          <a:prstGeom prst="line">
            <a:avLst/>
          </a:prstGeom>
          <a:ln w="38100" cmpd="sng">
            <a:solidFill>
              <a:schemeClr val="bg2">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Elbow Connector 106"/>
          <p:cNvCxnSpPr>
            <a:endCxn id="11" idx="1"/>
          </p:cNvCxnSpPr>
          <p:nvPr/>
        </p:nvCxnSpPr>
        <p:spPr>
          <a:xfrm>
            <a:off x="1697396" y="2255565"/>
            <a:ext cx="790482" cy="3563"/>
          </a:xfrm>
          <a:prstGeom prst="bentConnector3">
            <a:avLst>
              <a:gd name="adj1" fmla="val 50000"/>
            </a:avLst>
          </a:prstGeom>
          <a:ln w="28575" cmpd="sng">
            <a:solidFill>
              <a:srgbClr val="000000"/>
            </a:solidFill>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134" name="Group 133"/>
          <p:cNvGrpSpPr/>
          <p:nvPr/>
        </p:nvGrpSpPr>
        <p:grpSpPr>
          <a:xfrm>
            <a:off x="6088060" y="1971745"/>
            <a:ext cx="739700" cy="384588"/>
            <a:chOff x="6429924" y="-174670"/>
            <a:chExt cx="739700" cy="384588"/>
          </a:xfrm>
          <a:solidFill>
            <a:schemeClr val="accent2"/>
          </a:solidFill>
        </p:grpSpPr>
        <p:sp>
          <p:nvSpPr>
            <p:cNvPr id="133" name="U-Turn Arrow 132"/>
            <p:cNvSpPr/>
            <p:nvPr/>
          </p:nvSpPr>
          <p:spPr>
            <a:xfrm rot="16200000">
              <a:off x="6529437" y="-172678"/>
              <a:ext cx="337934" cy="333950"/>
            </a:xfrm>
            <a:prstGeom prst="uturnArrow">
              <a:avLst>
                <a:gd name="adj1" fmla="val 23422"/>
                <a:gd name="adj2" fmla="val 25000"/>
                <a:gd name="adj3" fmla="val 0"/>
                <a:gd name="adj4" fmla="val 43750"/>
                <a:gd name="adj5" fmla="val 100000"/>
              </a:avLst>
            </a:prstGeom>
            <a:grp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32" name="Right Arrow 131"/>
            <p:cNvSpPr/>
            <p:nvPr/>
          </p:nvSpPr>
          <p:spPr>
            <a:xfrm>
              <a:off x="6509844" y="-165003"/>
              <a:ext cx="659780" cy="155585"/>
            </a:xfrm>
            <a:prstGeom prst="rightArrow">
              <a:avLst/>
            </a:prstGeom>
            <a:grp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30" name="U-Turn Arrow 129"/>
            <p:cNvSpPr/>
            <p:nvPr/>
          </p:nvSpPr>
          <p:spPr>
            <a:xfrm rot="5400000">
              <a:off x="6547669" y="-245761"/>
              <a:ext cx="337934" cy="573424"/>
            </a:xfrm>
            <a:prstGeom prst="uturnArrow">
              <a:avLst>
                <a:gd name="adj1" fmla="val 23422"/>
                <a:gd name="adj2" fmla="val 25000"/>
                <a:gd name="adj3" fmla="val 25000"/>
                <a:gd name="adj4" fmla="val 43750"/>
                <a:gd name="adj5" fmla="val 75000"/>
              </a:avLst>
            </a:prstGeom>
            <a:grpFill/>
            <a:ln w="12700" cmpd="sng">
              <a:solidFill>
                <a:schemeClr val="tx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
        <p:nvSpPr>
          <p:cNvPr id="140" name="TextBox 139"/>
          <p:cNvSpPr txBox="1"/>
          <p:nvPr/>
        </p:nvSpPr>
        <p:spPr>
          <a:xfrm>
            <a:off x="5882115" y="1721978"/>
            <a:ext cx="1164101" cy="261610"/>
          </a:xfrm>
          <a:prstGeom prst="rect">
            <a:avLst/>
          </a:prstGeom>
          <a:noFill/>
        </p:spPr>
        <p:txBody>
          <a:bodyPr wrap="none" rtlCol="0">
            <a:spAutoFit/>
          </a:bodyPr>
          <a:lstStyle/>
          <a:p>
            <a:pPr algn="ctr">
              <a:spcBef>
                <a:spcPts val="0"/>
              </a:spcBef>
              <a:spcAft>
                <a:spcPts val="0"/>
              </a:spcAft>
              <a:buClr>
                <a:schemeClr val="bg1"/>
              </a:buClr>
            </a:pPr>
            <a:r>
              <a:rPr lang="en-US" sz="1100" dirty="0" err="1" smtClean="0">
                <a:solidFill>
                  <a:schemeClr val="bg2"/>
                </a:solidFill>
                <a:latin typeface="+mn-lt"/>
              </a:rPr>
              <a:t>Replatform</a:t>
            </a:r>
            <a:r>
              <a:rPr lang="en-US" sz="1100" dirty="0" smtClean="0">
                <a:solidFill>
                  <a:schemeClr val="bg2"/>
                </a:solidFill>
                <a:latin typeface="+mn-lt"/>
              </a:rPr>
              <a:t> App</a:t>
            </a:r>
          </a:p>
        </p:txBody>
      </p:sp>
      <p:cxnSp>
        <p:nvCxnSpPr>
          <p:cNvPr id="165" name="Elbow Connector 164"/>
          <p:cNvCxnSpPr>
            <a:stCxn id="11" idx="3"/>
            <a:endCxn id="80" idx="1"/>
          </p:cNvCxnSpPr>
          <p:nvPr/>
        </p:nvCxnSpPr>
        <p:spPr>
          <a:xfrm>
            <a:off x="3886200" y="2259128"/>
            <a:ext cx="809733" cy="495979"/>
          </a:xfrm>
          <a:prstGeom prst="straightConnector1">
            <a:avLst/>
          </a:prstGeom>
          <a:ln w="28575" cmpd="sng">
            <a:solidFill>
              <a:srgbClr val="00000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9" name="Elbow Connector 13"/>
          <p:cNvCxnSpPr>
            <a:stCxn id="77" idx="3"/>
            <a:endCxn id="76" idx="1"/>
          </p:cNvCxnSpPr>
          <p:nvPr/>
        </p:nvCxnSpPr>
        <p:spPr>
          <a:xfrm>
            <a:off x="5349776" y="2103772"/>
            <a:ext cx="583327" cy="1980"/>
          </a:xfrm>
          <a:prstGeom prst="straightConnector1">
            <a:avLst/>
          </a:prstGeom>
          <a:ln w="28575" cmpd="sng">
            <a:solidFill>
              <a:srgbClr val="000000"/>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26115" y="2201651"/>
            <a:ext cx="538930" cy="215444"/>
          </a:xfrm>
          <a:prstGeom prst="rect">
            <a:avLst/>
          </a:prstGeom>
          <a:noFill/>
        </p:spPr>
        <p:txBody>
          <a:bodyPr wrap="none" rtlCol="0">
            <a:spAutoFit/>
          </a:bodyPr>
          <a:lstStyle/>
          <a:p>
            <a:pPr>
              <a:spcBef>
                <a:spcPts val="0"/>
              </a:spcBef>
              <a:spcAft>
                <a:spcPts val="0"/>
              </a:spcAft>
              <a:buClr>
                <a:schemeClr val="bg1"/>
              </a:buClr>
            </a:pPr>
            <a:r>
              <a:rPr lang="en-US" sz="800" dirty="0" smtClean="0">
                <a:solidFill>
                  <a:schemeClr val="bg2"/>
                </a:solidFill>
                <a:latin typeface="+mn-lt"/>
              </a:rPr>
              <a:t>READY</a:t>
            </a:r>
          </a:p>
        </p:txBody>
      </p:sp>
      <p:sp>
        <p:nvSpPr>
          <p:cNvPr id="145" name="TextBox 144"/>
          <p:cNvSpPr txBox="1"/>
          <p:nvPr/>
        </p:nvSpPr>
        <p:spPr>
          <a:xfrm>
            <a:off x="3156542" y="3054058"/>
            <a:ext cx="536848" cy="338554"/>
          </a:xfrm>
          <a:prstGeom prst="rect">
            <a:avLst/>
          </a:prstGeom>
          <a:noFill/>
        </p:spPr>
        <p:txBody>
          <a:bodyPr wrap="square" rtlCol="0">
            <a:spAutoFit/>
          </a:bodyPr>
          <a:lstStyle/>
          <a:p>
            <a:pPr algn="ctr">
              <a:spcBef>
                <a:spcPts val="0"/>
              </a:spcBef>
              <a:spcAft>
                <a:spcPts val="0"/>
              </a:spcAft>
              <a:buClr>
                <a:schemeClr val="bg1"/>
              </a:buClr>
            </a:pPr>
            <a:r>
              <a:rPr lang="en-US" sz="800" dirty="0" smtClean="0">
                <a:solidFill>
                  <a:schemeClr val="bg2"/>
                </a:solidFill>
                <a:latin typeface="+mn-lt"/>
              </a:rPr>
              <a:t>NOT READY</a:t>
            </a:r>
          </a:p>
        </p:txBody>
      </p:sp>
      <p:grpSp>
        <p:nvGrpSpPr>
          <p:cNvPr id="150" name="Group 149"/>
          <p:cNvGrpSpPr/>
          <p:nvPr/>
        </p:nvGrpSpPr>
        <p:grpSpPr>
          <a:xfrm>
            <a:off x="7211907" y="1912561"/>
            <a:ext cx="1315151" cy="933649"/>
            <a:chOff x="9090438" y="3887009"/>
            <a:chExt cx="2394533" cy="1699920"/>
          </a:xfrm>
        </p:grpSpPr>
        <p:sp>
          <p:nvSpPr>
            <p:cNvPr id="151" name="TextBox 150"/>
            <p:cNvSpPr txBox="1"/>
            <p:nvPr/>
          </p:nvSpPr>
          <p:spPr>
            <a:xfrm>
              <a:off x="9090438" y="4864042"/>
              <a:ext cx="2394533" cy="722887"/>
            </a:xfrm>
            <a:prstGeom prst="rect">
              <a:avLst/>
            </a:prstGeom>
            <a:noFill/>
          </p:spPr>
          <p:txBody>
            <a:bodyPr wrap="square" rtlCol="0">
              <a:spAutoFit/>
            </a:bodyPr>
            <a:lstStyle/>
            <a:p>
              <a:pPr marL="0" marR="0" lvl="0" indent="0" algn="ctr" defTabSz="1625059" eaLnBrk="1" fontAlgn="auto" latinLnBrk="0" hangingPunct="1">
                <a:lnSpc>
                  <a:spcPct val="90000"/>
                </a:lnSpc>
                <a:spcBef>
                  <a:spcPts val="1067"/>
                </a:spcBef>
                <a:spcAft>
                  <a:spcPts val="0"/>
                </a:spcAft>
                <a:buClr>
                  <a:srgbClr val="007DB8"/>
                </a:buClr>
                <a:buSzTx/>
                <a:buFontTx/>
                <a:buNone/>
                <a:tabLst/>
                <a:defRPr/>
              </a:pPr>
              <a:r>
                <a:rPr kumimoji="0" lang="en-US" sz="1100" b="0" i="0" u="none" strike="noStrike" kern="0" cap="none" spc="0" normalizeH="0" baseline="0" noProof="0" dirty="0">
                  <a:ln>
                    <a:noFill/>
                  </a:ln>
                  <a:solidFill>
                    <a:srgbClr val="FFFFFF"/>
                  </a:solidFill>
                  <a:effectLst/>
                  <a:uLnTx/>
                  <a:uFillTx/>
                  <a:latin typeface="+mn-lt"/>
                </a:rPr>
                <a:t>Native Hybrid </a:t>
              </a:r>
              <a:r>
                <a:rPr kumimoji="0" lang="en-US" sz="1100" b="0" i="0" u="none" strike="noStrike" kern="0" cap="none" spc="0" normalizeH="0" baseline="0" noProof="0" dirty="0" smtClean="0">
                  <a:ln>
                    <a:noFill/>
                  </a:ln>
                  <a:solidFill>
                    <a:srgbClr val="FFFFFF"/>
                  </a:solidFill>
                  <a:effectLst/>
                  <a:uLnTx/>
                  <a:uFillTx/>
                  <a:latin typeface="+mn-lt"/>
                </a:rPr>
                <a:t>Cloud w/PCF</a:t>
              </a:r>
              <a:endParaRPr kumimoji="0" lang="en-US" sz="1100" b="0" i="0" u="none" strike="noStrike" kern="0" cap="none" spc="0" normalizeH="0" baseline="0" noProof="0" dirty="0">
                <a:ln>
                  <a:noFill/>
                </a:ln>
                <a:solidFill>
                  <a:srgbClr val="FFFFFF"/>
                </a:solidFill>
                <a:effectLst/>
                <a:uLnTx/>
                <a:uFillTx/>
                <a:latin typeface="+mn-lt"/>
              </a:endParaRPr>
            </a:p>
          </p:txBody>
        </p:sp>
        <p:pic>
          <p:nvPicPr>
            <p:cNvPr id="153" name="Picture 152"/>
            <p:cNvPicPr>
              <a:picLocks noChangeAspect="1"/>
            </p:cNvPicPr>
            <p:nvPr/>
          </p:nvPicPr>
          <p:blipFill>
            <a:blip r:embed="rId2"/>
            <a:stretch>
              <a:fillRect/>
            </a:stretch>
          </p:blipFill>
          <p:spPr>
            <a:xfrm>
              <a:off x="9711480" y="3887009"/>
              <a:ext cx="1265916" cy="877974"/>
            </a:xfrm>
            <a:prstGeom prst="rect">
              <a:avLst/>
            </a:prstGeom>
          </p:spPr>
        </p:pic>
      </p:grpSp>
      <p:sp>
        <p:nvSpPr>
          <p:cNvPr id="68" name="TextBox 67"/>
          <p:cNvSpPr txBox="1"/>
          <p:nvPr/>
        </p:nvSpPr>
        <p:spPr>
          <a:xfrm>
            <a:off x="7057830" y="1454215"/>
            <a:ext cx="1665293" cy="276999"/>
          </a:xfrm>
          <a:prstGeom prst="rect">
            <a:avLst/>
          </a:prstGeom>
          <a:noFill/>
        </p:spPr>
        <p:txBody>
          <a:bodyPr wrap="square" rtlCol="0">
            <a:spAutoFit/>
          </a:bodyPr>
          <a:lstStyle/>
          <a:p>
            <a:pPr>
              <a:spcBef>
                <a:spcPts val="0"/>
              </a:spcBef>
              <a:spcAft>
                <a:spcPts val="0"/>
              </a:spcAft>
              <a:buClr>
                <a:schemeClr val="bg1"/>
              </a:buClr>
            </a:pPr>
            <a:r>
              <a:rPr lang="en-US" sz="1200" dirty="0" smtClean="0">
                <a:solidFill>
                  <a:schemeClr val="bg2"/>
                </a:solidFill>
                <a:latin typeface="+mn-lt"/>
              </a:rPr>
              <a:t>TARGET PLATFORM</a:t>
            </a:r>
          </a:p>
        </p:txBody>
      </p:sp>
      <p:sp>
        <p:nvSpPr>
          <p:cNvPr id="177" name="Subtitle 2"/>
          <p:cNvSpPr txBox="1">
            <a:spLocks/>
          </p:cNvSpPr>
          <p:nvPr/>
        </p:nvSpPr>
        <p:spPr>
          <a:xfrm>
            <a:off x="-709160" y="1857831"/>
            <a:ext cx="8649548" cy="347694"/>
          </a:xfrm>
          <a:prstGeom prst="rect">
            <a:avLst/>
          </a:prstGeom>
        </p:spPr>
        <p:txBody>
          <a:bodyPr/>
          <a:lst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0" indent="0">
              <a:buNone/>
            </a:pPr>
            <a:endParaRPr lang="en-US" b="1" kern="0" dirty="0"/>
          </a:p>
        </p:txBody>
      </p:sp>
      <p:sp>
        <p:nvSpPr>
          <p:cNvPr id="2" name="TextBox 1"/>
          <p:cNvSpPr txBox="1"/>
          <p:nvPr/>
        </p:nvSpPr>
        <p:spPr>
          <a:xfrm>
            <a:off x="1722579" y="1983108"/>
            <a:ext cx="665567" cy="307777"/>
          </a:xfrm>
          <a:prstGeom prst="rect">
            <a:avLst/>
          </a:prstGeom>
          <a:noFill/>
        </p:spPr>
        <p:txBody>
          <a:bodyPr wrap="none" rtlCol="0">
            <a:spAutoFit/>
          </a:bodyPr>
          <a:lstStyle/>
          <a:p>
            <a:pPr>
              <a:spcBef>
                <a:spcPts val="0"/>
              </a:spcBef>
              <a:spcAft>
                <a:spcPts val="0"/>
              </a:spcAft>
              <a:buClr>
                <a:schemeClr val="bg1"/>
              </a:buClr>
            </a:pPr>
            <a:r>
              <a:rPr lang="en-US" sz="1400" dirty="0" smtClean="0">
                <a:solidFill>
                  <a:schemeClr val="bg2"/>
                </a:solidFill>
                <a:latin typeface="+mn-lt"/>
              </a:rPr>
              <a:t>APPS</a:t>
            </a:r>
          </a:p>
        </p:txBody>
      </p:sp>
      <p:sp>
        <p:nvSpPr>
          <p:cNvPr id="51" name="Rectangle 50"/>
          <p:cNvSpPr/>
          <p:nvPr/>
        </p:nvSpPr>
        <p:spPr>
          <a:xfrm>
            <a:off x="4525543" y="1423138"/>
            <a:ext cx="971061" cy="1771166"/>
          </a:xfrm>
          <a:prstGeom prst="rect">
            <a:avLst/>
          </a:prstGeom>
          <a:noFill/>
          <a:ln w="22225" cmpd="sng">
            <a:solidFill>
              <a:srgbClr val="000000"/>
            </a:solidFill>
            <a:prstDash val="dash"/>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52" name="TextBox 51"/>
          <p:cNvSpPr txBox="1"/>
          <p:nvPr/>
        </p:nvSpPr>
        <p:spPr>
          <a:xfrm>
            <a:off x="4481976" y="1429256"/>
            <a:ext cx="1058192" cy="281280"/>
          </a:xfrm>
          <a:prstGeom prst="rect">
            <a:avLst/>
          </a:prstGeom>
          <a:noFill/>
        </p:spPr>
        <p:txBody>
          <a:bodyPr wrap="none" rtlCol="0">
            <a:spAutoFit/>
          </a:bodyPr>
          <a:lstStyle/>
          <a:p>
            <a:pPr>
              <a:spcBef>
                <a:spcPts val="0"/>
              </a:spcBef>
              <a:spcAft>
                <a:spcPts val="0"/>
              </a:spcAft>
              <a:buClr>
                <a:schemeClr val="bg1"/>
              </a:buClr>
            </a:pPr>
            <a:r>
              <a:rPr lang="en-US" sz="1300" dirty="0" smtClean="0">
                <a:solidFill>
                  <a:schemeClr val="bg2"/>
                </a:solidFill>
                <a:latin typeface="+mn-lt"/>
              </a:rPr>
              <a:t>BACKLOGS</a:t>
            </a:r>
          </a:p>
        </p:txBody>
      </p:sp>
    </p:spTree>
    <p:extLst>
      <p:ext uri="{BB962C8B-B14F-4D97-AF65-F5344CB8AC3E}">
        <p14:creationId xmlns:p14="http://schemas.microsoft.com/office/powerpoint/2010/main" val="18588052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p:tgtEl>
                                          <p:spTgt spid="150"/>
                                        </p:tgtEl>
                                        <p:attrNameLst>
                                          <p:attrName>ppt_y</p:attrName>
                                        </p:attrNameLst>
                                      </p:cBhvr>
                                      <p:tavLst>
                                        <p:tav tm="0">
                                          <p:val>
                                            <p:strVal val="#ppt_y-#ppt_h*1.125000"/>
                                          </p:val>
                                        </p:tav>
                                        <p:tav tm="100000">
                                          <p:val>
                                            <p:strVal val="#ppt_y"/>
                                          </p:val>
                                        </p:tav>
                                      </p:tavLst>
                                    </p:anim>
                                    <p:animEffect transition="in" filter="wipe(down)">
                                      <p:cBhvr>
                                        <p:cTn id="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Management Methodology</a:t>
            </a:r>
            <a:endParaRPr lang="en-US" dirty="0"/>
          </a:p>
        </p:txBody>
      </p:sp>
      <p:sp>
        <p:nvSpPr>
          <p:cNvPr id="17" name="Rectangle 16"/>
          <p:cNvSpPr/>
          <p:nvPr/>
        </p:nvSpPr>
        <p:spPr>
          <a:xfrm>
            <a:off x="270899" y="1405914"/>
            <a:ext cx="4574756" cy="1271482"/>
          </a:xfrm>
          <a:prstGeom prst="rect">
            <a:avLst/>
          </a:prstGeom>
          <a:solidFill>
            <a:schemeClr val="tx2"/>
          </a:solidFill>
          <a:ln w="12700" cmpd="sng">
            <a:solidFill>
              <a:schemeClr val="accent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19" name="TextBox 18"/>
          <p:cNvSpPr txBox="1"/>
          <p:nvPr/>
        </p:nvSpPr>
        <p:spPr>
          <a:xfrm>
            <a:off x="245519" y="1384486"/>
            <a:ext cx="2089244" cy="322802"/>
          </a:xfrm>
          <a:prstGeom prst="rect">
            <a:avLst/>
          </a:prstGeom>
          <a:noFill/>
        </p:spPr>
        <p:txBody>
          <a:bodyPr wrap="none" rtlCol="0">
            <a:spAutoFit/>
          </a:bodyPr>
          <a:lstStyle/>
          <a:p>
            <a:pPr>
              <a:spcBef>
                <a:spcPts val="0"/>
              </a:spcBef>
              <a:spcAft>
                <a:spcPts val="0"/>
              </a:spcAft>
            </a:pPr>
            <a:r>
              <a:rPr lang="en-US" sz="1800" dirty="0" smtClean="0">
                <a:solidFill>
                  <a:schemeClr val="accent2"/>
                </a:solidFill>
                <a:latin typeface="+mn-lt"/>
              </a:rPr>
              <a:t>Migrate Incrementally</a:t>
            </a:r>
          </a:p>
        </p:txBody>
      </p:sp>
      <p:sp>
        <p:nvSpPr>
          <p:cNvPr id="20" name="Right Arrow 19"/>
          <p:cNvSpPr/>
          <p:nvPr/>
        </p:nvSpPr>
        <p:spPr>
          <a:xfrm>
            <a:off x="520064" y="1799872"/>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21" name="Right Arrow 20"/>
          <p:cNvSpPr/>
          <p:nvPr/>
        </p:nvSpPr>
        <p:spPr>
          <a:xfrm>
            <a:off x="1032612" y="1793384"/>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22" name="Right Arrow 21"/>
          <p:cNvSpPr/>
          <p:nvPr/>
        </p:nvSpPr>
        <p:spPr>
          <a:xfrm>
            <a:off x="1545163" y="1794380"/>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23" name="Right Arrow 22"/>
          <p:cNvSpPr/>
          <p:nvPr/>
        </p:nvSpPr>
        <p:spPr>
          <a:xfrm>
            <a:off x="2069494" y="1793384"/>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24" name="Right Arrow 23"/>
          <p:cNvSpPr/>
          <p:nvPr/>
        </p:nvSpPr>
        <p:spPr>
          <a:xfrm>
            <a:off x="2605024" y="1805175"/>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25" name="Right Arrow 24"/>
          <p:cNvSpPr/>
          <p:nvPr/>
        </p:nvSpPr>
        <p:spPr>
          <a:xfrm>
            <a:off x="3131373" y="1782777"/>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26" name="Right Arrow 25"/>
          <p:cNvSpPr/>
          <p:nvPr/>
        </p:nvSpPr>
        <p:spPr>
          <a:xfrm>
            <a:off x="3691317" y="1771579"/>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27" name="Right Arrow 26"/>
          <p:cNvSpPr/>
          <p:nvPr/>
        </p:nvSpPr>
        <p:spPr>
          <a:xfrm>
            <a:off x="4206480" y="1771571"/>
            <a:ext cx="475967" cy="49557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182880" tIns="137160" rIns="137160" bIns="137160" rtlCol="0" anchor="ctr">
            <a:noAutofit/>
          </a:bodyPr>
          <a:lstStyle/>
          <a:p>
            <a:pPr algn="ctr">
              <a:lnSpc>
                <a:spcPct val="90000"/>
              </a:lnSpc>
              <a:spcBef>
                <a:spcPts val="600"/>
              </a:spcBef>
              <a:spcAft>
                <a:spcPts val="0"/>
              </a:spcAft>
            </a:pPr>
            <a:endParaRPr lang="en-US" sz="2800" dirty="0" err="1" smtClean="0">
              <a:solidFill>
                <a:schemeClr val="tx2"/>
              </a:solidFill>
              <a:latin typeface="+mn-lt"/>
            </a:endParaRPr>
          </a:p>
        </p:txBody>
      </p:sp>
      <p:sp>
        <p:nvSpPr>
          <p:cNvPr id="30" name="Content Placeholder 5"/>
          <p:cNvSpPr txBox="1">
            <a:spLocks/>
          </p:cNvSpPr>
          <p:nvPr/>
        </p:nvSpPr>
        <p:spPr>
          <a:xfrm>
            <a:off x="4845655" y="1384486"/>
            <a:ext cx="4061085" cy="2928937"/>
          </a:xfrm>
          <a:prstGeom prst="rect">
            <a:avLst/>
          </a:prstGeom>
        </p:spPr>
        <p:txBody>
          <a:bodyPr/>
          <a:lst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a:spcBef>
                <a:spcPts val="600"/>
              </a:spcBef>
              <a:buSzPct val="25000"/>
            </a:pPr>
            <a:r>
              <a:rPr lang="en-US" b="1" kern="0" dirty="0" err="1" smtClean="0">
                <a:solidFill>
                  <a:schemeClr val="dk1"/>
                </a:solidFill>
                <a:cs typeface="Arial"/>
                <a:sym typeface="Arial"/>
              </a:rPr>
              <a:t>Scrumban</a:t>
            </a:r>
            <a:r>
              <a:rPr lang="en-US" b="1" kern="0" dirty="0" smtClean="0">
                <a:solidFill>
                  <a:schemeClr val="dk1"/>
                </a:solidFill>
                <a:cs typeface="Arial"/>
                <a:sym typeface="Arial"/>
              </a:rPr>
              <a:t> Methodology</a:t>
            </a:r>
          </a:p>
          <a:p>
            <a:pPr marL="517525" lvl="1" indent="-171450">
              <a:spcBef>
                <a:spcPts val="600"/>
              </a:spcBef>
              <a:buClr>
                <a:schemeClr val="dk1"/>
              </a:buClr>
              <a:buSzPct val="100000"/>
              <a:buFont typeface="Arial"/>
              <a:buChar char="•"/>
            </a:pPr>
            <a:r>
              <a:rPr lang="en-US" kern="0" dirty="0" smtClean="0">
                <a:solidFill>
                  <a:schemeClr val="dk1"/>
                </a:solidFill>
                <a:cs typeface="Arial"/>
                <a:sym typeface="Arial"/>
              </a:rPr>
              <a:t>Projects start with a set of pre-kickoff </a:t>
            </a:r>
            <a:r>
              <a:rPr lang="en-US" kern="0" dirty="0" smtClean="0">
                <a:solidFill>
                  <a:schemeClr val="dk1"/>
                </a:solidFill>
              </a:rPr>
              <a:t>and preparation </a:t>
            </a:r>
            <a:r>
              <a:rPr lang="en-US" kern="0" dirty="0" smtClean="0">
                <a:solidFill>
                  <a:schemeClr val="dk1"/>
                </a:solidFill>
                <a:cs typeface="Arial"/>
                <a:sym typeface="Arial"/>
              </a:rPr>
              <a:t>activities</a:t>
            </a:r>
          </a:p>
          <a:p>
            <a:pPr marL="517525" lvl="1" indent="-171450">
              <a:spcBef>
                <a:spcPts val="600"/>
              </a:spcBef>
              <a:buClr>
                <a:schemeClr val="dk1"/>
              </a:buClr>
              <a:buSzPct val="100000"/>
              <a:buFont typeface="Arial"/>
              <a:buChar char="•"/>
            </a:pPr>
            <a:r>
              <a:rPr lang="en-US" kern="0" dirty="0" smtClean="0">
                <a:solidFill>
                  <a:schemeClr val="dk1"/>
                </a:solidFill>
                <a:cs typeface="Arial"/>
                <a:sym typeface="Arial"/>
              </a:rPr>
              <a:t>Backlog templates are modified to fit project context</a:t>
            </a:r>
          </a:p>
          <a:p>
            <a:pPr marL="517525" lvl="1" indent="-171450">
              <a:spcBef>
                <a:spcPts val="600"/>
              </a:spcBef>
              <a:buClr>
                <a:schemeClr val="dk1"/>
              </a:buClr>
              <a:buSzPct val="100000"/>
              <a:buFont typeface="Arial"/>
              <a:buChar char="•"/>
            </a:pPr>
            <a:r>
              <a:rPr lang="en-US" kern="0" dirty="0" smtClean="0">
                <a:solidFill>
                  <a:schemeClr val="dk1"/>
                </a:solidFill>
                <a:cs typeface="Arial"/>
                <a:sym typeface="Arial"/>
              </a:rPr>
              <a:t>Scope is shaped and prioritized daily with the team</a:t>
            </a:r>
          </a:p>
          <a:p>
            <a:pPr marL="517525" lvl="1" indent="-171450">
              <a:spcBef>
                <a:spcPts val="600"/>
              </a:spcBef>
              <a:buClr>
                <a:schemeClr val="dk1"/>
              </a:buClr>
              <a:buSzPct val="100000"/>
              <a:buFont typeface="Arial"/>
              <a:buChar char="•"/>
            </a:pPr>
            <a:r>
              <a:rPr lang="en-US" kern="0" dirty="0" smtClean="0">
                <a:solidFill>
                  <a:schemeClr val="dk1"/>
                </a:solidFill>
                <a:cs typeface="Arial"/>
                <a:sym typeface="Arial"/>
              </a:rPr>
              <a:t>Work-in-progress limits set; focus on PROD</a:t>
            </a:r>
          </a:p>
          <a:p>
            <a:pPr marL="517525" lvl="1" indent="-171450">
              <a:spcBef>
                <a:spcPts val="600"/>
              </a:spcBef>
              <a:buClr>
                <a:schemeClr val="dk1"/>
              </a:buClr>
              <a:buSzPct val="100000"/>
              <a:buFont typeface="Arial"/>
              <a:buChar char="•"/>
            </a:pPr>
            <a:r>
              <a:rPr lang="en-US" kern="0" dirty="0" smtClean="0">
                <a:solidFill>
                  <a:schemeClr val="dk1"/>
                </a:solidFill>
                <a:cs typeface="Arial"/>
                <a:sym typeface="Arial"/>
              </a:rPr>
              <a:t>Weekly reviews of completed work, blockers, etc.</a:t>
            </a:r>
          </a:p>
          <a:p>
            <a:pPr marL="171450" indent="-133350">
              <a:spcBef>
                <a:spcPts val="600"/>
              </a:spcBef>
              <a:buClr>
                <a:schemeClr val="dk1"/>
              </a:buClr>
            </a:pPr>
            <a:endParaRPr lang="en-US" sz="700" kern="0" dirty="0" smtClean="0">
              <a:solidFill>
                <a:schemeClr val="dk1"/>
              </a:solidFill>
              <a:cs typeface="Arial"/>
              <a:sym typeface="Arial"/>
            </a:endParaRPr>
          </a:p>
          <a:p>
            <a:pPr>
              <a:spcBef>
                <a:spcPts val="600"/>
              </a:spcBef>
              <a:buSzPct val="25000"/>
            </a:pPr>
            <a:r>
              <a:rPr lang="en-US" b="1" kern="0" dirty="0" smtClean="0">
                <a:solidFill>
                  <a:schemeClr val="dk1"/>
                </a:solidFill>
                <a:cs typeface="Arial"/>
                <a:sym typeface="Arial"/>
              </a:rPr>
              <a:t>Engagement Toolkit</a:t>
            </a:r>
          </a:p>
          <a:p>
            <a:pPr marL="517525" lvl="1" indent="-171450">
              <a:spcBef>
                <a:spcPts val="600"/>
              </a:spcBef>
              <a:buClr>
                <a:schemeClr val="dk1"/>
              </a:buClr>
              <a:buSzPct val="100000"/>
              <a:buFont typeface="Arial"/>
              <a:buChar char="•"/>
            </a:pPr>
            <a:r>
              <a:rPr lang="en-US" kern="0" dirty="0" smtClean="0">
                <a:solidFill>
                  <a:schemeClr val="dk1"/>
                </a:solidFill>
                <a:cs typeface="Arial"/>
                <a:sym typeface="Arial"/>
              </a:rPr>
              <a:t>Jira for project management and reporting</a:t>
            </a:r>
          </a:p>
          <a:p>
            <a:pPr marL="517525" lvl="1" indent="-171450">
              <a:spcBef>
                <a:spcPts val="600"/>
              </a:spcBef>
              <a:buClr>
                <a:schemeClr val="dk1"/>
              </a:buClr>
              <a:buSzPct val="100000"/>
              <a:buFont typeface="Arial"/>
              <a:buChar char="•"/>
            </a:pPr>
            <a:r>
              <a:rPr lang="en-US" kern="0" dirty="0" smtClean="0">
                <a:solidFill>
                  <a:schemeClr val="dk1"/>
                </a:solidFill>
                <a:cs typeface="Arial"/>
                <a:sym typeface="Arial"/>
              </a:rPr>
              <a:t>GitHub for code management and collaboration</a:t>
            </a:r>
          </a:p>
          <a:p>
            <a:pPr marL="38100" indent="0">
              <a:spcBef>
                <a:spcPts val="600"/>
              </a:spcBef>
              <a:buClr>
                <a:schemeClr val="dk1"/>
              </a:buClr>
              <a:buNone/>
            </a:pPr>
            <a:endParaRPr lang="en-US" sz="700" kern="0" dirty="0" smtClean="0">
              <a:solidFill>
                <a:schemeClr val="dk1"/>
              </a:solidFill>
              <a:cs typeface="Arial"/>
              <a:sym typeface="Arial"/>
            </a:endParaRPr>
          </a:p>
        </p:txBody>
      </p:sp>
      <p:sp>
        <p:nvSpPr>
          <p:cNvPr id="31" name="TextBox 30"/>
          <p:cNvSpPr txBox="1"/>
          <p:nvPr/>
        </p:nvSpPr>
        <p:spPr>
          <a:xfrm>
            <a:off x="1163892" y="2332180"/>
            <a:ext cx="2839175" cy="307777"/>
          </a:xfrm>
          <a:prstGeom prst="rect">
            <a:avLst/>
          </a:prstGeom>
          <a:noFill/>
        </p:spPr>
        <p:txBody>
          <a:bodyPr wrap="none" rtlCol="0">
            <a:spAutoFit/>
          </a:bodyPr>
          <a:lstStyle/>
          <a:p>
            <a:pPr>
              <a:spcBef>
                <a:spcPts val="0"/>
              </a:spcBef>
              <a:spcAft>
                <a:spcPts val="0"/>
              </a:spcAft>
              <a:buClr>
                <a:schemeClr val="bg1"/>
              </a:buClr>
            </a:pPr>
            <a:r>
              <a:rPr lang="en-US" sz="1400" dirty="0" smtClean="0">
                <a:solidFill>
                  <a:schemeClr val="accent2"/>
                </a:solidFill>
                <a:latin typeface="+mn-lt"/>
              </a:rPr>
              <a:t>Application/Component/Workload</a:t>
            </a:r>
          </a:p>
        </p:txBody>
      </p:sp>
      <p:pic>
        <p:nvPicPr>
          <p:cNvPr id="43" name="Picture 42"/>
          <p:cNvPicPr>
            <a:picLocks noChangeAspect="1"/>
          </p:cNvPicPr>
          <p:nvPr/>
        </p:nvPicPr>
        <p:blipFill>
          <a:blip r:embed="rId2"/>
          <a:stretch>
            <a:fillRect/>
          </a:stretch>
        </p:blipFill>
        <p:spPr>
          <a:xfrm>
            <a:off x="262657" y="2742421"/>
            <a:ext cx="4606836" cy="2072820"/>
          </a:xfrm>
          <a:prstGeom prst="rect">
            <a:avLst/>
          </a:prstGeom>
        </p:spPr>
      </p:pic>
    </p:spTree>
    <p:extLst>
      <p:ext uri="{BB962C8B-B14F-4D97-AF65-F5344CB8AC3E}">
        <p14:creationId xmlns:p14="http://schemas.microsoft.com/office/powerpoint/2010/main" val="1572946607"/>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lEMC_external_template">
  <a:themeElements>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S Speed&amp;Agility_v3" id="{8BF40CA2-A754-4B7B-8038-859C719C061F}" vid="{FE55C710-5EB7-4227-9CFD-1F2260E58821}"/>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 Template</Template>
  <TotalTime>108</TotalTime>
  <Words>1270</Words>
  <Application>Microsoft Office PowerPoint</Application>
  <PresentationFormat>On-screen Show (16:9)</PresentationFormat>
  <Paragraphs>247</Paragraphs>
  <Slides>20</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Arial Black</vt:lpstr>
      <vt:lpstr>Calibri</vt:lpstr>
      <vt:lpstr>Courier New</vt:lpstr>
      <vt:lpstr>Museo For Dell 300</vt:lpstr>
      <vt:lpstr>Museo Sans For Dell</vt:lpstr>
      <vt:lpstr>Verdana</vt:lpstr>
      <vt:lpstr>Wingdings</vt:lpstr>
      <vt:lpstr>DellEMC_external_template</vt:lpstr>
      <vt:lpstr>think-cell Slide</vt:lpstr>
      <vt:lpstr>Application Replatforming</vt:lpstr>
      <vt:lpstr>PowerPoint Presentation</vt:lpstr>
      <vt:lpstr>Cloud Native: The Application Journey</vt:lpstr>
      <vt:lpstr>Modernization Approaches for Existing Portfolio</vt:lpstr>
      <vt:lpstr>Application Replatforming</vt:lpstr>
      <vt:lpstr>PowerPoint Presentation</vt:lpstr>
      <vt:lpstr>Tactical Win</vt:lpstr>
      <vt:lpstr>Key Project Components</vt:lpstr>
      <vt:lpstr>Agile Management Methodology</vt:lpstr>
      <vt:lpstr>Classify Application</vt:lpstr>
      <vt:lpstr>Replatforming Evaluation Checklist:</vt:lpstr>
      <vt:lpstr>Seed DevOps Practices</vt:lpstr>
      <vt:lpstr>PowerPoint Presentation</vt:lpstr>
      <vt:lpstr>Enterprise Success Pattern</vt:lpstr>
      <vt:lpstr>Assess &amp; Target Non-Cloud Ready Applications</vt:lpstr>
      <vt:lpstr>Continuous Delivery w/PCF</vt:lpstr>
      <vt:lpstr>Emerging Standards, Frameworks, Tooling</vt:lpstr>
      <vt:lpstr>PowerPoint Presentation</vt:lpstr>
      <vt:lpstr>Key Take-aways</vt:lpstr>
      <vt:lpstr>PowerPoint Presentation</vt:lpstr>
    </vt:vector>
  </TitlesOfParts>
  <Manager/>
  <Company>EMC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Driscoll, Bart</dc:creator>
  <cp:keywords>Internal Use</cp:keywords>
  <dc:description/>
  <cp:lastModifiedBy>Driscoll, Bart</cp:lastModifiedBy>
  <cp:revision>14</cp:revision>
  <cp:lastPrinted>2014-02-14T16:26:12Z</cp:lastPrinted>
  <dcterms:created xsi:type="dcterms:W3CDTF">2017-09-25T21:53:40Z</dcterms:created>
  <dcterms:modified xsi:type="dcterms:W3CDTF">2017-09-27T05:46:54Z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