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7556500" cy="10706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4">
          <p15:clr>
            <a:srgbClr val="A4A3A4"/>
          </p15:clr>
        </p15:guide>
        <p15:guide id="2" pos="261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KXvAyHd6RX6TE/z+gAUBq/Ws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4" orient="horz"/>
        <p:guide pos="26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85375"/>
            <a:ext cx="6045200" cy="481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55650" y="5085375"/>
            <a:ext cx="6045200" cy="4817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a5d12c95_0_52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9a5d12c95_0_52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a5d12c95_0_63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9a5d12c95_0_63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9a5d12c95_0_71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09a5d12c95_0_71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a5d12c95_0_78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9a5d12c95_0_78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a5d12c95_0_85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9a5d12c95_0_85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9a5d12c95_0_91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9a5d12c95_0_91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a5d12c95_0_141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9a5d12c95_0_141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a5d12c95_0_113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9a5d12c95_0_113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a5d12c95_0_129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09a5d12c95_0_129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9a5d12c95_0_101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9a5d12c95_0_101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a5d12c95_0_166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9a5d12c95_0_166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a5d12c95_0_148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9a5d12c95_0_148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a5d12c95_0_155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09a5d12c95_0_155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a5d12c95_0_5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09a5d12c95_0_5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a5d12c95_0_24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09a5d12c95_0_24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a5d12c95_0_30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09a5d12c95_0_30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a5d12c95_0_37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9a5d12c95_0_37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a5d12c95_0_42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9a5d12c95_0_42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9a5d12c95_0_47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09a5d12c95_0_47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a5d12c95_0_14:notes"/>
          <p:cNvSpPr txBox="1"/>
          <p:nvPr>
            <p:ph idx="1" type="body"/>
          </p:nvPr>
        </p:nvSpPr>
        <p:spPr>
          <a:xfrm>
            <a:off x="755650" y="5085375"/>
            <a:ext cx="6045300" cy="48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9a5d12c95_0_14:notes"/>
          <p:cNvSpPr/>
          <p:nvPr>
            <p:ph idx="2" type="sldImg"/>
          </p:nvPr>
        </p:nvSpPr>
        <p:spPr>
          <a:xfrm>
            <a:off x="-2689815" y="802950"/>
            <a:ext cx="12936900" cy="40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1443492" y="60339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3275045" y="-319850"/>
            <a:ext cx="2588100" cy="6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 rot="5400000">
            <a:off x="5396350" y="1795181"/>
            <a:ext cx="34950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 rot="5400000">
            <a:off x="2188905" y="-146119"/>
            <a:ext cx="34950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ctrTitle"/>
          </p:nvPr>
        </p:nvSpPr>
        <p:spPr>
          <a:xfrm>
            <a:off x="1443491" y="597473"/>
            <a:ext cx="6251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Rockwell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1443491" y="2623003"/>
            <a:ext cx="6251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25"/>
              <a:buNone/>
              <a:defRPr sz="1125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13"/>
              <a:buNone/>
              <a:defRPr sz="1013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1443491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477760" y="599230"/>
            <a:ext cx="801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1443492" y="60339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1443492" y="1511800"/>
            <a:ext cx="6251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1443492" y="1317097"/>
            <a:ext cx="62514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1434317" y="2781300"/>
            <a:ext cx="6251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25"/>
              <a:buNone/>
              <a:defRPr sz="1125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13"/>
              <a:buNone/>
              <a:defRPr sz="1013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1443492" y="603668"/>
            <a:ext cx="6251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1443491" y="1510452"/>
            <a:ext cx="2965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729163" y="1510452"/>
            <a:ext cx="2965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1443492" y="603123"/>
            <a:ext cx="6251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1443492" y="1514663"/>
            <a:ext cx="2965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25"/>
              <a:buNone/>
              <a:defRPr b="1" sz="1125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13"/>
              <a:buNone/>
              <a:defRPr b="1" sz="1013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1443492" y="2118203"/>
            <a:ext cx="29655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3" type="body"/>
          </p:nvPr>
        </p:nvSpPr>
        <p:spPr>
          <a:xfrm>
            <a:off x="4729271" y="1517254"/>
            <a:ext cx="2965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0" sz="165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125"/>
              <a:buNone/>
              <a:defRPr b="1" sz="1125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013"/>
              <a:buNone/>
              <a:defRPr b="1" sz="1013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8" name="Google Shape;48;p28"/>
          <p:cNvSpPr txBox="1"/>
          <p:nvPr>
            <p:ph idx="4" type="body"/>
          </p:nvPr>
        </p:nvSpPr>
        <p:spPr>
          <a:xfrm>
            <a:off x="4729271" y="2116119"/>
            <a:ext cx="29655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1443492" y="60339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439041" y="599230"/>
            <a:ext cx="24261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4186657" y="599231"/>
            <a:ext cx="35067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1439043" y="2404119"/>
            <a:ext cx="2421600" cy="1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88"/>
              <a:buNone/>
              <a:defRPr sz="788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1"/>
          <p:cNvGrpSpPr/>
          <p:nvPr/>
        </p:nvGrpSpPr>
        <p:grpSpPr>
          <a:xfrm>
            <a:off x="4996502" y="361629"/>
            <a:ext cx="3511387" cy="3861826"/>
            <a:chOff x="4996501" y="482171"/>
            <a:chExt cx="3511387" cy="5149101"/>
          </a:xfrm>
        </p:grpSpPr>
        <p:sp>
          <p:nvSpPr>
            <p:cNvPr id="66" name="Google Shape;66;p31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rotWithShape="1">
              <a:blip r:embed="rId2">
                <a:alphaModFix amt="30000"/>
              </a:blip>
              <a:tile algn="ctr" flip="none" tx="0" sx="100000" ty="0" sy="100000"/>
            </a:blip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38100">
              <a:solidFill>
                <a:srgbClr val="3D352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1"/>
          <p:cNvSpPr txBox="1"/>
          <p:nvPr>
            <p:ph type="title"/>
          </p:nvPr>
        </p:nvSpPr>
        <p:spPr>
          <a:xfrm>
            <a:off x="1444149" y="847135"/>
            <a:ext cx="3080400" cy="13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/>
          <p:nvPr>
            <p:ph idx="2" type="pic"/>
          </p:nvPr>
        </p:nvSpPr>
        <p:spPr>
          <a:xfrm>
            <a:off x="5640128" y="841908"/>
            <a:ext cx="2235000" cy="2899800"/>
          </a:xfrm>
          <a:prstGeom prst="rect">
            <a:avLst/>
          </a:prstGeom>
          <a:solidFill>
            <a:srgbClr val="7F7F7F">
              <a:alpha val="80000"/>
            </a:srgbClr>
          </a:solidFill>
          <a:ln>
            <a:noFill/>
          </a:ln>
        </p:spPr>
      </p:sp>
      <p:sp>
        <p:nvSpPr>
          <p:cNvPr id="70" name="Google Shape;70;p31"/>
          <p:cNvSpPr txBox="1"/>
          <p:nvPr>
            <p:ph idx="1" type="body"/>
          </p:nvPr>
        </p:nvSpPr>
        <p:spPr>
          <a:xfrm>
            <a:off x="1443492" y="2359494"/>
            <a:ext cx="30762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788"/>
              <a:buNone/>
              <a:defRPr sz="788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675"/>
              <a:buNone/>
              <a:defRPr sz="675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SzPts val="563"/>
              <a:buNone/>
              <a:defRPr sz="563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1436664" y="4102393"/>
            <a:ext cx="3082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1437531" y="238981"/>
            <a:ext cx="3082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algn="r">
              <a:spcBef>
                <a:spcPts val="0"/>
              </a:spcBef>
              <a:buNone/>
              <a:defRPr sz="1089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B4B4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2716719"/>
            <a:ext cx="9144000" cy="1884300"/>
          </a:xfrm>
          <a:prstGeom prst="rect">
            <a:avLst/>
          </a:prstGeom>
          <a:gradFill>
            <a:gsLst>
              <a:gs pos="0">
                <a:srgbClr val="454545">
                  <a:alpha val="0"/>
                </a:srgbClr>
              </a:gs>
              <a:gs pos="100000">
                <a:srgbClr val="454545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22"/>
          <p:cNvPicPr preferRelativeResize="0"/>
          <p:nvPr/>
        </p:nvPicPr>
        <p:blipFill rotWithShape="1">
          <a:blip r:embed="rId1">
            <a:alphaModFix/>
          </a:blip>
          <a:srcRect b="-2768" l="0" r="0" t="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2"/>
          <p:cNvSpPr txBox="1"/>
          <p:nvPr>
            <p:ph type="title"/>
          </p:nvPr>
        </p:nvSpPr>
        <p:spPr>
          <a:xfrm>
            <a:off x="1443492" y="60339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  <a:defRPr b="0" i="0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2"/>
          <p:cNvSpPr txBox="1"/>
          <p:nvPr>
            <p:ph idx="1" type="body"/>
          </p:nvPr>
        </p:nvSpPr>
        <p:spPr>
          <a:xfrm>
            <a:off x="1443492" y="1511800"/>
            <a:ext cx="62514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95275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0" type="dt"/>
          </p:nvPr>
        </p:nvSpPr>
        <p:spPr>
          <a:xfrm>
            <a:off x="5326503" y="247778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1" type="ftr"/>
          </p:nvPr>
        </p:nvSpPr>
        <p:spPr>
          <a:xfrm>
            <a:off x="1443492" y="246981"/>
            <a:ext cx="3719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99121" marR="0" rtl="0" algn="r">
              <a:spcBef>
                <a:spcPts val="0"/>
              </a:spcBef>
              <a:buNone/>
              <a:defRPr b="0" i="0" sz="1089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99121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0" y="4608576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66474" y="307925"/>
            <a:ext cx="6764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Złożoność sortowania </a:t>
            </a:r>
            <a:endParaRPr sz="5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2 zadanie</a:t>
            </a:r>
            <a:endParaRPr sz="5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76900" y="2355145"/>
            <a:ext cx="57354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1762" lvl="0" marL="218412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9"/>
              <a:buFont typeface="Cambria"/>
              <a:buAutoNum type="arabicPeriod"/>
            </a:pPr>
            <a:r>
              <a:rPr b="1" lang="en-US" sz="28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Sortowanie przez wstawianie</a:t>
            </a:r>
            <a:endParaRPr b="1" sz="28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1762" lvl="0" marL="218412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9"/>
              <a:buFont typeface="Cambria"/>
              <a:buAutoNum type="arabicPeriod"/>
            </a:pPr>
            <a:r>
              <a:rPr b="1" lang="en-US" sz="28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Sortowanie bąbelkowe</a:t>
            </a:r>
            <a:endParaRPr b="1" sz="28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1762" lvl="0" marL="218412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9"/>
              <a:buFont typeface="Cambria"/>
              <a:buAutoNum type="arabicPeriod"/>
            </a:pPr>
            <a:r>
              <a:rPr b="1" lang="en-US" sz="28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Szybkie sortowanie</a:t>
            </a:r>
            <a:endParaRPr b="1" sz="28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894950" y="4319798"/>
            <a:ext cx="573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Bartłomiej Durak nr 96858</a:t>
            </a:r>
            <a:endParaRPr b="1" sz="24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Inżynieria oprogramowania</a:t>
            </a:r>
            <a:endParaRPr sz="22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9a5d12c95_0_52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bąbelkowe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g109a5d12c95_0_52"/>
          <p:cNvSpPr txBox="1"/>
          <p:nvPr/>
        </p:nvSpPr>
        <p:spPr>
          <a:xfrm>
            <a:off x="464100" y="1139850"/>
            <a:ext cx="72912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Algorytm działa następująco: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 każdym przejściu pętli wewnętrznej porównywane są ze sobą dwie kolejne wartości i w razie 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potrzeby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są zamieniane miejscami. W jednym cyklu pętli wewnętrznej, największa liczba (tak jak bąbelki w napoju gazowanym) w zbiorze będzie się przemieszczała na ostatnią pozycję. W ten sposób otrzymujemy podzbiór częściowo już posortowany. Czynności te powtarzamy dla zbioru pominiętego o elementy już poukładane. Prześledźmy przykład: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g109a5d12c95_0_52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a5d12c95_0_63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bąbelkowe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g109a5d12c95_0_63"/>
          <p:cNvSpPr txBox="1"/>
          <p:nvPr/>
        </p:nvSpPr>
        <p:spPr>
          <a:xfrm>
            <a:off x="464100" y="1139850"/>
            <a:ext cx="72912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sortujemy tą metodą następujące dane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	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3 2 4 3 1 2 0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Pętla porówna sąsiadujące elementy Dla n elementów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n-1   porównań 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2 3 4 3 1 2 0  ⇒  trójka wskoczyła za dwójkę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	2 3 4 3 1 2 0 	⇒ czwórka wskoczyła za trójkę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2 3 3 4 1 2 0 ⇒ czwórka wskoczyła przed jedynkę.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2 3 3 1 2 4 0 ⇒ czwórka wskoczyła  przed zero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	2 3 3 1 2 0 4 ⇒ to wynik działania pętli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g109a5d12c95_0_63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9a5d12c95_0_71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bąbelkowe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Google Shape;167;g109a5d12c95_0_71"/>
          <p:cNvSpPr txBox="1"/>
          <p:nvPr/>
        </p:nvSpPr>
        <p:spPr>
          <a:xfrm>
            <a:off x="503075" y="1065250"/>
            <a:ext cx="72912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//Fragment kodu //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private static int[] sortujBabelkowo(int[] tablica)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temp, i, zmiana;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do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zmiana = 0;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i = tablica.length - 1;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do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i--;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if (tablica[i + 1] &lt; tablica[i])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temp = tablica[i];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tablica[i] = tablica[i + 1];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g109a5d12c95_0_71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a5d12c95_0_78"/>
          <p:cNvSpPr txBox="1"/>
          <p:nvPr/>
        </p:nvSpPr>
        <p:spPr>
          <a:xfrm>
            <a:off x="503075" y="234450"/>
            <a:ext cx="7291200" cy="4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tablica[i + 1] = temp;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zmiana = 1;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} while (i != 0);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 while (zmiana != 0);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tablica;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int[] sortujMetodaShella(int[] tablica)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inner, outer, temp;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h = 1;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while (h &lt;= tablica.length / 3)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h = h * 3 + 1;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g109a5d12c95_0_78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9a5d12c95_0_85"/>
          <p:cNvSpPr txBox="1"/>
          <p:nvPr/>
        </p:nvSpPr>
        <p:spPr>
          <a:xfrm>
            <a:off x="503075" y="234450"/>
            <a:ext cx="7291200" cy="4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while (h &gt; 0)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for (outer = h; outer &lt; tablica.length; outer++)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temp = tablica[outer];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inner = outer;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while (inner &gt; h - 1 &amp;&amp; tablica[inner - h] &gt;= temp) {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tablica[inner] = tablica[inner - h];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    inner -= h;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tablica[inner] = temp;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h = (h - 1) / 3;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tablica;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g109a5d12c95_0_85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a5d12c95_0_91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sortowania szybkiego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g109a5d12c95_0_91"/>
          <p:cNvSpPr txBox="1"/>
          <p:nvPr/>
        </p:nvSpPr>
        <p:spPr>
          <a:xfrm>
            <a:off x="725825" y="1139850"/>
            <a:ext cx="7291200" cy="28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opiera się na strategii "dziel i zwyciężaj" jego złożoność to ⇒ O(n log n) 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DZIEL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- problem główny zostaje podzielony na podproblemy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najpierw sortowany zbiór dzielimy na dwie części w taki sposób, aby wszystkie elementy leżące w pierwszej części (zwanej lewą partycją) były mniejsze lub równe od wszystkich elementów drugiej części zbioru (zwanej prawą partycją).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g109a5d12c95_0_91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a5d12c95_0_141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sortowania szybkiego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3" name="Google Shape;193;g109a5d12c95_0_141"/>
          <p:cNvSpPr txBox="1"/>
          <p:nvPr/>
        </p:nvSpPr>
        <p:spPr>
          <a:xfrm>
            <a:off x="725825" y="1139850"/>
            <a:ext cx="72912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opiera się na strategii "dziel i zwyciężaj"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jego złożoność to ⇒ </a:t>
            </a:r>
            <a:r>
              <a:rPr b="1" lang="en-US" sz="19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O(n log n) </a:t>
            </a:r>
            <a:endParaRPr b="1" sz="19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ZWYCIĘŻAJ 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- znajdujemy rozwiązanie podproblemów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każdą z partycji sortujemy rekurencyjnie tym samym algorytmem.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POŁĄCZ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- rozwiązania podproblemów zostają połączone w rozwiązanie problemu głównego,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połączenie tych dwóch partycji w jeden zbiór daje w wyniku zbiór posortowany.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g109a5d12c95_0_141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a5d12c95_0_113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sortowania szybkiego.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 graficzny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O(n log n)</a:t>
            </a: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g109a5d12c95_0_113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09a5d12c95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997975"/>
            <a:ext cx="3120019" cy="38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9a5d12c95_0_129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sortowania szybkiego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g109a5d12c95_0_129"/>
          <p:cNvSpPr txBox="1"/>
          <p:nvPr/>
        </p:nvSpPr>
        <p:spPr>
          <a:xfrm>
            <a:off x="725825" y="1139850"/>
            <a:ext cx="72912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Przed sortowaniem: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46   5  56  35  75  95  33  93   4  71   8   5  69  50  35  34  65  32  72  61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Po sortowaniu: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4   5   5   8  32  33  34  35  35  46  50  56  61  65  69  71  72  75  93  95</a:t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g109a5d12c95_0_129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a5d12c95_0_101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 sortowania szybkiego 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g109a5d12c95_0_101"/>
          <p:cNvSpPr txBox="1"/>
          <p:nvPr/>
        </p:nvSpPr>
        <p:spPr>
          <a:xfrm>
            <a:off x="620625" y="997975"/>
            <a:ext cx="72912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int[] sortujMetodaSzybka(int[] tablica, int x, int y)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i, j, v, temp;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 = x;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j = y;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v = tablica[(x + y) / 2];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do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while (tablica[i] &lt; v)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i++;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while (v &lt; tablica[j])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j--;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if (i &lt;= j)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temp = tablica[i];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tablica[i] = tablica[j];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tablica[j] = temp;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i </a:t>
            </a: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++;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g109a5d12c95_0_101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a5d12c95_0_166"/>
          <p:cNvSpPr txBox="1"/>
          <p:nvPr/>
        </p:nvSpPr>
        <p:spPr>
          <a:xfrm>
            <a:off x="464100" y="167650"/>
            <a:ext cx="72294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Algorytmy i struktury danych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wykładowca: dr inż. Barbara Fryc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9" name="Google Shape;99;g109a5d12c95_0_166"/>
          <p:cNvSpPr txBox="1"/>
          <p:nvPr/>
        </p:nvSpPr>
        <p:spPr>
          <a:xfrm>
            <a:off x="464100" y="2257200"/>
            <a:ext cx="72294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Proszę przygotować kolejny temat analizę złożonościową algorytmów sortowania opisanych w zadaniu pierwszym.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g109a5d12c95_0_166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9a5d12c95_0_148"/>
          <p:cNvSpPr txBox="1"/>
          <p:nvPr/>
        </p:nvSpPr>
        <p:spPr>
          <a:xfrm>
            <a:off x="725825" y="220000"/>
            <a:ext cx="72912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j--;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 while (i &lt;= j);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if (x &lt; j)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sortujMetodaSzybka(tablica, x, j);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if (i &lt; y)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sortujMetodaSzybka(tablica, i, y);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tablica;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// private static int[] sortujPrzezKopcowanie(int[] tablica)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public static void zamień(int[] tablica, int i, int j)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t = tablica[i];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tablica[i] = tablica[j];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tablica[j] = t;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void wypiszPosortowanaZawartosc(int[] tablica)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for (int i = 0; i &lt; tablica.length; i++) {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System.out.println("#" + (i + 1) + " :\t" + tablica[i]);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System.out.println();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g109a5d12c95_0_148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9a5d12c95_0_155"/>
          <p:cNvSpPr txBox="1"/>
          <p:nvPr/>
        </p:nvSpPr>
        <p:spPr>
          <a:xfrm>
            <a:off x="532425" y="221850"/>
            <a:ext cx="67644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Opracował</a:t>
            </a:r>
            <a:endParaRPr sz="5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 ramach Inżynieria oprogramowania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Przedmiotu: Algorytmy i struktury danych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109a5d12c95_0_155"/>
          <p:cNvSpPr txBox="1"/>
          <p:nvPr/>
        </p:nvSpPr>
        <p:spPr>
          <a:xfrm>
            <a:off x="762000" y="4138048"/>
            <a:ext cx="573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Bartłomiej Durak nr 96858</a:t>
            </a:r>
            <a:endParaRPr b="1" sz="24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8" name="Google Shape;228;g109a5d12c95_0_155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a5d12c95_0_5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przez wstawianie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6" name="Google Shape;106;g109a5d12c95_0_5"/>
          <p:cNvSpPr txBox="1"/>
          <p:nvPr/>
        </p:nvSpPr>
        <p:spPr>
          <a:xfrm>
            <a:off x="464100" y="1128550"/>
            <a:ext cx="72294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mport java.util.Random;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import java.util.Scanner;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public class Main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Scanner odczyt = new Scanner(System.in);    //sluzy do wczytywaniea danych od uzytkownika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public static void main(String[] args)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String liczba;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wersja, wielkosc, l;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int[] tablica;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g109a5d12c95_0_5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9a5d12c95_0_24"/>
          <p:cNvSpPr txBox="1"/>
          <p:nvPr/>
        </p:nvSpPr>
        <p:spPr>
          <a:xfrm>
            <a:off x="464100" y="48750"/>
            <a:ext cx="7229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przez wstawianie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3" name="Google Shape;113;g109a5d12c95_0_24"/>
          <p:cNvSpPr txBox="1"/>
          <p:nvPr/>
        </p:nvSpPr>
        <p:spPr>
          <a:xfrm>
            <a:off x="464100" y="844050"/>
            <a:ext cx="72294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wersja = pobierzWersjęWybranegoAlgorytmu();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wielkosc = pobierzIloscLiczb();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tablica = utworzLosowoUzupelnionaTablicę(wielkosc);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//posortuj elementy tablicy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switch (wersja)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case 1: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wypiszPosortowanaZawartosc(sortujPrzezWstawianie(tablica));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break;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case 2: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wypiszPosortowanaZawartosc(sortujBabelkowo(tablica));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break;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g109a5d12c95_0_24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a5d12c95_0_30"/>
          <p:cNvSpPr txBox="1"/>
          <p:nvPr/>
        </p:nvSpPr>
        <p:spPr>
          <a:xfrm>
            <a:off x="464100" y="242250"/>
            <a:ext cx="72294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case 3: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wypiszPosortowanaZawartosc(sortujMetodaSzybka(tablica, 0, tablica.length - 1));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break;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default: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throw new IllegalStateException("Unexpected value: " + wersja);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 pobierzWersjęWybranegoAlgorytmu()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//wyswietl tytul i menu wyboru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System.out.println("\n\nSortowanie");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System.out.println("#1 Sortowanie przez wstawianie\n");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System.out.println("#2 Sortowanie babelkowe\n");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System.out.println("#3 Sortowanie szybkie\n");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g109a5d12c95_0_30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a5d12c95_0_37"/>
          <p:cNvSpPr txBox="1"/>
          <p:nvPr/>
        </p:nvSpPr>
        <p:spPr>
          <a:xfrm>
            <a:off x="464100" y="242250"/>
            <a:ext cx="72294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ystem.out.println("Ktoym algorytmem chcesz sortować, podaj numer ?:");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String wersja = odczyt.nextLine();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System.out.println("\n");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Integer.parseInt(wersja);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 pobierzIloscLiczb()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//pobierz od uzytkownika liczbe elementow do sortowania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System.out.println("Jak duzo liczb chcesz posortowac ?:");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String ileLiczb = odczyt.nextLine();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System.out.println("\n");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Integer.parseInt(ileLiczb);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int[] utworzLosowoUzupelnionaTablicę(int wielkosc)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int[] tablica = new int[wielkosc];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Random generator = new Random();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g109a5d12c95_0_37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a5d12c95_0_42"/>
          <p:cNvSpPr txBox="1"/>
          <p:nvPr/>
        </p:nvSpPr>
        <p:spPr>
          <a:xfrm>
            <a:off x="464100" y="242250"/>
            <a:ext cx="72294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for (int i = 0; i &lt; wielkosc; i++)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tablica[i] = generator.nextInt(100);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tablica;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private static int[] sortujPrzezWstawianie(int[] tablica)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int klucz, j;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//dla kazdego elementu tablicy do posortowania, poczawszy od drugiego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for (int i = 1; i &lt; tablica.length; i++)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j = i;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klucz = tablica[i];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while (j &gt; 0 &amp;&amp; tablica[j - 1] &gt; klucz) {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tablica[j] = tablica[j - 1];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g109a5d12c95_0_42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a5d12c95_0_47"/>
          <p:cNvSpPr txBox="1"/>
          <p:nvPr/>
        </p:nvSpPr>
        <p:spPr>
          <a:xfrm>
            <a:off x="464100" y="242250"/>
            <a:ext cx="7229400" cy="4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j--;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tablica[j] = klucz;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return tablica;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}</a:t>
            </a:r>
            <a:endParaRPr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              </a:t>
            </a:r>
            <a:endParaRPr b="1" sz="13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g109a5d12c95_0_47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109a5d12c9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25" y="3063125"/>
            <a:ext cx="6857999" cy="1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9a5d12c95_0_14"/>
          <p:cNvSpPr txBox="1"/>
          <p:nvPr/>
        </p:nvSpPr>
        <p:spPr>
          <a:xfrm>
            <a:off x="464100" y="212875"/>
            <a:ext cx="722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Sortowanie przez wstawianie</a:t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g109a5d12c95_0_14"/>
          <p:cNvSpPr txBox="1"/>
          <p:nvPr/>
        </p:nvSpPr>
        <p:spPr>
          <a:xfrm>
            <a:off x="562700" y="1128550"/>
            <a:ext cx="7229400" cy="2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7312" lvl="0" marL="218412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9"/>
              <a:buFont typeface="Cambria"/>
              <a:buAutoNum type="arabicPeriod"/>
            </a:pPr>
            <a:r>
              <a:rPr lang="en-US" sz="21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Ten rodzaj sortowania możemy porównać do układania kart pokerzysty. Pierwszą kartę wstawiamy w odpowiednie miejsce przesuwając pozostałe, następną także wstawiamy między odpowiednie karty i tak układamy zestaw kart.</a:t>
            </a:r>
            <a:endParaRPr b="1" sz="17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79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9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Złożoności czasowa algorytmu wynosi O(n2).</a:t>
            </a:r>
            <a:endParaRPr b="1" sz="2089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g109a5d12c95_0_14"/>
          <p:cNvSpPr txBox="1"/>
          <p:nvPr>
            <p:ph idx="10" type="dt"/>
          </p:nvPr>
        </p:nvSpPr>
        <p:spPr>
          <a:xfrm rot="-5400000">
            <a:off x="6248175" y="2083901"/>
            <a:ext cx="4458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66704"/>
                </a:solidFill>
                <a:latin typeface="Arial"/>
                <a:ea typeface="Arial"/>
                <a:cs typeface="Arial"/>
                <a:sym typeface="Arial"/>
              </a:rPr>
              <a:t>http://pbud.blogspot.com</a:t>
            </a:r>
            <a:endParaRPr sz="2800">
              <a:solidFill>
                <a:srgbClr val="D667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09a5d12c9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75" y="3063125"/>
            <a:ext cx="6857999" cy="15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2020-05-20T12:59:34Z</dcterms:created>
  <dc:creator>none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2014-05-28T00:00:00Z</vt:filetime>
  </property>
  <property fmtid="{D5CDD505-2E9C-101B-9397-08002B2CF9AE}" pid="3" name="LastSaved">
    <vt:filetime>2020-05-20T00:00:00Z</vt:filetime>
  </property>
</Properties>
</file>