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9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7099300" cy="10236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04/08/2010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303554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The AUTOPIA Driver</a:t>
            </a:r>
            <a:endParaRPr lang="es-ES" sz="6600" dirty="0">
              <a:solidFill>
                <a:schemeClr val="tx1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67544" y="4293096"/>
            <a:ext cx="7416824" cy="692696"/>
          </a:xfrm>
          <a:prstGeom prst="rect">
            <a:avLst/>
          </a:prstGeom>
        </p:spPr>
        <p:txBody>
          <a:bodyPr vert="horz" lIns="45720" rIns="45720">
            <a:no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Enrique Onieva </a:t>
            </a:r>
            <a:r>
              <a:rPr kumimoji="0" lang="es-ES" sz="1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Caracuel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Industrial </a:t>
            </a:r>
            <a:r>
              <a:rPr kumimoji="0" lang="en-US" sz="9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Computer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Science Department.</a:t>
            </a: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900" dirty="0" smtClean="0"/>
              <a:t>Centro de </a:t>
            </a:r>
            <a:r>
              <a:rPr lang="en-US" sz="900" dirty="0" err="1" smtClean="0"/>
              <a:t>Automática</a:t>
            </a:r>
            <a:r>
              <a:rPr lang="en-US" sz="900" dirty="0" smtClean="0"/>
              <a:t> y </a:t>
            </a:r>
            <a:r>
              <a:rPr lang="en-US" sz="900" dirty="0" err="1" smtClean="0"/>
              <a:t>Robótica</a:t>
            </a:r>
            <a:r>
              <a:rPr lang="en-US" sz="900" dirty="0" smtClean="0"/>
              <a:t>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Consejo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Superior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9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Investigaciones</a:t>
            </a:r>
            <a:r>
              <a:rPr kumimoji="0" lang="en-US" sz="9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Científicas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64008" lvl="0" algn="ctr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1100" dirty="0" smtClean="0"/>
              <a:t>enrique.onieva@car.upm-csic.es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4786314" y="3214686"/>
            <a:ext cx="4143404" cy="200026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11560" y="2996952"/>
            <a:ext cx="7772400" cy="571504"/>
          </a:xfrm>
          <a:prstGeom prst="rect">
            <a:avLst/>
          </a:prstGeom>
        </p:spPr>
        <p:txBody>
          <a:bodyPr vert="horz" anchor="b">
            <a:normAutofit fontScale="4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IEEE-CIG </a:t>
            </a:r>
            <a:r>
              <a:rPr kumimoji="0" lang="es-E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2010  </a:t>
            </a:r>
            <a:r>
              <a:rPr kumimoji="0" lang="es-E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Simulated</a:t>
            </a:r>
            <a:r>
              <a:rPr kumimoji="0" lang="es-E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Car </a:t>
            </a:r>
            <a:r>
              <a:rPr kumimoji="0" lang="es-E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Racing</a:t>
            </a:r>
            <a:r>
              <a:rPr kumimoji="0" lang="es-E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Competition</a:t>
            </a:r>
            <a:endParaRPr kumimoji="0" lang="es-E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79512" y="404664"/>
            <a:ext cx="8640960" cy="1296144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Genetic Algorithms and Driving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Heuristics in Car Racing </a:t>
            </a:r>
            <a:endParaRPr kumimoji="0" lang="es-E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Schema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basic modules:</a:t>
            </a:r>
          </a:p>
          <a:p>
            <a:pPr lvl="1"/>
            <a:r>
              <a:rPr lang="en-US" dirty="0" smtClean="0"/>
              <a:t>Gear control: </a:t>
            </a:r>
          </a:p>
          <a:p>
            <a:pPr lvl="2"/>
            <a:r>
              <a:rPr lang="en-US" dirty="0" smtClean="0"/>
              <a:t>Basic gear control based on rpm</a:t>
            </a:r>
          </a:p>
          <a:p>
            <a:pPr lvl="2"/>
            <a:r>
              <a:rPr lang="en-US" dirty="0" smtClean="0"/>
              <a:t>Simple stuck detection and management</a:t>
            </a:r>
          </a:p>
          <a:p>
            <a:pPr lvl="1"/>
            <a:r>
              <a:rPr lang="en-US" dirty="0" smtClean="0"/>
              <a:t>Steering control</a:t>
            </a:r>
          </a:p>
          <a:p>
            <a:pPr lvl="1"/>
            <a:r>
              <a:rPr lang="en-US" dirty="0" smtClean="0"/>
              <a:t>Speed control</a:t>
            </a:r>
          </a:p>
          <a:p>
            <a:r>
              <a:rPr lang="en-US" dirty="0" smtClean="0"/>
              <a:t>Opponents Module:</a:t>
            </a:r>
          </a:p>
          <a:p>
            <a:pPr lvl="1"/>
            <a:r>
              <a:rPr lang="en-US" dirty="0" smtClean="0"/>
              <a:t>Acts on steering and brake signal to overtake opponents and avoid collisions.</a:t>
            </a:r>
          </a:p>
          <a:p>
            <a:r>
              <a:rPr lang="en-US" dirty="0" smtClean="0"/>
              <a:t>Learning Module in Warm-up Stage</a:t>
            </a:r>
          </a:p>
          <a:p>
            <a:pPr lvl="1"/>
            <a:r>
              <a:rPr lang="en-US" dirty="0" smtClean="0"/>
              <a:t>Factor over the target speed in certain track segments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7504" y="1412776"/>
            <a:ext cx="8856984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3000" dirty="0" err="1" smtClean="0"/>
              <a:t>TargetSpeed</a:t>
            </a:r>
            <a:r>
              <a:rPr lang="en-US" sz="3000" dirty="0" smtClean="0"/>
              <a:t> = 	</a:t>
            </a:r>
            <a:r>
              <a:rPr lang="en-US" sz="3000" dirty="0" smtClean="0">
                <a:solidFill>
                  <a:srgbClr val="FF0000"/>
                </a:solidFill>
              </a:rPr>
              <a:t>TS1</a:t>
            </a:r>
            <a:r>
              <a:rPr lang="en-US" sz="3000" dirty="0" smtClean="0"/>
              <a:t>·T(0)</a:t>
            </a:r>
          </a:p>
          <a:p>
            <a:pPr lvl="3">
              <a:buNone/>
            </a:pPr>
            <a:r>
              <a:rPr lang="en-US" sz="2600" dirty="0" smtClean="0"/>
              <a:t>		</a:t>
            </a:r>
            <a:r>
              <a:rPr lang="en-US" sz="2900" dirty="0" smtClean="0"/>
              <a:t>+ </a:t>
            </a:r>
            <a:r>
              <a:rPr lang="en-US" sz="2900" dirty="0" smtClean="0">
                <a:solidFill>
                  <a:srgbClr val="FF0000"/>
                </a:solidFill>
              </a:rPr>
              <a:t>TS2</a:t>
            </a:r>
            <a:r>
              <a:rPr lang="en-US" sz="2900" dirty="0" smtClean="0"/>
              <a:t>*max(T(5),T(-5)) + </a:t>
            </a:r>
            <a:r>
              <a:rPr lang="en-US" sz="2900" dirty="0" smtClean="0">
                <a:solidFill>
                  <a:srgbClr val="FF0000"/>
                </a:solidFill>
              </a:rPr>
              <a:t>TS3</a:t>
            </a:r>
            <a:r>
              <a:rPr lang="en-US" sz="2900" dirty="0" smtClean="0"/>
              <a:t>*min(T(5),T(-5))</a:t>
            </a:r>
          </a:p>
          <a:p>
            <a:pPr lvl="3">
              <a:buNone/>
            </a:pPr>
            <a:r>
              <a:rPr lang="en-US" sz="2900" dirty="0" smtClean="0"/>
              <a:t>		+ </a:t>
            </a:r>
            <a:r>
              <a:rPr lang="en-US" sz="2900" dirty="0" smtClean="0">
                <a:solidFill>
                  <a:srgbClr val="FF0000"/>
                </a:solidFill>
              </a:rPr>
              <a:t>TS4</a:t>
            </a:r>
            <a:r>
              <a:rPr lang="en-US" sz="2900" dirty="0" smtClean="0"/>
              <a:t>*max(T(10),T(-10)) + </a:t>
            </a:r>
            <a:r>
              <a:rPr lang="en-US" sz="2900" dirty="0" smtClean="0">
                <a:solidFill>
                  <a:srgbClr val="FF0000"/>
                </a:solidFill>
              </a:rPr>
              <a:t>TS5</a:t>
            </a:r>
            <a:r>
              <a:rPr lang="en-US" sz="2900" dirty="0" smtClean="0"/>
              <a:t>*min(T(10),T(-10))</a:t>
            </a:r>
            <a:endParaRPr lang="en-US" sz="2600" dirty="0" smtClean="0"/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T(X) </a:t>
            </a:r>
            <a:r>
              <a:rPr lang="en-US" dirty="0" smtClean="0">
                <a:sym typeface="Wingdings" pitchFamily="2" charset="2"/>
              </a:rPr>
              <a:t> Track Measure of Sensor Oriented at X </a:t>
            </a:r>
            <a:r>
              <a:rPr lang="en-US" dirty="0" err="1" smtClean="0">
                <a:sym typeface="Wingdings" pitchFamily="2" charset="2"/>
              </a:rPr>
              <a:t>degress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TS1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TS5</a:t>
            </a:r>
            <a:r>
              <a:rPr lang="en-US" dirty="0" smtClean="0">
                <a:sym typeface="Wingdings" pitchFamily="2" charset="2"/>
              </a:rPr>
              <a:t>]: values optimized by Genetic Algorithm</a:t>
            </a:r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Diff = Speed – </a:t>
            </a:r>
            <a:r>
              <a:rPr lang="en-US" dirty="0" err="1" smtClean="0"/>
              <a:t>TargetSpeed</a:t>
            </a:r>
            <a:endParaRPr lang="en-US" dirty="0" smtClean="0"/>
          </a:p>
          <a:p>
            <a:pPr lvl="1"/>
            <a:r>
              <a:rPr lang="en-US" dirty="0" err="1" smtClean="0"/>
              <a:t>Accel</a:t>
            </a:r>
            <a:r>
              <a:rPr lang="en-US" dirty="0" smtClean="0"/>
              <a:t> &amp; Brake: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Outside of the Track Axis:</a:t>
            </a:r>
          </a:p>
          <a:p>
            <a:pPr lvl="1"/>
            <a:r>
              <a:rPr lang="en-US" dirty="0" smtClean="0"/>
              <a:t>Brake = 0</a:t>
            </a:r>
          </a:p>
          <a:p>
            <a:pPr lvl="1"/>
            <a:r>
              <a:rPr lang="en-US" dirty="0" smtClean="0"/>
              <a:t>Throttle = 0.3 if speed &lt; 75</a:t>
            </a:r>
          </a:p>
          <a:p>
            <a:pPr lvl="1"/>
            <a:r>
              <a:rPr lang="en-US" dirty="0" smtClean="0"/>
              <a:t>Throttle = 0.6 otherwise</a:t>
            </a:r>
          </a:p>
          <a:p>
            <a:endParaRPr lang="en-US" dirty="0" smtClean="0"/>
          </a:p>
          <a:p>
            <a:r>
              <a:rPr lang="en-US" dirty="0" smtClean="0"/>
              <a:t>ABS Filter when braking.</a:t>
            </a:r>
          </a:p>
          <a:p>
            <a:pPr lvl="1"/>
            <a:endParaRPr lang="en-U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Module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645024"/>
            <a:ext cx="34385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9512" y="4581128"/>
            <a:ext cx="871296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251520" y="1412776"/>
            <a:ext cx="8712968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Steering= 	</a:t>
            </a:r>
            <a:r>
              <a:rPr lang="en-US" dirty="0" smtClean="0">
                <a:solidFill>
                  <a:srgbClr val="FF0000"/>
                </a:solidFill>
              </a:rPr>
              <a:t>ST1</a:t>
            </a:r>
            <a:r>
              <a:rPr lang="en-US" dirty="0" smtClean="0"/>
              <a:t>*a</a:t>
            </a:r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sz="2600" dirty="0" smtClean="0"/>
              <a:t>+ </a:t>
            </a:r>
            <a:r>
              <a:rPr lang="en-US" sz="2600" dirty="0" smtClean="0">
                <a:solidFill>
                  <a:srgbClr val="FF0000"/>
                </a:solidFill>
              </a:rPr>
              <a:t>ST2</a:t>
            </a:r>
            <a:r>
              <a:rPr lang="en-US" sz="2600" dirty="0" smtClean="0"/>
              <a:t>*(((ar1*tr1)+(al1*tl1))/(tl1+tr1))</a:t>
            </a:r>
          </a:p>
          <a:p>
            <a:pPr lvl="1">
              <a:buNone/>
            </a:pPr>
            <a:r>
              <a:rPr lang="en-US" sz="2600" dirty="0" smtClean="0"/>
              <a:t>				+ </a:t>
            </a:r>
            <a:r>
              <a:rPr lang="en-US" sz="2600" dirty="0" smtClean="0">
                <a:solidFill>
                  <a:srgbClr val="FF0000"/>
                </a:solidFill>
              </a:rPr>
              <a:t>ST3</a:t>
            </a:r>
            <a:r>
              <a:rPr lang="en-US" sz="2600" dirty="0" smtClean="0"/>
              <a:t>*(((ar2*tr2)+(al2*tl2))/(tl2+tr2))</a:t>
            </a:r>
          </a:p>
          <a:p>
            <a:pPr lvl="1">
              <a:buNone/>
            </a:pPr>
            <a:r>
              <a:rPr lang="en-US" sz="2600" dirty="0" smtClean="0"/>
              <a:t>				+ </a:t>
            </a:r>
            <a:r>
              <a:rPr lang="en-US" sz="2600" dirty="0" smtClean="0">
                <a:solidFill>
                  <a:srgbClr val="FF0000"/>
                </a:solidFill>
              </a:rPr>
              <a:t>ST4</a:t>
            </a:r>
            <a:r>
              <a:rPr lang="en-US" sz="2600" dirty="0" smtClean="0"/>
              <a:t>*(((ar3*tr3)+(al3*tl3))/(tl3+tr3))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sz="1500" dirty="0" smtClean="0"/>
              <a:t>a: angle of the maximum track reading</a:t>
            </a:r>
          </a:p>
          <a:p>
            <a:pPr lvl="1"/>
            <a:r>
              <a:rPr lang="en-US" sz="1500" dirty="0" smtClean="0"/>
              <a:t>ar1, al1, tr1, tl1: angle and track measure of right and left first neighbors to ‘a’ </a:t>
            </a:r>
          </a:p>
          <a:p>
            <a:pPr lvl="1"/>
            <a:r>
              <a:rPr lang="en-US" sz="1500" dirty="0" smtClean="0"/>
              <a:t>ar2, al2, tr2, tl2: angle and track measure of right and left second neighbors to ‘a’ </a:t>
            </a:r>
          </a:p>
          <a:p>
            <a:pPr lvl="1"/>
            <a:r>
              <a:rPr lang="en-US" sz="1500" dirty="0" smtClean="0"/>
              <a:t>ar3, al3, tr3, tl3: angle and track measure of right and left </a:t>
            </a:r>
            <a:r>
              <a:rPr lang="en-US" sz="1500" dirty="0" err="1" smtClean="0"/>
              <a:t>thid</a:t>
            </a:r>
            <a:r>
              <a:rPr lang="en-US" sz="1500" dirty="0" smtClean="0"/>
              <a:t> neighbors to ‘a’ 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FF0000"/>
                </a:solidFill>
              </a:rPr>
              <a:t>ST1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FF0000"/>
                </a:solidFill>
              </a:rPr>
              <a:t>ST2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FF0000"/>
                </a:solidFill>
              </a:rPr>
              <a:t>ST3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FF0000"/>
                </a:solidFill>
              </a:rPr>
              <a:t>ST4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FF0000"/>
                </a:solidFill>
              </a:rPr>
              <a:t>ST5</a:t>
            </a:r>
            <a:r>
              <a:rPr lang="en-US" sz="1600" dirty="0" smtClean="0"/>
              <a:t>]: values optimized by Genetic Algorithm</a:t>
            </a:r>
          </a:p>
          <a:p>
            <a:pPr lvl="1"/>
            <a:endParaRPr lang="en-US" sz="1500" dirty="0" smtClean="0"/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Additionally: Use only the angle when much free distance</a:t>
            </a:r>
          </a:p>
          <a:p>
            <a:pPr lvl="2"/>
            <a:r>
              <a:rPr lang="en-US" dirty="0" smtClean="0"/>
              <a:t>if (|position|&lt;0.75 AND (a=0 || T(9)&gt;</a:t>
            </a:r>
            <a:r>
              <a:rPr lang="en-US" u="sng" dirty="0" smtClean="0">
                <a:solidFill>
                  <a:srgbClr val="FF0000"/>
                </a:solidFill>
              </a:rPr>
              <a:t>ST5</a:t>
            </a:r>
            <a:r>
              <a:rPr lang="en-US" dirty="0" smtClean="0"/>
              <a:t>*speed/3.6)</a:t>
            </a:r>
          </a:p>
          <a:p>
            <a:pPr lvl="2"/>
            <a:r>
              <a:rPr lang="en-US" dirty="0" smtClean="0"/>
              <a:t>            Steering= 0.5*Angle;</a:t>
            </a:r>
            <a:r>
              <a:rPr lang="en-US" sz="2200" dirty="0" smtClean="0"/>
              <a:t> 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Control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Steady State Genetic Algorithm.</a:t>
            </a:r>
          </a:p>
          <a:p>
            <a:pPr lvl="1"/>
            <a:r>
              <a:rPr lang="en-US" dirty="0" smtClean="0"/>
              <a:t>Double vector representation</a:t>
            </a:r>
          </a:p>
          <a:p>
            <a:pPr lvl="2"/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TS1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ST5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Binary Tournament Selection</a:t>
            </a:r>
          </a:p>
          <a:p>
            <a:pPr lvl="1"/>
            <a:r>
              <a:rPr lang="en-US" dirty="0" smtClean="0"/>
              <a:t>BLX-ALPHA crossover</a:t>
            </a:r>
          </a:p>
          <a:p>
            <a:pPr lvl="1"/>
            <a:r>
              <a:rPr lang="en-US" dirty="0" smtClean="0"/>
              <a:t>Uniform Mutation</a:t>
            </a:r>
          </a:p>
          <a:p>
            <a:pPr lvl="1"/>
            <a:r>
              <a:rPr lang="en-US" dirty="0" smtClean="0"/>
              <a:t>Initial population of 50 individuals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Modules Optimization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Fitness function:</a:t>
            </a:r>
          </a:p>
          <a:p>
            <a:pPr lvl="2"/>
            <a:r>
              <a:rPr lang="en-US" dirty="0" smtClean="0"/>
              <a:t>Sum of distances traveled after running 60 seconds alone along 4 different tracks.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Distance = 0 if the vehicle goes out of the track or suffers damage.</a:t>
            </a:r>
          </a:p>
          <a:p>
            <a:pPr lvl="1"/>
            <a:r>
              <a:rPr lang="en-US" dirty="0" smtClean="0"/>
              <a:t>Result After 100 Generations:</a:t>
            </a:r>
          </a:p>
          <a:p>
            <a:pPr lvl="2"/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ST1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ST5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TS3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TS5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{0.21,1.56,0.68,0.53,1.25, 1.08,1.79,0.02,0.75,0.13}</a:t>
            </a:r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Modules Optimization	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3691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63691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636912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2564904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755984"/>
          </a:xfrm>
        </p:spPr>
        <p:txBody>
          <a:bodyPr>
            <a:normAutofit fontScale="70000" lnSpcReduction="20000"/>
          </a:bodyPr>
          <a:lstStyle/>
          <a:p>
            <a:r>
              <a:rPr lang="en-US" sz="4200" dirty="0" smtClean="0"/>
              <a:t>Heuristic Rule System:</a:t>
            </a:r>
          </a:p>
          <a:p>
            <a:endParaRPr lang="en-US" dirty="0" smtClean="0"/>
          </a:p>
          <a:p>
            <a:pPr lvl="1"/>
            <a:r>
              <a:rPr lang="en-US" sz="2500" dirty="0" smtClean="0"/>
              <a:t>If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O(-20,-10,10,20)</a:t>
            </a:r>
            <a:r>
              <a:rPr lang="en-US" sz="2500" dirty="0" smtClean="0">
                <a:solidFill>
                  <a:srgbClr val="92D050"/>
                </a:solidFill>
              </a:rPr>
              <a:t> </a:t>
            </a:r>
            <a:r>
              <a:rPr lang="en-US" sz="2500" dirty="0" smtClean="0"/>
              <a:t>detects an opponent with lateral displacement less than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20 meters</a:t>
            </a:r>
            <a:r>
              <a:rPr lang="en-US" sz="2500" dirty="0" smtClean="0"/>
              <a:t>, move the steering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trackwidth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/100</a:t>
            </a:r>
            <a:r>
              <a:rPr lang="en-US" sz="2500" dirty="0" smtClean="0"/>
              <a:t> through the direction with more free distance.</a:t>
            </a:r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If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O(-40,-30,-20,-10) </a:t>
            </a:r>
            <a:r>
              <a:rPr lang="en-US" sz="2500" dirty="0" smtClean="0"/>
              <a:t>detects an opponent with lateral displacement less than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20 meters</a:t>
            </a:r>
            <a:r>
              <a:rPr lang="en-US" sz="2500" dirty="0" smtClean="0"/>
              <a:t>, move the steering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trackwidth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/50</a:t>
            </a:r>
            <a:r>
              <a:rPr lang="en-US" sz="2500" dirty="0" smtClean="0"/>
              <a:t> through the right.</a:t>
            </a:r>
          </a:p>
          <a:p>
            <a:pPr lvl="1"/>
            <a:r>
              <a:rPr lang="en-US" sz="2500" dirty="0" smtClean="0"/>
              <a:t>If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O(-70,-60,-50)&lt;15 meters</a:t>
            </a:r>
            <a:r>
              <a:rPr lang="en-US" sz="2500" dirty="0" smtClean="0"/>
              <a:t>, move the steering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trackwidth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/50</a:t>
            </a:r>
            <a:r>
              <a:rPr lang="en-US" sz="2500" dirty="0" smtClean="0"/>
              <a:t> through the right.</a:t>
            </a:r>
          </a:p>
          <a:p>
            <a:pPr lvl="1"/>
            <a:r>
              <a:rPr lang="en-US" sz="2500" dirty="0" smtClean="0"/>
              <a:t>If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O(-140,-130,-120,-110,-100,-90,-80)&lt;15meters</a:t>
            </a:r>
            <a:r>
              <a:rPr lang="en-US" sz="2500" dirty="0" smtClean="0"/>
              <a:t> , move the steering </a:t>
            </a:r>
            <a:r>
              <a:rPr lang="en-US" sz="2500" dirty="0" err="1" smtClean="0">
                <a:solidFill>
                  <a:schemeClr val="accent1">
                    <a:lumMod val="75000"/>
                  </a:schemeClr>
                </a:solidFill>
              </a:rPr>
              <a:t>trackwidth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/50</a:t>
            </a:r>
            <a:r>
              <a:rPr lang="en-US" sz="2500" dirty="0" smtClean="0"/>
              <a:t> through the right.</a:t>
            </a:r>
            <a:endParaRPr lang="en-US" sz="2900" dirty="0" smtClean="0"/>
          </a:p>
          <a:p>
            <a:pPr lvl="1"/>
            <a:r>
              <a:rPr lang="en-US" sz="2900" dirty="0" smtClean="0">
                <a:solidFill>
                  <a:srgbClr val="00B050"/>
                </a:solidFill>
              </a:rPr>
              <a:t>Mirroring actions for positive sensors</a:t>
            </a:r>
          </a:p>
          <a:p>
            <a:pPr lvl="1"/>
            <a:endParaRPr lang="en-US" sz="29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900" dirty="0" smtClean="0"/>
              <a:t>O(X) </a:t>
            </a:r>
            <a:r>
              <a:rPr lang="en-US" sz="2900" dirty="0" smtClean="0">
                <a:sym typeface="Wingdings" pitchFamily="2" charset="2"/>
              </a:rPr>
              <a:t> Opponent Measure of Sensor Oriented at X</a:t>
            </a:r>
            <a:endParaRPr lang="en-US" sz="2900" dirty="0" smtClean="0"/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Steering Modification limited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0.35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Opponents Management (Steering)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Brake = 10%  if: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Speed&gt;100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O(-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20,-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10,10,20) </a:t>
            </a:r>
            <a:r>
              <a:rPr lang="en-US" dirty="0" smtClean="0"/>
              <a:t>detects an opponent with lateral displacement less than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 meters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20,-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10,10,20) </a:t>
            </a:r>
            <a:r>
              <a:rPr lang="en-US" dirty="0" smtClean="0"/>
              <a:t>is decreasing more than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15m/s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Speed&gt;50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O(-20,-10,10,20) </a:t>
            </a:r>
            <a:r>
              <a:rPr lang="en-US" dirty="0" smtClean="0"/>
              <a:t>detects an opponent with lateral displacement less than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 meters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Brake is maintained during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steps to make the driver more cautious in function of the damage:</a:t>
            </a:r>
          </a:p>
          <a:p>
            <a:pPr lvl="1"/>
            <a:r>
              <a:rPr lang="en-US" dirty="0" smtClean="0"/>
              <a:t>D=2+3*round(damage/1000)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Opponents Management (Brake)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90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Running normally in warm-up stage.</a:t>
            </a:r>
          </a:p>
          <a:p>
            <a:pPr lvl="1"/>
            <a:r>
              <a:rPr lang="en-US" dirty="0" smtClean="0"/>
              <a:t>Maintain a 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 with as many real values as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tracklength</a:t>
            </a:r>
            <a:r>
              <a:rPr lang="en-US" dirty="0" smtClean="0"/>
              <a:t> in meters.</a:t>
            </a:r>
          </a:p>
          <a:p>
            <a:pPr lvl="1"/>
            <a:r>
              <a:rPr lang="en-US" dirty="0" smtClean="0"/>
              <a:t>Vector initialized to </a:t>
            </a:r>
            <a:r>
              <a:rPr lang="en-US" dirty="0" smtClean="0"/>
              <a:t>1.0</a:t>
            </a:r>
          </a:p>
          <a:p>
            <a:pPr lvl="1"/>
            <a:r>
              <a:rPr lang="en-US" dirty="0" smtClean="0"/>
              <a:t>If the vehicle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goes out of the track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suffers damage </a:t>
            </a:r>
            <a:r>
              <a:rPr lang="en-US" dirty="0" smtClean="0"/>
              <a:t>then multiply </a:t>
            </a:r>
            <a:r>
              <a:rPr lang="en-US" dirty="0" smtClean="0">
                <a:solidFill>
                  <a:srgbClr val="FF0000"/>
                </a:solidFill>
              </a:rPr>
              <a:t>vector </a:t>
            </a:r>
            <a:r>
              <a:rPr lang="en-US" dirty="0" smtClean="0"/>
              <a:t>positions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 250 meters before </a:t>
            </a:r>
            <a:r>
              <a:rPr lang="en-US" dirty="0" smtClean="0"/>
              <a:t>the current position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0.9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If the vehicle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JUMPS</a:t>
            </a:r>
            <a:r>
              <a:rPr lang="en-US" smtClean="0"/>
              <a:t> then </a:t>
            </a:r>
            <a:r>
              <a:rPr lang="en-US" dirty="0" smtClean="0"/>
              <a:t>multiply </a:t>
            </a:r>
            <a:r>
              <a:rPr lang="en-US" dirty="0" smtClean="0">
                <a:solidFill>
                  <a:srgbClr val="FF0000"/>
                </a:solidFill>
              </a:rPr>
              <a:t>vector </a:t>
            </a:r>
            <a:r>
              <a:rPr lang="en-US" dirty="0" smtClean="0"/>
              <a:t>positions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15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meters before </a:t>
            </a:r>
            <a:r>
              <a:rPr lang="en-US" dirty="0" smtClean="0"/>
              <a:t>the current position </a:t>
            </a:r>
            <a:r>
              <a:rPr lang="en-US" smtClean="0"/>
              <a:t>by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0.5</a:t>
            </a:r>
            <a:r>
              <a:rPr lang="en-US" smtClean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 is multiplied by </a:t>
            </a:r>
            <a:r>
              <a:rPr lang="en-US" dirty="0" smtClean="0">
                <a:solidFill>
                  <a:srgbClr val="FF0000"/>
                </a:solidFill>
              </a:rPr>
              <a:t>F </a:t>
            </a:r>
            <a:r>
              <a:rPr lang="en-US" dirty="0" smtClean="0"/>
              <a:t>to make the driver more cautious in function of the damage:</a:t>
            </a:r>
          </a:p>
          <a:p>
            <a:pPr lvl="1"/>
            <a:r>
              <a:rPr lang="en-US" dirty="0" smtClean="0"/>
              <a:t>F=1-0.02*round(damage/1000)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Module (Warm-Up)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474</TotalTime>
  <Words>480</Words>
  <Application>Microsoft Office PowerPoint</Application>
  <PresentationFormat>Presentación en pantalla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The AUTOPIA Driver</vt:lpstr>
      <vt:lpstr>Architecture Schema</vt:lpstr>
      <vt:lpstr>Speed Module</vt:lpstr>
      <vt:lpstr>Steering Control </vt:lpstr>
      <vt:lpstr>Basic Modules Optimization </vt:lpstr>
      <vt:lpstr>Basic Modules Optimization </vt:lpstr>
      <vt:lpstr>Opponents Management (Steering)</vt:lpstr>
      <vt:lpstr>Opponents Management (Brake)</vt:lpstr>
      <vt:lpstr>Learning Module (Warm-Up)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Architecture for the GECCO 2009  Simulated Car Racing</dc:title>
  <cp:lastModifiedBy>Quique</cp:lastModifiedBy>
  <cp:revision>73</cp:revision>
  <dcterms:modified xsi:type="dcterms:W3CDTF">2010-08-04T09:42:42Z</dcterms:modified>
</cp:coreProperties>
</file>