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67" r:id="rId5"/>
    <p:sldId id="275" r:id="rId6"/>
    <p:sldId id="265" r:id="rId7"/>
    <p:sldId id="266" r:id="rId8"/>
    <p:sldId id="259" r:id="rId9"/>
    <p:sldId id="268" r:id="rId10"/>
    <p:sldId id="269" r:id="rId11"/>
    <p:sldId id="270" r:id="rId12"/>
    <p:sldId id="271" r:id="rId13"/>
    <p:sldId id="260" r:id="rId14"/>
    <p:sldId id="263" r:id="rId15"/>
    <p:sldId id="261" r:id="rId16"/>
    <p:sldId id="264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69355" autoAdjust="0"/>
  </p:normalViewPr>
  <p:slideViewPr>
    <p:cSldViewPr>
      <p:cViewPr varScale="1">
        <p:scale>
          <a:sx n="79" d="100"/>
          <a:sy n="79" d="100"/>
        </p:scale>
        <p:origin x="25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Nazywam</a:t>
            </a:r>
            <a:r>
              <a:rPr lang="pl-PL" baseline="0" dirty="0"/>
              <a:t> się Bartosz Szmyd i reprezentuję Zakład Biomedycyny i Genetyki Uniwersytetu Medycznego w Łodzi. W swojej pracy postaram się odpowiedzieć na pytanie Czy stan zapalny ma wpływ na raka płuca? I jak możemy te związki wykorzystać w praktyce klinicznej.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09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pod te rozważania zostały położne ponad</a:t>
            </a:r>
            <a:r>
              <a:rPr lang="pl-PL" baseline="0" dirty="0"/>
              <a:t> 150 lat temu, kiedy to </a:t>
            </a:r>
            <a:r>
              <a:rPr lang="pl-PL" baseline="0" dirty="0" err="1"/>
              <a:t>Virchow</a:t>
            </a:r>
            <a:r>
              <a:rPr lang="pl-PL" baseline="0" dirty="0"/>
              <a:t> poczynił następujące obserwację:</a:t>
            </a:r>
          </a:p>
          <a:p>
            <a:pPr>
              <a:buFontTx/>
              <a:buChar char="-"/>
            </a:pPr>
            <a:r>
              <a:rPr lang="pl-PL" baseline="0" dirty="0"/>
              <a:t> obecność komórek układu odpornościowego w guzie</a:t>
            </a:r>
          </a:p>
          <a:p>
            <a:pPr>
              <a:buFontTx/>
              <a:buChar char="-"/>
            </a:pPr>
            <a:r>
              <a:rPr lang="pl-PL" baseline="0" dirty="0"/>
              <a:t> zmiany nowotworowe mają tendencję do pojawiania się na miejscu toczącego się procesu zapalnego. </a:t>
            </a:r>
          </a:p>
          <a:p>
            <a:pPr>
              <a:buFontTx/>
              <a:buChar char="-"/>
            </a:pPr>
            <a:endParaRPr lang="pl-PL" baseline="0" dirty="0"/>
          </a:p>
          <a:p>
            <a:pPr>
              <a:buFontTx/>
              <a:buNone/>
            </a:pPr>
            <a:r>
              <a:rPr lang="pl-PL" baseline="0" dirty="0"/>
              <a:t>Wnioski te znajdują odzwierciedlenie w badaniach epidemiologicznych mówiących, że nawet 25% wszystkich nowotworów powstaje w wyniku przewlekłego zapalenia. Powyższe przeźrocze ma nam przypomnieć, że odpowiedź zapalna może mieć charakter zarówno pro-, jak i przeciwnowotworowy.  W naszym postawiliśmy tezę, iż badania ekspresji cytokin prozapalnych oraz </a:t>
            </a:r>
            <a:r>
              <a:rPr lang="pl-PL" baseline="0" dirty="0" err="1"/>
              <a:t>miRNA</a:t>
            </a:r>
            <a:r>
              <a:rPr lang="pl-PL" baseline="0" dirty="0"/>
              <a:t> kontrolującego te cytokiny jest obiecującym narzędziem oceny delikatnego punktu równowagi między dwoma skrajnymi efektami aktywacji układu odpornościowego.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celu jej weryfikacji oceniliśmy</a:t>
            </a:r>
            <a:r>
              <a:rPr lang="pl-PL" baseline="0" dirty="0"/>
              <a:t> ekspresję Il-1b, Il-6 oraz miR-9 oraz zestawiliśmy uzyskane wyniki z danymi klinicznymi pacjentów włączonych do badania.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(dopracować) Badaniem objęto 39 pacjentów z histopatologicznie potwierdzonym </a:t>
            </a:r>
            <a:r>
              <a:rPr lang="pl-PL" dirty="0" err="1"/>
              <a:t>niedrobnokomórkowym</a:t>
            </a:r>
            <a:r>
              <a:rPr lang="pl-PL" baseline="0" dirty="0"/>
              <a:t> rakiem płuca</a:t>
            </a:r>
            <a:r>
              <a:rPr lang="pl-PL" dirty="0"/>
              <a:t>. Grupa</a:t>
            </a:r>
            <a:r>
              <a:rPr lang="pl-PL" baseline="0" dirty="0"/>
              <a:t> składała się z 20 mężczyzn i 19 kobiet. Wywiad genetyczny był dodatni u 12 i ujemny w pozostałych przypadkach. Większość (28) miało płaskonabłonkowego raka płuca. Tabelarycznie przedstawiono liczność </a:t>
            </a:r>
            <a:r>
              <a:rPr lang="pl-PL" baseline="0" dirty="0" err="1"/>
              <a:t>pogrup</a:t>
            </a:r>
            <a:r>
              <a:rPr lang="pl-PL" baseline="0" dirty="0"/>
              <a:t> w zależności od skal AJCC i </a:t>
            </a:r>
            <a:r>
              <a:rPr lang="pl-PL" baseline="0" dirty="0" err="1"/>
              <a:t>cTNM</a:t>
            </a:r>
            <a:r>
              <a:rPr lang="pl-PL" baseline="0" dirty="0"/>
              <a:t>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RNA do oceny</a:t>
            </a:r>
            <a:r>
              <a:rPr lang="pl-PL" baseline="0" dirty="0"/>
              <a:t> ekspresji genów</a:t>
            </a:r>
            <a:r>
              <a:rPr lang="pl-PL" dirty="0"/>
              <a:t> zostało wyizolowane z fragmentu tkanki płuca pobranego podczas lobektomii/</a:t>
            </a:r>
            <a:r>
              <a:rPr lang="pl-PL" dirty="0" err="1"/>
              <a:t>pulmonektomii</a:t>
            </a:r>
            <a:r>
              <a:rPr lang="pl-PL" dirty="0"/>
              <a:t>. Natomiast RNA</a:t>
            </a:r>
            <a:r>
              <a:rPr lang="pl-PL" baseline="0" dirty="0"/>
              <a:t> do badań </a:t>
            </a:r>
            <a:r>
              <a:rPr lang="pl-PL" dirty="0" err="1"/>
              <a:t>miRNA</a:t>
            </a:r>
            <a:r>
              <a:rPr lang="pl-PL" dirty="0"/>
              <a:t> uzyskano z </a:t>
            </a:r>
            <a:r>
              <a:rPr lang="pl-PL" dirty="0" err="1"/>
              <a:t>egzosomów</a:t>
            </a:r>
            <a:r>
              <a:rPr lang="pl-PL" dirty="0"/>
              <a:t> z surowicy krwi obwodowej. Krew pobierano odpowiednio 3 dni przed i 7</a:t>
            </a:r>
            <a:r>
              <a:rPr lang="pl-PL" baseline="0" dirty="0"/>
              <a:t> po </a:t>
            </a:r>
            <a:r>
              <a:rPr lang="pl-PL" dirty="0"/>
              <a:t>zabiegu operacyjnym .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Wyizolowane</a:t>
            </a:r>
            <a:r>
              <a:rPr lang="pl-PL" baseline="0" dirty="0"/>
              <a:t> RNA przepisano na </a:t>
            </a:r>
            <a:r>
              <a:rPr lang="pl-PL" baseline="0" dirty="0" err="1"/>
              <a:t>cDNA</a:t>
            </a:r>
            <a:r>
              <a:rPr lang="pl-PL" baseline="0" dirty="0"/>
              <a:t> w procesie odwrotnej transkrypcji. Następnie p</a:t>
            </a:r>
            <a:r>
              <a:rPr lang="pl-PL" dirty="0"/>
              <a:t>oziom ekspresji (RQ) oznaczono metodą </a:t>
            </a:r>
            <a:r>
              <a:rPr lang="pl-PL" dirty="0" err="1"/>
              <a:t>qPCR</a:t>
            </a:r>
            <a:r>
              <a:rPr lang="pl-PL" dirty="0"/>
              <a:t>, na podstawie metody 2</a:t>
            </a:r>
            <a:r>
              <a:rPr lang="pl-PL" baseline="30000" dirty="0"/>
              <a:t>-</a:t>
            </a:r>
            <a:r>
              <a:rPr lang="en-US" baseline="30000" dirty="0"/>
              <a:t>ΔΔ</a:t>
            </a:r>
            <a:r>
              <a:rPr lang="pl-PL" baseline="30000" dirty="0" err="1"/>
              <a:t>Ct</a:t>
            </a:r>
            <a:r>
              <a:rPr lang="pl-PL" dirty="0"/>
              <a:t> względem </a:t>
            </a:r>
            <a:r>
              <a:rPr lang="pl-PL" dirty="0" err="1"/>
              <a:t>β-aktyny</a:t>
            </a:r>
            <a:r>
              <a:rPr lang="pl-PL" dirty="0"/>
              <a:t> dla</a:t>
            </a:r>
            <a:r>
              <a:rPr lang="pl-PL" baseline="0" dirty="0"/>
              <a:t> genów</a:t>
            </a:r>
            <a:r>
              <a:rPr lang="pl-PL" dirty="0"/>
              <a:t> i global </a:t>
            </a:r>
            <a:r>
              <a:rPr lang="pl-PL" dirty="0" err="1"/>
              <a:t>normalization</a:t>
            </a:r>
            <a:r>
              <a:rPr lang="pl-PL" dirty="0"/>
              <a:t> dla</a:t>
            </a:r>
            <a:r>
              <a:rPr lang="pl-PL" baseline="0" dirty="0"/>
              <a:t> </a:t>
            </a:r>
            <a:r>
              <a:rPr lang="pl-PL" dirty="0" err="1"/>
              <a:t>miRNA</a:t>
            </a:r>
            <a:r>
              <a:rPr lang="pl-PL" dirty="0"/>
              <a:t>. Do analizy statystycznej wykorzystano program </a:t>
            </a:r>
            <a:r>
              <a:rPr lang="pl-PL" dirty="0" err="1"/>
              <a:t>Statistica</a:t>
            </a:r>
            <a:r>
              <a:rPr lang="pl-PL" dirty="0"/>
              <a:t> 13.1.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baseline="0" dirty="0"/>
              <a:t> badaniu wykorzystano wysokiej jakości odczynniki, z którymi mamy dobre doświadczenie.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44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59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DB4BF6E1-1AB0-4ACF-AD06-7989FACE0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77982"/>
              </p:ext>
            </p:extLst>
          </p:nvPr>
        </p:nvGraphicFramePr>
        <p:xfrm>
          <a:off x="975590" y="260648"/>
          <a:ext cx="7192819" cy="540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590" y="260648"/>
                        <a:ext cx="7192819" cy="5400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A1E5C000-C152-48E1-9E5F-73C9F959E9B7}"/>
              </a:ext>
            </a:extLst>
          </p:cNvPr>
          <p:cNvSpPr txBox="1"/>
          <p:nvPr/>
        </p:nvSpPr>
        <p:spPr>
          <a:xfrm>
            <a:off x="1187624" y="5877272"/>
            <a:ext cx="72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3 </a:t>
            </a:r>
            <a:r>
              <a:rPr lang="en-US" dirty="0" err="1"/>
              <a:t>Różnice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1 a 2 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guza</a:t>
            </a:r>
            <a:r>
              <a:rPr lang="en-US" dirty="0"/>
              <a:t> (</a:t>
            </a:r>
            <a:r>
              <a:rPr lang="en-US" dirty="0" err="1"/>
              <a:t>cT</a:t>
            </a:r>
            <a:r>
              <a:rPr lang="en-US" dirty="0"/>
              <a:t>) w </a:t>
            </a:r>
            <a:r>
              <a:rPr lang="en-US" dirty="0" err="1"/>
              <a:t>skali</a:t>
            </a:r>
            <a:r>
              <a:rPr lang="en-US" dirty="0"/>
              <a:t> </a:t>
            </a:r>
            <a:r>
              <a:rPr lang="en-US" dirty="0" err="1"/>
              <a:t>cTNM</a:t>
            </a:r>
            <a:r>
              <a:rPr lang="en-US" dirty="0"/>
              <a:t> </a:t>
            </a:r>
            <a:r>
              <a:rPr lang="en-US" b="1" dirty="0"/>
              <a:t>(p&lt;0,001; test UM-W)</a:t>
            </a:r>
            <a:endParaRPr lang="pl-PL" b="1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752E251-F4B7-458F-8D12-B5E707D15DF6}"/>
              </a:ext>
            </a:extLst>
          </p:cNvPr>
          <p:cNvGrpSpPr/>
          <p:nvPr/>
        </p:nvGrpSpPr>
        <p:grpSpPr>
          <a:xfrm>
            <a:off x="3493416" y="-99394"/>
            <a:ext cx="3096346" cy="4680522"/>
            <a:chOff x="8038" y="4072715"/>
            <a:chExt cx="1892211" cy="4055974"/>
          </a:xfrm>
        </p:grpSpPr>
        <p:cxnSp>
          <p:nvCxnSpPr>
            <p:cNvPr id="7" name="Łącznik prosty ze strzałką 6">
              <a:extLst>
                <a:ext uri="{FF2B5EF4-FFF2-40B4-BE49-F238E27FC236}">
                  <a16:creationId xmlns:a16="http://schemas.microsoft.com/office/drawing/2014/main" id="{92D2A6CA-BE84-44E6-A1C9-6F8433352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38" y="4365104"/>
              <a:ext cx="0" cy="456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64A97CF4-A20E-40E3-89CE-3E4766229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38" y="4365104"/>
              <a:ext cx="18922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ze strzałką 8">
              <a:extLst>
                <a:ext uri="{FF2B5EF4-FFF2-40B4-BE49-F238E27FC236}">
                  <a16:creationId xmlns:a16="http://schemas.microsoft.com/office/drawing/2014/main" id="{6A788D0B-610D-40D9-B533-B8ED7C89CFD0}"/>
                </a:ext>
              </a:extLst>
            </p:cNvPr>
            <p:cNvCxnSpPr>
              <a:cxnSpLocks/>
            </p:cNvCxnSpPr>
            <p:nvPr/>
          </p:nvCxnSpPr>
          <p:spPr>
            <a:xfrm>
              <a:off x="1899310" y="4365104"/>
              <a:ext cx="0" cy="3763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4E91CE54-DDA0-4842-9E5B-63A6DEE794C3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50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4B91BE1E-2189-4A20-9818-5501BB925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65870"/>
              </p:ext>
            </p:extLst>
          </p:nvPr>
        </p:nvGraphicFramePr>
        <p:xfrm>
          <a:off x="-2" y="116632"/>
          <a:ext cx="4603084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Graph" r:id="rId3" imgW="5943600" imgH="4462200" progId="Statistica.Graph">
                  <p:embed/>
                </p:oleObj>
              </mc:Choice>
              <mc:Fallback>
                <p:oleObj name="Graph" r:id="rId3" imgW="5943600" imgH="4462200" progId="Statistica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" y="116632"/>
                        <a:ext cx="4603084" cy="34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91E00BDE-7CC1-40DF-9390-981A9B505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087899"/>
              </p:ext>
            </p:extLst>
          </p:nvPr>
        </p:nvGraphicFramePr>
        <p:xfrm>
          <a:off x="4540920" y="2204864"/>
          <a:ext cx="4603080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Graph" r:id="rId5" imgW="5943600" imgH="4462200" progId="Statistica.Graph">
                  <p:embed/>
                </p:oleObj>
              </mc:Choice>
              <mc:Fallback>
                <p:oleObj name="Graph" r:id="rId5" imgW="5943600" imgH="4462200" progId="Statistica.Grap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920" y="2204864"/>
                        <a:ext cx="4603080" cy="34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(p=0,02;    r=-0,4;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(p=0,003;      r=-0,5;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31844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A40D0CFA-3CC6-453C-ABEA-2EF7A3131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55590"/>
              </p:ext>
            </p:extLst>
          </p:nvPr>
        </p:nvGraphicFramePr>
        <p:xfrm>
          <a:off x="757843" y="116632"/>
          <a:ext cx="7499685" cy="563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43" y="116632"/>
                        <a:ext cx="7499685" cy="56307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0CE9966-9FA9-4913-A3F2-286BDAA062EA}"/>
              </a:ext>
            </a:extLst>
          </p:cNvPr>
          <p:cNvSpPr txBox="1"/>
          <p:nvPr/>
        </p:nvSpPr>
        <p:spPr>
          <a:xfrm>
            <a:off x="439234" y="568670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ekspresji</a:t>
            </a:r>
            <a:r>
              <a:rPr lang="en-US" dirty="0"/>
              <a:t> microRNA-9 </a:t>
            </a:r>
            <a:r>
              <a:rPr lang="en-US" dirty="0" err="1"/>
              <a:t>pobranego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I </a:t>
            </a:r>
            <a:r>
              <a:rPr lang="en-US" dirty="0" err="1"/>
              <a:t>i</a:t>
            </a:r>
            <a:r>
              <a:rPr lang="en-US" dirty="0"/>
              <a:t> II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 (AJCC) </a:t>
            </a:r>
            <a:r>
              <a:rPr lang="en-US" b="1" dirty="0"/>
              <a:t>(p=0,01</a:t>
            </a:r>
            <a:r>
              <a:rPr lang="en-US" b="1"/>
              <a:t>, test UM-W</a:t>
            </a:r>
            <a:r>
              <a:rPr lang="en-US" b="1" dirty="0"/>
              <a:t>)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83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/>
              <a:t>w prawidłowej i zmienionej nowotworowo tkance 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wyjaśnienia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:a16="http://schemas.microsoft.com/office/drawing/2014/main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:a16="http://schemas.microsoft.com/office/drawing/2014/main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980728"/>
            <a:ext cx="71628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ole tekstowe 12"/>
          <p:cNvSpPr txBox="1"/>
          <p:nvPr/>
        </p:nvSpPr>
        <p:spPr>
          <a:xfrm>
            <a:off x="2267438" y="6309320"/>
            <a:ext cx="6876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Schetter</a:t>
            </a:r>
            <a:r>
              <a:rPr lang="pl-PL" sz="1400" dirty="0"/>
              <a:t> AJ, </a:t>
            </a:r>
            <a:r>
              <a:rPr lang="pl-PL" sz="1400" dirty="0" err="1"/>
              <a:t>Heegaard</a:t>
            </a:r>
            <a:r>
              <a:rPr lang="pl-PL" sz="1400" dirty="0"/>
              <a:t> NH, Harris CC.,</a:t>
            </a:r>
          </a:p>
          <a:p>
            <a:r>
              <a:rPr lang="pl-PL" sz="1400" dirty="0"/>
              <a:t>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5" name="Obraz 4" descr="PBB8_ Interleu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339970"/>
            <a:ext cx="7524328" cy="3518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1400"/>
              </p:ext>
            </p:extLst>
          </p:nvPr>
        </p:nvGraphicFramePr>
        <p:xfrm>
          <a:off x="3103961" y="1124597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22582"/>
              </p:ext>
            </p:extLst>
          </p:nvPr>
        </p:nvGraphicFramePr>
        <p:xfrm>
          <a:off x="1278553" y="3284984"/>
          <a:ext cx="6586894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5994">
                  <a:extLst>
                    <a:ext uri="{9D8B030D-6E8A-4147-A177-3AD203B41FA5}">
                      <a16:colId xmlns:a16="http://schemas.microsoft.com/office/drawing/2014/main" val="169335777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886042104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64850210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43688385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861511621"/>
                    </a:ext>
                  </a:extLst>
                </a:gridCol>
                <a:gridCol w="482978">
                  <a:extLst>
                    <a:ext uri="{9D8B030D-6E8A-4147-A177-3AD203B41FA5}">
                      <a16:colId xmlns:a16="http://schemas.microsoft.com/office/drawing/2014/main" val="3537628510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88102284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370350225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14444101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420442390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801729913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158450764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34729905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939895">
                <a:tc gridSpan="15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742819">
                <a:tc gridSpan="6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cT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38443"/>
              </p:ext>
            </p:extLst>
          </p:nvPr>
        </p:nvGraphicFramePr>
        <p:xfrm>
          <a:off x="6516216" y="1125435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77344"/>
              </p:ext>
            </p:extLst>
          </p:nvPr>
        </p:nvGraphicFramePr>
        <p:xfrm>
          <a:off x="123755" y="1125435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33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5" name="Obraz 4" descr="miejsce pobrania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52936"/>
            <a:ext cx="9144000" cy="3135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23460" cy="652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/>
          <p:cNvGraphicFramePr>
            <a:graphicFrameLocks noGrp="1"/>
          </p:cNvGraphicFramePr>
          <p:nvPr>
            <p:extLst/>
          </p:nvPr>
        </p:nvGraphicFramePr>
        <p:xfrm>
          <a:off x="611560" y="332656"/>
          <a:ext cx="8028384" cy="64286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24499">
                  <a:extLst>
                    <a:ext uri="{9D8B030D-6E8A-4147-A177-3AD203B41FA5}">
                      <a16:colId xmlns:a16="http://schemas.microsoft.com/office/drawing/2014/main" val="3894142520"/>
                    </a:ext>
                  </a:extLst>
                </a:gridCol>
                <a:gridCol w="5003885">
                  <a:extLst>
                    <a:ext uri="{9D8B030D-6E8A-4147-A177-3AD203B41FA5}">
                      <a16:colId xmlns:a16="http://schemas.microsoft.com/office/drawing/2014/main" val="1413516115"/>
                    </a:ext>
                  </a:extLst>
                </a:gridCol>
              </a:tblGrid>
              <a:tr h="621083">
                <a:tc>
                  <a:txBody>
                    <a:bodyPr/>
                    <a:lstStyle/>
                    <a:p>
                      <a:r>
                        <a:rPr lang="pl-PL" sz="2800" dirty="0" err="1"/>
                        <a:t>Procedure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err="1"/>
                        <a:t>Reagents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34205"/>
                  </a:ext>
                </a:extLst>
              </a:tr>
              <a:tr h="675061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</a:t>
                      </a:r>
                      <a:r>
                        <a:rPr lang="pl-PL" sz="1600" dirty="0" err="1"/>
                        <a:t>plasma</a:t>
                      </a:r>
                      <a:r>
                        <a:rPr lang="pl-PL" sz="1600" dirty="0"/>
                        <a:t>)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No.:4484450, 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7462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z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Exosome RNA and Protein Isolation Kit  (cat. No.:4478545, Invitrogen)</a:t>
                      </a:r>
                      <a:endParaRPr lang="en-US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83566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cDNA Reverse Transcription Kit (cat. No. 4368814, Invitrogen)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25509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z tkanki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248">
                <a:tc>
                  <a:txBody>
                    <a:bodyPr/>
                    <a:lstStyle/>
                    <a:p>
                      <a:r>
                        <a:rPr lang="pl-PL" sz="1600" err="1"/>
                        <a:t>qPCR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Assay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 err="1"/>
                        <a:t>TaqMan</a:t>
                      </a:r>
                      <a:r>
                        <a:rPr lang="pl-PL" sz="1600" dirty="0"/>
                        <a:t>® Universal Master Mix II, no UNG (4440040,Applied </a:t>
                      </a:r>
                      <a:r>
                        <a:rPr lang="pl-PL" sz="1600" dirty="0" err="1"/>
                        <a:t>Biosystems</a:t>
                      </a:r>
                      <a:r>
                        <a:rPr lang="pl-PL" sz="1600" dirty="0"/>
                        <a:t>)</a:t>
                      </a:r>
                    </a:p>
                    <a:p>
                      <a:r>
                        <a:rPr lang="pl-PL" sz="1600" dirty="0" err="1"/>
                        <a:t>Probes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/>
                        <a:t>-</a:t>
                      </a:r>
                    </a:p>
                    <a:p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  <a:p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203"/>
                  </a:ext>
                </a:extLst>
              </a:tr>
              <a:tr h="466767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PL.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8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D84738A8-5279-4E61-AE5D-3D2D65F75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38612"/>
              </p:ext>
            </p:extLst>
          </p:nvPr>
        </p:nvGraphicFramePr>
        <p:xfrm>
          <a:off x="4407691" y="3514505"/>
          <a:ext cx="3644106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691" y="3514505"/>
                        <a:ext cx="3644106" cy="273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6D933E18-258C-4D66-A13D-3F584E0AB4E0}"/>
              </a:ext>
            </a:extLst>
          </p:cNvPr>
          <p:cNvSpPr txBox="1"/>
          <p:nvPr/>
        </p:nvSpPr>
        <p:spPr>
          <a:xfrm>
            <a:off x="4355976" y="6250505"/>
            <a:ext cx="53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2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IL-1b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(p&lt;0.001; test UM-W)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C72D0B3-5C1D-4ECE-ACAC-224B5E77C8BD}"/>
              </a:ext>
            </a:extLst>
          </p:cNvPr>
          <p:cNvSpPr txBox="1"/>
          <p:nvPr/>
        </p:nvSpPr>
        <p:spPr>
          <a:xfrm>
            <a:off x="190158" y="3081885"/>
            <a:ext cx="437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1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IL-6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(p&lt;0,001; test UM-W)</a:t>
            </a:r>
            <a:endParaRPr lang="pl-PL" sz="1400" b="1" dirty="0"/>
          </a:p>
        </p:txBody>
      </p:sp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489E675C-D2E9-4BE4-A7F8-AE34DEBE8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08634"/>
              </p:ext>
            </p:extLst>
          </p:nvPr>
        </p:nvGraphicFramePr>
        <p:xfrm>
          <a:off x="407679" y="256614"/>
          <a:ext cx="3644107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9" y="256614"/>
                        <a:ext cx="3644107" cy="273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a 26">
            <a:extLst>
              <a:ext uri="{FF2B5EF4-FFF2-40B4-BE49-F238E27FC236}">
                <a16:creationId xmlns:a16="http://schemas.microsoft.com/office/drawing/2014/main" id="{2217D796-721D-4E2F-A570-D2EB58CAC3F2}"/>
              </a:ext>
            </a:extLst>
          </p:cNvPr>
          <p:cNvGrpSpPr/>
          <p:nvPr/>
        </p:nvGrpSpPr>
        <p:grpSpPr>
          <a:xfrm>
            <a:off x="1619672" y="116632"/>
            <a:ext cx="1584176" cy="2101268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51F1E5BC-6999-4922-BB3C-2E286FFD5900}"/>
              </a:ext>
            </a:extLst>
          </p:cNvPr>
          <p:cNvGrpSpPr/>
          <p:nvPr/>
        </p:nvGrpSpPr>
        <p:grpSpPr>
          <a:xfrm>
            <a:off x="5580112" y="3366823"/>
            <a:ext cx="1584176" cy="1934385"/>
            <a:chOff x="139114" y="4072715"/>
            <a:chExt cx="1584176" cy="193438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641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621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744</Words>
  <Application>Microsoft Office PowerPoint</Application>
  <PresentationFormat>Pokaz na ekranie (4:3)</PresentationFormat>
  <Paragraphs>123</Paragraphs>
  <Slides>16</Slides>
  <Notes>11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Motyw pakietu Office</vt:lpstr>
      <vt:lpstr>Graph</vt:lpstr>
      <vt:lpstr>Czy stan zapalny ma wpływ na raka płuca? </vt:lpstr>
      <vt:lpstr>Prezentacja programu PowerPoint</vt:lpstr>
      <vt:lpstr>Cele pracy</vt:lpstr>
      <vt:lpstr>Materiały i metody</vt:lpstr>
      <vt:lpstr>Materiały i metody</vt:lpstr>
      <vt:lpstr>Prezentacja programu PowerPoint</vt:lpstr>
      <vt:lpstr>Prezentacja programu PowerPoint</vt:lpstr>
      <vt:lpstr>Wyniki</vt:lpstr>
      <vt:lpstr>Prezentacja programu PowerPoint</vt:lpstr>
      <vt:lpstr>Prezentacja programu PowerPoint</vt:lpstr>
      <vt:lpstr>Prezentacja programu PowerPoint</vt:lpstr>
      <vt:lpstr>Prezentacja programu PowerPoint</vt:lpstr>
      <vt:lpstr>Podsumowanie</vt:lpstr>
      <vt:lpstr>Możliwe wyjaśnienia</vt:lpstr>
      <vt:lpstr>Prezentacja programu PowerPoint</vt:lpstr>
      <vt:lpstr>Global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Kaszkowiak Marcin</cp:lastModifiedBy>
  <cp:revision>31</cp:revision>
  <dcterms:created xsi:type="dcterms:W3CDTF">2017-11-26T15:33:10Z</dcterms:created>
  <dcterms:modified xsi:type="dcterms:W3CDTF">2017-12-04T22:25:29Z</dcterms:modified>
</cp:coreProperties>
</file>