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57" r:id="rId4"/>
    <p:sldId id="258" r:id="rId5"/>
    <p:sldId id="267" r:id="rId6"/>
    <p:sldId id="273" r:id="rId7"/>
    <p:sldId id="265" r:id="rId8"/>
    <p:sldId id="266" r:id="rId9"/>
    <p:sldId id="259" r:id="rId10"/>
    <p:sldId id="268" r:id="rId11"/>
    <p:sldId id="269" r:id="rId12"/>
    <p:sldId id="270" r:id="rId13"/>
    <p:sldId id="271" r:id="rId14"/>
    <p:sldId id="260" r:id="rId15"/>
    <p:sldId id="263" r:id="rId16"/>
    <p:sldId id="261" r:id="rId17"/>
    <p:sldId id="264" r:id="rId18"/>
    <p:sldId id="272" r:id="rId1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 jasny 1 — Ak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Styl jasny 3 — Ak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Styl jasny 3 — Ak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70072" autoAdjust="0"/>
  </p:normalViewPr>
  <p:slideViewPr>
    <p:cSldViewPr>
      <p:cViewPr>
        <p:scale>
          <a:sx n="86" d="100"/>
          <a:sy n="86" d="100"/>
        </p:scale>
        <p:origin x="1398" y="7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n Kaszkowiak" userId="b06abdf10289f01e" providerId="LiveId" clId="{5A6853CD-8F1E-4F8F-BE01-05B0B789BB40}"/>
    <pc:docChg chg="modSld">
      <pc:chgData name="Marcin Kaszkowiak" userId="b06abdf10289f01e" providerId="LiveId" clId="{5A6853CD-8F1E-4F8F-BE01-05B0B789BB40}" dt="2017-12-04T21:49:39.630" v="4" actId="1076"/>
      <pc:docMkLst>
        <pc:docMk/>
      </pc:docMkLst>
      <pc:sldChg chg="modSp">
        <pc:chgData name="Marcin Kaszkowiak" userId="b06abdf10289f01e" providerId="LiveId" clId="{5A6853CD-8F1E-4F8F-BE01-05B0B789BB40}" dt="2017-12-04T21:49:39.630" v="4" actId="1076"/>
        <pc:sldMkLst>
          <pc:docMk/>
          <pc:sldMk cId="2893351227" sldId="267"/>
        </pc:sldMkLst>
        <pc:graphicFrameChg chg="mod">
          <ac:chgData name="Marcin Kaszkowiak" userId="b06abdf10289f01e" providerId="LiveId" clId="{5A6853CD-8F1E-4F8F-BE01-05B0B789BB40}" dt="2017-12-04T21:49:39.630" v="4" actId="1076"/>
          <ac:graphicFrameMkLst>
            <pc:docMk/>
            <pc:sldMk cId="2893351227" sldId="267"/>
            <ac:graphicFrameMk id="9" creationId="{597D063E-8746-4954-A168-770B323C444B}"/>
          </ac:graphicFrameMkLst>
        </pc:graphicFrameChg>
      </pc:sldChg>
      <pc:sldChg chg="modSp">
        <pc:chgData name="Marcin Kaszkowiak" userId="b06abdf10289f01e" providerId="LiveId" clId="{5A6853CD-8F1E-4F8F-BE01-05B0B789BB40}" dt="2017-12-04T21:49:09.369" v="3" actId="20577"/>
        <pc:sldMkLst>
          <pc:docMk/>
          <pc:sldMk cId="2318443513" sldId="270"/>
        </pc:sldMkLst>
        <pc:spChg chg="mod">
          <ac:chgData name="Marcin Kaszkowiak" userId="b06abdf10289f01e" providerId="LiveId" clId="{5A6853CD-8F1E-4F8F-BE01-05B0B789BB40}" dt="2017-12-04T21:49:09.369" v="3" actId="20577"/>
          <ac:spMkLst>
            <pc:docMk/>
            <pc:sldMk cId="2318443513" sldId="270"/>
            <ac:spMk id="9" creationId="{99C3BBDB-B2A5-49CA-AEEC-9C5F3F21413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85679-1472-4A9B-97D7-E2DEB0129FB2}" type="datetimeFigureOut">
              <a:rPr lang="pl-PL" smtClean="0"/>
              <a:pPr/>
              <a:t>04.12.2017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659D2-8048-44B0-AB79-2B662D6F955D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Nazywam</a:t>
            </a:r>
            <a:r>
              <a:rPr lang="pl-PL" baseline="0" dirty="0"/>
              <a:t> się Bartosz Szmyd i reprezentuję Zakład Biomedycyny i Genetyki Uniwersytetu Medycznego w Łodzi. W swojej pracy postaram się odpowiedzieć na pytanie Czy stan zapalny ma wpływ na raka płuca? I jak możemy te związki wykorzystać w praktyce klinicznej.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1</a:t>
            </a:fld>
            <a:endParaRPr lang="pl-P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16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Podstawy pod te rozważania zostały położne ponad</a:t>
            </a:r>
            <a:r>
              <a:rPr lang="pl-PL" baseline="0" dirty="0"/>
              <a:t> 150 lat temu, kiedy to </a:t>
            </a:r>
            <a:r>
              <a:rPr lang="pl-PL" baseline="0" dirty="0" err="1"/>
              <a:t>Virchow</a:t>
            </a:r>
            <a:r>
              <a:rPr lang="pl-PL" baseline="0" dirty="0"/>
              <a:t> poczynił następujące obserwację:</a:t>
            </a:r>
          </a:p>
          <a:p>
            <a:pPr>
              <a:buFontTx/>
              <a:buChar char="-"/>
            </a:pPr>
            <a:r>
              <a:rPr lang="pl-PL" baseline="0" dirty="0"/>
              <a:t> obecność komórek układu odpornościowego w guzie</a:t>
            </a:r>
          </a:p>
          <a:p>
            <a:pPr>
              <a:buFontTx/>
              <a:buChar char="-"/>
            </a:pPr>
            <a:r>
              <a:rPr lang="pl-PL" baseline="0" dirty="0"/>
              <a:t> zmiany nowotworowe mają tendencję do pojawiania się na miejscu toczącego się procesu zapalnego. </a:t>
            </a:r>
          </a:p>
          <a:p>
            <a:pPr>
              <a:buFontTx/>
              <a:buChar char="-"/>
            </a:pPr>
            <a:endParaRPr lang="pl-PL" baseline="0" dirty="0"/>
          </a:p>
          <a:p>
            <a:pPr>
              <a:buFontTx/>
              <a:buNone/>
            </a:pPr>
            <a:r>
              <a:rPr lang="pl-PL" baseline="0" dirty="0"/>
              <a:t>Wnioski te znajdują odzwierciedlenie w badaniach epidemiologicznych mówiących, że nawet 25% wszystkich nowotworów powstaje w wyniku przewlekłego zapalenia. Powyższe przeźrocze ma nam przypomnieć, że odpowiedź zapalna może mieć charakter zarówno pro-, jak i przeciwnowotworowy.  W naszym postawiliśmy tezę, iż badania ekspresji cytokin prozapalnych oraz </a:t>
            </a:r>
            <a:r>
              <a:rPr lang="pl-PL" baseline="0" dirty="0" err="1"/>
              <a:t>miRNA</a:t>
            </a:r>
            <a:r>
              <a:rPr lang="pl-PL" baseline="0" dirty="0"/>
              <a:t> kontrolującego te cytokiny jest obiecującym narzędziem oceny delikatnego punktu równowagi między dwoma skrajnymi efektami aktywacji układu odpornościowego.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2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 celu jej weryfikacji oceniliśmy</a:t>
            </a:r>
            <a:r>
              <a:rPr lang="pl-PL" baseline="0" dirty="0"/>
              <a:t> ekspresję Il-1b, Il-6 oraz miR-9 oraz zestawiliśmy uzyskane wyniki z danymi klinicznymi pacjentów włączonych do badania.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3</a:t>
            </a:fld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Badaniem objęto 39 pacjentów z histopatologicznie potwierdzonym </a:t>
            </a:r>
            <a:r>
              <a:rPr lang="pl-PL" dirty="0" err="1"/>
              <a:t>niedrobnokomórkowym</a:t>
            </a:r>
            <a:r>
              <a:rPr lang="pl-PL" baseline="0" dirty="0"/>
              <a:t> rakiem płuca</a:t>
            </a:r>
            <a:r>
              <a:rPr lang="pl-PL" dirty="0"/>
              <a:t> RNA zostało wyizolowane z fragmentu tkanki płuca pobranego podczas lobektomii/</a:t>
            </a:r>
            <a:r>
              <a:rPr lang="pl-PL" dirty="0" err="1"/>
              <a:t>pulmonektomii</a:t>
            </a:r>
            <a:r>
              <a:rPr lang="pl-PL" dirty="0"/>
              <a:t>. RNA</a:t>
            </a:r>
            <a:r>
              <a:rPr lang="pl-PL" baseline="0" dirty="0"/>
              <a:t> do badań </a:t>
            </a:r>
            <a:r>
              <a:rPr lang="pl-PL" dirty="0" err="1"/>
              <a:t>miRNA</a:t>
            </a:r>
            <a:r>
              <a:rPr lang="pl-PL" dirty="0"/>
              <a:t> uzyskano z </a:t>
            </a:r>
            <a:r>
              <a:rPr lang="pl-PL" dirty="0" err="1"/>
              <a:t>egzosomów</a:t>
            </a:r>
            <a:r>
              <a:rPr lang="pl-PL" dirty="0"/>
              <a:t> z surowicy krwi obwodowej pobranej przed i po zabiegu operacyjnym. 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4</a:t>
            </a:fld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Wyizolowane</a:t>
            </a:r>
            <a:r>
              <a:rPr lang="pl-PL" baseline="0" dirty="0"/>
              <a:t> RNA przepisano na </a:t>
            </a:r>
            <a:r>
              <a:rPr lang="pl-PL" baseline="0" dirty="0" err="1"/>
              <a:t>cDNA</a:t>
            </a:r>
            <a:r>
              <a:rPr lang="pl-PL" baseline="0" dirty="0"/>
              <a:t> w procesie odwrotnej transkrypcji. Następnie p</a:t>
            </a:r>
            <a:r>
              <a:rPr lang="pl-PL" dirty="0"/>
              <a:t>oziom ekspresji (RQ) oznaczono metodą </a:t>
            </a:r>
            <a:r>
              <a:rPr lang="pl-PL" dirty="0" err="1"/>
              <a:t>qPCR</a:t>
            </a:r>
            <a:r>
              <a:rPr lang="pl-PL" dirty="0"/>
              <a:t>, na podstawie metody 2</a:t>
            </a:r>
            <a:r>
              <a:rPr lang="pl-PL" baseline="30000" dirty="0"/>
              <a:t>-</a:t>
            </a:r>
            <a:r>
              <a:rPr lang="en-US" baseline="30000" dirty="0"/>
              <a:t>ΔΔ</a:t>
            </a:r>
            <a:r>
              <a:rPr lang="pl-PL" baseline="30000" dirty="0" err="1"/>
              <a:t>Ct</a:t>
            </a:r>
            <a:r>
              <a:rPr lang="pl-PL" dirty="0"/>
              <a:t> względem </a:t>
            </a:r>
            <a:r>
              <a:rPr lang="pl-PL" dirty="0" err="1"/>
              <a:t>β-aktyny</a:t>
            </a:r>
            <a:r>
              <a:rPr lang="pl-PL" dirty="0"/>
              <a:t> dla</a:t>
            </a:r>
            <a:r>
              <a:rPr lang="pl-PL" baseline="0" dirty="0"/>
              <a:t> genów</a:t>
            </a:r>
            <a:r>
              <a:rPr lang="pl-PL" dirty="0"/>
              <a:t> i global </a:t>
            </a:r>
            <a:r>
              <a:rPr lang="pl-PL" dirty="0" err="1"/>
              <a:t>normalization</a:t>
            </a:r>
            <a:r>
              <a:rPr lang="pl-PL" dirty="0"/>
              <a:t> dla</a:t>
            </a:r>
            <a:r>
              <a:rPr lang="pl-PL" baseline="0" dirty="0"/>
              <a:t> </a:t>
            </a:r>
            <a:r>
              <a:rPr lang="pl-PL" dirty="0" err="1"/>
              <a:t>miRNA</a:t>
            </a:r>
            <a:r>
              <a:rPr lang="pl-PL" dirty="0"/>
              <a:t>. Do analizy statystycznej wykorzystano program </a:t>
            </a:r>
            <a:r>
              <a:rPr lang="pl-PL" dirty="0" err="1"/>
              <a:t>Statistica</a:t>
            </a:r>
            <a:r>
              <a:rPr lang="pl-PL" dirty="0"/>
              <a:t> 13.1.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7</a:t>
            </a:fld>
            <a:endParaRPr 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</a:t>
            </a:r>
            <a:r>
              <a:rPr lang="pl-PL" baseline="0" dirty="0"/>
              <a:t> badaniu wykorzystano wysokiej jakości odczynniki, z którymi mamy dobre doświadczenie.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8</a:t>
            </a:fld>
            <a:endParaRPr 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1443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WTF – jest </a:t>
            </a:r>
            <a:r>
              <a:rPr lang="en-US" dirty="0" err="1"/>
              <a:t>tylko</a:t>
            </a:r>
            <a:r>
              <a:rPr lang="en-US" dirty="0"/>
              <a:t> </a:t>
            </a:r>
            <a:r>
              <a:rPr lang="en-US" dirty="0" err="1"/>
              <a:t>kilka</a:t>
            </a:r>
            <a:r>
              <a:rPr lang="en-US" dirty="0"/>
              <a:t> </a:t>
            </a:r>
            <a:r>
              <a:rPr lang="en-US" dirty="0" err="1"/>
              <a:t>takich</a:t>
            </a:r>
            <a:r>
              <a:rPr lang="en-US" dirty="0"/>
              <a:t> </a:t>
            </a:r>
            <a:r>
              <a:rPr lang="en-US" dirty="0" err="1"/>
              <a:t>dużych</a:t>
            </a:r>
            <a:r>
              <a:rPr lang="en-US" dirty="0"/>
              <a:t>, ale </a:t>
            </a:r>
            <a:r>
              <a:rPr lang="en-US" dirty="0" err="1"/>
              <a:t>statistica</a:t>
            </a:r>
            <a:r>
              <a:rPr lang="en-US" dirty="0"/>
              <a:t> </a:t>
            </a:r>
            <a:r>
              <a:rPr lang="en-US" dirty="0" err="1"/>
              <a:t>ich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odrzuca</a:t>
            </a:r>
            <a:r>
              <a:rPr lang="en-US" dirty="0"/>
              <a:t> – </a:t>
            </a:r>
            <a:r>
              <a:rPr lang="en-US" dirty="0" err="1"/>
              <a:t>powinny</a:t>
            </a:r>
            <a:r>
              <a:rPr lang="en-US" dirty="0"/>
              <a:t> </a:t>
            </a:r>
            <a:r>
              <a:rPr lang="en-US" dirty="0" err="1"/>
              <a:t>zostać</a:t>
            </a:r>
            <a:r>
              <a:rPr lang="en-US" dirty="0"/>
              <a:t>?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8595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9093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04.12.2017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04.12.2017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04.12.2017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04.12.2017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04.12.2017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04.12.2017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04.12.2017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04.12.2017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04.12.2017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04.12.2017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04.12.2017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04.12.2017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t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4221088"/>
            <a:ext cx="9144000" cy="1008112"/>
          </a:xfrm>
        </p:spPr>
        <p:txBody>
          <a:bodyPr>
            <a:normAutofit/>
          </a:bodyPr>
          <a:lstStyle/>
          <a:p>
            <a:pPr algn="l"/>
            <a:r>
              <a:rPr lang="pl-PL" sz="4000" b="1" dirty="0"/>
              <a:t>Czy stan zapalny ma wpływ na raka płuca? </a:t>
            </a:r>
            <a:endParaRPr lang="pl-PL" sz="40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0" y="5157192"/>
            <a:ext cx="9144000" cy="2135088"/>
          </a:xfrm>
        </p:spPr>
        <p:txBody>
          <a:bodyPr>
            <a:normAutofit/>
          </a:bodyPr>
          <a:lstStyle/>
          <a:p>
            <a:pPr algn="l"/>
            <a:r>
              <a:rPr lang="pl-PL" sz="2200" u="sng" dirty="0"/>
              <a:t>B. Szmyd</a:t>
            </a:r>
            <a:r>
              <a:rPr lang="pl-PL" sz="2200" u="sng" baseline="30000" dirty="0"/>
              <a:t>1</a:t>
            </a:r>
            <a:r>
              <a:rPr lang="pl-PL" sz="2200" dirty="0"/>
              <a:t>, M. Kaszkowiak</a:t>
            </a:r>
            <a:r>
              <a:rPr lang="pl-PL" sz="2200" baseline="30000" dirty="0"/>
              <a:t>1</a:t>
            </a:r>
            <a:r>
              <a:rPr lang="pl-PL" sz="2200" dirty="0"/>
              <a:t>, A. Dutkowska</a:t>
            </a:r>
            <a:r>
              <a:rPr lang="pl-PL" sz="2200" baseline="30000" dirty="0"/>
              <a:t>2</a:t>
            </a:r>
            <a:r>
              <a:rPr lang="pl-PL" sz="2200" dirty="0"/>
              <a:t>, D. Domańska-Senderowska</a:t>
            </a:r>
            <a:r>
              <a:rPr lang="pl-PL" sz="2200" baseline="30000" dirty="0"/>
              <a:t>1</a:t>
            </a:r>
            <a:r>
              <a:rPr lang="pl-PL" sz="2200" dirty="0"/>
              <a:t>, 	        D. Pastuszak-Lewandoska</a:t>
            </a:r>
            <a:r>
              <a:rPr lang="pl-PL" sz="2200" baseline="30000" dirty="0"/>
              <a:t>1</a:t>
            </a:r>
            <a:r>
              <a:rPr lang="pl-PL" sz="2200" dirty="0"/>
              <a:t>, E. Brzeziańska-Lasota</a:t>
            </a:r>
            <a:r>
              <a:rPr lang="pl-PL" sz="2200" baseline="30000" dirty="0"/>
              <a:t>1</a:t>
            </a:r>
            <a:r>
              <a:rPr lang="pl-PL" sz="2200" dirty="0"/>
              <a:t>, A. Antczak</a:t>
            </a:r>
            <a:r>
              <a:rPr lang="pl-PL" sz="2200" baseline="30000" dirty="0"/>
              <a:t>2</a:t>
            </a:r>
            <a:endParaRPr lang="pl-PL" sz="2200" dirty="0"/>
          </a:p>
          <a:p>
            <a:pPr algn="l"/>
            <a:r>
              <a:rPr lang="pl-PL" sz="2200" baseline="30000" dirty="0"/>
              <a:t>1</a:t>
            </a:r>
            <a:r>
              <a:rPr lang="pl-PL" sz="2200" dirty="0"/>
              <a:t>Zakład Biomedycyny i Genetyki, Uniwersytet Medyczny w Łodzi</a:t>
            </a:r>
          </a:p>
          <a:p>
            <a:pPr algn="l"/>
            <a:r>
              <a:rPr lang="pl-PL" sz="2200" baseline="30000" dirty="0"/>
              <a:t>2 </a:t>
            </a:r>
            <a:r>
              <a:rPr lang="pl-PL" sz="2200" dirty="0"/>
              <a:t>Klinika Onkologii Ogólnej i Pulmonologicznej, Uniwersytet Medyczny w Łodzi</a:t>
            </a:r>
          </a:p>
          <a:p>
            <a:endParaRPr lang="pl-PL" dirty="0"/>
          </a:p>
        </p:txBody>
      </p:sp>
      <p:pic>
        <p:nvPicPr>
          <p:cNvPr id="1026" name="Picture 2" descr="Znalezione obrazy dla zapytania lung canc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44371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iekt 6">
            <a:extLst>
              <a:ext uri="{FF2B5EF4-FFF2-40B4-BE49-F238E27FC236}">
                <a16:creationId xmlns:a16="http://schemas.microsoft.com/office/drawing/2014/main" id="{D84738A8-5279-4E61-AE5D-3D2D65F75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638612"/>
              </p:ext>
            </p:extLst>
          </p:nvPr>
        </p:nvGraphicFramePr>
        <p:xfrm>
          <a:off x="4407691" y="3514505"/>
          <a:ext cx="3644106" cy="27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Graph" r:id="rId4" imgW="5943600" imgH="4462200" progId="STATISTICA.Graph">
                  <p:embed/>
                </p:oleObj>
              </mc:Choice>
              <mc:Fallback>
                <p:oleObj name="Graph" r:id="rId4" imgW="5943600" imgH="4462200" progId="STATISTICA.Graph">
                  <p:embed/>
                  <p:pic>
                    <p:nvPicPr>
                      <p:cNvPr id="7" name="Obiekt 6">
                        <a:extLst>
                          <a:ext uri="{FF2B5EF4-FFF2-40B4-BE49-F238E27FC236}">
                            <a16:creationId xmlns:a16="http://schemas.microsoft.com/office/drawing/2014/main" id="{D84738A8-5279-4E61-AE5D-3D2D65F75D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07691" y="3514505"/>
                        <a:ext cx="3644106" cy="273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ole tekstowe 7">
            <a:extLst>
              <a:ext uri="{FF2B5EF4-FFF2-40B4-BE49-F238E27FC236}">
                <a16:creationId xmlns:a16="http://schemas.microsoft.com/office/drawing/2014/main" id="{6D933E18-258C-4D66-A13D-3F584E0AB4E0}"/>
              </a:ext>
            </a:extLst>
          </p:cNvPr>
          <p:cNvSpPr txBox="1"/>
          <p:nvPr/>
        </p:nvSpPr>
        <p:spPr>
          <a:xfrm>
            <a:off x="4355976" y="6250505"/>
            <a:ext cx="5313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Ryc</a:t>
            </a:r>
            <a:r>
              <a:rPr lang="en-US" sz="1400" b="1" dirty="0"/>
              <a:t>. 2 </a:t>
            </a:r>
            <a:r>
              <a:rPr lang="en-US" sz="1400" dirty="0" err="1"/>
              <a:t>Różnica</a:t>
            </a:r>
            <a:r>
              <a:rPr lang="en-US" sz="1400" dirty="0"/>
              <a:t> </a:t>
            </a:r>
            <a:r>
              <a:rPr lang="en-US" sz="1400" dirty="0" err="1"/>
              <a:t>ekspresji</a:t>
            </a:r>
            <a:r>
              <a:rPr lang="en-US" sz="1400" dirty="0"/>
              <a:t> IL-1b </a:t>
            </a:r>
            <a:r>
              <a:rPr lang="en-US" sz="1400" dirty="0" err="1"/>
              <a:t>między</a:t>
            </a:r>
            <a:r>
              <a:rPr lang="en-US" sz="1400" dirty="0"/>
              <a:t> </a:t>
            </a:r>
            <a:r>
              <a:rPr lang="en-US" sz="1400" dirty="0" err="1"/>
              <a:t>tkanką</a:t>
            </a:r>
            <a:r>
              <a:rPr lang="en-US" sz="1400" dirty="0"/>
              <a:t> </a:t>
            </a:r>
            <a:r>
              <a:rPr lang="en-US" sz="1400" dirty="0" err="1"/>
              <a:t>nowotworową</a:t>
            </a:r>
            <a:r>
              <a:rPr lang="en-US" sz="1400" dirty="0"/>
              <a:t> a </a:t>
            </a:r>
            <a:r>
              <a:rPr lang="en-US" sz="1400" dirty="0" err="1"/>
              <a:t>marginesem</a:t>
            </a:r>
            <a:r>
              <a:rPr lang="en-US" sz="1400" dirty="0"/>
              <a:t> </a:t>
            </a:r>
            <a:r>
              <a:rPr lang="en-US" sz="1400" dirty="0" err="1"/>
              <a:t>operacyjnym</a:t>
            </a:r>
            <a:r>
              <a:rPr lang="en-US" sz="1400" dirty="0"/>
              <a:t> </a:t>
            </a:r>
            <a:r>
              <a:rPr lang="en-US" sz="1400" b="1" dirty="0"/>
              <a:t>(p&lt;0.001; test UM-W)</a:t>
            </a:r>
            <a:endParaRPr lang="pl-PL" sz="1400" b="1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C72D0B3-5C1D-4ECE-ACAC-224B5E77C8BD}"/>
              </a:ext>
            </a:extLst>
          </p:cNvPr>
          <p:cNvSpPr txBox="1"/>
          <p:nvPr/>
        </p:nvSpPr>
        <p:spPr>
          <a:xfrm>
            <a:off x="190158" y="3081885"/>
            <a:ext cx="4375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Ryc</a:t>
            </a:r>
            <a:r>
              <a:rPr lang="en-US" sz="1400" b="1" dirty="0"/>
              <a:t>. 1 </a:t>
            </a:r>
            <a:r>
              <a:rPr lang="en-US" sz="1400" dirty="0" err="1"/>
              <a:t>Różnica</a:t>
            </a:r>
            <a:r>
              <a:rPr lang="en-US" sz="1400" dirty="0"/>
              <a:t> </a:t>
            </a:r>
            <a:r>
              <a:rPr lang="en-US" sz="1400" dirty="0" err="1"/>
              <a:t>ekspresji</a:t>
            </a:r>
            <a:r>
              <a:rPr lang="en-US" sz="1400" dirty="0"/>
              <a:t> IL-6 </a:t>
            </a:r>
            <a:r>
              <a:rPr lang="en-US" sz="1400" dirty="0" err="1"/>
              <a:t>między</a:t>
            </a:r>
            <a:r>
              <a:rPr lang="en-US" sz="1400" dirty="0"/>
              <a:t> </a:t>
            </a:r>
            <a:r>
              <a:rPr lang="en-US" sz="1400" dirty="0" err="1"/>
              <a:t>tkanką</a:t>
            </a:r>
            <a:r>
              <a:rPr lang="en-US" sz="1400" dirty="0"/>
              <a:t> </a:t>
            </a:r>
            <a:r>
              <a:rPr lang="en-US" sz="1400" dirty="0" err="1"/>
              <a:t>nowotworową</a:t>
            </a:r>
            <a:r>
              <a:rPr lang="en-US" sz="1400" dirty="0"/>
              <a:t> a </a:t>
            </a:r>
            <a:r>
              <a:rPr lang="en-US" sz="1400" dirty="0" err="1"/>
              <a:t>marginesem</a:t>
            </a:r>
            <a:r>
              <a:rPr lang="en-US" sz="1400" dirty="0"/>
              <a:t> </a:t>
            </a:r>
            <a:r>
              <a:rPr lang="en-US" sz="1400" dirty="0" err="1"/>
              <a:t>operacyjnym</a:t>
            </a:r>
            <a:r>
              <a:rPr lang="en-US" sz="1400" dirty="0"/>
              <a:t> </a:t>
            </a:r>
            <a:r>
              <a:rPr lang="en-US" sz="1400" b="1" dirty="0"/>
              <a:t>(p&lt;0,001; test UM-W)</a:t>
            </a:r>
            <a:endParaRPr lang="pl-PL" sz="1400" b="1" dirty="0"/>
          </a:p>
        </p:txBody>
      </p:sp>
      <p:graphicFrame>
        <p:nvGraphicFramePr>
          <p:cNvPr id="6" name="Obiekt 5">
            <a:extLst>
              <a:ext uri="{FF2B5EF4-FFF2-40B4-BE49-F238E27FC236}">
                <a16:creationId xmlns:a16="http://schemas.microsoft.com/office/drawing/2014/main" id="{489E675C-D2E9-4BE4-A7F8-AE34DEBE87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108634"/>
              </p:ext>
            </p:extLst>
          </p:nvPr>
        </p:nvGraphicFramePr>
        <p:xfrm>
          <a:off x="407679" y="256614"/>
          <a:ext cx="3644107" cy="27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Graph" r:id="rId6" imgW="5943600" imgH="4462200" progId="STATISTICA.Graph">
                  <p:embed/>
                </p:oleObj>
              </mc:Choice>
              <mc:Fallback>
                <p:oleObj name="Graph" r:id="rId6" imgW="5943600" imgH="4462200" progId="STATISTICA.Graph">
                  <p:embed/>
                  <p:pic>
                    <p:nvPicPr>
                      <p:cNvPr id="6" name="Obiekt 5">
                        <a:extLst>
                          <a:ext uri="{FF2B5EF4-FFF2-40B4-BE49-F238E27FC236}">
                            <a16:creationId xmlns:a16="http://schemas.microsoft.com/office/drawing/2014/main" id="{489E675C-D2E9-4BE4-A7F8-AE34DEBE87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7679" y="256614"/>
                        <a:ext cx="3644107" cy="273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upa 26">
            <a:extLst>
              <a:ext uri="{FF2B5EF4-FFF2-40B4-BE49-F238E27FC236}">
                <a16:creationId xmlns:a16="http://schemas.microsoft.com/office/drawing/2014/main" id="{2217D796-721D-4E2F-A570-D2EB58CAC3F2}"/>
              </a:ext>
            </a:extLst>
          </p:cNvPr>
          <p:cNvGrpSpPr/>
          <p:nvPr/>
        </p:nvGrpSpPr>
        <p:grpSpPr>
          <a:xfrm>
            <a:off x="1619672" y="116632"/>
            <a:ext cx="1584176" cy="2101268"/>
            <a:chOff x="139114" y="4072715"/>
            <a:chExt cx="1584176" cy="2101268"/>
          </a:xfrm>
        </p:grpSpPr>
        <p:cxnSp>
          <p:nvCxnSpPr>
            <p:cNvPr id="28" name="Łącznik prosty ze strzałką 27">
              <a:extLst>
                <a:ext uri="{FF2B5EF4-FFF2-40B4-BE49-F238E27FC236}">
                  <a16:creationId xmlns:a16="http://schemas.microsoft.com/office/drawing/2014/main" id="{4EA35BB9-0447-4BEE-8C3E-54110F4FA3F0}"/>
                </a:ext>
              </a:extLst>
            </p:cNvPr>
            <p:cNvCxnSpPr>
              <a:cxnSpLocks/>
            </p:cNvCxnSpPr>
            <p:nvPr/>
          </p:nvCxnSpPr>
          <p:spPr>
            <a:xfrm>
              <a:off x="139114" y="4365104"/>
              <a:ext cx="0" cy="18088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Łącznik prosty 28">
              <a:extLst>
                <a:ext uri="{FF2B5EF4-FFF2-40B4-BE49-F238E27FC236}">
                  <a16:creationId xmlns:a16="http://schemas.microsoft.com/office/drawing/2014/main" id="{69780187-51D2-4796-9820-AD7C572C9817}"/>
                </a:ext>
              </a:extLst>
            </p:cNvPr>
            <p:cNvCxnSpPr>
              <a:cxnSpLocks/>
            </p:cNvCxnSpPr>
            <p:nvPr/>
          </p:nvCxnSpPr>
          <p:spPr>
            <a:xfrm>
              <a:off x="139114" y="4365104"/>
              <a:ext cx="15841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Łącznik prosty ze strzałką 29">
              <a:extLst>
                <a:ext uri="{FF2B5EF4-FFF2-40B4-BE49-F238E27FC236}">
                  <a16:creationId xmlns:a16="http://schemas.microsoft.com/office/drawing/2014/main" id="{E53C19C7-0A42-490B-AA98-6E196110C6AF}"/>
                </a:ext>
              </a:extLst>
            </p:cNvPr>
            <p:cNvCxnSpPr>
              <a:cxnSpLocks/>
            </p:cNvCxnSpPr>
            <p:nvPr/>
          </p:nvCxnSpPr>
          <p:spPr>
            <a:xfrm>
              <a:off x="1723290" y="4365103"/>
              <a:ext cx="0" cy="1533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ole tekstowe 30">
              <a:extLst>
                <a:ext uri="{FF2B5EF4-FFF2-40B4-BE49-F238E27FC236}">
                  <a16:creationId xmlns:a16="http://schemas.microsoft.com/office/drawing/2014/main" id="{B86BB8DC-0F64-40AD-8CBF-26F2107B9807}"/>
                </a:ext>
              </a:extLst>
            </p:cNvPr>
            <p:cNvSpPr txBox="1"/>
            <p:nvPr/>
          </p:nvSpPr>
          <p:spPr>
            <a:xfrm>
              <a:off x="771986" y="4072715"/>
              <a:ext cx="216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*</a:t>
              </a:r>
            </a:p>
          </p:txBody>
        </p:sp>
      </p:grpSp>
      <p:grpSp>
        <p:nvGrpSpPr>
          <p:cNvPr id="33" name="Grupa 32">
            <a:extLst>
              <a:ext uri="{FF2B5EF4-FFF2-40B4-BE49-F238E27FC236}">
                <a16:creationId xmlns:a16="http://schemas.microsoft.com/office/drawing/2014/main" id="{51F1E5BC-6999-4922-BB3C-2E286FFD5900}"/>
              </a:ext>
            </a:extLst>
          </p:cNvPr>
          <p:cNvGrpSpPr/>
          <p:nvPr/>
        </p:nvGrpSpPr>
        <p:grpSpPr>
          <a:xfrm>
            <a:off x="5580112" y="3366823"/>
            <a:ext cx="1584176" cy="1934385"/>
            <a:chOff x="139114" y="4072715"/>
            <a:chExt cx="1584176" cy="1934385"/>
          </a:xfrm>
        </p:grpSpPr>
        <p:cxnSp>
          <p:nvCxnSpPr>
            <p:cNvPr id="34" name="Łącznik prosty ze strzałką 33">
              <a:extLst>
                <a:ext uri="{FF2B5EF4-FFF2-40B4-BE49-F238E27FC236}">
                  <a16:creationId xmlns:a16="http://schemas.microsoft.com/office/drawing/2014/main" id="{890860EF-825E-4186-977A-4CAD520D5709}"/>
                </a:ext>
              </a:extLst>
            </p:cNvPr>
            <p:cNvCxnSpPr>
              <a:cxnSpLocks/>
            </p:cNvCxnSpPr>
            <p:nvPr/>
          </p:nvCxnSpPr>
          <p:spPr>
            <a:xfrm>
              <a:off x="139114" y="4365104"/>
              <a:ext cx="0" cy="16419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Łącznik prosty 34">
              <a:extLst>
                <a:ext uri="{FF2B5EF4-FFF2-40B4-BE49-F238E27FC236}">
                  <a16:creationId xmlns:a16="http://schemas.microsoft.com/office/drawing/2014/main" id="{EBCE9FEE-4880-4B06-9500-548787858707}"/>
                </a:ext>
              </a:extLst>
            </p:cNvPr>
            <p:cNvCxnSpPr>
              <a:cxnSpLocks/>
            </p:cNvCxnSpPr>
            <p:nvPr/>
          </p:nvCxnSpPr>
          <p:spPr>
            <a:xfrm>
              <a:off x="139114" y="4365104"/>
              <a:ext cx="15841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Łącznik prosty ze strzałką 35">
              <a:extLst>
                <a:ext uri="{FF2B5EF4-FFF2-40B4-BE49-F238E27FC236}">
                  <a16:creationId xmlns:a16="http://schemas.microsoft.com/office/drawing/2014/main" id="{8D34F59A-34FF-4A82-A3F6-9F006CAB7AB9}"/>
                </a:ext>
              </a:extLst>
            </p:cNvPr>
            <p:cNvCxnSpPr>
              <a:cxnSpLocks/>
            </p:cNvCxnSpPr>
            <p:nvPr/>
          </p:nvCxnSpPr>
          <p:spPr>
            <a:xfrm>
              <a:off x="1723290" y="4365103"/>
              <a:ext cx="0" cy="1533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pole tekstowe 36">
              <a:extLst>
                <a:ext uri="{FF2B5EF4-FFF2-40B4-BE49-F238E27FC236}">
                  <a16:creationId xmlns:a16="http://schemas.microsoft.com/office/drawing/2014/main" id="{01313A9D-F0B5-4096-B7BC-DFFB108DB8C9}"/>
                </a:ext>
              </a:extLst>
            </p:cNvPr>
            <p:cNvSpPr txBox="1"/>
            <p:nvPr/>
          </p:nvSpPr>
          <p:spPr>
            <a:xfrm>
              <a:off x="771986" y="4072715"/>
              <a:ext cx="216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56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iekt 3">
            <a:extLst>
              <a:ext uri="{FF2B5EF4-FFF2-40B4-BE49-F238E27FC236}">
                <a16:creationId xmlns:a16="http://schemas.microsoft.com/office/drawing/2014/main" id="{DB4BF6E1-1AB0-4ACF-AD06-7989FACE01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177982"/>
              </p:ext>
            </p:extLst>
          </p:nvPr>
        </p:nvGraphicFramePr>
        <p:xfrm>
          <a:off x="975590" y="260648"/>
          <a:ext cx="7192819" cy="5400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Graph" r:id="rId4" imgW="5943600" imgH="4462200" progId="Statistica.Graph">
                  <p:embed/>
                </p:oleObj>
              </mc:Choice>
              <mc:Fallback>
                <p:oleObj name="Graph" r:id="rId4" imgW="5943600" imgH="4462200" progId="Statistica.Graph">
                  <p:embed/>
                  <p:pic>
                    <p:nvPicPr>
                      <p:cNvPr id="4" name="Obiekt 3">
                        <a:extLst>
                          <a:ext uri="{FF2B5EF4-FFF2-40B4-BE49-F238E27FC236}">
                            <a16:creationId xmlns:a16="http://schemas.microsoft.com/office/drawing/2014/main" id="{DB4BF6E1-1AB0-4ACF-AD06-7989FACE01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5590" y="260648"/>
                        <a:ext cx="7192819" cy="5400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pole tekstowe 4">
            <a:extLst>
              <a:ext uri="{FF2B5EF4-FFF2-40B4-BE49-F238E27FC236}">
                <a16:creationId xmlns:a16="http://schemas.microsoft.com/office/drawing/2014/main" id="{A1E5C000-C152-48E1-9E5F-73C9F959E9B7}"/>
              </a:ext>
            </a:extLst>
          </p:cNvPr>
          <p:cNvSpPr txBox="1"/>
          <p:nvPr/>
        </p:nvSpPr>
        <p:spPr>
          <a:xfrm>
            <a:off x="1187624" y="5877272"/>
            <a:ext cx="729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Ryc</a:t>
            </a:r>
            <a:r>
              <a:rPr lang="en-US" b="1" dirty="0"/>
              <a:t>. 3 </a:t>
            </a:r>
            <a:r>
              <a:rPr lang="en-US" dirty="0" err="1"/>
              <a:t>Różnice</a:t>
            </a:r>
            <a:r>
              <a:rPr lang="en-US" dirty="0"/>
              <a:t> </a:t>
            </a:r>
            <a:r>
              <a:rPr lang="en-US" dirty="0" err="1"/>
              <a:t>między</a:t>
            </a:r>
            <a:r>
              <a:rPr lang="en-US" dirty="0"/>
              <a:t> 1 a 2  </a:t>
            </a:r>
            <a:r>
              <a:rPr lang="en-US" dirty="0" err="1"/>
              <a:t>stopniem</a:t>
            </a:r>
            <a:r>
              <a:rPr lang="en-US" dirty="0"/>
              <a:t> </a:t>
            </a:r>
            <a:r>
              <a:rPr lang="en-US" dirty="0" err="1"/>
              <a:t>rozwoju</a:t>
            </a:r>
            <a:r>
              <a:rPr lang="en-US" dirty="0"/>
              <a:t> </a:t>
            </a:r>
            <a:r>
              <a:rPr lang="en-US" dirty="0" err="1"/>
              <a:t>guza</a:t>
            </a:r>
            <a:r>
              <a:rPr lang="en-US" dirty="0"/>
              <a:t> (</a:t>
            </a:r>
            <a:r>
              <a:rPr lang="en-US" dirty="0" err="1"/>
              <a:t>cT</a:t>
            </a:r>
            <a:r>
              <a:rPr lang="en-US" dirty="0"/>
              <a:t>) w </a:t>
            </a:r>
            <a:r>
              <a:rPr lang="en-US" dirty="0" err="1"/>
              <a:t>skali</a:t>
            </a:r>
            <a:r>
              <a:rPr lang="en-US" dirty="0"/>
              <a:t> </a:t>
            </a:r>
            <a:r>
              <a:rPr lang="en-US" dirty="0" err="1"/>
              <a:t>cTNM</a:t>
            </a:r>
            <a:r>
              <a:rPr lang="en-US" dirty="0"/>
              <a:t> </a:t>
            </a:r>
            <a:r>
              <a:rPr lang="en-US" b="1" dirty="0"/>
              <a:t>(p&lt;0,001; test UM-W)</a:t>
            </a:r>
            <a:endParaRPr lang="pl-PL" b="1" dirty="0"/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F752E251-F4B7-458F-8D12-B5E707D15DF6}"/>
              </a:ext>
            </a:extLst>
          </p:cNvPr>
          <p:cNvGrpSpPr/>
          <p:nvPr/>
        </p:nvGrpSpPr>
        <p:grpSpPr>
          <a:xfrm>
            <a:off x="3493416" y="-99394"/>
            <a:ext cx="3096346" cy="4680522"/>
            <a:chOff x="8038" y="4072715"/>
            <a:chExt cx="1892211" cy="4055974"/>
          </a:xfrm>
        </p:grpSpPr>
        <p:cxnSp>
          <p:nvCxnSpPr>
            <p:cNvPr id="7" name="Łącznik prosty ze strzałką 6">
              <a:extLst>
                <a:ext uri="{FF2B5EF4-FFF2-40B4-BE49-F238E27FC236}">
                  <a16:creationId xmlns:a16="http://schemas.microsoft.com/office/drawing/2014/main" id="{92D2A6CA-BE84-44E6-A1C9-6F8433352B31}"/>
                </a:ext>
              </a:extLst>
            </p:cNvPr>
            <p:cNvCxnSpPr>
              <a:cxnSpLocks/>
            </p:cNvCxnSpPr>
            <p:nvPr/>
          </p:nvCxnSpPr>
          <p:spPr>
            <a:xfrm>
              <a:off x="8038" y="4365104"/>
              <a:ext cx="0" cy="4564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Łącznik prosty 7">
              <a:extLst>
                <a:ext uri="{FF2B5EF4-FFF2-40B4-BE49-F238E27FC236}">
                  <a16:creationId xmlns:a16="http://schemas.microsoft.com/office/drawing/2014/main" id="{64A97CF4-A20E-40E3-89CE-3E4766229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38" y="4365104"/>
              <a:ext cx="18922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ze strzałką 8">
              <a:extLst>
                <a:ext uri="{FF2B5EF4-FFF2-40B4-BE49-F238E27FC236}">
                  <a16:creationId xmlns:a16="http://schemas.microsoft.com/office/drawing/2014/main" id="{6A788D0B-610D-40D9-B533-B8ED7C89CFD0}"/>
                </a:ext>
              </a:extLst>
            </p:cNvPr>
            <p:cNvCxnSpPr>
              <a:cxnSpLocks/>
            </p:cNvCxnSpPr>
            <p:nvPr/>
          </p:nvCxnSpPr>
          <p:spPr>
            <a:xfrm>
              <a:off x="1899310" y="4365104"/>
              <a:ext cx="0" cy="37635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pole tekstowe 9">
              <a:extLst>
                <a:ext uri="{FF2B5EF4-FFF2-40B4-BE49-F238E27FC236}">
                  <a16:creationId xmlns:a16="http://schemas.microsoft.com/office/drawing/2014/main" id="{4E91CE54-DDA0-4842-9E5B-63A6DEE794C3}"/>
                </a:ext>
              </a:extLst>
            </p:cNvPr>
            <p:cNvSpPr txBox="1"/>
            <p:nvPr/>
          </p:nvSpPr>
          <p:spPr>
            <a:xfrm>
              <a:off x="771986" y="4072715"/>
              <a:ext cx="216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8507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iekt 4">
            <a:extLst>
              <a:ext uri="{FF2B5EF4-FFF2-40B4-BE49-F238E27FC236}">
                <a16:creationId xmlns:a16="http://schemas.microsoft.com/office/drawing/2014/main" id="{4B91BE1E-2189-4A20-9818-5501BB925C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365870"/>
              </p:ext>
            </p:extLst>
          </p:nvPr>
        </p:nvGraphicFramePr>
        <p:xfrm>
          <a:off x="-2" y="116632"/>
          <a:ext cx="4603084" cy="34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Graph" r:id="rId3" imgW="5943600" imgH="4462200" progId="Statistica.Graph">
                  <p:embed/>
                </p:oleObj>
              </mc:Choice>
              <mc:Fallback>
                <p:oleObj name="Graph" r:id="rId3" imgW="5943600" imgH="4462200" progId="Statistica.Graph">
                  <p:embed/>
                  <p:pic>
                    <p:nvPicPr>
                      <p:cNvPr id="5" name="Obiekt 4">
                        <a:extLst>
                          <a:ext uri="{FF2B5EF4-FFF2-40B4-BE49-F238E27FC236}">
                            <a16:creationId xmlns:a16="http://schemas.microsoft.com/office/drawing/2014/main" id="{4B91BE1E-2189-4A20-9818-5501BB925C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" y="116632"/>
                        <a:ext cx="4603084" cy="345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iekt 5">
            <a:extLst>
              <a:ext uri="{FF2B5EF4-FFF2-40B4-BE49-F238E27FC236}">
                <a16:creationId xmlns:a16="http://schemas.microsoft.com/office/drawing/2014/main" id="{91E00BDE-7CC1-40DF-9390-981A9B505E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087899"/>
              </p:ext>
            </p:extLst>
          </p:nvPr>
        </p:nvGraphicFramePr>
        <p:xfrm>
          <a:off x="4540920" y="2204864"/>
          <a:ext cx="4603080" cy="34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Graph" r:id="rId5" imgW="5943600" imgH="4462200" progId="Statistica.Graph">
                  <p:embed/>
                </p:oleObj>
              </mc:Choice>
              <mc:Fallback>
                <p:oleObj name="Graph" r:id="rId5" imgW="5943600" imgH="4462200" progId="Statistica.Graph">
                  <p:embed/>
                  <p:pic>
                    <p:nvPicPr>
                      <p:cNvPr id="6" name="Obiekt 5">
                        <a:extLst>
                          <a:ext uri="{FF2B5EF4-FFF2-40B4-BE49-F238E27FC236}">
                            <a16:creationId xmlns:a16="http://schemas.microsoft.com/office/drawing/2014/main" id="{91E00BDE-7CC1-40DF-9390-981A9B505E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40920" y="2204864"/>
                        <a:ext cx="4603080" cy="345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0FDDEAE6-85FE-4F39-8D84-9E252DD4B391}"/>
              </a:ext>
            </a:extLst>
          </p:cNvPr>
          <p:cNvSpPr txBox="1"/>
          <p:nvPr/>
        </p:nvSpPr>
        <p:spPr>
          <a:xfrm>
            <a:off x="210468" y="3643559"/>
            <a:ext cx="4345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Ryc</a:t>
            </a:r>
            <a:r>
              <a:rPr lang="en-US" b="1" dirty="0"/>
              <a:t>. 4 </a:t>
            </a:r>
            <a:r>
              <a:rPr lang="en-US" dirty="0" err="1"/>
              <a:t>Korelacja</a:t>
            </a:r>
            <a:r>
              <a:rPr lang="en-US" dirty="0"/>
              <a:t> </a:t>
            </a:r>
            <a:r>
              <a:rPr lang="en-US" dirty="0" err="1"/>
              <a:t>między</a:t>
            </a:r>
            <a:r>
              <a:rPr lang="en-US" dirty="0"/>
              <a:t> </a:t>
            </a:r>
            <a:r>
              <a:rPr lang="en-US" dirty="0" err="1"/>
              <a:t>liczbą</a:t>
            </a:r>
            <a:r>
              <a:rPr lang="en-US" dirty="0"/>
              <a:t> </a:t>
            </a:r>
            <a:r>
              <a:rPr lang="en-US" dirty="0" err="1"/>
              <a:t>paczkolat</a:t>
            </a:r>
            <a:r>
              <a:rPr lang="en-US" dirty="0"/>
              <a:t>        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ekspresją</a:t>
            </a:r>
            <a:r>
              <a:rPr lang="en-US" dirty="0"/>
              <a:t> IL-1b </a:t>
            </a:r>
            <a:r>
              <a:rPr lang="en-US" dirty="0" err="1"/>
              <a:t>przed</a:t>
            </a:r>
            <a:r>
              <a:rPr lang="en-US" dirty="0"/>
              <a:t> </a:t>
            </a:r>
            <a:r>
              <a:rPr lang="en-US" dirty="0" err="1"/>
              <a:t>operacją</a:t>
            </a:r>
            <a:r>
              <a:rPr lang="en-US" dirty="0"/>
              <a:t> </a:t>
            </a:r>
            <a:r>
              <a:rPr lang="en-US" b="1" dirty="0"/>
              <a:t>(p=0,02;    r=-0,4; </a:t>
            </a:r>
            <a:r>
              <a:rPr lang="en-US" b="1" dirty="0" err="1"/>
              <a:t>korelacja</a:t>
            </a:r>
            <a:r>
              <a:rPr lang="en-US" b="1" dirty="0"/>
              <a:t> rang </a:t>
            </a:r>
            <a:r>
              <a:rPr lang="en-US" b="1" dirty="0" err="1"/>
              <a:t>Spearmana</a:t>
            </a:r>
            <a:r>
              <a:rPr lang="en-US" b="1" dirty="0"/>
              <a:t>)</a:t>
            </a:r>
            <a:endParaRPr lang="pl-PL" b="1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8F4C059-1BC2-45D7-84D5-75E411D066D7}"/>
              </a:ext>
            </a:extLst>
          </p:cNvPr>
          <p:cNvSpPr txBox="1"/>
          <p:nvPr/>
        </p:nvSpPr>
        <p:spPr>
          <a:xfrm>
            <a:off x="4932040" y="5660864"/>
            <a:ext cx="4345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Ryc</a:t>
            </a:r>
            <a:r>
              <a:rPr lang="en-US" b="1" dirty="0"/>
              <a:t>. 5 </a:t>
            </a:r>
            <a:r>
              <a:rPr lang="en-US" dirty="0" err="1"/>
              <a:t>Korelacja</a:t>
            </a:r>
            <a:r>
              <a:rPr lang="en-US" dirty="0"/>
              <a:t> </a:t>
            </a:r>
            <a:r>
              <a:rPr lang="en-US" dirty="0" err="1"/>
              <a:t>między</a:t>
            </a:r>
            <a:r>
              <a:rPr lang="en-US" dirty="0"/>
              <a:t> </a:t>
            </a:r>
            <a:r>
              <a:rPr lang="en-US" dirty="0" err="1"/>
              <a:t>liczbą</a:t>
            </a:r>
            <a:r>
              <a:rPr lang="en-US" dirty="0"/>
              <a:t> </a:t>
            </a:r>
            <a:r>
              <a:rPr lang="en-US" dirty="0" err="1"/>
              <a:t>paczkolat</a:t>
            </a:r>
            <a:r>
              <a:rPr lang="en-US" dirty="0"/>
              <a:t>        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ekspresją</a:t>
            </a:r>
            <a:r>
              <a:rPr lang="en-US" dirty="0"/>
              <a:t> IL-6 </a:t>
            </a:r>
            <a:r>
              <a:rPr lang="en-US" dirty="0" err="1"/>
              <a:t>przed</a:t>
            </a:r>
            <a:r>
              <a:rPr lang="en-US" dirty="0"/>
              <a:t> </a:t>
            </a:r>
            <a:r>
              <a:rPr lang="en-US" dirty="0" err="1"/>
              <a:t>operacją</a:t>
            </a:r>
            <a:r>
              <a:rPr lang="en-US" dirty="0"/>
              <a:t> </a:t>
            </a:r>
            <a:r>
              <a:rPr lang="en-US" b="1" dirty="0"/>
              <a:t>(p=0,003;      r=-0,5; </a:t>
            </a:r>
            <a:r>
              <a:rPr lang="en-US" b="1" dirty="0" err="1"/>
              <a:t>korelacja</a:t>
            </a:r>
            <a:r>
              <a:rPr lang="en-US" b="1" dirty="0"/>
              <a:t> rang </a:t>
            </a:r>
            <a:r>
              <a:rPr lang="en-US" b="1" dirty="0" err="1"/>
              <a:t>Spearmana</a:t>
            </a:r>
            <a:r>
              <a:rPr lang="en-US" b="1" dirty="0"/>
              <a:t>)</a:t>
            </a:r>
            <a:endParaRPr lang="pl-PL" b="1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9C3BBDB-B2A5-49CA-AEEC-9C5F3F214130}"/>
              </a:ext>
            </a:extLst>
          </p:cNvPr>
          <p:cNvSpPr txBox="1"/>
          <p:nvPr/>
        </p:nvSpPr>
        <p:spPr>
          <a:xfrm>
            <a:off x="5580112" y="980728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!!!!Problem – </a:t>
            </a:r>
            <a:r>
              <a:rPr lang="en-GB" dirty="0" err="1"/>
              <a:t>po</a:t>
            </a:r>
            <a:r>
              <a:rPr lang="en-GB" dirty="0"/>
              <a:t> </a:t>
            </a:r>
            <a:r>
              <a:rPr lang="en-GB" dirty="0" err="1"/>
              <a:t>wywaleniu</a:t>
            </a:r>
            <a:r>
              <a:rPr lang="en-GB" dirty="0"/>
              <a:t> </a:t>
            </a:r>
            <a:r>
              <a:rPr lang="en-GB" dirty="0" err="1"/>
              <a:t>bardzo</a:t>
            </a:r>
            <a:r>
              <a:rPr lang="en-GB" dirty="0"/>
              <a:t> </a:t>
            </a:r>
            <a:r>
              <a:rPr lang="en-GB" dirty="0" err="1"/>
              <a:t>odstających</a:t>
            </a:r>
            <a:r>
              <a:rPr lang="en-GB" dirty="0"/>
              <a:t> (+</a:t>
            </a:r>
            <a:r>
              <a:rPr lang="en-GB" dirty="0" err="1"/>
              <a:t>testowanie</a:t>
            </a:r>
            <a:r>
              <a:rPr lang="en-GB" dirty="0"/>
              <a:t> rang) </a:t>
            </a:r>
            <a:r>
              <a:rPr lang="en-GB" dirty="0" err="1"/>
              <a:t>mamy</a:t>
            </a:r>
            <a:r>
              <a:rPr lang="en-GB" dirty="0"/>
              <a:t> </a:t>
            </a:r>
            <a:r>
              <a:rPr lang="en-GB" dirty="0" err="1"/>
              <a:t>odwrotna</a:t>
            </a:r>
            <a:r>
              <a:rPr lang="en-GB" dirty="0"/>
              <a:t> </a:t>
            </a:r>
            <a:r>
              <a:rPr lang="en-GB" dirty="0" err="1"/>
              <a:t>korelacę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443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iekt 3">
            <a:extLst>
              <a:ext uri="{FF2B5EF4-FFF2-40B4-BE49-F238E27FC236}">
                <a16:creationId xmlns:a16="http://schemas.microsoft.com/office/drawing/2014/main" id="{A40D0CFA-3CC6-453C-ABEA-2EF7A31313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755590"/>
              </p:ext>
            </p:extLst>
          </p:nvPr>
        </p:nvGraphicFramePr>
        <p:xfrm>
          <a:off x="757843" y="116632"/>
          <a:ext cx="7499685" cy="5630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Graph" r:id="rId4" imgW="5943600" imgH="4462200" progId="STATISTICA.Graph">
                  <p:embed/>
                </p:oleObj>
              </mc:Choice>
              <mc:Fallback>
                <p:oleObj name="Graph" r:id="rId4" imgW="5943600" imgH="4462200" progId="STATISTICA.Graph">
                  <p:embed/>
                  <p:pic>
                    <p:nvPicPr>
                      <p:cNvPr id="4" name="Obiekt 3">
                        <a:extLst>
                          <a:ext uri="{FF2B5EF4-FFF2-40B4-BE49-F238E27FC236}">
                            <a16:creationId xmlns:a16="http://schemas.microsoft.com/office/drawing/2014/main" id="{A40D0CFA-3CC6-453C-ABEA-2EF7A31313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7843" y="116632"/>
                        <a:ext cx="7499685" cy="5630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0CE9966-9FA9-4913-A3F2-286BDAA062EA}"/>
              </a:ext>
            </a:extLst>
          </p:cNvPr>
          <p:cNvSpPr txBox="1"/>
          <p:nvPr/>
        </p:nvSpPr>
        <p:spPr>
          <a:xfrm>
            <a:off x="439234" y="5686706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Ryc</a:t>
            </a:r>
            <a:r>
              <a:rPr lang="en-US" b="1" dirty="0"/>
              <a:t>. 7 </a:t>
            </a:r>
            <a:r>
              <a:rPr lang="en-US" dirty="0" err="1"/>
              <a:t>Różnica</a:t>
            </a:r>
            <a:r>
              <a:rPr lang="en-US" dirty="0"/>
              <a:t> </a:t>
            </a:r>
            <a:r>
              <a:rPr lang="en-US" dirty="0" err="1"/>
              <a:t>ekspresji</a:t>
            </a:r>
            <a:r>
              <a:rPr lang="en-US" dirty="0"/>
              <a:t> microRNA-9 </a:t>
            </a:r>
            <a:r>
              <a:rPr lang="en-US" dirty="0" err="1"/>
              <a:t>pobranego</a:t>
            </a:r>
            <a:r>
              <a:rPr lang="en-US" dirty="0"/>
              <a:t> </a:t>
            </a:r>
            <a:r>
              <a:rPr lang="en-US" dirty="0" err="1"/>
              <a:t>przed</a:t>
            </a:r>
            <a:r>
              <a:rPr lang="en-US" dirty="0"/>
              <a:t> </a:t>
            </a:r>
            <a:r>
              <a:rPr lang="en-US" dirty="0" err="1"/>
              <a:t>operacją</a:t>
            </a:r>
            <a:r>
              <a:rPr lang="en-US" dirty="0"/>
              <a:t> </a:t>
            </a:r>
            <a:r>
              <a:rPr lang="en-US" dirty="0" err="1"/>
              <a:t>między</a:t>
            </a:r>
            <a:r>
              <a:rPr lang="en-US" dirty="0"/>
              <a:t> I </a:t>
            </a:r>
            <a:r>
              <a:rPr lang="en-US" dirty="0" err="1"/>
              <a:t>i</a:t>
            </a:r>
            <a:r>
              <a:rPr lang="en-US" dirty="0"/>
              <a:t> II </a:t>
            </a:r>
            <a:r>
              <a:rPr lang="en-US" dirty="0" err="1"/>
              <a:t>stopniem</a:t>
            </a:r>
            <a:r>
              <a:rPr lang="en-US" dirty="0"/>
              <a:t> </a:t>
            </a:r>
            <a:r>
              <a:rPr lang="en-US" dirty="0" err="1"/>
              <a:t>rozwoju</a:t>
            </a:r>
            <a:r>
              <a:rPr lang="en-US" dirty="0"/>
              <a:t> </a:t>
            </a:r>
            <a:r>
              <a:rPr lang="en-US" dirty="0" err="1"/>
              <a:t>choroby</a:t>
            </a:r>
            <a:r>
              <a:rPr lang="en-US" dirty="0"/>
              <a:t> </a:t>
            </a:r>
            <a:r>
              <a:rPr lang="en-US" b="1" dirty="0"/>
              <a:t>(p=0,01)</a:t>
            </a:r>
          </a:p>
        </p:txBody>
      </p:sp>
      <p:grpSp>
        <p:nvGrpSpPr>
          <p:cNvPr id="18" name="Grupa 17">
            <a:extLst>
              <a:ext uri="{FF2B5EF4-FFF2-40B4-BE49-F238E27FC236}">
                <a16:creationId xmlns:a16="http://schemas.microsoft.com/office/drawing/2014/main" id="{37C4BEF0-A31A-4E2E-B54D-63D91B5BE9E9}"/>
              </a:ext>
            </a:extLst>
          </p:cNvPr>
          <p:cNvGrpSpPr/>
          <p:nvPr/>
        </p:nvGrpSpPr>
        <p:grpSpPr>
          <a:xfrm>
            <a:off x="3131840" y="275417"/>
            <a:ext cx="3321175" cy="4233702"/>
            <a:chOff x="-293038" y="3987876"/>
            <a:chExt cx="2029607" cy="3668777"/>
          </a:xfrm>
        </p:grpSpPr>
        <p:cxnSp>
          <p:nvCxnSpPr>
            <p:cNvPr id="19" name="Łącznik prosty ze strzałką 18">
              <a:extLst>
                <a:ext uri="{FF2B5EF4-FFF2-40B4-BE49-F238E27FC236}">
                  <a16:creationId xmlns:a16="http://schemas.microsoft.com/office/drawing/2014/main" id="{5910114A-9A15-40F6-AD21-9553669E42B5}"/>
                </a:ext>
              </a:extLst>
            </p:cNvPr>
            <p:cNvCxnSpPr>
              <a:cxnSpLocks/>
            </p:cNvCxnSpPr>
            <p:nvPr/>
          </p:nvCxnSpPr>
          <p:spPr>
            <a:xfrm>
              <a:off x="-293038" y="4365102"/>
              <a:ext cx="0" cy="32915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>
              <a:extLst>
                <a:ext uri="{FF2B5EF4-FFF2-40B4-BE49-F238E27FC236}">
                  <a16:creationId xmlns:a16="http://schemas.microsoft.com/office/drawing/2014/main" id="{1A4B1A18-28AE-4F3E-B080-833D79B6DBE2}"/>
                </a:ext>
              </a:extLst>
            </p:cNvPr>
            <p:cNvCxnSpPr>
              <a:cxnSpLocks/>
            </p:cNvCxnSpPr>
            <p:nvPr/>
          </p:nvCxnSpPr>
          <p:spPr>
            <a:xfrm>
              <a:off x="-293038" y="4365102"/>
              <a:ext cx="20242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ze strzałką 20">
              <a:extLst>
                <a:ext uri="{FF2B5EF4-FFF2-40B4-BE49-F238E27FC236}">
                  <a16:creationId xmlns:a16="http://schemas.microsoft.com/office/drawing/2014/main" id="{542BF90C-B06D-4A41-B658-EAC4F8922ADD}"/>
                </a:ext>
              </a:extLst>
            </p:cNvPr>
            <p:cNvCxnSpPr>
              <a:cxnSpLocks/>
            </p:cNvCxnSpPr>
            <p:nvPr/>
          </p:nvCxnSpPr>
          <p:spPr>
            <a:xfrm>
              <a:off x="1736569" y="4365102"/>
              <a:ext cx="0" cy="3651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pole tekstowe 21">
              <a:extLst>
                <a:ext uri="{FF2B5EF4-FFF2-40B4-BE49-F238E27FC236}">
                  <a16:creationId xmlns:a16="http://schemas.microsoft.com/office/drawing/2014/main" id="{0EC704B1-6644-4228-9380-5328E79CC449}"/>
                </a:ext>
              </a:extLst>
            </p:cNvPr>
            <p:cNvSpPr txBox="1"/>
            <p:nvPr/>
          </p:nvSpPr>
          <p:spPr>
            <a:xfrm>
              <a:off x="611063" y="3987876"/>
              <a:ext cx="216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6831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Istotne </a:t>
            </a:r>
            <a:r>
              <a:rPr lang="pl-PL" b="1" dirty="0"/>
              <a:t>różnice w ekspresji </a:t>
            </a:r>
            <a:r>
              <a:rPr lang="pl-PL" b="1" i="1" dirty="0"/>
              <a:t>IL-1β, IL-6 </a:t>
            </a:r>
            <a:r>
              <a:rPr lang="pl-PL" dirty="0"/>
              <a:t>w prawidłowej i zmienionej nowotworowo tkance płuca </a:t>
            </a:r>
            <a:r>
              <a:rPr lang="pl-PL" b="1" dirty="0"/>
              <a:t>sugerują powiązanie procesu zapalnego z etiopatogenezą NDRP</a:t>
            </a:r>
            <a:r>
              <a:rPr lang="pl-PL" dirty="0"/>
              <a:t>. </a:t>
            </a:r>
          </a:p>
          <a:p>
            <a:r>
              <a:rPr lang="pl-PL" dirty="0"/>
              <a:t>Korelacje poziomu ekspresji genów z liczbą </a:t>
            </a:r>
            <a:r>
              <a:rPr lang="pl-PL" dirty="0" err="1"/>
              <a:t>paczkolat</a:t>
            </a:r>
            <a:r>
              <a:rPr lang="pl-PL" dirty="0"/>
              <a:t> </a:t>
            </a:r>
            <a:r>
              <a:rPr lang="pl-PL" b="1" dirty="0"/>
              <a:t>potwierdzają wpływ palenia </a:t>
            </a:r>
            <a:r>
              <a:rPr lang="pl-PL" dirty="0"/>
              <a:t>papierosów </a:t>
            </a:r>
            <a:r>
              <a:rPr lang="pl-PL" b="1" dirty="0"/>
              <a:t>na</a:t>
            </a:r>
            <a:r>
              <a:rPr lang="pl-PL" dirty="0"/>
              <a:t> mechanizm </a:t>
            </a:r>
            <a:r>
              <a:rPr lang="pl-PL" b="1" dirty="0"/>
              <a:t>rozwoj</a:t>
            </a:r>
            <a:r>
              <a:rPr lang="pl-PL" dirty="0"/>
              <a:t>u </a:t>
            </a:r>
            <a:r>
              <a:rPr lang="pl-PL" b="1" dirty="0"/>
              <a:t>NDRP.</a:t>
            </a:r>
          </a:p>
          <a:p>
            <a:r>
              <a:rPr lang="pl-PL" dirty="0"/>
              <a:t>Otrzymane wyniki mogą wskazywać na potencjalne znaczenie </a:t>
            </a:r>
            <a:r>
              <a:rPr lang="pl-PL" b="1" dirty="0"/>
              <a:t>miR-9 jako </a:t>
            </a:r>
            <a:r>
              <a:rPr lang="pl-PL" b="1" dirty="0" err="1"/>
              <a:t>biomarkera</a:t>
            </a:r>
            <a:r>
              <a:rPr lang="pl-PL" b="1" dirty="0"/>
              <a:t> </a:t>
            </a:r>
            <a:r>
              <a:rPr lang="pl-PL" dirty="0"/>
              <a:t>różnicującego stopień rozwoju NDRP. 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Możliwe wyjaśnienia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//do </a:t>
            </a:r>
            <a:r>
              <a:rPr lang="en-US" dirty="0" err="1"/>
              <a:t>ogarniecia</a:t>
            </a:r>
            <a:r>
              <a:rPr lang="en-US" dirty="0"/>
              <a:t> </a:t>
            </a:r>
            <a:r>
              <a:rPr lang="en-US" dirty="0" err="1"/>
              <a:t>sciezki</a:t>
            </a:r>
            <a:r>
              <a:rPr lang="en-US" dirty="0"/>
              <a:t>; w </a:t>
            </a:r>
            <a:r>
              <a:rPr lang="en-US" dirty="0" err="1"/>
              <a:t>bazach</a:t>
            </a:r>
            <a:r>
              <a:rPr lang="en-US" dirty="0"/>
              <a:t> </a:t>
            </a:r>
            <a:r>
              <a:rPr lang="en-US" dirty="0" err="1"/>
              <a:t>chyba</a:t>
            </a:r>
            <a:r>
              <a:rPr lang="en-US" dirty="0"/>
              <a:t> </a:t>
            </a:r>
            <a:r>
              <a:rPr lang="en-US" dirty="0" err="1"/>
              <a:t>tylko</a:t>
            </a:r>
            <a:r>
              <a:rPr lang="en-US" dirty="0"/>
              <a:t> microRNA-9 </a:t>
            </a:r>
            <a:r>
              <a:rPr lang="en-US" dirty="0" err="1"/>
              <a:t>wpływa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wszystkie</a:t>
            </a:r>
            <a:r>
              <a:rPr lang="en-US" dirty="0"/>
              <a:t> </a:t>
            </a:r>
            <a:r>
              <a:rPr lang="en-US" dirty="0" err="1"/>
              <a:t>geny</a:t>
            </a:r>
            <a:endParaRPr lang="pl-P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no_b_Logo.png" descr="no_b_Logo.png">
            <a:extLst>
              <a:ext uri="{FF2B5EF4-FFF2-40B4-BE49-F238E27FC236}">
                <a16:creationId xmlns:a16="http://schemas.microsoft.com/office/drawing/2014/main" id="{6F1EBDA4-A964-4BE7-A3E7-3B23C6F9A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29420" t="17826" r="26132" b="20625"/>
          <a:stretch>
            <a:fillRect/>
          </a:stretch>
        </p:blipFill>
        <p:spPr>
          <a:xfrm>
            <a:off x="1740143" y="230767"/>
            <a:ext cx="5663713" cy="5544616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E9170F3-CA8A-4106-B855-2C6906C36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12049" y="5742756"/>
            <a:ext cx="3162126" cy="8342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6" name="Picture 2" descr="http://stn.umed.pl/wp-content/uploads/2017/01/logo-web.png">
            <a:extLst>
              <a:ext uri="{FF2B5EF4-FFF2-40B4-BE49-F238E27FC236}">
                <a16:creationId xmlns:a16="http://schemas.microsoft.com/office/drawing/2014/main" id="{A50498B3-3F6D-4EBB-8ED9-9B5516022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59" y="4292021"/>
            <a:ext cx="2333807" cy="233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Global </a:t>
            </a:r>
            <a:r>
              <a:rPr lang="pl-PL" dirty="0" err="1"/>
              <a:t>normalization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</a:t>
            </a:r>
            <a:r>
              <a:rPr lang="en-US" dirty="0" err="1"/>
              <a:t>musze</a:t>
            </a:r>
            <a:r>
              <a:rPr lang="en-US" dirty="0"/>
              <a:t> </a:t>
            </a:r>
            <a:r>
              <a:rPr lang="en-US" dirty="0" err="1"/>
              <a:t>ogarnac</a:t>
            </a:r>
            <a:r>
              <a:rPr lang="en-US" dirty="0"/>
              <a:t> </a:t>
            </a:r>
            <a:r>
              <a:rPr lang="en-US" dirty="0" err="1"/>
              <a:t>jak</a:t>
            </a:r>
            <a:r>
              <a:rPr lang="en-US" dirty="0"/>
              <a:t> </a:t>
            </a:r>
            <a:r>
              <a:rPr lang="en-US" dirty="0" err="1"/>
              <a:t>tutaj</a:t>
            </a:r>
            <a:r>
              <a:rPr lang="en-US" dirty="0"/>
              <a:t> troche </a:t>
            </a:r>
            <a:r>
              <a:rPr lang="en-US" dirty="0" err="1"/>
              <a:t>poczarowac</a:t>
            </a:r>
            <a:endParaRPr lang="pl-P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775AC3-099E-4E01-AF0B-1B9FB4F2D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schowek</a:t>
            </a:r>
            <a:endParaRPr lang="en-GB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5188A07-965A-4912-BDF8-2DCA1CE3D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992243"/>
              </p:ext>
            </p:extLst>
          </p:nvPr>
        </p:nvGraphicFramePr>
        <p:xfrm>
          <a:off x="4049023" y="3098250"/>
          <a:ext cx="1584176" cy="11887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405920349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849346464"/>
                    </a:ext>
                  </a:extLst>
                </a:gridCol>
              </a:tblGrid>
              <a:tr h="338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Płeć</a:t>
                      </a:r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83112"/>
                  </a:ext>
                </a:extLst>
              </a:tr>
              <a:tr h="3385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727270"/>
                  </a:ext>
                </a:extLst>
              </a:tr>
              <a:tr h="3385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021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21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980728"/>
            <a:ext cx="7162800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pole tekstowe 12"/>
          <p:cNvSpPr txBox="1"/>
          <p:nvPr/>
        </p:nvSpPr>
        <p:spPr>
          <a:xfrm>
            <a:off x="2267438" y="6309320"/>
            <a:ext cx="68765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/>
              <a:t>Schetter</a:t>
            </a:r>
            <a:r>
              <a:rPr lang="pl-PL" sz="1400" dirty="0"/>
              <a:t> AJ, </a:t>
            </a:r>
            <a:r>
              <a:rPr lang="pl-PL" sz="1400" dirty="0" err="1"/>
              <a:t>Heegaard</a:t>
            </a:r>
            <a:r>
              <a:rPr lang="pl-PL" sz="1400" dirty="0"/>
              <a:t> NH, Harris CC.,</a:t>
            </a:r>
          </a:p>
          <a:p>
            <a:r>
              <a:rPr lang="pl-PL" sz="1400" dirty="0"/>
              <a:t> </a:t>
            </a:r>
            <a:r>
              <a:rPr lang="pl-PL" sz="1400" i="1" dirty="0" err="1"/>
              <a:t>Inflammation</a:t>
            </a:r>
            <a:r>
              <a:rPr lang="pl-PL" sz="1400" i="1" dirty="0"/>
              <a:t> and </a:t>
            </a:r>
            <a:r>
              <a:rPr lang="pl-PL" sz="1400" i="1" dirty="0" err="1"/>
              <a:t>cancer</a:t>
            </a:r>
            <a:r>
              <a:rPr lang="pl-PL" sz="1400" i="1" dirty="0"/>
              <a:t>: </a:t>
            </a:r>
            <a:r>
              <a:rPr lang="pl-PL" sz="1400" i="1" dirty="0" err="1"/>
              <a:t>interweaving</a:t>
            </a:r>
            <a:r>
              <a:rPr lang="pl-PL" sz="1400" i="1" dirty="0"/>
              <a:t> </a:t>
            </a:r>
            <a:r>
              <a:rPr lang="pl-PL" sz="1400" i="1" dirty="0" err="1"/>
              <a:t>microRNA</a:t>
            </a:r>
            <a:r>
              <a:rPr lang="pl-PL" sz="1400" i="1" dirty="0"/>
              <a:t>, </a:t>
            </a:r>
            <a:r>
              <a:rPr lang="pl-PL" sz="1400" i="1" dirty="0" err="1"/>
              <a:t>free</a:t>
            </a:r>
            <a:r>
              <a:rPr lang="pl-PL" sz="1400" i="1" dirty="0"/>
              <a:t> </a:t>
            </a:r>
            <a:r>
              <a:rPr lang="pl-PL" sz="1400" i="1" dirty="0" err="1"/>
              <a:t>radical</a:t>
            </a:r>
            <a:r>
              <a:rPr lang="pl-PL" sz="1400" i="1" dirty="0"/>
              <a:t>, </a:t>
            </a:r>
            <a:r>
              <a:rPr lang="pl-PL" sz="1400" i="1" dirty="0" err="1"/>
              <a:t>cytokine</a:t>
            </a:r>
            <a:r>
              <a:rPr lang="pl-PL" sz="1400" i="1" dirty="0"/>
              <a:t> and p53 </a:t>
            </a:r>
            <a:r>
              <a:rPr lang="pl-PL" sz="1400" i="1" dirty="0" err="1"/>
              <a:t>pathways</a:t>
            </a:r>
            <a:r>
              <a:rPr lang="pl-PL" sz="1400" i="1" dirty="0"/>
              <a:t>.</a:t>
            </a:r>
          </a:p>
          <a:p>
            <a:endParaRPr lang="pl-PL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pracy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pl-PL" sz="2800" dirty="0"/>
              <a:t>Ocena ekspresji </a:t>
            </a:r>
            <a:r>
              <a:rPr lang="pl-PL" sz="2800" i="1" dirty="0"/>
              <a:t>IL-1β, IL-6</a:t>
            </a:r>
            <a:r>
              <a:rPr lang="pl-PL" sz="2800" dirty="0"/>
              <a:t> i miR-9 u pacjentów z NDRP</a:t>
            </a:r>
          </a:p>
          <a:p>
            <a:pPr lvl="0"/>
            <a:r>
              <a:rPr lang="pl-PL" sz="2800" dirty="0"/>
              <a:t>Ocena użyteczności powyższych parametrów jako </a:t>
            </a:r>
            <a:r>
              <a:rPr lang="pl-PL" sz="2800" dirty="0" err="1"/>
              <a:t>biomarkerów</a:t>
            </a:r>
            <a:r>
              <a:rPr lang="pl-PL" sz="2800" dirty="0"/>
              <a:t> diagnostycznych</a:t>
            </a:r>
          </a:p>
          <a:p>
            <a:endParaRPr lang="pl-PL" sz="2800" dirty="0"/>
          </a:p>
        </p:txBody>
      </p:sp>
      <p:pic>
        <p:nvPicPr>
          <p:cNvPr id="5" name="Obraz 4" descr="PBB8_ Interleukin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9672" y="3339970"/>
            <a:ext cx="7524328" cy="35180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Materiały i metody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39</a:t>
            </a:r>
            <a:r>
              <a:rPr lang="pl-PL" dirty="0"/>
              <a:t> pacjentów z </a:t>
            </a:r>
            <a:r>
              <a:rPr lang="pl-PL" b="1" dirty="0" err="1"/>
              <a:t>niedrobnokomórkowym</a:t>
            </a:r>
            <a:r>
              <a:rPr lang="pl-PL" b="1" dirty="0"/>
              <a:t> rakiem płuca</a:t>
            </a:r>
            <a:endParaRPr lang="pl-PL" dirty="0"/>
          </a:p>
          <a:p>
            <a:pPr>
              <a:buNone/>
            </a:pPr>
            <a:endParaRPr lang="pl-PL" dirty="0"/>
          </a:p>
        </p:txBody>
      </p:sp>
      <p:pic>
        <p:nvPicPr>
          <p:cNvPr id="5" name="Obraz 4" descr="miejsce pobrania (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852936"/>
            <a:ext cx="9144000" cy="31354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882482EE-F69C-42D0-BF6B-E38F6C8328D4}"/>
              </a:ext>
            </a:extLst>
          </p:cNvPr>
          <p:cNvSpPr txBox="1"/>
          <p:nvPr/>
        </p:nvSpPr>
        <p:spPr>
          <a:xfrm>
            <a:off x="1943708" y="0"/>
            <a:ext cx="525658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l-PL" sz="6000" dirty="0"/>
              <a:t>Pacjenci</a:t>
            </a:r>
            <a:r>
              <a:rPr lang="en-GB" sz="6000" b="1" dirty="0"/>
              <a:t> (n=39)</a:t>
            </a:r>
            <a:endParaRPr lang="en-US" sz="6000" b="1" dirty="0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597D063E-8746-4954-A168-770B323C4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211400"/>
              </p:ext>
            </p:extLst>
          </p:nvPr>
        </p:nvGraphicFramePr>
        <p:xfrm>
          <a:off x="3103961" y="1124597"/>
          <a:ext cx="3312368" cy="198057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405920349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849346464"/>
                    </a:ext>
                  </a:extLst>
                </a:gridCol>
              </a:tblGrid>
              <a:tr h="6601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Wywiad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rodzinny</a:t>
                      </a:r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83112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Dodatni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Ujemny</a:t>
                      </a:r>
                      <a:r>
                        <a:rPr lang="en-US" dirty="0"/>
                        <a:t> 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727270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021132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5AD90983-CEFA-4223-AE5C-A3C96540F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322582"/>
              </p:ext>
            </p:extLst>
          </p:nvPr>
        </p:nvGraphicFramePr>
        <p:xfrm>
          <a:off x="1278553" y="3284984"/>
          <a:ext cx="6586894" cy="316835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35994">
                  <a:extLst>
                    <a:ext uri="{9D8B030D-6E8A-4147-A177-3AD203B41FA5}">
                      <a16:colId xmlns:a16="http://schemas.microsoft.com/office/drawing/2014/main" val="1693357772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886042104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2648502109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2436883859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2861511621"/>
                    </a:ext>
                  </a:extLst>
                </a:gridCol>
                <a:gridCol w="482978">
                  <a:extLst>
                    <a:ext uri="{9D8B030D-6E8A-4147-A177-3AD203B41FA5}">
                      <a16:colId xmlns:a16="http://schemas.microsoft.com/office/drawing/2014/main" val="3537628510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881022842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3370350225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1444410191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4059203491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4204423908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2801729913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1584507648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3347299052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val="3849346464"/>
                    </a:ext>
                  </a:extLst>
                </a:gridCol>
              </a:tblGrid>
              <a:tr h="939895">
                <a:tc gridSpan="15"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cTNM</a:t>
                      </a:r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83112"/>
                  </a:ext>
                </a:extLst>
              </a:tr>
              <a:tr h="742819">
                <a:tc gridSpan="6">
                  <a:txBody>
                    <a:bodyPr/>
                    <a:lstStyle/>
                    <a:p>
                      <a:pPr algn="ctr"/>
                      <a:r>
                        <a:rPr lang="en-GB" sz="2000" b="1" dirty="0" err="1"/>
                        <a:t>cT</a:t>
                      </a:r>
                      <a:endParaRPr lang="pl-PL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cN</a:t>
                      </a:r>
                      <a:endParaRPr lang="pl-PL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sz="2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cM</a:t>
                      </a:r>
                      <a:endParaRPr lang="pl-PL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727270"/>
                  </a:ext>
                </a:extLst>
              </a:tr>
              <a:tr h="74281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x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  <a:endParaRPr lang="pl-PL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x</a:t>
                      </a:r>
                      <a:endParaRPr lang="pl-PL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  <a:endParaRPr lang="pl-PL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021132"/>
                  </a:ext>
                </a:extLst>
              </a:tr>
              <a:tr h="74281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34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27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931701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228ABD70-D29B-46E0-AF4B-D59DF6AD2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838443"/>
              </p:ext>
            </p:extLst>
          </p:nvPr>
        </p:nvGraphicFramePr>
        <p:xfrm>
          <a:off x="6516216" y="1125435"/>
          <a:ext cx="2159732" cy="198057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79866">
                  <a:extLst>
                    <a:ext uri="{9D8B030D-6E8A-4147-A177-3AD203B41FA5}">
                      <a16:colId xmlns:a16="http://schemas.microsoft.com/office/drawing/2014/main" val="4059203491"/>
                    </a:ext>
                  </a:extLst>
                </a:gridCol>
                <a:gridCol w="1079866">
                  <a:extLst>
                    <a:ext uri="{9D8B030D-6E8A-4147-A177-3AD203B41FA5}">
                      <a16:colId xmlns:a16="http://schemas.microsoft.com/office/drawing/2014/main" val="3849346464"/>
                    </a:ext>
                  </a:extLst>
                </a:gridCol>
              </a:tblGrid>
              <a:tr h="6601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Podtyp</a:t>
                      </a:r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83112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SCC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727270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021132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EE659871-2BA5-4638-B28B-4CADB6F4E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377344"/>
              </p:ext>
            </p:extLst>
          </p:nvPr>
        </p:nvGraphicFramePr>
        <p:xfrm>
          <a:off x="123755" y="1125435"/>
          <a:ext cx="2880320" cy="198057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405920349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32062436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05164914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849346464"/>
                    </a:ext>
                  </a:extLst>
                </a:gridCol>
              </a:tblGrid>
              <a:tr h="660192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AJCC</a:t>
                      </a:r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83112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727270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26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021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35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04D50E-F265-409C-8E1A-D6EC4735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314539"/>
            <a:ext cx="8229600" cy="1143000"/>
          </a:xfrm>
        </p:spPr>
        <p:txBody>
          <a:bodyPr/>
          <a:lstStyle/>
          <a:p>
            <a:r>
              <a:rPr lang="en-GB" dirty="0" err="1"/>
              <a:t>bartek</a:t>
            </a:r>
            <a:endParaRPr lang="en-GB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422C2A2-823D-481A-8101-7911F595A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394437"/>
              </p:ext>
            </p:extLst>
          </p:nvPr>
        </p:nvGraphicFramePr>
        <p:xfrm>
          <a:off x="-180528" y="594260"/>
          <a:ext cx="5544615" cy="40233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48205">
                  <a:extLst>
                    <a:ext uri="{9D8B030D-6E8A-4147-A177-3AD203B41FA5}">
                      <a16:colId xmlns:a16="http://schemas.microsoft.com/office/drawing/2014/main" val="1806823396"/>
                    </a:ext>
                  </a:extLst>
                </a:gridCol>
                <a:gridCol w="1848205">
                  <a:extLst>
                    <a:ext uri="{9D8B030D-6E8A-4147-A177-3AD203B41FA5}">
                      <a16:colId xmlns:a16="http://schemas.microsoft.com/office/drawing/2014/main" val="2370966985"/>
                    </a:ext>
                  </a:extLst>
                </a:gridCol>
                <a:gridCol w="1848205">
                  <a:extLst>
                    <a:ext uri="{9D8B030D-6E8A-4147-A177-3AD203B41FA5}">
                      <a16:colId xmlns:a16="http://schemas.microsoft.com/office/drawing/2014/main" val="3431687662"/>
                    </a:ext>
                  </a:extLst>
                </a:gridCol>
              </a:tblGrid>
              <a:tr h="261847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Liczebność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502545"/>
                  </a:ext>
                </a:extLst>
              </a:tr>
              <a:tr h="261847"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Płeć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4520019"/>
                  </a:ext>
                </a:extLst>
              </a:tr>
              <a:tr h="261847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3158862"/>
                  </a:ext>
                </a:extLst>
              </a:tr>
              <a:tr h="261847"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Podtyp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Gruczolak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1247658"/>
                  </a:ext>
                </a:extLst>
              </a:tr>
              <a:tr h="261847"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Płaskonbł</a:t>
                      </a:r>
                      <a:r>
                        <a:rPr lang="en-GB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140636"/>
                  </a:ext>
                </a:extLst>
              </a:tr>
              <a:tr h="261847"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Wywiad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Dodatni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6913949"/>
                  </a:ext>
                </a:extLst>
              </a:tr>
              <a:tr h="261847"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Ujemny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5289145"/>
                  </a:ext>
                </a:extLst>
              </a:tr>
              <a:tr h="261847">
                <a:tc row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AJCC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896394"/>
                  </a:ext>
                </a:extLst>
              </a:tr>
              <a:tr h="261847"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4687029"/>
                  </a:ext>
                </a:extLst>
              </a:tr>
              <a:tr h="261847"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442242"/>
                  </a:ext>
                </a:extLst>
              </a:tr>
              <a:tr h="261847"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608593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A7B54018-6BE1-4342-850C-6A656EB97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525086"/>
              </p:ext>
            </p:extLst>
          </p:nvPr>
        </p:nvGraphicFramePr>
        <p:xfrm>
          <a:off x="3330276" y="4252060"/>
          <a:ext cx="5813724" cy="234897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84817">
                  <a:extLst>
                    <a:ext uri="{9D8B030D-6E8A-4147-A177-3AD203B41FA5}">
                      <a16:colId xmlns:a16="http://schemas.microsoft.com/office/drawing/2014/main" val="1693357772"/>
                    </a:ext>
                  </a:extLst>
                </a:gridCol>
                <a:gridCol w="384817">
                  <a:extLst>
                    <a:ext uri="{9D8B030D-6E8A-4147-A177-3AD203B41FA5}">
                      <a16:colId xmlns:a16="http://schemas.microsoft.com/office/drawing/2014/main" val="886042104"/>
                    </a:ext>
                  </a:extLst>
                </a:gridCol>
                <a:gridCol w="384817">
                  <a:extLst>
                    <a:ext uri="{9D8B030D-6E8A-4147-A177-3AD203B41FA5}">
                      <a16:colId xmlns:a16="http://schemas.microsoft.com/office/drawing/2014/main" val="2648502109"/>
                    </a:ext>
                  </a:extLst>
                </a:gridCol>
                <a:gridCol w="384817">
                  <a:extLst>
                    <a:ext uri="{9D8B030D-6E8A-4147-A177-3AD203B41FA5}">
                      <a16:colId xmlns:a16="http://schemas.microsoft.com/office/drawing/2014/main" val="2436883859"/>
                    </a:ext>
                  </a:extLst>
                </a:gridCol>
                <a:gridCol w="384817">
                  <a:extLst>
                    <a:ext uri="{9D8B030D-6E8A-4147-A177-3AD203B41FA5}">
                      <a16:colId xmlns:a16="http://schemas.microsoft.com/office/drawing/2014/main" val="2861511621"/>
                    </a:ext>
                  </a:extLst>
                </a:gridCol>
                <a:gridCol w="426286">
                  <a:extLst>
                    <a:ext uri="{9D8B030D-6E8A-4147-A177-3AD203B41FA5}">
                      <a16:colId xmlns:a16="http://schemas.microsoft.com/office/drawing/2014/main" val="3537628510"/>
                    </a:ext>
                  </a:extLst>
                </a:gridCol>
                <a:gridCol w="384817">
                  <a:extLst>
                    <a:ext uri="{9D8B030D-6E8A-4147-A177-3AD203B41FA5}">
                      <a16:colId xmlns:a16="http://schemas.microsoft.com/office/drawing/2014/main" val="881022842"/>
                    </a:ext>
                  </a:extLst>
                </a:gridCol>
                <a:gridCol w="384817">
                  <a:extLst>
                    <a:ext uri="{9D8B030D-6E8A-4147-A177-3AD203B41FA5}">
                      <a16:colId xmlns:a16="http://schemas.microsoft.com/office/drawing/2014/main" val="3370350225"/>
                    </a:ext>
                  </a:extLst>
                </a:gridCol>
                <a:gridCol w="384817">
                  <a:extLst>
                    <a:ext uri="{9D8B030D-6E8A-4147-A177-3AD203B41FA5}">
                      <a16:colId xmlns:a16="http://schemas.microsoft.com/office/drawing/2014/main" val="1444410191"/>
                    </a:ext>
                  </a:extLst>
                </a:gridCol>
                <a:gridCol w="384817">
                  <a:extLst>
                    <a:ext uri="{9D8B030D-6E8A-4147-A177-3AD203B41FA5}">
                      <a16:colId xmlns:a16="http://schemas.microsoft.com/office/drawing/2014/main" val="4059203491"/>
                    </a:ext>
                  </a:extLst>
                </a:gridCol>
                <a:gridCol w="384817">
                  <a:extLst>
                    <a:ext uri="{9D8B030D-6E8A-4147-A177-3AD203B41FA5}">
                      <a16:colId xmlns:a16="http://schemas.microsoft.com/office/drawing/2014/main" val="4204423908"/>
                    </a:ext>
                  </a:extLst>
                </a:gridCol>
                <a:gridCol w="384817">
                  <a:extLst>
                    <a:ext uri="{9D8B030D-6E8A-4147-A177-3AD203B41FA5}">
                      <a16:colId xmlns:a16="http://schemas.microsoft.com/office/drawing/2014/main" val="2801729913"/>
                    </a:ext>
                  </a:extLst>
                </a:gridCol>
                <a:gridCol w="384817">
                  <a:extLst>
                    <a:ext uri="{9D8B030D-6E8A-4147-A177-3AD203B41FA5}">
                      <a16:colId xmlns:a16="http://schemas.microsoft.com/office/drawing/2014/main" val="1584507648"/>
                    </a:ext>
                  </a:extLst>
                </a:gridCol>
                <a:gridCol w="384817">
                  <a:extLst>
                    <a:ext uri="{9D8B030D-6E8A-4147-A177-3AD203B41FA5}">
                      <a16:colId xmlns:a16="http://schemas.microsoft.com/office/drawing/2014/main" val="3347299052"/>
                    </a:ext>
                  </a:extLst>
                </a:gridCol>
                <a:gridCol w="384817">
                  <a:extLst>
                    <a:ext uri="{9D8B030D-6E8A-4147-A177-3AD203B41FA5}">
                      <a16:colId xmlns:a16="http://schemas.microsoft.com/office/drawing/2014/main" val="3849346464"/>
                    </a:ext>
                  </a:extLst>
                </a:gridCol>
              </a:tblGrid>
              <a:tr h="662199">
                <a:tc gridSpan="15"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cTNM</a:t>
                      </a:r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83112"/>
                  </a:ext>
                </a:extLst>
              </a:tr>
              <a:tr h="523350">
                <a:tc gridSpan="6">
                  <a:txBody>
                    <a:bodyPr/>
                    <a:lstStyle/>
                    <a:p>
                      <a:pPr algn="ctr"/>
                      <a:r>
                        <a:rPr lang="en-GB" sz="2000" b="1" dirty="0" err="1"/>
                        <a:t>cT</a:t>
                      </a:r>
                      <a:endParaRPr lang="pl-PL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cN</a:t>
                      </a:r>
                      <a:endParaRPr lang="pl-PL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sz="2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cM</a:t>
                      </a:r>
                      <a:endParaRPr lang="pl-PL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727270"/>
                  </a:ext>
                </a:extLst>
              </a:tr>
              <a:tr h="52335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x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  <a:endParaRPr lang="pl-PL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x</a:t>
                      </a:r>
                      <a:endParaRPr lang="pl-PL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  <a:endParaRPr lang="pl-PL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021132"/>
                  </a:ext>
                </a:extLst>
              </a:tr>
              <a:tr h="52335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34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27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931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29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923460" cy="6525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6"/>
          <p:cNvGraphicFramePr>
            <a:graphicFrameLocks noGrp="1"/>
          </p:cNvGraphicFramePr>
          <p:nvPr>
            <p:extLst/>
          </p:nvPr>
        </p:nvGraphicFramePr>
        <p:xfrm>
          <a:off x="611560" y="332656"/>
          <a:ext cx="8028384" cy="642868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024499">
                  <a:extLst>
                    <a:ext uri="{9D8B030D-6E8A-4147-A177-3AD203B41FA5}">
                      <a16:colId xmlns:a16="http://schemas.microsoft.com/office/drawing/2014/main" val="3894142520"/>
                    </a:ext>
                  </a:extLst>
                </a:gridCol>
                <a:gridCol w="5003885">
                  <a:extLst>
                    <a:ext uri="{9D8B030D-6E8A-4147-A177-3AD203B41FA5}">
                      <a16:colId xmlns:a16="http://schemas.microsoft.com/office/drawing/2014/main" val="1413516115"/>
                    </a:ext>
                  </a:extLst>
                </a:gridCol>
              </a:tblGrid>
              <a:tr h="621083">
                <a:tc>
                  <a:txBody>
                    <a:bodyPr/>
                    <a:lstStyle/>
                    <a:p>
                      <a:r>
                        <a:rPr lang="pl-PL" sz="2800" dirty="0" err="1"/>
                        <a:t>Procedure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800" dirty="0" err="1"/>
                        <a:t>Reagents</a:t>
                      </a:r>
                      <a:endParaRPr lang="pl-P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34205"/>
                  </a:ext>
                </a:extLst>
              </a:tr>
              <a:tr h="675061">
                <a:tc>
                  <a:txBody>
                    <a:bodyPr/>
                    <a:lstStyle/>
                    <a:p>
                      <a:r>
                        <a:rPr lang="pl-PL" sz="1600" dirty="0"/>
                        <a:t>Izolacja </a:t>
                      </a:r>
                      <a:r>
                        <a:rPr lang="pl-PL" sz="1600" dirty="0" err="1"/>
                        <a:t>egzosomów</a:t>
                      </a:r>
                      <a:endParaRPr lang="pl-PL" sz="1600" dirty="0">
                        <a:latin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Total </a:t>
                      </a:r>
                      <a:r>
                        <a:rPr lang="pl-PL" sz="1600" dirty="0" err="1"/>
                        <a:t>Exosome</a:t>
                      </a:r>
                      <a:r>
                        <a:rPr lang="pl-PL" sz="1600" dirty="0"/>
                        <a:t> </a:t>
                      </a:r>
                      <a:r>
                        <a:rPr lang="pl-PL" sz="1600" dirty="0" err="1"/>
                        <a:t>Isolation</a:t>
                      </a:r>
                      <a:r>
                        <a:rPr lang="pl-PL" sz="1600" dirty="0"/>
                        <a:t> Kit (from </a:t>
                      </a:r>
                      <a:r>
                        <a:rPr lang="pl-PL" sz="1600" dirty="0" err="1"/>
                        <a:t>plasma</a:t>
                      </a:r>
                      <a:r>
                        <a:rPr lang="pl-PL" sz="1600" dirty="0"/>
                        <a:t>) (</a:t>
                      </a:r>
                      <a:r>
                        <a:rPr lang="pl-PL" sz="1600" dirty="0" err="1"/>
                        <a:t>cat</a:t>
                      </a:r>
                      <a:r>
                        <a:rPr lang="pl-PL" sz="1600" dirty="0"/>
                        <a:t>. No.:4484450, </a:t>
                      </a:r>
                      <a:r>
                        <a:rPr lang="pl-PL" sz="1600" dirty="0" err="1"/>
                        <a:t>Invitrogen</a:t>
                      </a:r>
                      <a:r>
                        <a:rPr lang="pl-PL" sz="1600" dirty="0"/>
                        <a:t>)</a:t>
                      </a:r>
                      <a:endParaRPr lang="pl-PL" sz="1600" dirty="0">
                        <a:solidFill>
                          <a:srgbClr val="33333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074627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lang="pl-PL" sz="1600" dirty="0"/>
                        <a:t>Izolacja RNA z </a:t>
                      </a:r>
                      <a:r>
                        <a:rPr lang="pl-PL" sz="1600" dirty="0" err="1"/>
                        <a:t>egzosomów</a:t>
                      </a:r>
                      <a:endParaRPr lang="pl-PL" sz="1600" dirty="0">
                        <a:latin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 Exosome RNA and Protein Isolation Kit  (cat. No.:4478545, Invitrogen)</a:t>
                      </a:r>
                      <a:endParaRPr lang="en-US" sz="1600" dirty="0">
                        <a:solidFill>
                          <a:srgbClr val="33333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183566"/>
                  </a:ext>
                </a:extLst>
              </a:tr>
              <a:tr h="694150">
                <a:tc>
                  <a:txBody>
                    <a:bodyPr/>
                    <a:lstStyle/>
                    <a:p>
                      <a:r>
                        <a:rPr lang="pl-PL" sz="1600" dirty="0"/>
                        <a:t>Odwrotna transkrypcja (</a:t>
                      </a:r>
                      <a:r>
                        <a:rPr lang="pl-PL" sz="1600" dirty="0" err="1"/>
                        <a:t>miRNA</a:t>
                      </a:r>
                      <a:r>
                        <a:rPr lang="pl-PL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High-Capacity cDNA Reverse Transcription Kit (cat. No. 4368814, Invitrogen)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525509"/>
                  </a:ext>
                </a:extLst>
              </a:tr>
              <a:tr h="694150">
                <a:tc>
                  <a:txBody>
                    <a:bodyPr/>
                    <a:lstStyle/>
                    <a:p>
                      <a:r>
                        <a:rPr lang="pl-PL" sz="1600" dirty="0"/>
                        <a:t>Izolacja RNA z tkanki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41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Odwrotna transkrypcja (geny)</a:t>
                      </a:r>
                    </a:p>
                    <a:p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3248">
                <a:tc>
                  <a:txBody>
                    <a:bodyPr/>
                    <a:lstStyle/>
                    <a:p>
                      <a:r>
                        <a:rPr lang="pl-PL" sz="1600" err="1"/>
                        <a:t>qPCR</a:t>
                      </a:r>
                      <a:endParaRPr lang="pl-P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err="1"/>
                        <a:t>Assay</a:t>
                      </a:r>
                      <a:r>
                        <a:rPr lang="pl-PL" sz="1600" dirty="0"/>
                        <a:t>:</a:t>
                      </a:r>
                    </a:p>
                    <a:p>
                      <a:r>
                        <a:rPr lang="pl-PL" sz="1600" dirty="0" err="1"/>
                        <a:t>TaqMan</a:t>
                      </a:r>
                      <a:r>
                        <a:rPr lang="pl-PL" sz="1600" dirty="0"/>
                        <a:t>® Universal Master Mix II, no UNG (4440040,Applied </a:t>
                      </a:r>
                      <a:r>
                        <a:rPr lang="pl-PL" sz="1600" dirty="0" err="1"/>
                        <a:t>Biosystems</a:t>
                      </a:r>
                      <a:r>
                        <a:rPr lang="pl-PL" sz="1600" dirty="0"/>
                        <a:t>)</a:t>
                      </a:r>
                    </a:p>
                    <a:p>
                      <a:r>
                        <a:rPr lang="pl-PL" sz="1600" dirty="0" err="1"/>
                        <a:t>Probes</a:t>
                      </a:r>
                      <a:r>
                        <a:rPr lang="pl-PL" sz="1600" dirty="0"/>
                        <a:t>:</a:t>
                      </a:r>
                    </a:p>
                    <a:p>
                      <a:r>
                        <a:rPr lang="pl-PL" sz="1600" dirty="0"/>
                        <a:t>-</a:t>
                      </a:r>
                    </a:p>
                    <a:p>
                      <a:r>
                        <a:rPr lang="pl-PL" sz="1600" b="1" dirty="0">
                          <a:solidFill>
                            <a:srgbClr val="333333"/>
                          </a:solidFill>
                        </a:rPr>
                        <a:t>-</a:t>
                      </a:r>
                    </a:p>
                    <a:p>
                      <a:r>
                        <a:rPr lang="pl-PL" sz="1600" b="1" dirty="0">
                          <a:solidFill>
                            <a:srgbClr val="333333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944203"/>
                  </a:ext>
                </a:extLst>
              </a:tr>
              <a:tr h="466767">
                <a:tc>
                  <a:txBody>
                    <a:bodyPr/>
                    <a:lstStyle/>
                    <a:p>
                      <a:r>
                        <a:rPr lang="pl-PL" sz="1600" dirty="0"/>
                        <a:t>Analiza statystyczna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l-PL" sz="1600" dirty="0" err="1"/>
                        <a:t>Statistica</a:t>
                      </a:r>
                      <a:r>
                        <a:rPr lang="pl-PL" sz="1600" dirty="0"/>
                        <a:t> 13.1, PL.</a:t>
                      </a:r>
                      <a:endParaRPr lang="pl-PL" sz="1600" dirty="0">
                        <a:latin typeface="Cambri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1886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rmAutofit/>
          </a:bodyPr>
          <a:lstStyle/>
          <a:p>
            <a:r>
              <a:rPr lang="pl-PL" sz="6600" dirty="0"/>
              <a:t>Wyniki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801</Words>
  <Application>Microsoft Office PowerPoint</Application>
  <PresentationFormat>Pokaz na ekranie (4:3)</PresentationFormat>
  <Paragraphs>191</Paragraphs>
  <Slides>18</Slides>
  <Notes>10</Notes>
  <HiddenSlides>0</HiddenSlides>
  <MMClips>0</MMClips>
  <ScaleCrop>false</ScaleCrop>
  <HeadingPairs>
    <vt:vector size="8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2</vt:i4>
      </vt:variant>
      <vt:variant>
        <vt:lpstr>Tytuły slajdów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</vt:lpstr>
      <vt:lpstr>Motyw pakietu Office</vt:lpstr>
      <vt:lpstr>Graph</vt:lpstr>
      <vt:lpstr>STATISTICA Graph</vt:lpstr>
      <vt:lpstr>Czy stan zapalny ma wpływ na raka płuca? </vt:lpstr>
      <vt:lpstr>Prezentacja programu PowerPoint</vt:lpstr>
      <vt:lpstr>Cele pracy</vt:lpstr>
      <vt:lpstr>Materiały i metody</vt:lpstr>
      <vt:lpstr>Prezentacja programu PowerPoint</vt:lpstr>
      <vt:lpstr>bartek</vt:lpstr>
      <vt:lpstr>Prezentacja programu PowerPoint</vt:lpstr>
      <vt:lpstr>Prezentacja programu PowerPoint</vt:lpstr>
      <vt:lpstr>Wyniki</vt:lpstr>
      <vt:lpstr>Prezentacja programu PowerPoint</vt:lpstr>
      <vt:lpstr>Prezentacja programu PowerPoint</vt:lpstr>
      <vt:lpstr>Prezentacja programu PowerPoint</vt:lpstr>
      <vt:lpstr>Prezentacja programu PowerPoint</vt:lpstr>
      <vt:lpstr>Podsumowanie</vt:lpstr>
      <vt:lpstr>Możliwe wyjaśnienia</vt:lpstr>
      <vt:lpstr>Prezentacja programu PowerPoint</vt:lpstr>
      <vt:lpstr>Global normalization</vt:lpstr>
      <vt:lpstr>schowek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Czy stan zapalny ma wpływ na raka płuca?</dc:title>
  <dc:creator>Bartek</dc:creator>
  <cp:lastModifiedBy>Kaszkowiak Marcin</cp:lastModifiedBy>
  <cp:revision>27</cp:revision>
  <dcterms:created xsi:type="dcterms:W3CDTF">2017-11-26T15:33:10Z</dcterms:created>
  <dcterms:modified xsi:type="dcterms:W3CDTF">2017-12-04T21:49:43Z</dcterms:modified>
</cp:coreProperties>
</file>