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9144000" cy="5143500" type="screen16x9"/>
  <p:notesSz cx="6858000" cy="9144000"/>
  <p:embeddedFontLst>
    <p:embeddedFont>
      <p:font typeface="Roboto" panose="020B0604020202020204" charset="0"/>
      <p:regular r:id="rId26"/>
      <p:bold r:id="rId27"/>
      <p:italic r:id="rId28"/>
      <p:boldItalic r:id="rId29"/>
    </p:embeddedFont>
    <p:embeddedFont>
      <p:font typeface="Roboto Slab"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85d5a5bc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85d5a5bc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8564878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8564878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85d5a5bc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85d5a5b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85d5a5bc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85d5a5bc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5d5a5bc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85d5a5bc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8706a234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8706a23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85d5a5bc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85d5a5bc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8706a23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8706a23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8a43869d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8a43869d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8b45cfff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8b45cfff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8564878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8564878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8706a234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8706a234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8a43869d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8a43869d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8b45cfff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8b45cfff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8a43869d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8a43869d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85648783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85648783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85648783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85648783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85d5a5bc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85d5a5b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856487832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85648783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85d5a5bc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85d5a5b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85d5a5bc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85d5a5bc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powietrze.gios.gov.pl/pjp/content/api"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os.org.pl/help/index.php/dokumentacja-api"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api.nbp.p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1629600"/>
            <a:ext cx="5783400" cy="188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
              <a:t>Web API</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87900" y="458025"/>
            <a:ext cx="2682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Solution</a:t>
            </a:r>
            <a:endParaRPr/>
          </a:p>
        </p:txBody>
      </p:sp>
      <p:pic>
        <p:nvPicPr>
          <p:cNvPr id="121" name="Google Shape;121;p22"/>
          <p:cNvPicPr preferRelativeResize="0"/>
          <p:nvPr/>
        </p:nvPicPr>
        <p:blipFill>
          <a:blip r:embed="rId3">
            <a:alphaModFix/>
          </a:blip>
          <a:stretch>
            <a:fillRect/>
          </a:stretch>
        </p:blipFill>
        <p:spPr>
          <a:xfrm>
            <a:off x="3597100" y="0"/>
            <a:ext cx="5546900" cy="5143489"/>
          </a:xfrm>
          <a:prstGeom prst="rect">
            <a:avLst/>
          </a:prstGeom>
          <a:noFill/>
          <a:ln>
            <a:noFill/>
          </a:ln>
        </p:spPr>
      </p:pic>
      <p:pic>
        <p:nvPicPr>
          <p:cNvPr id="122" name="Google Shape;122;p22"/>
          <p:cNvPicPr preferRelativeResize="0"/>
          <p:nvPr/>
        </p:nvPicPr>
        <p:blipFill>
          <a:blip r:embed="rId4">
            <a:alphaModFix/>
          </a:blip>
          <a:stretch>
            <a:fillRect/>
          </a:stretch>
        </p:blipFill>
        <p:spPr>
          <a:xfrm>
            <a:off x="0" y="4817239"/>
            <a:ext cx="9144000" cy="3262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JSON</a:t>
            </a:r>
            <a:endParaRPr/>
          </a:p>
        </p:txBody>
      </p:sp>
      <p:sp>
        <p:nvSpPr>
          <p:cNvPr id="128" name="Google Shape;128;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b="1">
                <a:solidFill>
                  <a:schemeClr val="dk1"/>
                </a:solidFill>
              </a:rPr>
              <a:t>JSON</a:t>
            </a:r>
            <a:r>
              <a:rPr lang="pl">
                <a:solidFill>
                  <a:schemeClr val="dk1"/>
                </a:solidFill>
              </a:rPr>
              <a:t> (JavaScript Object Notation) is a lightweight data-interchange format. It is easy for humans to read and write. It is easy for machines to parse and generate.</a:t>
            </a:r>
            <a:endParaRPr>
              <a:solidFill>
                <a:schemeClr val="dk1"/>
              </a:solidFill>
            </a:endParaRPr>
          </a:p>
          <a:p>
            <a:pPr marL="0" lvl="0" indent="0" algn="l" rtl="0">
              <a:spcBef>
                <a:spcPts val="1600"/>
              </a:spcBef>
              <a:spcAft>
                <a:spcPts val="0"/>
              </a:spcAft>
              <a:buNone/>
            </a:pPr>
            <a:endParaRPr/>
          </a:p>
          <a:p>
            <a:pPr marL="0" lvl="0" indent="0" algn="l" rtl="0">
              <a:spcBef>
                <a:spcPts val="1600"/>
              </a:spcBef>
              <a:spcAft>
                <a:spcPts val="0"/>
              </a:spcAft>
              <a:buNone/>
            </a:pPr>
            <a:r>
              <a:rPr lang="pl">
                <a:solidFill>
                  <a:schemeClr val="dk1"/>
                </a:solidFill>
              </a:rPr>
              <a:t>JSON is built on two </a:t>
            </a:r>
            <a:r>
              <a:rPr lang="pl"/>
              <a:t>universal </a:t>
            </a:r>
            <a:r>
              <a:rPr lang="pl">
                <a:solidFill>
                  <a:schemeClr val="dk1"/>
                </a:solidFill>
              </a:rPr>
              <a:t>structures:</a:t>
            </a:r>
            <a:endParaRPr>
              <a:solidFill>
                <a:schemeClr val="dk1"/>
              </a:solidFill>
            </a:endParaRPr>
          </a:p>
          <a:p>
            <a:pPr marL="457200" lvl="0" indent="-342900" algn="l" rtl="0">
              <a:spcBef>
                <a:spcPts val="1600"/>
              </a:spcBef>
              <a:spcAft>
                <a:spcPts val="0"/>
              </a:spcAft>
              <a:buClr>
                <a:schemeClr val="dk1"/>
              </a:buClr>
              <a:buSzPts val="1800"/>
              <a:buChar char="●"/>
            </a:pPr>
            <a:r>
              <a:rPr lang="pl">
                <a:solidFill>
                  <a:schemeClr val="dk1"/>
                </a:solidFill>
              </a:rPr>
              <a:t>A collection of name/value pairs. </a:t>
            </a:r>
            <a:endParaRPr/>
          </a:p>
          <a:p>
            <a:pPr marL="457200" lvl="0" indent="-342900" algn="l" rtl="0">
              <a:spcBef>
                <a:spcPts val="0"/>
              </a:spcBef>
              <a:spcAft>
                <a:spcPts val="0"/>
              </a:spcAft>
              <a:buClr>
                <a:schemeClr val="dk1"/>
              </a:buClr>
              <a:buSzPts val="1800"/>
              <a:buChar char="●"/>
            </a:pPr>
            <a:r>
              <a:rPr lang="pl">
                <a:solidFill>
                  <a:schemeClr val="dk1"/>
                </a:solidFill>
              </a:rPr>
              <a:t>An ordered list of values. In most languages, this is realized as an </a:t>
            </a:r>
            <a:r>
              <a:rPr lang="pl" i="1">
                <a:solidFill>
                  <a:schemeClr val="dk1"/>
                </a:solidFill>
              </a:rPr>
              <a:t>array</a:t>
            </a:r>
            <a:r>
              <a:rPr lang="pl">
                <a:solidFill>
                  <a:schemeClr val="dk1"/>
                </a:solidFill>
              </a:rPr>
              <a:t>, vector, list, or sequence.</a:t>
            </a:r>
            <a:endParaRPr>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886275" y="1519375"/>
            <a:ext cx="2463000" cy="14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Example JSON</a:t>
            </a:r>
            <a:endParaRPr/>
          </a:p>
          <a:p>
            <a:pPr marL="0" lvl="0" indent="0" algn="l" rtl="0">
              <a:spcBef>
                <a:spcPts val="0"/>
              </a:spcBef>
              <a:spcAft>
                <a:spcPts val="0"/>
              </a:spcAft>
              <a:buNone/>
            </a:pPr>
            <a:r>
              <a:rPr lang="pl"/>
              <a:t>Responses</a:t>
            </a:r>
            <a:endParaRPr/>
          </a:p>
        </p:txBody>
      </p:sp>
      <p:pic>
        <p:nvPicPr>
          <p:cNvPr id="134" name="Google Shape;134;p24"/>
          <p:cNvPicPr preferRelativeResize="0"/>
          <p:nvPr/>
        </p:nvPicPr>
        <p:blipFill>
          <a:blip r:embed="rId3">
            <a:alphaModFix/>
          </a:blip>
          <a:stretch>
            <a:fillRect/>
          </a:stretch>
        </p:blipFill>
        <p:spPr>
          <a:xfrm>
            <a:off x="4086900" y="119950"/>
            <a:ext cx="4904274" cy="473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0" name="Google Shape;140;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1" name="Google Shape;141;p25"/>
          <p:cNvPicPr preferRelativeResize="0"/>
          <p:nvPr/>
        </p:nvPicPr>
        <p:blipFill>
          <a:blip r:embed="rId3">
            <a:alphaModFix/>
          </a:blip>
          <a:stretch>
            <a:fillRect/>
          </a:stretch>
        </p:blipFill>
        <p:spPr>
          <a:xfrm>
            <a:off x="323188" y="428375"/>
            <a:ext cx="8432924" cy="4286751"/>
          </a:xfrm>
          <a:prstGeom prst="rect">
            <a:avLst/>
          </a:prstGeom>
          <a:noFill/>
          <a:ln>
            <a:noFill/>
          </a:ln>
        </p:spPr>
      </p:pic>
      <p:sp>
        <p:nvSpPr>
          <p:cNvPr id="142" name="Google Shape;142;p25"/>
          <p:cNvSpPr txBox="1"/>
          <p:nvPr/>
        </p:nvSpPr>
        <p:spPr>
          <a:xfrm>
            <a:off x="358850" y="79750"/>
            <a:ext cx="35286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a:solidFill>
                  <a:srgbClr val="FFFFFF"/>
                </a:solidFill>
                <a:latin typeface="Roboto"/>
                <a:ea typeface="Roboto"/>
                <a:cs typeface="Roboto"/>
                <a:sym typeface="Roboto"/>
              </a:rPr>
              <a:t>GITHUB API</a:t>
            </a:r>
            <a:endParaRPr>
              <a:solidFill>
                <a:srgbClr val="FFFFF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8" name="Google Shape;148;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26"/>
          <p:cNvPicPr preferRelativeResize="0"/>
          <p:nvPr/>
        </p:nvPicPr>
        <p:blipFill>
          <a:blip r:embed="rId3">
            <a:alphaModFix/>
          </a:blip>
          <a:stretch>
            <a:fillRect/>
          </a:stretch>
        </p:blipFill>
        <p:spPr>
          <a:xfrm>
            <a:off x="215550" y="368675"/>
            <a:ext cx="8613200" cy="4605200"/>
          </a:xfrm>
          <a:prstGeom prst="rect">
            <a:avLst/>
          </a:prstGeom>
          <a:noFill/>
          <a:ln>
            <a:noFill/>
          </a:ln>
        </p:spPr>
      </p:pic>
      <p:sp>
        <p:nvSpPr>
          <p:cNvPr id="150" name="Google Shape;150;p26"/>
          <p:cNvSpPr txBox="1"/>
          <p:nvPr/>
        </p:nvSpPr>
        <p:spPr>
          <a:xfrm>
            <a:off x="215550" y="39875"/>
            <a:ext cx="30603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a:solidFill>
                  <a:srgbClr val="FFFFFF"/>
                </a:solidFill>
                <a:latin typeface="Roboto"/>
                <a:ea typeface="Roboto"/>
                <a:cs typeface="Roboto"/>
                <a:sym typeface="Roboto"/>
              </a:rPr>
              <a:t>GOOGLE BOOKS API</a:t>
            </a:r>
            <a:endParaRPr>
              <a:solidFill>
                <a:srgbClr val="FFFFFF"/>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68925" y="1359875"/>
            <a:ext cx="2293500" cy="146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Parsing JSON responses</a:t>
            </a:r>
            <a:endParaRPr/>
          </a:p>
        </p:txBody>
      </p:sp>
      <p:pic>
        <p:nvPicPr>
          <p:cNvPr id="156" name="Google Shape;156;p27"/>
          <p:cNvPicPr preferRelativeResize="0"/>
          <p:nvPr/>
        </p:nvPicPr>
        <p:blipFill>
          <a:blip r:embed="rId3">
            <a:alphaModFix/>
          </a:blip>
          <a:stretch>
            <a:fillRect/>
          </a:stretch>
        </p:blipFill>
        <p:spPr>
          <a:xfrm>
            <a:off x="2362426" y="0"/>
            <a:ext cx="6781576"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Exercise 2</a:t>
            </a:r>
            <a:endParaRPr/>
          </a:p>
        </p:txBody>
      </p:sp>
      <p:sp>
        <p:nvSpPr>
          <p:cNvPr id="162" name="Google Shape;162;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l"/>
              <a:t>Parse the JSON response to obtain only the value of exchange rate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87900" y="458025"/>
            <a:ext cx="23634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Solution</a:t>
            </a:r>
            <a:endParaRPr/>
          </a:p>
        </p:txBody>
      </p:sp>
      <p:pic>
        <p:nvPicPr>
          <p:cNvPr id="168" name="Google Shape;168;p29"/>
          <p:cNvPicPr preferRelativeResize="0"/>
          <p:nvPr/>
        </p:nvPicPr>
        <p:blipFill>
          <a:blip r:embed="rId3">
            <a:alphaModFix/>
          </a:blip>
          <a:stretch>
            <a:fillRect/>
          </a:stretch>
        </p:blipFill>
        <p:spPr>
          <a:xfrm>
            <a:off x="2791050" y="-10475"/>
            <a:ext cx="6293151"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Excercise 3	</a:t>
            </a:r>
            <a:endParaRPr/>
          </a:p>
        </p:txBody>
      </p:sp>
      <p:sp>
        <p:nvSpPr>
          <p:cNvPr id="174" name="Google Shape;174;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100">
                <a:latin typeface="Arial"/>
                <a:ea typeface="Arial"/>
                <a:cs typeface="Arial"/>
                <a:sym typeface="Arial"/>
              </a:rPr>
              <a:t>Get data about air quality from api.gios.gov.pl</a:t>
            </a:r>
            <a:endParaRPr sz="1100">
              <a:latin typeface="Arial"/>
              <a:ea typeface="Arial"/>
              <a:cs typeface="Arial"/>
              <a:sym typeface="Arial"/>
            </a:endParaRPr>
          </a:p>
          <a:p>
            <a:pPr marL="0" lvl="0" indent="0" algn="l" rtl="0">
              <a:spcBef>
                <a:spcPts val="1600"/>
              </a:spcBef>
              <a:spcAft>
                <a:spcPts val="1600"/>
              </a:spcAft>
              <a:buNone/>
            </a:pPr>
            <a:r>
              <a:rPr lang="pl" sz="1100" u="sng">
                <a:solidFill>
                  <a:schemeClr val="hlink"/>
                </a:solidFill>
                <a:latin typeface="Arial"/>
                <a:ea typeface="Arial"/>
                <a:cs typeface="Arial"/>
                <a:sym typeface="Arial"/>
                <a:hlinkClick r:id="rId3"/>
              </a:rPr>
              <a:t>https://powietrze.gios.gov.pl/pjp/content/api</a:t>
            </a:r>
            <a:endParaRPr sz="11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Solution</a:t>
            </a:r>
            <a:endParaRPr/>
          </a:p>
        </p:txBody>
      </p:sp>
      <p:pic>
        <p:nvPicPr>
          <p:cNvPr id="180" name="Google Shape;180;p31"/>
          <p:cNvPicPr preferRelativeResize="0"/>
          <p:nvPr/>
        </p:nvPicPr>
        <p:blipFill>
          <a:blip r:embed="rId3">
            <a:alphaModFix/>
          </a:blip>
          <a:stretch>
            <a:fillRect/>
          </a:stretch>
        </p:blipFill>
        <p:spPr>
          <a:xfrm>
            <a:off x="2551825" y="0"/>
            <a:ext cx="6592176"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What is Web API</a:t>
            </a:r>
            <a:endParaRPr/>
          </a:p>
        </p:txBody>
      </p:sp>
      <p:sp>
        <p:nvSpPr>
          <p:cNvPr id="69" name="Google Shape;69;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l" sz="1400" dirty="0"/>
              <a:t>API stands for Application </a:t>
            </a:r>
            <a:r>
              <a:rPr lang="pl-PL" sz="1400" dirty="0"/>
              <a:t>Programming</a:t>
            </a:r>
            <a:r>
              <a:rPr lang="pl" sz="1400" dirty="0"/>
              <a:t> Interface, </a:t>
            </a:r>
            <a:endParaRPr sz="1400" dirty="0"/>
          </a:p>
          <a:p>
            <a:pPr marL="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It lets developers integrate any two parts of an application or any different applications together. </a:t>
            </a:r>
            <a:endParaRPr sz="1400" dirty="0"/>
          </a:p>
          <a:p>
            <a:pPr marL="45720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There are APIs for all types of systems, including operating systems, libraries, and the Web.</a:t>
            </a:r>
            <a:endParaRPr sz="1400" dirty="0"/>
          </a:p>
          <a:p>
            <a:pPr marL="45720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Web API is basically a set of dedicated URLs that return pure data responses </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pl"/>
              <a:t>Project demo</a:t>
            </a:r>
            <a:endParaRPr/>
          </a:p>
        </p:txBody>
      </p:sp>
      <p:sp>
        <p:nvSpPr>
          <p:cNvPr id="186" name="Google Shape;186;p3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StreamSearch is designed to help with searching for movies and series to watch in all streaming platforms. Using HTTP request program accesses Utelly Web API the database to search for desired parameters. Then they are used in User Interface, through which we can access the movie or series on the Internet.</a:t>
            </a:r>
            <a:endParaRPr dirty="0"/>
          </a:p>
          <a:p>
            <a:pPr marL="0" lvl="0" indent="0" algn="l" rtl="0">
              <a:spcBef>
                <a:spcPts val="1600"/>
              </a:spcBef>
              <a:spcAft>
                <a:spcPts val="0"/>
              </a:spcAft>
              <a:buNone/>
            </a:pPr>
            <a:r>
              <a:rPr lang="pl" dirty="0"/>
              <a:t>As for this moment it works only for USA and UK databases.</a:t>
            </a:r>
            <a:endParaRPr dirty="0"/>
          </a:p>
          <a:p>
            <a:pPr marL="0" lvl="0" indent="0" algn="l" rtl="0">
              <a:spcBef>
                <a:spcPts val="1600"/>
              </a:spcBef>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81C5BC02-057A-450D-B917-7FFD02DE834F}"/>
              </a:ext>
            </a:extLst>
          </p:cNvPr>
          <p:cNvPicPr>
            <a:picLocks noChangeAspect="1"/>
          </p:cNvPicPr>
          <p:nvPr/>
        </p:nvPicPr>
        <p:blipFill>
          <a:blip r:embed="rId2"/>
          <a:stretch>
            <a:fillRect/>
          </a:stretch>
        </p:blipFill>
        <p:spPr>
          <a:xfrm>
            <a:off x="-120503" y="0"/>
            <a:ext cx="6698374" cy="5143500"/>
          </a:xfrm>
          <a:prstGeom prst="rect">
            <a:avLst/>
          </a:prstGeom>
        </p:spPr>
      </p:pic>
    </p:spTree>
    <p:extLst>
      <p:ext uri="{BB962C8B-B14F-4D97-AF65-F5344CB8AC3E}">
        <p14:creationId xmlns:p14="http://schemas.microsoft.com/office/powerpoint/2010/main" val="42785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Exercise 4</a:t>
            </a:r>
            <a:endParaRPr/>
          </a:p>
        </p:txBody>
      </p:sp>
      <p:sp>
        <p:nvSpPr>
          <p:cNvPr id="192" name="Google Shape;192;p33"/>
          <p:cNvSpPr txBox="1">
            <a:spLocks noGrp="1"/>
          </p:cNvSpPr>
          <p:nvPr>
            <p:ph type="body" idx="1"/>
          </p:nvPr>
        </p:nvSpPr>
        <p:spPr>
          <a:xfrm>
            <a:off x="338175" y="14699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100">
                <a:latin typeface="Arial"/>
                <a:ea typeface="Arial"/>
                <a:cs typeface="Arial"/>
                <a:sym typeface="Arial"/>
              </a:rPr>
              <a:t>Get verdicts from SAOS API concerning your keyword of choice.</a:t>
            </a:r>
            <a:endParaRPr sz="1100">
              <a:latin typeface="Arial"/>
              <a:ea typeface="Arial"/>
              <a:cs typeface="Arial"/>
              <a:sym typeface="Arial"/>
            </a:endParaRPr>
          </a:p>
          <a:p>
            <a:pPr marL="0" lvl="0" indent="0" algn="l" rtl="0">
              <a:spcBef>
                <a:spcPts val="1600"/>
              </a:spcBef>
              <a:spcAft>
                <a:spcPts val="1600"/>
              </a:spcAft>
              <a:buNone/>
            </a:pPr>
            <a:r>
              <a:rPr lang="pl" sz="1100" u="sng">
                <a:solidFill>
                  <a:schemeClr val="hlink"/>
                </a:solidFill>
                <a:latin typeface="Arial"/>
                <a:ea typeface="Arial"/>
                <a:cs typeface="Arial"/>
                <a:sym typeface="Arial"/>
                <a:hlinkClick r:id="rId3"/>
              </a:rPr>
              <a:t>https://www.saos.org.pl/help/index.php/dokumentacja-api</a:t>
            </a:r>
            <a:endParaRPr sz="11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Solution</a:t>
            </a:r>
            <a:endParaRPr/>
          </a:p>
        </p:txBody>
      </p:sp>
      <p:sp>
        <p:nvSpPr>
          <p:cNvPr id="198" name="Google Shape;198;p3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9" name="Google Shape;199;p34"/>
          <p:cNvPicPr preferRelativeResize="0"/>
          <p:nvPr/>
        </p:nvPicPr>
        <p:blipFill>
          <a:blip r:embed="rId3">
            <a:alphaModFix/>
          </a:blip>
          <a:stretch>
            <a:fillRect/>
          </a:stretch>
        </p:blipFill>
        <p:spPr>
          <a:xfrm>
            <a:off x="0" y="1204925"/>
            <a:ext cx="9144001" cy="393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75" name="Google Shape;75;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6" name="Google Shape;76;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More info</a:t>
            </a:r>
            <a:endParaRPr/>
          </a:p>
        </p:txBody>
      </p:sp>
      <p:sp>
        <p:nvSpPr>
          <p:cNvPr id="82" name="Google Shape;82;p16"/>
          <p:cNvSpPr txBox="1">
            <a:spLocks noGrp="1"/>
          </p:cNvSpPr>
          <p:nvPr>
            <p:ph type="body" idx="1"/>
          </p:nvPr>
        </p:nvSpPr>
        <p:spPr>
          <a:xfrm>
            <a:off x="387900" y="128377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a:p>
            <a:pPr marL="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Responses usually in JSON, sometimes XML.</a:t>
            </a:r>
            <a:endParaRPr sz="1400" dirty="0"/>
          </a:p>
          <a:p>
            <a:pPr marL="457200" lvl="0" indent="0" algn="l" rtl="0">
              <a:spcBef>
                <a:spcPts val="1600"/>
              </a:spcBef>
              <a:spcAft>
                <a:spcPts val="0"/>
              </a:spcAft>
              <a:buNone/>
            </a:pPr>
            <a:endParaRPr sz="1400" dirty="0"/>
          </a:p>
          <a:p>
            <a:pPr marL="457200" lvl="0" indent="-317500" algn="l" rtl="0">
              <a:spcBef>
                <a:spcPts val="1600"/>
              </a:spcBef>
              <a:spcAft>
                <a:spcPts val="0"/>
              </a:spcAft>
              <a:buSzPts val="1400"/>
              <a:buChar char="●"/>
            </a:pPr>
            <a:r>
              <a:rPr lang="pl" sz="1400" dirty="0"/>
              <a:t>Web APIs are currently based on REST architecture </a:t>
            </a:r>
            <a:endParaRPr sz="1400" dirty="0"/>
          </a:p>
          <a:p>
            <a:pPr marL="457200" lvl="0" indent="0" algn="l" rtl="0">
              <a:spcBef>
                <a:spcPts val="1600"/>
              </a:spcBef>
              <a:spcAft>
                <a:spcPts val="1600"/>
              </a:spcAft>
              <a:buNone/>
            </a:pPr>
            <a:endParaRPr sz="1400" dirty="0"/>
          </a:p>
        </p:txBody>
      </p:sp>
      <p:pic>
        <p:nvPicPr>
          <p:cNvPr id="83" name="Google Shape;83;p16"/>
          <p:cNvPicPr preferRelativeResize="0"/>
          <p:nvPr/>
        </p:nvPicPr>
        <p:blipFill>
          <a:blip r:embed="rId3">
            <a:alphaModFix/>
          </a:blip>
          <a:stretch>
            <a:fillRect/>
          </a:stretch>
        </p:blipFill>
        <p:spPr>
          <a:xfrm>
            <a:off x="5149875" y="1785238"/>
            <a:ext cx="3141576" cy="157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REST</a:t>
            </a:r>
            <a:endParaRPr/>
          </a:p>
        </p:txBody>
      </p:sp>
      <p:sp>
        <p:nvSpPr>
          <p:cNvPr id="89" name="Google Shape;89;p17"/>
          <p:cNvSpPr txBox="1">
            <a:spLocks noGrp="1"/>
          </p:cNvSpPr>
          <p:nvPr>
            <p:ph type="body" idx="1"/>
          </p:nvPr>
        </p:nvSpPr>
        <p:spPr>
          <a:xfrm>
            <a:off x="387900" y="1240275"/>
            <a:ext cx="8368200" cy="38079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pl" dirty="0"/>
              <a:t>REST is acronym for REpresentational State Transfer. It contains rules for creation and use of Web API, which are:</a:t>
            </a:r>
            <a:endParaRPr dirty="0">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endParaRPr dirty="0"/>
          </a:p>
          <a:p>
            <a:pPr marL="0" lvl="0" indent="0" algn="l" rtl="0">
              <a:spcBef>
                <a:spcPts val="1600"/>
              </a:spcBef>
              <a:spcAft>
                <a:spcPts val="0"/>
              </a:spcAft>
              <a:buNone/>
            </a:pPr>
            <a:r>
              <a:rPr lang="pl" dirty="0"/>
              <a:t>     1. </a:t>
            </a:r>
            <a:r>
              <a:rPr lang="pl" dirty="0">
                <a:solidFill>
                  <a:schemeClr val="dk1"/>
                </a:solidFill>
                <a:latin typeface="Roboto"/>
                <a:ea typeface="Roboto"/>
                <a:cs typeface="Roboto"/>
                <a:sym typeface="Roboto"/>
              </a:rPr>
              <a:t>Client–server </a:t>
            </a:r>
            <a:r>
              <a:rPr lang="pl" dirty="0"/>
              <a:t>	       2. </a:t>
            </a:r>
            <a:r>
              <a:rPr lang="pl" dirty="0">
                <a:solidFill>
                  <a:schemeClr val="dk1"/>
                </a:solidFill>
                <a:latin typeface="Roboto"/>
                <a:ea typeface="Roboto"/>
                <a:cs typeface="Roboto"/>
                <a:sym typeface="Roboto"/>
              </a:rPr>
              <a:t>Stateless </a:t>
            </a:r>
            <a:r>
              <a:rPr lang="pl" dirty="0"/>
              <a:t>		  3. </a:t>
            </a:r>
            <a:r>
              <a:rPr lang="pl" dirty="0">
                <a:solidFill>
                  <a:schemeClr val="dk1"/>
                </a:solidFill>
                <a:latin typeface="Roboto"/>
                <a:ea typeface="Roboto"/>
                <a:cs typeface="Roboto"/>
                <a:sym typeface="Roboto"/>
              </a:rPr>
              <a:t>Cacheable </a:t>
            </a:r>
            <a:endParaRPr dirty="0">
              <a:solidFill>
                <a:schemeClr val="dk1"/>
              </a:solidFill>
              <a:latin typeface="Roboto"/>
              <a:ea typeface="Roboto"/>
              <a:cs typeface="Roboto"/>
              <a:sym typeface="Roboto"/>
            </a:endParaRPr>
          </a:p>
          <a:p>
            <a:pPr marL="0" lvl="0" indent="0" algn="ctr" rtl="0">
              <a:spcBef>
                <a:spcPts val="2800"/>
              </a:spcBef>
              <a:spcAft>
                <a:spcPts val="0"/>
              </a:spcAft>
              <a:buNone/>
            </a:pPr>
            <a:endParaRPr dirty="0"/>
          </a:p>
          <a:p>
            <a:pPr marL="914400" lvl="0" indent="0" algn="l" rtl="0">
              <a:spcBef>
                <a:spcPts val="2800"/>
              </a:spcBef>
              <a:spcAft>
                <a:spcPts val="0"/>
              </a:spcAft>
              <a:buNone/>
            </a:pPr>
            <a:r>
              <a:rPr lang="pl" dirty="0"/>
              <a:t>       4. </a:t>
            </a:r>
            <a:r>
              <a:rPr lang="pl" dirty="0">
                <a:solidFill>
                  <a:schemeClr val="dk1"/>
                </a:solidFill>
                <a:latin typeface="Roboto"/>
                <a:ea typeface="Roboto"/>
                <a:cs typeface="Roboto"/>
                <a:sym typeface="Roboto"/>
              </a:rPr>
              <a:t>Uniform interface</a:t>
            </a:r>
            <a:r>
              <a:rPr lang="pl" dirty="0"/>
              <a:t>	           5. </a:t>
            </a:r>
            <a:r>
              <a:rPr lang="pl" dirty="0">
                <a:solidFill>
                  <a:schemeClr val="dk1"/>
                </a:solidFill>
                <a:latin typeface="Roboto"/>
                <a:ea typeface="Roboto"/>
                <a:cs typeface="Roboto"/>
                <a:sym typeface="Roboto"/>
              </a:rPr>
              <a:t>Layered system</a:t>
            </a:r>
            <a:endParaRPr dirty="0">
              <a:solidFill>
                <a:schemeClr val="dk1"/>
              </a:solidFill>
              <a:latin typeface="Roboto"/>
              <a:ea typeface="Roboto"/>
              <a:cs typeface="Roboto"/>
              <a:sym typeface="Roboto"/>
            </a:endParaRPr>
          </a:p>
          <a:p>
            <a:pPr marL="457200" lvl="0" indent="0" algn="l" rtl="0">
              <a:spcBef>
                <a:spcPts val="2800"/>
              </a:spcBef>
              <a:spcAft>
                <a:spcPts val="0"/>
              </a:spcAft>
              <a:buNone/>
            </a:pPr>
            <a:endParaRPr sz="1200" dirty="0">
              <a:solidFill>
                <a:schemeClr val="dk1"/>
              </a:solidFill>
              <a:latin typeface="Roboto"/>
              <a:ea typeface="Roboto"/>
              <a:cs typeface="Roboto"/>
              <a:sym typeface="Roboto"/>
            </a:endParaRPr>
          </a:p>
          <a:p>
            <a:pPr marL="0" lvl="0" indent="0" algn="l" rtl="0">
              <a:spcBef>
                <a:spcPts val="2400"/>
              </a:spcBef>
              <a:spcAft>
                <a:spcPts val="1600"/>
              </a:spcAft>
              <a:buClr>
                <a:schemeClr val="dk1"/>
              </a:buClr>
              <a:buSzPts val="1100"/>
              <a:buFont typeface="Arial"/>
              <a:buNone/>
            </a:pPr>
            <a:endParaRPr sz="1200" dirty="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6" name="Google Shape;96;p18"/>
          <p:cNvPicPr preferRelativeResize="0"/>
          <p:nvPr/>
        </p:nvPicPr>
        <p:blipFill>
          <a:blip r:embed="rId3">
            <a:alphaModFix/>
          </a:blip>
          <a:stretch>
            <a:fillRect/>
          </a:stretch>
        </p:blipFill>
        <p:spPr>
          <a:xfrm>
            <a:off x="139550" y="309000"/>
            <a:ext cx="8780274" cy="451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HTTP Methods</a:t>
            </a:r>
            <a:endParaRPr/>
          </a:p>
        </p:txBody>
      </p:sp>
      <p:sp>
        <p:nvSpPr>
          <p:cNvPr id="102" name="Google Shape;102;p19"/>
          <p:cNvSpPr txBox="1">
            <a:spLocks noGrp="1"/>
          </p:cNvSpPr>
          <p:nvPr>
            <p:ph type="body" idx="1"/>
          </p:nvPr>
        </p:nvSpPr>
        <p:spPr>
          <a:xfrm>
            <a:off x="337550" y="1046775"/>
            <a:ext cx="8368200" cy="3639300"/>
          </a:xfrm>
          <a:prstGeom prst="rect">
            <a:avLst/>
          </a:prstGeom>
        </p:spPr>
        <p:txBody>
          <a:bodyPr spcFirstLastPara="1" wrap="square" lIns="91425" tIns="91425" rIns="91425" bIns="91425" anchor="t" anchorCtr="0">
            <a:noAutofit/>
          </a:bodyPr>
          <a:lstStyle/>
          <a:p>
            <a:pPr marL="0" lvl="0" indent="0" algn="l" rtl="0">
              <a:lnSpc>
                <a:spcPct val="125000"/>
              </a:lnSpc>
              <a:spcBef>
                <a:spcPts val="3400"/>
              </a:spcBef>
              <a:spcAft>
                <a:spcPts val="0"/>
              </a:spcAft>
              <a:buNone/>
            </a:pPr>
            <a:r>
              <a:rPr lang="pl" sz="1400"/>
              <a:t>Here are the absolutely basic four methods of HTTP communication</a:t>
            </a:r>
            <a:endParaRPr sz="1400"/>
          </a:p>
          <a:p>
            <a:pPr marL="0" lvl="0" indent="457200" algn="l" rtl="0">
              <a:spcBef>
                <a:spcPts val="1700"/>
              </a:spcBef>
              <a:spcAft>
                <a:spcPts val="0"/>
              </a:spcAft>
              <a:buNone/>
            </a:pPr>
            <a:r>
              <a:rPr lang="pl" sz="1400"/>
              <a:t>GET – downloading data</a:t>
            </a:r>
            <a:endParaRPr sz="1400"/>
          </a:p>
          <a:p>
            <a:pPr marL="0" lvl="0" indent="457200" algn="l" rtl="0">
              <a:spcBef>
                <a:spcPts val="2400"/>
              </a:spcBef>
              <a:spcAft>
                <a:spcPts val="0"/>
              </a:spcAft>
              <a:buNone/>
            </a:pPr>
            <a:r>
              <a:rPr lang="pl" sz="1400"/>
              <a:t>PUT – actualize the data</a:t>
            </a:r>
            <a:endParaRPr sz="1400"/>
          </a:p>
          <a:p>
            <a:pPr marL="0" lvl="0" indent="457200" algn="l" rtl="0">
              <a:spcBef>
                <a:spcPts val="2400"/>
              </a:spcBef>
              <a:spcAft>
                <a:spcPts val="0"/>
              </a:spcAft>
              <a:buNone/>
            </a:pPr>
            <a:r>
              <a:rPr lang="pl" sz="1400"/>
              <a:t>POST –creating and sending data</a:t>
            </a:r>
            <a:endParaRPr sz="1400"/>
          </a:p>
          <a:p>
            <a:pPr marL="0" lvl="0" indent="457200" algn="l" rtl="0">
              <a:spcBef>
                <a:spcPts val="2400"/>
              </a:spcBef>
              <a:spcAft>
                <a:spcPts val="0"/>
              </a:spcAft>
              <a:buNone/>
            </a:pPr>
            <a:r>
              <a:rPr lang="pl" sz="1400"/>
              <a:t>DELETE – deleting of the data</a:t>
            </a:r>
            <a:endParaRPr sz="1400"/>
          </a:p>
          <a:p>
            <a:pPr marL="0" lvl="0" indent="0" algn="l" rtl="0">
              <a:spcBef>
                <a:spcPts val="2400"/>
              </a:spcBef>
              <a:spcAft>
                <a:spcPts val="1600"/>
              </a:spcAft>
              <a:buNone/>
            </a:pPr>
            <a:endParaRPr sz="1200"/>
          </a:p>
        </p:txBody>
      </p:sp>
      <p:pic>
        <p:nvPicPr>
          <p:cNvPr id="103" name="Google Shape;103;p19"/>
          <p:cNvPicPr preferRelativeResize="0"/>
          <p:nvPr/>
        </p:nvPicPr>
        <p:blipFill>
          <a:blip r:embed="rId3">
            <a:alphaModFix/>
          </a:blip>
          <a:stretch>
            <a:fillRect/>
          </a:stretch>
        </p:blipFill>
        <p:spPr>
          <a:xfrm>
            <a:off x="4158650" y="2318637"/>
            <a:ext cx="4470825" cy="212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286150" y="1988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Get method example</a:t>
            </a:r>
            <a:endParaRPr/>
          </a:p>
        </p:txBody>
      </p:sp>
      <p:pic>
        <p:nvPicPr>
          <p:cNvPr id="109" name="Google Shape;109;p20"/>
          <p:cNvPicPr preferRelativeResize="0"/>
          <p:nvPr/>
        </p:nvPicPr>
        <p:blipFill>
          <a:blip r:embed="rId3">
            <a:alphaModFix/>
          </a:blip>
          <a:stretch>
            <a:fillRect/>
          </a:stretch>
        </p:blipFill>
        <p:spPr>
          <a:xfrm>
            <a:off x="344925" y="929887"/>
            <a:ext cx="8250650" cy="3720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l"/>
              <a:t>Exercise 1</a:t>
            </a:r>
            <a:endParaRPr/>
          </a:p>
        </p:txBody>
      </p:sp>
      <p:sp>
        <p:nvSpPr>
          <p:cNvPr id="115" name="Google Shape;115;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Use WEB API of NBP to obtain exchange rate of EURO by using GET method and links and classes provided</a:t>
            </a:r>
            <a:endParaRPr/>
          </a:p>
          <a:p>
            <a:pPr marL="0" lvl="0" indent="0" algn="l" rtl="0">
              <a:spcBef>
                <a:spcPts val="1600"/>
              </a:spcBef>
              <a:spcAft>
                <a:spcPts val="1600"/>
              </a:spcAft>
              <a:buNone/>
            </a:pPr>
            <a:r>
              <a:rPr lang="pl">
                <a:uFill>
                  <a:noFill/>
                </a:uFill>
                <a:hlinkClick r:id="rId3"/>
              </a:rPr>
              <a:t>http://api.nbp.pl/</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Pokaz na ekranie (16:9)</PresentationFormat>
  <Paragraphs>58</Paragraphs>
  <Slides>23</Slides>
  <Notes>22</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23</vt:i4>
      </vt:variant>
    </vt:vector>
  </HeadingPairs>
  <TitlesOfParts>
    <vt:vector size="28" baseType="lpstr">
      <vt:lpstr>Times New Roman</vt:lpstr>
      <vt:lpstr>Roboto Slab</vt:lpstr>
      <vt:lpstr>Roboto</vt:lpstr>
      <vt:lpstr>Arial</vt:lpstr>
      <vt:lpstr>Marina</vt:lpstr>
      <vt:lpstr>Web API </vt:lpstr>
      <vt:lpstr>What is Web API</vt:lpstr>
      <vt:lpstr>Prezentacja programu PowerPoint</vt:lpstr>
      <vt:lpstr>More info</vt:lpstr>
      <vt:lpstr>REST</vt:lpstr>
      <vt:lpstr>Prezentacja programu PowerPoint</vt:lpstr>
      <vt:lpstr>HTTP Methods</vt:lpstr>
      <vt:lpstr>Get method example</vt:lpstr>
      <vt:lpstr>Exercise 1</vt:lpstr>
      <vt:lpstr>Solution</vt:lpstr>
      <vt:lpstr>JSON</vt:lpstr>
      <vt:lpstr>Example JSON Responses</vt:lpstr>
      <vt:lpstr>Prezentacja programu PowerPoint</vt:lpstr>
      <vt:lpstr>Prezentacja programu PowerPoint</vt:lpstr>
      <vt:lpstr>Parsing JSON responses</vt:lpstr>
      <vt:lpstr>Exercise 2</vt:lpstr>
      <vt:lpstr>Solution</vt:lpstr>
      <vt:lpstr>Excercise 3 </vt:lpstr>
      <vt:lpstr>Solution</vt:lpstr>
      <vt:lpstr> Project demo</vt:lpstr>
      <vt:lpstr>Prezentacja programu PowerPoint</vt:lpstr>
      <vt:lpstr>Exercise 4</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 </dc:title>
  <cp:lastModifiedBy>Bartosz Bryk</cp:lastModifiedBy>
  <cp:revision>1</cp:revision>
  <dcterms:modified xsi:type="dcterms:W3CDTF">2019-06-03T14:13:54Z</dcterms:modified>
</cp:coreProperties>
</file>