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71" r:id="rId6"/>
    <p:sldId id="275" r:id="rId7"/>
    <p:sldId id="272" r:id="rId8"/>
    <p:sldId id="274" r:id="rId9"/>
    <p:sldId id="273" r:id="rId10"/>
  </p:sldIdLst>
  <p:sldSz cx="12192000" cy="6858000"/>
  <p:notesSz cx="6797675" cy="9928225"/>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99953C2-C16D-47D7-A181-70D23929B961}">
          <p14:sldIdLst>
            <p14:sldId id="256"/>
            <p14:sldId id="271"/>
            <p14:sldId id="275"/>
            <p14:sldId id="272"/>
            <p14:sldId id="274"/>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0BE9E8FB-7CB5-1E21-CDE8-CE5AB11B8BE8}" name="Fotios Kalioras" initials="" userId="S::fotios.kalioras@student.kuleuven.be::a5b791b7-03b4-4994-bade-9a557eac742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21" name="Author" initials="A" lastIdx="0" clrIdx="12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E6F2F8"/>
    <a:srgbClr val="1D8DB0"/>
    <a:srgbClr val="FFFF99"/>
    <a:srgbClr val="E6E6E6"/>
    <a:srgbClr val="278CBF"/>
    <a:srgbClr val="8CD15D"/>
    <a:srgbClr val="FF62A9"/>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Stijl, gemiddeld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Stijl, gemiddeld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Stijl, licht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Stijl, licht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57"/>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1" y="0"/>
            <a:ext cx="2945659" cy="498056"/>
          </a:xfrm>
          <a:prstGeom prst="rect">
            <a:avLst/>
          </a:prstGeom>
        </p:spPr>
        <p:txBody>
          <a:bodyPr vert="horz" lIns="91411" tIns="45706" rIns="91411" bIns="45706" rtlCol="0"/>
          <a:lstStyle>
            <a:lvl1pPr algn="l">
              <a:defRPr sz="1200"/>
            </a:lvl1pPr>
          </a:lstStyle>
          <a:p>
            <a:endParaRPr lang="nl-NL"/>
          </a:p>
        </p:txBody>
      </p:sp>
      <p:sp>
        <p:nvSpPr>
          <p:cNvPr id="3" name="Tijdelijke aanduiding voor datum 2"/>
          <p:cNvSpPr>
            <a:spLocks noGrp="1"/>
          </p:cNvSpPr>
          <p:nvPr>
            <p:ph type="dt" sz="quarter" idx="1"/>
          </p:nvPr>
        </p:nvSpPr>
        <p:spPr>
          <a:xfrm>
            <a:off x="3850454" y="0"/>
            <a:ext cx="2945659" cy="498056"/>
          </a:xfrm>
          <a:prstGeom prst="rect">
            <a:avLst/>
          </a:prstGeom>
        </p:spPr>
        <p:txBody>
          <a:bodyPr vert="horz" lIns="91411" tIns="45706" rIns="91411" bIns="45706" rtlCol="0"/>
          <a:lstStyle>
            <a:lvl1pPr algn="r">
              <a:defRPr sz="1200"/>
            </a:lvl1pPr>
          </a:lstStyle>
          <a:p>
            <a:fld id="{8F591CCF-F6FD-734B-854A-5BC033593B1E}" type="datetimeFigureOut">
              <a:rPr lang="nl-NL" smtClean="0"/>
              <a:t>4-6-2025</a:t>
            </a:fld>
            <a:endParaRPr lang="nl-NL"/>
          </a:p>
        </p:txBody>
      </p:sp>
      <p:sp>
        <p:nvSpPr>
          <p:cNvPr id="4" name="Tijdelijke aanduiding voor voettekst 3"/>
          <p:cNvSpPr>
            <a:spLocks noGrp="1"/>
          </p:cNvSpPr>
          <p:nvPr>
            <p:ph type="ftr" sz="quarter" idx="2"/>
          </p:nvPr>
        </p:nvSpPr>
        <p:spPr>
          <a:xfrm>
            <a:off x="11" y="9428587"/>
            <a:ext cx="2945659" cy="498055"/>
          </a:xfrm>
          <a:prstGeom prst="rect">
            <a:avLst/>
          </a:prstGeom>
        </p:spPr>
        <p:txBody>
          <a:bodyPr vert="horz" lIns="91411" tIns="45706" rIns="91411" bIns="45706"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50454" y="9428587"/>
            <a:ext cx="2945659" cy="498055"/>
          </a:xfrm>
          <a:prstGeom prst="rect">
            <a:avLst/>
          </a:prstGeom>
        </p:spPr>
        <p:txBody>
          <a:bodyPr vert="horz" lIns="91411" tIns="45706" rIns="91411" bIns="45706"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11" y="0"/>
            <a:ext cx="2945659" cy="498056"/>
          </a:xfrm>
          <a:prstGeom prst="rect">
            <a:avLst/>
          </a:prstGeom>
        </p:spPr>
        <p:txBody>
          <a:bodyPr vert="horz" lIns="91411" tIns="45706" rIns="91411" bIns="45706" rtlCol="0"/>
          <a:lstStyle>
            <a:lvl1pPr algn="l">
              <a:defRPr sz="1200"/>
            </a:lvl1pPr>
          </a:lstStyle>
          <a:p>
            <a:endParaRPr lang="nl-NL"/>
          </a:p>
        </p:txBody>
      </p:sp>
      <p:sp>
        <p:nvSpPr>
          <p:cNvPr id="3" name="Tijdelijke aanduiding voor datum 2"/>
          <p:cNvSpPr>
            <a:spLocks noGrp="1"/>
          </p:cNvSpPr>
          <p:nvPr>
            <p:ph type="dt" idx="1"/>
          </p:nvPr>
        </p:nvSpPr>
        <p:spPr>
          <a:xfrm>
            <a:off x="3850454" y="0"/>
            <a:ext cx="2945659" cy="498056"/>
          </a:xfrm>
          <a:prstGeom prst="rect">
            <a:avLst/>
          </a:prstGeom>
        </p:spPr>
        <p:txBody>
          <a:bodyPr vert="horz" lIns="91411" tIns="45706" rIns="91411" bIns="45706" rtlCol="0"/>
          <a:lstStyle>
            <a:lvl1pPr algn="r">
              <a:defRPr sz="1200"/>
            </a:lvl1pPr>
          </a:lstStyle>
          <a:p>
            <a:fld id="{23C66214-DB21-4647-B5DA-0D17CA592867}" type="datetimeFigureOut">
              <a:rPr lang="nl-NL" smtClean="0"/>
              <a:t>4-6-2025</a:t>
            </a:fld>
            <a:endParaRPr lang="nl-NL"/>
          </a:p>
        </p:txBody>
      </p:sp>
      <p:sp>
        <p:nvSpPr>
          <p:cNvPr id="4" name="Tijdelijke aanduiding voor dia-afbeelding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1411" tIns="45706" rIns="91411" bIns="45706" rtlCol="0" anchor="ctr"/>
          <a:lstStyle/>
          <a:p>
            <a:endParaRPr lang="nl-NL"/>
          </a:p>
        </p:txBody>
      </p:sp>
      <p:sp>
        <p:nvSpPr>
          <p:cNvPr id="5" name="Tijdelijke aanduiding voor notities 4"/>
          <p:cNvSpPr>
            <a:spLocks noGrp="1"/>
          </p:cNvSpPr>
          <p:nvPr>
            <p:ph type="body" sz="quarter" idx="3"/>
          </p:nvPr>
        </p:nvSpPr>
        <p:spPr>
          <a:xfrm>
            <a:off x="679768" y="4777197"/>
            <a:ext cx="5438140" cy="3908614"/>
          </a:xfrm>
          <a:prstGeom prst="rect">
            <a:avLst/>
          </a:prstGeom>
        </p:spPr>
        <p:txBody>
          <a:bodyPr vert="horz" lIns="91411" tIns="45706" rIns="91411" bIns="45706"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11" y="9428587"/>
            <a:ext cx="2945659" cy="498055"/>
          </a:xfrm>
          <a:prstGeom prst="rect">
            <a:avLst/>
          </a:prstGeom>
        </p:spPr>
        <p:txBody>
          <a:bodyPr vert="horz" lIns="91411" tIns="45706" rIns="91411" bIns="45706"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54" y="9428587"/>
            <a:ext cx="2945659" cy="498055"/>
          </a:xfrm>
          <a:prstGeom prst="rect">
            <a:avLst/>
          </a:prstGeom>
        </p:spPr>
        <p:txBody>
          <a:bodyPr vert="horz" lIns="91411" tIns="45706" rIns="91411" bIns="45706"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cs typeface="Calibri"/>
            </a:endParaRPr>
          </a:p>
        </p:txBody>
      </p:sp>
    </p:spTree>
    <p:extLst>
      <p:ext uri="{BB962C8B-B14F-4D97-AF65-F5344CB8AC3E}">
        <p14:creationId xmlns:p14="http://schemas.microsoft.com/office/powerpoint/2010/main" val="658937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GB"/>
              <a:t>Click to edit Master title style</a:t>
            </a:r>
            <a:endParaRPr lang="nl-NL"/>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nl-NL"/>
          </a:p>
        </p:txBody>
      </p:sp>
      <p:sp>
        <p:nvSpPr>
          <p:cNvPr id="5" name="Picture Placeholder 4"/>
          <p:cNvSpPr>
            <a:spLocks noGrp="1"/>
          </p:cNvSpPr>
          <p:nvPr>
            <p:ph type="pic" sz="quarter" idx="10"/>
          </p:nvPr>
        </p:nvSpPr>
        <p:spPr>
          <a:xfrm>
            <a:off x="7248525" y="1654175"/>
            <a:ext cx="4368673" cy="4468813"/>
          </a:xfrm>
        </p:spPr>
        <p:txBody>
          <a:bodyPr/>
          <a:lstStyle/>
          <a:p>
            <a:r>
              <a:rPr lang="en-GB"/>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853169"/>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4" name="Tijdelijke aanduiding voor datum 3"/>
          <p:cNvSpPr>
            <a:spLocks noGrp="1"/>
          </p:cNvSpPr>
          <p:nvPr>
            <p:ph type="dt" sz="half" idx="10"/>
          </p:nvPr>
        </p:nvSpPr>
        <p:spPr/>
        <p:txBody>
          <a:bodyPr/>
          <a:lstStyle/>
          <a:p>
            <a:fld id="{E4E48621-8550-40E0-AF4C-D06C4A3CC953}" type="datetime1">
              <a:rPr lang="nl-BE" smtClean="0"/>
              <a:t>4/06/2025</a:t>
            </a:fld>
            <a:endParaRPr lang="nl-NL"/>
          </a:p>
        </p:txBody>
      </p:sp>
      <p:sp>
        <p:nvSpPr>
          <p:cNvPr id="5" name="Tijdelijke aanduiding voor voettekst 4"/>
          <p:cNvSpPr>
            <a:spLocks noGrp="1"/>
          </p:cNvSpPr>
          <p:nvPr>
            <p:ph type="ftr" sz="quarter" idx="11"/>
          </p:nvPr>
        </p:nvSpPr>
        <p:spPr/>
        <p:txBody>
          <a:bodyPr/>
          <a:lstStyle/>
          <a:p>
            <a:r>
              <a:rPr lang="nl-NL"/>
              <a:t>ICTS</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GB"/>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GB"/>
              <a:t>Click to edit Master title style</a:t>
            </a:r>
            <a:endParaRPr lang="nl-NL"/>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Tijdelijke aanduiding voor datum 3"/>
          <p:cNvSpPr>
            <a:spLocks noGrp="1"/>
          </p:cNvSpPr>
          <p:nvPr>
            <p:ph type="dt" sz="half" idx="10"/>
          </p:nvPr>
        </p:nvSpPr>
        <p:spPr/>
        <p:txBody>
          <a:bodyPr/>
          <a:lstStyle/>
          <a:p>
            <a:fld id="{96376D3C-9CD6-4639-811B-4EAB50F62465}" type="datetime1">
              <a:rPr lang="nl-BE" smtClean="0"/>
              <a:t>4/06/2025</a:t>
            </a:fld>
            <a:endParaRPr lang="nl-NL"/>
          </a:p>
        </p:txBody>
      </p:sp>
      <p:sp>
        <p:nvSpPr>
          <p:cNvPr id="5" name="Tijdelijke aanduiding voor voettekst 4"/>
          <p:cNvSpPr>
            <a:spLocks noGrp="1"/>
          </p:cNvSpPr>
          <p:nvPr>
            <p:ph type="ftr" sz="quarter" idx="11"/>
          </p:nvPr>
        </p:nvSpPr>
        <p:spPr/>
        <p:txBody>
          <a:bodyPr/>
          <a:lstStyle/>
          <a:p>
            <a:r>
              <a:rPr lang="nl-NL"/>
              <a:t>ICTS</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GB"/>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GB"/>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GB"/>
              <a:t>Click to edit Master title style</a:t>
            </a:r>
            <a:endParaRPr lang="nl-NL"/>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Tijdelijke aanduiding voor datum 3"/>
          <p:cNvSpPr>
            <a:spLocks noGrp="1"/>
          </p:cNvSpPr>
          <p:nvPr>
            <p:ph type="dt" sz="half" idx="10"/>
          </p:nvPr>
        </p:nvSpPr>
        <p:spPr/>
        <p:txBody>
          <a:bodyPr/>
          <a:lstStyle/>
          <a:p>
            <a:fld id="{CA8424CA-23D9-4B5C-9306-EC7F88C8E75F}" type="datetime1">
              <a:rPr lang="nl-BE" smtClean="0"/>
              <a:t>4/06/2025</a:t>
            </a:fld>
            <a:endParaRPr lang="nl-NL"/>
          </a:p>
        </p:txBody>
      </p:sp>
      <p:sp>
        <p:nvSpPr>
          <p:cNvPr id="5" name="Tijdelijke aanduiding voor voettekst 4"/>
          <p:cNvSpPr>
            <a:spLocks noGrp="1"/>
          </p:cNvSpPr>
          <p:nvPr>
            <p:ph type="ftr" sz="quarter" idx="11"/>
          </p:nvPr>
        </p:nvSpPr>
        <p:spPr/>
        <p:txBody>
          <a:bodyPr/>
          <a:lstStyle/>
          <a:p>
            <a:r>
              <a:rPr lang="nl-NL"/>
              <a:t>ICTS</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GB"/>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644DD2F9-E021-4A51-9EFF-E1351ACBCD4D}" type="datetime1">
              <a:rPr lang="nl-BE" smtClean="0"/>
              <a:t>4/06/2025</a:t>
            </a:fld>
            <a:endParaRPr lang="nl-NL"/>
          </a:p>
        </p:txBody>
      </p:sp>
      <p:sp>
        <p:nvSpPr>
          <p:cNvPr id="6" name="Tijdelijke aanduiding voor voettekst 5"/>
          <p:cNvSpPr>
            <a:spLocks noGrp="1"/>
          </p:cNvSpPr>
          <p:nvPr>
            <p:ph type="ftr" sz="quarter" idx="11"/>
          </p:nvPr>
        </p:nvSpPr>
        <p:spPr/>
        <p:txBody>
          <a:bodyPr/>
          <a:lstStyle/>
          <a:p>
            <a:r>
              <a:rPr lang="nl-NL"/>
              <a:t>ICTS</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12" name="Content Placeholder 11"/>
          <p:cNvSpPr>
            <a:spLocks noGrp="1"/>
          </p:cNvSpPr>
          <p:nvPr>
            <p:ph sz="quarter" idx="13"/>
          </p:nvPr>
        </p:nvSpPr>
        <p:spPr>
          <a:xfrm>
            <a:off x="6217200" y="1656000"/>
            <a:ext cx="5400000" cy="4464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2" name="Titel 1"/>
          <p:cNvSpPr>
            <a:spLocks noGrp="1"/>
          </p:cNvSpPr>
          <p:nvPr>
            <p:ph type="title"/>
          </p:nvPr>
        </p:nvSpPr>
        <p:spPr/>
        <p:txBody>
          <a:bodyPr/>
          <a:lstStyle/>
          <a:p>
            <a:r>
              <a:rPr lang="en-GB"/>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l-NL"/>
          </a:p>
        </p:txBody>
      </p:sp>
      <p:sp>
        <p:nvSpPr>
          <p:cNvPr id="7" name="Tijdelijke aanduiding voor datum 6"/>
          <p:cNvSpPr>
            <a:spLocks noGrp="1"/>
          </p:cNvSpPr>
          <p:nvPr>
            <p:ph type="dt" sz="half" idx="10"/>
          </p:nvPr>
        </p:nvSpPr>
        <p:spPr/>
        <p:txBody>
          <a:bodyPr/>
          <a:lstStyle/>
          <a:p>
            <a:fld id="{392877E2-2088-449B-86C2-A6983BDB1E85}" type="datetime1">
              <a:rPr lang="nl-BE" smtClean="0"/>
              <a:t>4/06/2025</a:t>
            </a:fld>
            <a:endParaRPr lang="nl-NL"/>
          </a:p>
        </p:txBody>
      </p:sp>
      <p:sp>
        <p:nvSpPr>
          <p:cNvPr id="8" name="Tijdelijke aanduiding voor voettekst 7"/>
          <p:cNvSpPr>
            <a:spLocks noGrp="1"/>
          </p:cNvSpPr>
          <p:nvPr>
            <p:ph type="ftr" sz="quarter" idx="11"/>
          </p:nvPr>
        </p:nvSpPr>
        <p:spPr/>
        <p:txBody>
          <a:bodyPr/>
          <a:lstStyle/>
          <a:p>
            <a:r>
              <a:rPr lang="nl-NL"/>
              <a:t>ICTS</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GB"/>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F6C8E3C0-31F3-4F4B-A4A4-0CF79E5E7F09}" type="datetime1">
              <a:rPr lang="nl-BE" smtClean="0"/>
              <a:t>4/06/2025</a:t>
            </a:fld>
            <a:endParaRPr lang="nl-NL"/>
          </a:p>
        </p:txBody>
      </p:sp>
      <p:sp>
        <p:nvSpPr>
          <p:cNvPr id="4" name="Tijdelijke aanduiding voor voettekst 3"/>
          <p:cNvSpPr>
            <a:spLocks noGrp="1"/>
          </p:cNvSpPr>
          <p:nvPr>
            <p:ph type="ftr" sz="quarter" idx="11"/>
          </p:nvPr>
        </p:nvSpPr>
        <p:spPr/>
        <p:txBody>
          <a:bodyPr/>
          <a:lstStyle/>
          <a:p>
            <a:r>
              <a:rPr lang="nl-NL"/>
              <a:t>ICTS</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GB"/>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63858B1B-C319-4504-B954-125176CE2174}" type="datetime1">
              <a:rPr lang="nl-BE" smtClean="0"/>
              <a:t>4/06/2025</a:t>
            </a:fld>
            <a:endParaRPr lang="nl-NL"/>
          </a:p>
        </p:txBody>
      </p:sp>
      <p:sp>
        <p:nvSpPr>
          <p:cNvPr id="3" name="Tijdelijke aanduiding voor voettekst 2"/>
          <p:cNvSpPr>
            <a:spLocks noGrp="1"/>
          </p:cNvSpPr>
          <p:nvPr>
            <p:ph type="ftr" sz="quarter" idx="11"/>
          </p:nvPr>
        </p:nvSpPr>
        <p:spPr/>
        <p:txBody>
          <a:bodyPr/>
          <a:lstStyle/>
          <a:p>
            <a:r>
              <a:rPr lang="nl-NL"/>
              <a:t>ICTS</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GB"/>
              <a:t>Click to edit Master title style</a:t>
            </a:r>
            <a:endParaRPr lang="nl-NL"/>
          </a:p>
        </p:txBody>
      </p:sp>
      <p:sp>
        <p:nvSpPr>
          <p:cNvPr id="4" name="Tijdelijke aanduiding voor datum 3"/>
          <p:cNvSpPr>
            <a:spLocks noGrp="1"/>
          </p:cNvSpPr>
          <p:nvPr>
            <p:ph type="dt" sz="half" idx="10"/>
          </p:nvPr>
        </p:nvSpPr>
        <p:spPr/>
        <p:txBody>
          <a:bodyPr/>
          <a:lstStyle/>
          <a:p>
            <a:fld id="{9C0B4307-67C7-4997-BD30-85CBA626BF82}" type="datetime1">
              <a:rPr lang="nl-BE" smtClean="0"/>
              <a:t>4/06/2025</a:t>
            </a:fld>
            <a:endParaRPr lang="nl-NL"/>
          </a:p>
        </p:txBody>
      </p:sp>
      <p:sp>
        <p:nvSpPr>
          <p:cNvPr id="5" name="Tijdelijke aanduiding voor voettekst 4"/>
          <p:cNvSpPr>
            <a:spLocks noGrp="1"/>
          </p:cNvSpPr>
          <p:nvPr>
            <p:ph type="ftr" sz="quarter" idx="11"/>
          </p:nvPr>
        </p:nvSpPr>
        <p:spPr/>
        <p:txBody>
          <a:bodyPr/>
          <a:lstStyle/>
          <a:p>
            <a:r>
              <a:rPr lang="nl-NL"/>
              <a:t>ICTS</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92360824-0A5A-40F8-B11B-03DA056F1075}" type="datetime1">
              <a:rPr lang="nl-BE" smtClean="0"/>
              <a:t>4/06/2025</a:t>
            </a:fld>
            <a:endParaRPr lang="nl-NL"/>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ICTS</a:t>
            </a:r>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 id="2147483736" r:id="rId10"/>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68927E-DCD1-4399-84EE-951013D74B03}"/>
              </a:ext>
            </a:extLst>
          </p:cNvPr>
          <p:cNvSpPr>
            <a:spLocks noGrp="1"/>
          </p:cNvSpPr>
          <p:nvPr>
            <p:ph type="ctrTitle"/>
          </p:nvPr>
        </p:nvSpPr>
        <p:spPr>
          <a:xfrm>
            <a:off x="575998" y="1181600"/>
            <a:ext cx="10949059" cy="3281070"/>
          </a:xfrm>
        </p:spPr>
        <p:txBody>
          <a:bodyPr>
            <a:normAutofit/>
          </a:bodyPr>
          <a:lstStyle/>
          <a:p>
            <a:br>
              <a:rPr lang="pl-PL" sz="3600" b="1" i="1" dirty="0">
                <a:latin typeface="Arial"/>
                <a:ea typeface="Calibri"/>
                <a:cs typeface="Arial"/>
              </a:rPr>
            </a:br>
            <a:r>
              <a:rPr lang="nl-BE" sz="3600" b="1" i="1" dirty="0">
                <a:latin typeface="Arial"/>
                <a:ea typeface="Calibri"/>
                <a:cs typeface="Arial"/>
              </a:rPr>
              <a:t>Biometrics System Concepts (B-KUL-H02C7A)</a:t>
            </a:r>
            <a:br>
              <a:rPr lang="pl-PL" sz="3600" b="1" i="1" dirty="0">
                <a:latin typeface="Arial"/>
                <a:ea typeface="Calibri"/>
                <a:cs typeface="Arial"/>
              </a:rPr>
            </a:br>
            <a:r>
              <a:rPr lang="pl-PL" sz="3600" b="1" i="1" dirty="0">
                <a:latin typeface="Arial"/>
                <a:ea typeface="Calibri"/>
                <a:cs typeface="Arial"/>
              </a:rPr>
              <a:t>Assignment 2&amp;3 </a:t>
            </a:r>
            <a:r>
              <a:rPr lang="pl-PL" sz="3600" b="1" i="1" dirty="0" err="1">
                <a:latin typeface="Arial"/>
                <a:ea typeface="Calibri"/>
                <a:cs typeface="Arial"/>
              </a:rPr>
              <a:t>additional</a:t>
            </a:r>
            <a:r>
              <a:rPr lang="pl-PL" sz="3600" b="1" i="1" dirty="0">
                <a:latin typeface="Arial"/>
                <a:ea typeface="Calibri"/>
                <a:cs typeface="Arial"/>
              </a:rPr>
              <a:t> </a:t>
            </a:r>
            <a:r>
              <a:rPr lang="pl-PL" sz="3600" b="1" i="1" dirty="0" err="1">
                <a:latin typeface="Arial"/>
                <a:ea typeface="Calibri"/>
                <a:cs typeface="Arial"/>
              </a:rPr>
              <a:t>questions</a:t>
            </a:r>
            <a:endParaRPr lang="nl-BE" sz="3600" dirty="0">
              <a:latin typeface="Arial"/>
              <a:cs typeface="Arial"/>
            </a:endParaRPr>
          </a:p>
        </p:txBody>
      </p:sp>
      <p:sp>
        <p:nvSpPr>
          <p:cNvPr id="3" name="Ondertitel 2">
            <a:extLst>
              <a:ext uri="{FF2B5EF4-FFF2-40B4-BE49-F238E27FC236}">
                <a16:creationId xmlns:a16="http://schemas.microsoft.com/office/drawing/2014/main" id="{A2FAB97B-B9B9-43B2-AE33-9E73B38CEC1D}"/>
              </a:ext>
            </a:extLst>
          </p:cNvPr>
          <p:cNvSpPr>
            <a:spLocks noGrp="1"/>
          </p:cNvSpPr>
          <p:nvPr>
            <p:ph type="subTitle" idx="1"/>
          </p:nvPr>
        </p:nvSpPr>
        <p:spPr>
          <a:xfrm>
            <a:off x="575998" y="5392801"/>
            <a:ext cx="10949059" cy="1028809"/>
          </a:xfrm>
        </p:spPr>
        <p:txBody>
          <a:bodyPr vert="horz" lIns="0" tIns="0" rIns="0" bIns="0" rtlCol="0" anchor="t">
            <a:normAutofit/>
          </a:bodyPr>
          <a:lstStyle/>
          <a:p>
            <a:endParaRPr lang="pl-PL" sz="1800" dirty="0">
              <a:latin typeface="Arial"/>
              <a:cs typeface="Arial"/>
            </a:endParaRPr>
          </a:p>
          <a:p>
            <a:r>
              <a:rPr lang="pl-PL" sz="1800" dirty="0">
                <a:latin typeface="Arial"/>
                <a:cs typeface="Arial"/>
              </a:rPr>
              <a:t>Bartosz Bogucki</a:t>
            </a:r>
            <a:endParaRPr lang="en-US" sz="1800" dirty="0">
              <a:latin typeface="Arial"/>
              <a:cs typeface="Arial"/>
            </a:endParaRPr>
          </a:p>
        </p:txBody>
      </p:sp>
    </p:spTree>
    <p:extLst>
      <p:ext uri="{BB962C8B-B14F-4D97-AF65-F5344CB8AC3E}">
        <p14:creationId xmlns:p14="http://schemas.microsoft.com/office/powerpoint/2010/main" val="7145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3EE35-8D83-334C-EF3D-C8BE5EAD344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A3F5B32-C8C9-A1CB-1EE5-85F7E72461C7}"/>
              </a:ext>
            </a:extLst>
          </p:cNvPr>
          <p:cNvSpPr>
            <a:spLocks noGrp="1"/>
          </p:cNvSpPr>
          <p:nvPr>
            <p:ph type="ftr" sz="quarter" idx="11"/>
          </p:nvPr>
        </p:nvSpPr>
        <p:spPr>
          <a:xfrm>
            <a:off x="6033600" y="6210000"/>
            <a:ext cx="4993200" cy="648000"/>
          </a:xfrm>
        </p:spPr>
        <p:txBody>
          <a:bodyPr anchor="ctr">
            <a:normAutofit/>
          </a:bodyPr>
          <a:lstStyle/>
          <a:p>
            <a:pPr>
              <a:spcAft>
                <a:spcPts val="600"/>
              </a:spcAft>
            </a:pPr>
            <a:r>
              <a:rPr lang="en-US" dirty="0"/>
              <a:t>Faculty of Engineering Sciences, ESAT-PSI</a:t>
            </a:r>
            <a:endParaRPr lang="nl-NL"/>
          </a:p>
        </p:txBody>
      </p:sp>
      <p:sp>
        <p:nvSpPr>
          <p:cNvPr id="4" name="Slide Number Placeholder 3">
            <a:extLst>
              <a:ext uri="{FF2B5EF4-FFF2-40B4-BE49-F238E27FC236}">
                <a16:creationId xmlns:a16="http://schemas.microsoft.com/office/drawing/2014/main" id="{6B7C5B17-E76B-54CF-4BE9-49E062F32248}"/>
              </a:ext>
            </a:extLst>
          </p:cNvPr>
          <p:cNvSpPr>
            <a:spLocks noGrp="1"/>
          </p:cNvSpPr>
          <p:nvPr>
            <p:ph type="sldNum" sz="quarter" idx="12"/>
          </p:nvPr>
        </p:nvSpPr>
        <p:spPr>
          <a:xfrm>
            <a:off x="576000" y="6210000"/>
            <a:ext cx="648000" cy="648000"/>
          </a:xfrm>
        </p:spPr>
        <p:txBody>
          <a:bodyPr anchor="ctr">
            <a:normAutofit/>
          </a:bodyPr>
          <a:lstStyle/>
          <a:p>
            <a:pPr>
              <a:spcAft>
                <a:spcPts val="600"/>
              </a:spcAft>
            </a:pPr>
            <a:fld id="{0A297500-7527-634B-90F4-69D0994C32B4}" type="slidenum">
              <a:rPr lang="nl-NL" smtClean="0"/>
              <a:pPr>
                <a:spcAft>
                  <a:spcPts val="600"/>
                </a:spcAft>
              </a:pPr>
              <a:t>2</a:t>
            </a:fld>
            <a:endParaRPr lang="nl-NL"/>
          </a:p>
        </p:txBody>
      </p:sp>
      <p:sp>
        <p:nvSpPr>
          <p:cNvPr id="5" name="Title 4">
            <a:extLst>
              <a:ext uri="{FF2B5EF4-FFF2-40B4-BE49-F238E27FC236}">
                <a16:creationId xmlns:a16="http://schemas.microsoft.com/office/drawing/2014/main" id="{ECAFFD8F-DC18-1F87-1B9B-92E300260D5F}"/>
              </a:ext>
            </a:extLst>
          </p:cNvPr>
          <p:cNvSpPr>
            <a:spLocks noGrp="1"/>
          </p:cNvSpPr>
          <p:nvPr>
            <p:ph type="title"/>
          </p:nvPr>
        </p:nvSpPr>
        <p:spPr>
          <a:xfrm>
            <a:off x="576000" y="207036"/>
            <a:ext cx="11041200" cy="1152000"/>
          </a:xfrm>
        </p:spPr>
        <p:txBody>
          <a:bodyPr anchor="ctr">
            <a:normAutofit/>
          </a:bodyPr>
          <a:lstStyle/>
          <a:p>
            <a:pPr>
              <a:lnSpc>
                <a:spcPct val="90000"/>
              </a:lnSpc>
            </a:pPr>
            <a:r>
              <a:rPr lang="pl-PL" sz="3000" dirty="0" err="1"/>
              <a:t>Assignment</a:t>
            </a:r>
            <a:r>
              <a:rPr lang="pl-PL" sz="3000" dirty="0"/>
              <a:t> 2 – </a:t>
            </a:r>
            <a:r>
              <a:rPr lang="pl-PL" sz="3000" dirty="0" err="1"/>
              <a:t>additional</a:t>
            </a:r>
            <a:r>
              <a:rPr lang="pl-PL" sz="3000" dirty="0"/>
              <a:t> </a:t>
            </a:r>
            <a:r>
              <a:rPr lang="pl-PL" sz="3000" dirty="0" err="1"/>
              <a:t>question</a:t>
            </a:r>
            <a:r>
              <a:rPr lang="pl-PL" sz="3000" dirty="0"/>
              <a:t> 7: </a:t>
            </a:r>
            <a:r>
              <a:rPr lang="en-US" sz="3000" dirty="0"/>
              <a:t>Siamese Network </a:t>
            </a:r>
            <a:r>
              <a:rPr lang="pl-PL" sz="3000" dirty="0"/>
              <a:t>t</a:t>
            </a:r>
            <a:r>
              <a:rPr lang="en-US" sz="3000" dirty="0"/>
              <a:t>o obtain similarity scores directly from image data</a:t>
            </a:r>
            <a:endParaRPr lang="en-GB" sz="3000" dirty="0"/>
          </a:p>
        </p:txBody>
      </p:sp>
      <p:pic>
        <p:nvPicPr>
          <p:cNvPr id="8" name="Obraz 7">
            <a:extLst>
              <a:ext uri="{FF2B5EF4-FFF2-40B4-BE49-F238E27FC236}">
                <a16:creationId xmlns:a16="http://schemas.microsoft.com/office/drawing/2014/main" id="{08D5405B-D3F4-6EEA-A5A7-3F9835517F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9761" y="4824900"/>
            <a:ext cx="4754035" cy="973655"/>
          </a:xfrm>
          <a:prstGeom prst="rect">
            <a:avLst/>
          </a:prstGeom>
          <a:noFill/>
          <a:ln>
            <a:noFill/>
          </a:ln>
        </p:spPr>
      </p:pic>
      <p:pic>
        <p:nvPicPr>
          <p:cNvPr id="9" name="Obraz 8">
            <a:extLst>
              <a:ext uri="{FF2B5EF4-FFF2-40B4-BE49-F238E27FC236}">
                <a16:creationId xmlns:a16="http://schemas.microsoft.com/office/drawing/2014/main" id="{11A76A16-64A6-18ED-571A-5880907555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59110" y="2082735"/>
            <a:ext cx="4754686" cy="884690"/>
          </a:xfrm>
          <a:prstGeom prst="rect">
            <a:avLst/>
          </a:prstGeom>
          <a:noFill/>
          <a:ln>
            <a:noFill/>
          </a:ln>
        </p:spPr>
      </p:pic>
      <p:pic>
        <p:nvPicPr>
          <p:cNvPr id="10" name="Obraz 9" descr="Obraz zawierający tekst, Wykres, diagram, linia&#10;&#10;Zawartość wygenerowana przez sztuczną inteligencję może być niepoprawna.">
            <a:extLst>
              <a:ext uri="{FF2B5EF4-FFF2-40B4-BE49-F238E27FC236}">
                <a16:creationId xmlns:a16="http://schemas.microsoft.com/office/drawing/2014/main" id="{C9148314-E454-6A38-E5E1-56AFA3DBF36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9618" y="3056390"/>
            <a:ext cx="2774049" cy="1679545"/>
          </a:xfrm>
          <a:prstGeom prst="rect">
            <a:avLst/>
          </a:prstGeom>
          <a:noFill/>
          <a:ln>
            <a:noFill/>
          </a:ln>
        </p:spPr>
      </p:pic>
      <p:pic>
        <p:nvPicPr>
          <p:cNvPr id="11" name="Obraz 10" descr="Obraz zawierający tekst, linia, Wykres, diagram&#10;&#10;Zawartość wygenerowana przez sztuczną inteligencję może być niepoprawna.">
            <a:extLst>
              <a:ext uri="{FF2B5EF4-FFF2-40B4-BE49-F238E27FC236}">
                <a16:creationId xmlns:a16="http://schemas.microsoft.com/office/drawing/2014/main" id="{B9006442-27C0-8145-6F51-50C29695575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63667" y="3056390"/>
            <a:ext cx="2105860" cy="1679545"/>
          </a:xfrm>
          <a:prstGeom prst="rect">
            <a:avLst/>
          </a:prstGeom>
          <a:noFill/>
          <a:ln>
            <a:noFill/>
          </a:ln>
        </p:spPr>
      </p:pic>
      <mc:AlternateContent xmlns:mc="http://schemas.openxmlformats.org/markup-compatibility/2006" xmlns:a14="http://schemas.microsoft.com/office/drawing/2010/main">
        <mc:Choice Requires="a14">
          <p:sp>
            <p:nvSpPr>
              <p:cNvPr id="18" name="Content Placeholder 1">
                <a:extLst>
                  <a:ext uri="{FF2B5EF4-FFF2-40B4-BE49-F238E27FC236}">
                    <a16:creationId xmlns:a16="http://schemas.microsoft.com/office/drawing/2014/main" id="{C550227A-C2FB-9E7A-A8E2-08436E20B77C}"/>
                  </a:ext>
                </a:extLst>
              </p:cNvPr>
              <p:cNvSpPr>
                <a:spLocks noGrp="1"/>
              </p:cNvSpPr>
              <p:nvPr>
                <p:ph idx="1"/>
              </p:nvPr>
            </p:nvSpPr>
            <p:spPr>
              <a:xfrm>
                <a:off x="576001" y="1359036"/>
                <a:ext cx="6734560" cy="4760964"/>
              </a:xfrm>
            </p:spPr>
            <p:txBody>
              <a:bodyPr vert="horz" lIns="91440" tIns="45720" rIns="91440" bIns="45720" rtlCol="0">
                <a:noAutofit/>
              </a:bodyPr>
              <a:lstStyle/>
              <a:p>
                <a:pPr algn="just">
                  <a:spcBef>
                    <a:spcPts val="600"/>
                  </a:spcBef>
                  <a:buFontTx/>
                  <a:buChar char="-"/>
                </a:pPr>
                <a:r>
                  <a:rPr lang="pl-PL" sz="1200" b="1" dirty="0">
                    <a:effectLst/>
                    <a:latin typeface="+mj-lt"/>
                    <a:ea typeface="Aptos" panose="020B0004020202020204" pitchFamily="34" charset="0"/>
                  </a:rPr>
                  <a:t>Simese Network</a:t>
                </a:r>
                <a:r>
                  <a:rPr lang="en-US" sz="1200" dirty="0">
                    <a:effectLst/>
                    <a:latin typeface="+mj-lt"/>
                    <a:ea typeface="Aptos" panose="020B0004020202020204" pitchFamily="34" charset="0"/>
                  </a:rPr>
                  <a:t> </a:t>
                </a:r>
                <a:r>
                  <a:rPr lang="en-US" sz="1200" b="1" dirty="0">
                    <a:effectLst/>
                    <a:latin typeface="+mj-lt"/>
                    <a:ea typeface="Aptos" panose="020B0004020202020204" pitchFamily="34" charset="0"/>
                  </a:rPr>
                  <a:t>model </a:t>
                </a:r>
                <a:r>
                  <a:rPr lang="pl-PL" sz="1200" b="1" dirty="0" err="1">
                    <a:effectLst/>
                    <a:latin typeface="+mj-lt"/>
                    <a:ea typeface="Aptos" panose="020B0004020202020204" pitchFamily="34" charset="0"/>
                  </a:rPr>
                  <a:t>architecture</a:t>
                </a:r>
                <a:r>
                  <a:rPr lang="pl-PL" sz="1200" b="1" dirty="0">
                    <a:effectLst/>
                    <a:latin typeface="+mj-lt"/>
                    <a:ea typeface="Aptos" panose="020B0004020202020204" pitchFamily="34" charset="0"/>
                  </a:rPr>
                  <a:t> </a:t>
                </a:r>
                <a:r>
                  <a:rPr lang="en-US" sz="1200" dirty="0">
                    <a:effectLst/>
                    <a:latin typeface="+mj-lt"/>
                    <a:ea typeface="Aptos" panose="020B0004020202020204" pitchFamily="34" charset="0"/>
                  </a:rPr>
                  <a:t>consists of a CNN encoder that extracts embeddings from each input fingerprint, followed by a fully connected layer that maps the extracted CNN features into a lower-dimensional embedding space</a:t>
                </a:r>
                <a:r>
                  <a:rPr lang="pl-PL" sz="1200" dirty="0">
                    <a:effectLst/>
                    <a:latin typeface="+mj-lt"/>
                    <a:ea typeface="Aptos" panose="020B0004020202020204" pitchFamily="34" charset="0"/>
                  </a:rPr>
                  <a:t>.</a:t>
                </a:r>
              </a:p>
              <a:p>
                <a:pPr algn="just">
                  <a:spcBef>
                    <a:spcPts val="600"/>
                  </a:spcBef>
                  <a:buFontTx/>
                  <a:buChar char="-"/>
                </a:pPr>
                <a:r>
                  <a:rPr lang="en-US" sz="1200" dirty="0">
                    <a:effectLst/>
                    <a:latin typeface="+mj-lt"/>
                    <a:ea typeface="Aptos" panose="020B0004020202020204" pitchFamily="34" charset="0"/>
                  </a:rPr>
                  <a:t>During training </a:t>
                </a:r>
                <a:r>
                  <a:rPr lang="en-US" sz="1200" b="1" dirty="0">
                    <a:effectLst/>
                    <a:latin typeface="+mj-lt"/>
                    <a:ea typeface="Aptos" panose="020B0004020202020204" pitchFamily="34" charset="0"/>
                  </a:rPr>
                  <a:t>positive pairs are generated by creating augmented versions of the same fingerprint image</a:t>
                </a:r>
                <a:r>
                  <a:rPr lang="en-US" sz="1200" dirty="0">
                    <a:effectLst/>
                    <a:latin typeface="+mj-lt"/>
                    <a:ea typeface="Aptos" panose="020B0004020202020204" pitchFamily="34" charset="0"/>
                  </a:rPr>
                  <a:t> using rotations, since only a single entry per identity is available for fingerprints</a:t>
                </a:r>
                <a:endParaRPr lang="pl-PL" sz="1200" dirty="0">
                  <a:effectLst/>
                  <a:latin typeface="+mj-lt"/>
                  <a:ea typeface="Aptos" panose="020B0004020202020204" pitchFamily="34" charset="0"/>
                </a:endParaRPr>
              </a:p>
              <a:p>
                <a:pPr algn="just">
                  <a:spcBef>
                    <a:spcPts val="600"/>
                  </a:spcBef>
                  <a:buFontTx/>
                  <a:buChar char="-"/>
                </a:pPr>
                <a:r>
                  <a:rPr lang="en-US" sz="1200" b="1" dirty="0">
                    <a:effectLst/>
                    <a:latin typeface="+mj-lt"/>
                    <a:ea typeface="Aptos" panose="020B0004020202020204" pitchFamily="34" charset="0"/>
                  </a:rPr>
                  <a:t>Negative pairs are constructed using fingerprint images from different labels</a:t>
                </a:r>
                <a:r>
                  <a:rPr lang="en-US" sz="1200" dirty="0">
                    <a:effectLst/>
                    <a:latin typeface="+mj-lt"/>
                    <a:ea typeface="Aptos" panose="020B0004020202020204" pitchFamily="34" charset="0"/>
                  </a:rPr>
                  <a:t>, assuming that no duplicates are present - although, this assumption is not entirely accurate</a:t>
                </a:r>
                <a:endParaRPr lang="pl-PL" sz="1200" dirty="0">
                  <a:effectLst/>
                  <a:latin typeface="+mj-lt"/>
                  <a:ea typeface="Aptos" panose="020B0004020202020204" pitchFamily="34" charset="0"/>
                </a:endParaRPr>
              </a:p>
              <a:p>
                <a:pPr algn="just">
                  <a:spcBef>
                    <a:spcPts val="600"/>
                  </a:spcBef>
                  <a:buFontTx/>
                  <a:buChar char="-"/>
                </a:pPr>
                <a:r>
                  <a:rPr lang="en-US" sz="1200" dirty="0">
                    <a:latin typeface="+mj-lt"/>
                    <a:ea typeface="Aptos" panose="020B0004020202020204" pitchFamily="34" charset="0"/>
                  </a:rPr>
                  <a:t>Each image in a pair is passed independently through the </a:t>
                </a:r>
                <a:r>
                  <a:rPr lang="pl-PL" sz="1200" dirty="0">
                    <a:latin typeface="+mj-lt"/>
                    <a:ea typeface="Aptos" panose="020B0004020202020204" pitchFamily="34" charset="0"/>
                  </a:rPr>
                  <a:t>same </a:t>
                </a:r>
                <a:r>
                  <a:rPr lang="en-US" sz="1200" dirty="0">
                    <a:latin typeface="+mj-lt"/>
                    <a:ea typeface="Aptos" panose="020B0004020202020204" pitchFamily="34" charset="0"/>
                  </a:rPr>
                  <a:t>CNN encoder. For positive pairs, the </a:t>
                </a:r>
                <a:r>
                  <a:rPr lang="en-US" sz="1200" b="1" dirty="0">
                    <a:latin typeface="+mj-lt"/>
                    <a:ea typeface="Aptos" panose="020B0004020202020204" pitchFamily="34" charset="0"/>
                  </a:rPr>
                  <a:t>contrastive loss </a:t>
                </a:r>
                <a:r>
                  <a:rPr lang="en-US" sz="1200" dirty="0">
                    <a:latin typeface="+mj-lt"/>
                    <a:ea typeface="Aptos" panose="020B0004020202020204" pitchFamily="34" charset="0"/>
                  </a:rPr>
                  <a:t>encourages small distances, while for negative pairs it encourages large distances</a:t>
                </a:r>
                <a:r>
                  <a:rPr lang="pl-PL" sz="1200" dirty="0">
                    <a:latin typeface="+mj-lt"/>
                    <a:ea typeface="Aptos" panose="020B0004020202020204" pitchFamily="34" charset="0"/>
                  </a:rPr>
                  <a:t>:</a:t>
                </a:r>
              </a:p>
              <a:p>
                <a:pPr marL="0" indent="0" algn="just">
                  <a:spcBef>
                    <a:spcPts val="600"/>
                  </a:spcBef>
                  <a:buNone/>
                </a:pPr>
                <a14:m>
                  <m:oMathPara xmlns:m="http://schemas.openxmlformats.org/officeDocument/2006/math">
                    <m:oMathParaPr>
                      <m:jc m:val="center"/>
                    </m:oMathParaPr>
                    <m:oMath xmlns:m="http://schemas.openxmlformats.org/officeDocument/2006/math">
                      <m:r>
                        <m:rPr>
                          <m:sty m:val="p"/>
                        </m:rPr>
                        <a:rPr lang="pl-PL" sz="1200" b="0" i="0" smtClean="0">
                          <a:latin typeface="Cambria Math" panose="02040503050406030204" pitchFamily="18" charset="0"/>
                          <a:ea typeface="Aptos" panose="020B0004020202020204" pitchFamily="34" charset="0"/>
                        </a:rPr>
                        <m:t>L</m:t>
                      </m:r>
                      <m:r>
                        <a:rPr lang="pl-PL" sz="1200" b="0" i="0" smtClean="0">
                          <a:latin typeface="Cambria Math" panose="02040503050406030204" pitchFamily="18" charset="0"/>
                          <a:ea typeface="Aptos" panose="020B0004020202020204" pitchFamily="34" charset="0"/>
                        </a:rPr>
                        <m:t>=</m:t>
                      </m:r>
                      <m:r>
                        <m:rPr>
                          <m:sty m:val="p"/>
                        </m:rPr>
                        <a:rPr lang="pl-PL" sz="1200" b="0" i="0" smtClean="0">
                          <a:latin typeface="Cambria Math" panose="02040503050406030204" pitchFamily="18" charset="0"/>
                          <a:ea typeface="Aptos" panose="020B0004020202020204" pitchFamily="34" charset="0"/>
                        </a:rPr>
                        <m:t>y</m:t>
                      </m:r>
                      <m:r>
                        <a:rPr lang="pl-PL" sz="1200" b="0" i="0" smtClean="0">
                          <a:latin typeface="Cambria Math" panose="02040503050406030204" pitchFamily="18" charset="0"/>
                          <a:ea typeface="Aptos" panose="020B0004020202020204" pitchFamily="34" charset="0"/>
                        </a:rPr>
                        <m:t>∗</m:t>
                      </m:r>
                      <m:sSup>
                        <m:sSupPr>
                          <m:ctrlPr>
                            <a:rPr lang="pl-PL" sz="1200" b="0" i="1" smtClean="0">
                              <a:latin typeface="Cambria Math" panose="02040503050406030204" pitchFamily="18" charset="0"/>
                            </a:rPr>
                          </m:ctrlPr>
                        </m:sSupPr>
                        <m:e>
                          <m:r>
                            <m:rPr>
                              <m:sty m:val="p"/>
                            </m:rPr>
                            <a:rPr lang="pl-PL" sz="1200" b="0" i="0" smtClean="0">
                              <a:latin typeface="Cambria Math" panose="02040503050406030204" pitchFamily="18" charset="0"/>
                            </a:rPr>
                            <m:t>d</m:t>
                          </m:r>
                        </m:e>
                        <m:sup>
                          <m:r>
                            <a:rPr lang="pl-PL" sz="1200" b="0" i="0" smtClean="0">
                              <a:latin typeface="Cambria Math" panose="02040503050406030204" pitchFamily="18" charset="0"/>
                            </a:rPr>
                            <m:t>2</m:t>
                          </m:r>
                        </m:sup>
                      </m:sSup>
                      <m:r>
                        <a:rPr lang="pl-PL" sz="1200" b="0" i="0" smtClean="0">
                          <a:latin typeface="Cambria Math" panose="02040503050406030204" pitchFamily="18" charset="0"/>
                        </a:rPr>
                        <m:t>+</m:t>
                      </m:r>
                      <m:d>
                        <m:dPr>
                          <m:ctrlPr>
                            <a:rPr lang="pl-PL" sz="1200" b="0" i="1" smtClean="0">
                              <a:latin typeface="Cambria Math" panose="02040503050406030204" pitchFamily="18" charset="0"/>
                            </a:rPr>
                          </m:ctrlPr>
                        </m:dPr>
                        <m:e>
                          <m:r>
                            <a:rPr lang="pl-PL" sz="1200" b="0" i="0" smtClean="0">
                              <a:latin typeface="Cambria Math" panose="02040503050406030204" pitchFamily="18" charset="0"/>
                            </a:rPr>
                            <m:t>1−</m:t>
                          </m:r>
                          <m:r>
                            <m:rPr>
                              <m:sty m:val="p"/>
                            </m:rPr>
                            <a:rPr lang="pl-PL" sz="1200" b="0" i="0" smtClean="0">
                              <a:latin typeface="Cambria Math" panose="02040503050406030204" pitchFamily="18" charset="0"/>
                            </a:rPr>
                            <m:t>y</m:t>
                          </m:r>
                        </m:e>
                      </m:d>
                      <m:func>
                        <m:funcPr>
                          <m:ctrlPr>
                            <a:rPr lang="pl-PL" sz="1200" b="0" i="1" smtClean="0">
                              <a:latin typeface="Cambria Math" panose="02040503050406030204" pitchFamily="18" charset="0"/>
                            </a:rPr>
                          </m:ctrlPr>
                        </m:funcPr>
                        <m:fName>
                          <m:r>
                            <m:rPr>
                              <m:sty m:val="p"/>
                            </m:rPr>
                            <a:rPr lang="pl-PL" sz="1200" b="0" i="0" smtClean="0">
                              <a:latin typeface="Cambria Math" panose="02040503050406030204" pitchFamily="18" charset="0"/>
                            </a:rPr>
                            <m:t>max</m:t>
                          </m:r>
                        </m:fName>
                        <m:e>
                          <m:sSup>
                            <m:sSupPr>
                              <m:ctrlPr>
                                <a:rPr lang="pl-PL" sz="1200" b="0" i="1" smtClean="0">
                                  <a:latin typeface="Cambria Math" panose="02040503050406030204" pitchFamily="18" charset="0"/>
                                </a:rPr>
                              </m:ctrlPr>
                            </m:sSupPr>
                            <m:e>
                              <m:d>
                                <m:dPr>
                                  <m:ctrlPr>
                                    <a:rPr lang="pl-PL" sz="1200" i="1">
                                      <a:latin typeface="Cambria Math" panose="02040503050406030204" pitchFamily="18" charset="0"/>
                                    </a:rPr>
                                  </m:ctrlPr>
                                </m:dPr>
                                <m:e>
                                  <m:r>
                                    <a:rPr lang="pl-PL" sz="1200" i="0">
                                      <a:latin typeface="Cambria Math" panose="02040503050406030204" pitchFamily="18" charset="0"/>
                                    </a:rPr>
                                    <m:t>1−</m:t>
                                  </m:r>
                                  <m:r>
                                    <m:rPr>
                                      <m:sty m:val="p"/>
                                    </m:rPr>
                                    <a:rPr lang="pl-PL" sz="1200" i="0">
                                      <a:latin typeface="Cambria Math" panose="02040503050406030204" pitchFamily="18" charset="0"/>
                                    </a:rPr>
                                    <m:t>d</m:t>
                                  </m:r>
                                </m:e>
                              </m:d>
                            </m:e>
                            <m:sup>
                              <m:r>
                                <a:rPr lang="pl-PL" sz="1200" b="0" i="0" smtClean="0">
                                  <a:latin typeface="Cambria Math" panose="02040503050406030204" pitchFamily="18" charset="0"/>
                                </a:rPr>
                                <m:t>2</m:t>
                              </m:r>
                            </m:sup>
                          </m:sSup>
                        </m:e>
                      </m:func>
                      <m:r>
                        <a:rPr lang="pl-PL" sz="1200" b="0" i="1" smtClean="0">
                          <a:latin typeface="Cambria Math" panose="02040503050406030204" pitchFamily="18" charset="0"/>
                        </a:rPr>
                        <m:t>,</m:t>
                      </m:r>
                    </m:oMath>
                  </m:oMathPara>
                </a14:m>
                <a:endParaRPr lang="pl-PL" sz="1200" dirty="0">
                  <a:latin typeface="+mj-lt"/>
                  <a:ea typeface="Aptos" panose="020B0004020202020204" pitchFamily="34" charset="0"/>
                </a:endParaRPr>
              </a:p>
              <a:p>
                <a:pPr marL="230400" indent="0" algn="just">
                  <a:spcBef>
                    <a:spcPts val="600"/>
                  </a:spcBef>
                  <a:buNone/>
                </a:pPr>
                <a:r>
                  <a:rPr lang="pl-PL" sz="1200" dirty="0" err="1">
                    <a:latin typeface="+mj-lt"/>
                    <a:ea typeface="Aptos" panose="020B0004020202020204" pitchFamily="34" charset="0"/>
                  </a:rPr>
                  <a:t>where</a:t>
                </a:r>
                <a:r>
                  <a:rPr lang="pl-PL" sz="1200" dirty="0">
                    <a:latin typeface="+mj-lt"/>
                    <a:ea typeface="Aptos" panose="020B0004020202020204" pitchFamily="34" charset="0"/>
                  </a:rPr>
                  <a:t> d</a:t>
                </a:r>
                <a:r>
                  <a:rPr lang="en-US" sz="1200" dirty="0">
                    <a:latin typeface="+mj-lt"/>
                    <a:ea typeface="Aptos" panose="020B0004020202020204" pitchFamily="34" charset="0"/>
                  </a:rPr>
                  <a:t> is Euclidean distance between the two embeddings</a:t>
                </a:r>
                <a:r>
                  <a:rPr lang="pl-PL" sz="1200" dirty="0">
                    <a:latin typeface="+mj-lt"/>
                    <a:ea typeface="Aptos" panose="020B0004020202020204" pitchFamily="34" charset="0"/>
                  </a:rPr>
                  <a:t>, y=1 for a </a:t>
                </a:r>
                <a:r>
                  <a:rPr lang="pl-PL" sz="1200" dirty="0" err="1">
                    <a:latin typeface="+mj-lt"/>
                    <a:ea typeface="Aptos" panose="020B0004020202020204" pitchFamily="34" charset="0"/>
                  </a:rPr>
                  <a:t>positive</a:t>
                </a:r>
                <a:r>
                  <a:rPr lang="pl-PL" sz="1200" dirty="0">
                    <a:latin typeface="+mj-lt"/>
                    <a:ea typeface="Aptos" panose="020B0004020202020204" pitchFamily="34" charset="0"/>
                  </a:rPr>
                  <a:t> </a:t>
                </a:r>
                <a:r>
                  <a:rPr lang="pl-PL" sz="1200" dirty="0" err="1">
                    <a:latin typeface="+mj-lt"/>
                    <a:ea typeface="Aptos" panose="020B0004020202020204" pitchFamily="34" charset="0"/>
                  </a:rPr>
                  <a:t>pair</a:t>
                </a:r>
                <a:r>
                  <a:rPr lang="pl-PL" sz="1200" dirty="0">
                    <a:latin typeface="+mj-lt"/>
                    <a:ea typeface="Aptos" panose="020B0004020202020204" pitchFamily="34" charset="0"/>
                  </a:rPr>
                  <a:t> and y=0 for a </a:t>
                </a:r>
                <a:r>
                  <a:rPr lang="pl-PL" sz="1200" dirty="0" err="1">
                    <a:latin typeface="+mj-lt"/>
                    <a:ea typeface="Aptos" panose="020B0004020202020204" pitchFamily="34" charset="0"/>
                  </a:rPr>
                  <a:t>negative</a:t>
                </a:r>
                <a:r>
                  <a:rPr lang="pl-PL" sz="1200" dirty="0">
                    <a:latin typeface="+mj-lt"/>
                    <a:ea typeface="Aptos" panose="020B0004020202020204" pitchFamily="34" charset="0"/>
                  </a:rPr>
                  <a:t> </a:t>
                </a:r>
                <a:r>
                  <a:rPr lang="pl-PL" sz="1200" dirty="0" err="1">
                    <a:latin typeface="+mj-lt"/>
                    <a:ea typeface="Aptos" panose="020B0004020202020204" pitchFamily="34" charset="0"/>
                  </a:rPr>
                  <a:t>pair</a:t>
                </a:r>
                <a:r>
                  <a:rPr lang="pl-PL" sz="1200" dirty="0">
                    <a:latin typeface="+mj-lt"/>
                    <a:ea typeface="Aptos" panose="020B0004020202020204" pitchFamily="34" charset="0"/>
                  </a:rPr>
                  <a:t>.</a:t>
                </a:r>
              </a:p>
              <a:p>
                <a:pPr marL="0" indent="0" algn="just">
                  <a:spcBef>
                    <a:spcPts val="600"/>
                  </a:spcBef>
                  <a:buNone/>
                </a:pPr>
                <a:r>
                  <a:rPr lang="pl-PL" sz="1200" b="1" dirty="0" err="1">
                    <a:effectLst/>
                    <a:latin typeface="+mj-lt"/>
                    <a:ea typeface="Aptos" panose="020B0004020202020204" pitchFamily="34" charset="0"/>
                  </a:rPr>
                  <a:t>After</a:t>
                </a:r>
                <a:r>
                  <a:rPr lang="pl-PL" sz="1200" b="1" dirty="0">
                    <a:effectLst/>
                    <a:latin typeface="+mj-lt"/>
                    <a:ea typeface="Aptos" panose="020B0004020202020204" pitchFamily="34" charset="0"/>
                  </a:rPr>
                  <a:t> </a:t>
                </a:r>
                <a:r>
                  <a:rPr lang="pl-PL" sz="1200" b="1" dirty="0" err="1">
                    <a:effectLst/>
                    <a:latin typeface="+mj-lt"/>
                    <a:ea typeface="Aptos" panose="020B0004020202020204" pitchFamily="34" charset="0"/>
                  </a:rPr>
                  <a:t>training</a:t>
                </a:r>
                <a:r>
                  <a:rPr lang="pl-PL" sz="1200" dirty="0">
                    <a:effectLst/>
                    <a:latin typeface="+mj-lt"/>
                    <a:ea typeface="Aptos" panose="020B0004020202020204" pitchFamily="34" charset="0"/>
                  </a:rPr>
                  <a:t>:</a:t>
                </a:r>
              </a:p>
              <a:p>
                <a:pPr algn="just">
                  <a:spcBef>
                    <a:spcPts val="600"/>
                  </a:spcBef>
                  <a:buFont typeface="HelveticaNeueforSAS Light" panose="020B0403020202020204" pitchFamily="34" charset="0"/>
                  <a:buChar char="-"/>
                </a:pPr>
                <a:r>
                  <a:rPr lang="pl-PL" sz="1200" dirty="0">
                    <a:effectLst/>
                    <a:latin typeface="+mj-lt"/>
                    <a:ea typeface="Aptos" panose="020B0004020202020204" pitchFamily="34" charset="0"/>
                  </a:rPr>
                  <a:t>The </a:t>
                </a:r>
                <a:r>
                  <a:rPr lang="en-US" sz="1200" dirty="0">
                    <a:effectLst/>
                    <a:latin typeface="+mj-lt"/>
                    <a:ea typeface="Aptos" panose="020B0004020202020204" pitchFamily="34" charset="0"/>
                  </a:rPr>
                  <a:t>model is used to predict the similarity between the perpetrator’s fingerprint and the fingerprints from the database by generating embedding distances. The distance is then transformed into a similarity score using a formula</a:t>
                </a:r>
                <a:r>
                  <a:rPr lang="pl-PL" sz="1200" dirty="0">
                    <a:effectLst/>
                    <a:latin typeface="+mj-lt"/>
                    <a:ea typeface="Aptos" panose="020B0004020202020204" pitchFamily="34" charset="0"/>
                  </a:rPr>
                  <a:t>:</a:t>
                </a:r>
              </a:p>
              <a:p>
                <a:pPr marL="0" indent="0" algn="just">
                  <a:spcBef>
                    <a:spcPts val="600"/>
                  </a:spcBef>
                  <a:buNone/>
                </a:pPr>
                <a14:m>
                  <m:oMathPara xmlns:m="http://schemas.openxmlformats.org/officeDocument/2006/math">
                    <m:oMathParaPr>
                      <m:jc m:val="centerGroup"/>
                    </m:oMathParaPr>
                    <m:oMath xmlns:m="http://schemas.openxmlformats.org/officeDocument/2006/math">
                      <m:r>
                        <m:rPr>
                          <m:sty m:val="p"/>
                        </m:rPr>
                        <a:rPr lang="pl-PL" sz="1200" b="0" i="0" smtClean="0">
                          <a:effectLst/>
                          <a:latin typeface="Cambria Math" panose="02040503050406030204" pitchFamily="18" charset="0"/>
                          <a:cs typeface="Arial" panose="020B0604020202020204" pitchFamily="34" charset="0"/>
                        </a:rPr>
                        <m:t>similarity</m:t>
                      </m:r>
                      <m:r>
                        <a:rPr lang="pl-PL" sz="1200" b="0" i="0" smtClean="0">
                          <a:effectLst/>
                          <a:latin typeface="Cambria Math" panose="02040503050406030204" pitchFamily="18" charset="0"/>
                          <a:cs typeface="Arial" panose="020B0604020202020204" pitchFamily="34" charset="0"/>
                        </a:rPr>
                        <m:t> </m:t>
                      </m:r>
                      <m:r>
                        <m:rPr>
                          <m:sty m:val="p"/>
                        </m:rPr>
                        <a:rPr lang="pl-PL" sz="1200" b="0" i="0" smtClean="0">
                          <a:effectLst/>
                          <a:latin typeface="Cambria Math" panose="02040503050406030204" pitchFamily="18" charset="0"/>
                          <a:cs typeface="Arial" panose="020B0604020202020204" pitchFamily="34" charset="0"/>
                        </a:rPr>
                        <m:t>score</m:t>
                      </m:r>
                      <m:r>
                        <m:rPr>
                          <m:nor/>
                        </m:rPr>
                        <a:rPr lang="pl-PL" sz="1200" b="0" smtClean="0">
                          <a:effectLst/>
                          <a:latin typeface="+mj-lt"/>
                          <a:cs typeface="Arial" panose="020B0604020202020204" pitchFamily="34" charset="0"/>
                        </a:rPr>
                        <m:t>=</m:t>
                      </m:r>
                      <m:r>
                        <m:rPr>
                          <m:nor/>
                        </m:rPr>
                        <a:rPr lang="pl-PL" sz="1200" b="0" smtClean="0">
                          <a:effectLst/>
                          <a:latin typeface="+mj-lt"/>
                          <a:cs typeface="Arial" panose="020B0604020202020204" pitchFamily="34" charset="0"/>
                        </a:rPr>
                        <m:t>exp</m:t>
                      </m:r>
                      <m:r>
                        <m:rPr>
                          <m:nor/>
                        </m:rPr>
                        <a:rPr lang="pl-PL" sz="1200" b="0" smtClean="0">
                          <a:effectLst/>
                          <a:latin typeface="+mj-lt"/>
                          <a:cs typeface="Arial" panose="020B0604020202020204" pitchFamily="34" charset="0"/>
                        </a:rPr>
                        <m:t>(</m:t>
                      </m:r>
                      <m:f>
                        <m:fPr>
                          <m:ctrlPr>
                            <a:rPr lang="pl-PL" sz="1200" i="1">
                              <a:latin typeface="Cambria Math" panose="02040503050406030204" pitchFamily="18" charset="0"/>
                              <a:cs typeface="Arial" panose="020B0604020202020204" pitchFamily="34" charset="0"/>
                            </a:rPr>
                          </m:ctrlPr>
                        </m:fPr>
                        <m:num>
                          <m:sSup>
                            <m:sSupPr>
                              <m:ctrlPr>
                                <a:rPr lang="pl-PL" sz="1200" i="1">
                                  <a:latin typeface="Cambria Math" panose="02040503050406030204" pitchFamily="18" charset="0"/>
                                  <a:cs typeface="Arial" panose="020B0604020202020204" pitchFamily="34" charset="0"/>
                                </a:rPr>
                              </m:ctrlPr>
                            </m:sSupPr>
                            <m:e>
                              <m:r>
                                <m:rPr>
                                  <m:nor/>
                                </m:rPr>
                                <a:rPr lang="pl-PL" sz="1200">
                                  <a:latin typeface="+mj-lt"/>
                                  <a:ea typeface="Aptos" panose="020B0004020202020204" pitchFamily="34" charset="0"/>
                                </a:rPr>
                                <m:t>−</m:t>
                              </m:r>
                              <m:r>
                                <m:rPr>
                                  <m:nor/>
                                </m:rPr>
                                <a:rPr lang="pl-PL" sz="1200">
                                  <a:latin typeface="+mj-lt"/>
                                  <a:ea typeface="Aptos" panose="020B0004020202020204" pitchFamily="34" charset="0"/>
                                </a:rPr>
                                <m:t>distance</m:t>
                              </m:r>
                            </m:e>
                            <m:sup>
                              <m:r>
                                <m:rPr>
                                  <m:nor/>
                                </m:rPr>
                                <a:rPr lang="pl-PL" sz="1200">
                                  <a:latin typeface="+mj-lt"/>
                                  <a:ea typeface="Aptos" panose="020B0004020202020204" pitchFamily="34" charset="0"/>
                                </a:rPr>
                                <m:t>2</m:t>
                              </m:r>
                            </m:sup>
                          </m:sSup>
                        </m:num>
                        <m:den>
                          <m:r>
                            <m:rPr>
                              <m:nor/>
                            </m:rPr>
                            <a:rPr lang="pl-PL" sz="1200">
                              <a:latin typeface="+mj-lt"/>
                              <a:ea typeface="Aptos" panose="020B0004020202020204" pitchFamily="34" charset="0"/>
                            </a:rPr>
                            <m:t>2∗</m:t>
                          </m:r>
                          <m:sSup>
                            <m:sSupPr>
                              <m:ctrlPr>
                                <a:rPr lang="pl-PL" sz="1200" i="1">
                                  <a:latin typeface="Cambria Math" panose="02040503050406030204" pitchFamily="18" charset="0"/>
                                  <a:cs typeface="Arial" panose="020B0604020202020204" pitchFamily="34" charset="0"/>
                                </a:rPr>
                              </m:ctrlPr>
                            </m:sSupPr>
                            <m:e>
                              <m:r>
                                <m:rPr>
                                  <m:nor/>
                                </m:rPr>
                                <a:rPr lang="pl-PL" sz="1200">
                                  <a:latin typeface="+mj-lt"/>
                                  <a:ea typeface="Aptos" panose="020B0004020202020204" pitchFamily="34" charset="0"/>
                                </a:rPr>
                                <m:t>τ</m:t>
                              </m:r>
                            </m:e>
                            <m:sup>
                              <m:r>
                                <m:rPr>
                                  <m:nor/>
                                </m:rPr>
                                <a:rPr lang="pl-PL" sz="1200">
                                  <a:latin typeface="+mj-lt"/>
                                  <a:ea typeface="Aptos" panose="020B0004020202020204" pitchFamily="34" charset="0"/>
                                </a:rPr>
                                <m:t>2</m:t>
                              </m:r>
                            </m:sup>
                          </m:sSup>
                        </m:den>
                      </m:f>
                      <m:r>
                        <m:rPr>
                          <m:nor/>
                        </m:rPr>
                        <a:rPr lang="pl-PL" sz="1200" b="0" smtClean="0">
                          <a:latin typeface="+mj-lt"/>
                          <a:ea typeface="Aptos" panose="020B0004020202020204" pitchFamily="34" charset="0"/>
                        </a:rPr>
                        <m:t>)</m:t>
                      </m:r>
                      <m:r>
                        <m:rPr>
                          <m:nor/>
                        </m:rPr>
                        <a:rPr lang="pl-PL" sz="1200">
                          <a:effectLst/>
                          <a:latin typeface="+mj-lt"/>
                          <a:ea typeface="Aptos" panose="020B0004020202020204" pitchFamily="34" charset="0"/>
                        </a:rPr>
                        <m:t>, </m:t>
                      </m:r>
                      <m:r>
                        <m:rPr>
                          <m:nor/>
                        </m:rPr>
                        <a:rPr lang="pl-PL" sz="1200">
                          <a:effectLst/>
                          <a:latin typeface="+mj-lt"/>
                          <a:ea typeface="Aptos" panose="020B0004020202020204" pitchFamily="34" charset="0"/>
                        </a:rPr>
                        <m:t>where</m:t>
                      </m:r>
                      <m:r>
                        <m:rPr>
                          <m:nor/>
                        </m:rPr>
                        <a:rPr lang="pl-PL" sz="1200">
                          <a:effectLst/>
                          <a:latin typeface="+mj-lt"/>
                          <a:ea typeface="Aptos" panose="020B0004020202020204" pitchFamily="34" charset="0"/>
                        </a:rPr>
                        <m:t> </m:t>
                      </m:r>
                      <m:r>
                        <m:rPr>
                          <m:nor/>
                        </m:rPr>
                        <a:rPr lang="pl-PL" sz="1200">
                          <a:effectLst/>
                          <a:latin typeface="+mj-lt"/>
                          <a:ea typeface="Aptos" panose="020B0004020202020204" pitchFamily="34" charset="0"/>
                        </a:rPr>
                        <m:t>τ</m:t>
                      </m:r>
                      <m:r>
                        <m:rPr>
                          <m:nor/>
                        </m:rPr>
                        <a:rPr lang="pl-PL" sz="1200">
                          <a:effectLst/>
                          <a:latin typeface="+mj-lt"/>
                          <a:ea typeface="Aptos" panose="020B0004020202020204" pitchFamily="34" charset="0"/>
                        </a:rPr>
                        <m:t>=1.5</m:t>
                      </m:r>
                    </m:oMath>
                  </m:oMathPara>
                </a14:m>
                <a:endParaRPr lang="pl-PL" sz="1200" dirty="0">
                  <a:effectLst/>
                  <a:latin typeface="+mj-lt"/>
                  <a:ea typeface="Aptos" panose="020B0004020202020204" pitchFamily="34" charset="0"/>
                </a:endParaRPr>
              </a:p>
              <a:p>
                <a:pPr algn="just">
                  <a:spcBef>
                    <a:spcPts val="600"/>
                  </a:spcBef>
                  <a:buFont typeface="HelveticaNeueforSAS Light" panose="020B0403020202020204" pitchFamily="34" charset="0"/>
                  <a:buChar char="-"/>
                </a:pPr>
                <a:r>
                  <a:rPr lang="en-US" sz="1200" dirty="0">
                    <a:effectLst/>
                    <a:latin typeface="+mj-lt"/>
                    <a:ea typeface="Aptos" panose="020B0004020202020204" pitchFamily="34" charset="0"/>
                  </a:rPr>
                  <a:t>The result is that we get the same top six best matching fingerprints of the label id of 019, 091, 013, 072, 055 and 054, which all correspond to the same fingerprint, which is indeed the perpetrator's fingerprint.</a:t>
                </a:r>
                <a:endParaRPr lang="pl-PL" sz="1200" dirty="0">
                  <a:effectLst/>
                  <a:latin typeface="+mj-lt"/>
                  <a:ea typeface="Aptos" panose="020B0004020202020204" pitchFamily="34" charset="0"/>
                </a:endParaRPr>
              </a:p>
            </p:txBody>
          </p:sp>
        </mc:Choice>
        <mc:Fallback xmlns="">
          <p:sp>
            <p:nvSpPr>
              <p:cNvPr id="18" name="Content Placeholder 1">
                <a:extLst>
                  <a:ext uri="{FF2B5EF4-FFF2-40B4-BE49-F238E27FC236}">
                    <a16:creationId xmlns:a16="http://schemas.microsoft.com/office/drawing/2014/main" id="{C550227A-C2FB-9E7A-A8E2-08436E20B77C}"/>
                  </a:ext>
                </a:extLst>
              </p:cNvPr>
              <p:cNvSpPr>
                <a:spLocks noGrp="1" noRot="1" noChangeAspect="1" noMove="1" noResize="1" noEditPoints="1" noAdjustHandles="1" noChangeArrowheads="1" noChangeShapeType="1" noTextEdit="1"/>
              </p:cNvSpPr>
              <p:nvPr>
                <p:ph idx="1"/>
              </p:nvPr>
            </p:nvSpPr>
            <p:spPr>
              <a:xfrm>
                <a:off x="576001" y="1359036"/>
                <a:ext cx="6734560" cy="4760964"/>
              </a:xfrm>
              <a:blipFill>
                <a:blip r:embed="rId6"/>
                <a:stretch>
                  <a:fillRect l="-90" t="-256" r="-90" b="-3969"/>
                </a:stretch>
              </a:blipFill>
            </p:spPr>
            <p:txBody>
              <a:bodyPr/>
              <a:lstStyle/>
              <a:p>
                <a:r>
                  <a:rPr lang="pl-PL">
                    <a:noFill/>
                  </a:rPr>
                  <a:t> </a:t>
                </a:r>
              </a:p>
            </p:txBody>
          </p:sp>
        </mc:Fallback>
      </mc:AlternateContent>
    </p:spTree>
    <p:extLst>
      <p:ext uri="{BB962C8B-B14F-4D97-AF65-F5344CB8AC3E}">
        <p14:creationId xmlns:p14="http://schemas.microsoft.com/office/powerpoint/2010/main" val="11161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3A940-B45E-7E77-95AD-3C6D6B49C52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42710C2-1650-A54D-1001-9928C33F456E}"/>
              </a:ext>
            </a:extLst>
          </p:cNvPr>
          <p:cNvSpPr>
            <a:spLocks noGrp="1"/>
          </p:cNvSpPr>
          <p:nvPr>
            <p:ph type="ftr" sz="quarter" idx="11"/>
          </p:nvPr>
        </p:nvSpPr>
        <p:spPr>
          <a:xfrm>
            <a:off x="6033600" y="6210000"/>
            <a:ext cx="4993200" cy="648000"/>
          </a:xfrm>
        </p:spPr>
        <p:txBody>
          <a:bodyPr anchor="ctr">
            <a:normAutofit/>
          </a:bodyPr>
          <a:lstStyle/>
          <a:p>
            <a:pPr>
              <a:spcAft>
                <a:spcPts val="600"/>
              </a:spcAft>
            </a:pPr>
            <a:r>
              <a:rPr lang="en-US" dirty="0"/>
              <a:t>Faculty of Engineering Sciences, ESAT-PSI</a:t>
            </a:r>
            <a:endParaRPr lang="nl-NL"/>
          </a:p>
        </p:txBody>
      </p:sp>
      <p:sp>
        <p:nvSpPr>
          <p:cNvPr id="4" name="Slide Number Placeholder 3">
            <a:extLst>
              <a:ext uri="{FF2B5EF4-FFF2-40B4-BE49-F238E27FC236}">
                <a16:creationId xmlns:a16="http://schemas.microsoft.com/office/drawing/2014/main" id="{4D9B4FB1-35EB-93BE-991A-F1E350675AEE}"/>
              </a:ext>
            </a:extLst>
          </p:cNvPr>
          <p:cNvSpPr>
            <a:spLocks noGrp="1"/>
          </p:cNvSpPr>
          <p:nvPr>
            <p:ph type="sldNum" sz="quarter" idx="12"/>
          </p:nvPr>
        </p:nvSpPr>
        <p:spPr>
          <a:xfrm>
            <a:off x="576000" y="6210000"/>
            <a:ext cx="648000" cy="648000"/>
          </a:xfrm>
        </p:spPr>
        <p:txBody>
          <a:bodyPr anchor="ctr">
            <a:normAutofit/>
          </a:bodyPr>
          <a:lstStyle/>
          <a:p>
            <a:pPr>
              <a:spcAft>
                <a:spcPts val="600"/>
              </a:spcAft>
            </a:pPr>
            <a:fld id="{0A297500-7527-634B-90F4-69D0994C32B4}" type="slidenum">
              <a:rPr lang="nl-NL" smtClean="0"/>
              <a:pPr>
                <a:spcAft>
                  <a:spcPts val="600"/>
                </a:spcAft>
              </a:pPr>
              <a:t>3</a:t>
            </a:fld>
            <a:endParaRPr lang="nl-NL"/>
          </a:p>
        </p:txBody>
      </p:sp>
      <p:sp>
        <p:nvSpPr>
          <p:cNvPr id="2" name="Content Placeholder 1">
            <a:extLst>
              <a:ext uri="{FF2B5EF4-FFF2-40B4-BE49-F238E27FC236}">
                <a16:creationId xmlns:a16="http://schemas.microsoft.com/office/drawing/2014/main" id="{91882DB7-DB29-D766-6EF3-F3F2A04A02F3}"/>
              </a:ext>
            </a:extLst>
          </p:cNvPr>
          <p:cNvSpPr>
            <a:spLocks noGrp="1"/>
          </p:cNvSpPr>
          <p:nvPr>
            <p:ph idx="1"/>
          </p:nvPr>
        </p:nvSpPr>
        <p:spPr>
          <a:xfrm>
            <a:off x="576001" y="1359036"/>
            <a:ext cx="6734560" cy="4760964"/>
          </a:xfrm>
        </p:spPr>
        <p:txBody>
          <a:bodyPr vert="horz" lIns="91440" tIns="45720" rIns="91440" bIns="45720" rtlCol="0">
            <a:noAutofit/>
          </a:bodyPr>
          <a:lstStyle/>
          <a:p>
            <a:pPr algn="just">
              <a:spcBef>
                <a:spcPts val="600"/>
              </a:spcBef>
              <a:buFontTx/>
              <a:buChar char="-"/>
            </a:pPr>
            <a:r>
              <a:rPr lang="en-US" sz="1200" b="1" dirty="0">
                <a:effectLst/>
                <a:latin typeface="Arial" panose="020B0604020202020204" pitchFamily="34" charset="0"/>
                <a:ea typeface="Aptos" panose="020B0004020202020204" pitchFamily="34" charset="0"/>
              </a:rPr>
              <a:t>Fingerprint segmentation </a:t>
            </a:r>
            <a:r>
              <a:rPr lang="en-US" sz="1200" dirty="0">
                <a:effectLst/>
                <a:latin typeface="Arial" panose="020B0604020202020204" pitchFamily="34" charset="0"/>
                <a:ea typeface="Aptos" panose="020B0004020202020204" pitchFamily="34" charset="0"/>
              </a:rPr>
              <a:t>is the task of segmenting the part of the image that actually contains the fingerprint by discriminating foreground (striped, oriented pattern) from background (flat, isotropic).</a:t>
            </a:r>
            <a:endParaRPr lang="pl-PL" sz="1200" dirty="0">
              <a:effectLst/>
              <a:latin typeface="Arial" panose="020B0604020202020204" pitchFamily="34" charset="0"/>
              <a:ea typeface="Aptos" panose="020B0004020202020204" pitchFamily="34" charset="0"/>
            </a:endParaRPr>
          </a:p>
          <a:p>
            <a:pPr algn="just">
              <a:spcBef>
                <a:spcPts val="600"/>
              </a:spcBef>
              <a:buFontTx/>
              <a:buChar char="-"/>
            </a:pPr>
            <a:r>
              <a:rPr lang="pl-PL" sz="1200" dirty="0">
                <a:effectLst/>
                <a:latin typeface="Arial" panose="020B0604020202020204" pitchFamily="34" charset="0"/>
                <a:ea typeface="Aptos" panose="020B0004020202020204" pitchFamily="34" charset="0"/>
              </a:rPr>
              <a:t>The </a:t>
            </a:r>
            <a:r>
              <a:rPr lang="pl-PL" sz="1200" dirty="0" err="1">
                <a:effectLst/>
                <a:latin typeface="Arial" panose="020B0604020202020204" pitchFamily="34" charset="0"/>
                <a:ea typeface="Aptos" panose="020B0004020202020204" pitchFamily="34" charset="0"/>
              </a:rPr>
              <a:t>segmentation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is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improved</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here</a:t>
            </a:r>
            <a:r>
              <a:rPr lang="pl-PL" sz="1200" dirty="0">
                <a:effectLst/>
                <a:latin typeface="Arial" panose="020B0604020202020204" pitchFamily="34" charset="0"/>
                <a:ea typeface="Aptos" panose="020B0004020202020204" pitchFamily="34" charset="0"/>
              </a:rPr>
              <a:t> for </a:t>
            </a:r>
            <a:r>
              <a:rPr lang="pl-PL" sz="1200" dirty="0" err="1">
                <a:effectLst/>
                <a:latin typeface="Arial" panose="020B0604020202020204" pitchFamily="34" charset="0"/>
                <a:ea typeface="Aptos" panose="020B0004020202020204" pitchFamily="34" charset="0"/>
              </a:rPr>
              <a:t>fingerprint</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segmentation</a:t>
            </a:r>
            <a:r>
              <a:rPr lang="pl-PL" sz="1200" dirty="0">
                <a:effectLst/>
                <a:latin typeface="Arial" panose="020B0604020202020204" pitchFamily="34" charset="0"/>
                <a:ea typeface="Aptos" panose="020B0004020202020204" pitchFamily="34" charset="0"/>
              </a:rPr>
              <a:t> by </a:t>
            </a:r>
            <a:r>
              <a:rPr lang="pl-PL" sz="1200" dirty="0" err="1">
                <a:effectLst/>
                <a:latin typeface="Arial" panose="020B0604020202020204" pitchFamily="34" charset="0"/>
                <a:ea typeface="Aptos" panose="020B0004020202020204" pitchFamily="34" charset="0"/>
              </a:rPr>
              <a:t>combining</a:t>
            </a:r>
            <a:r>
              <a:rPr lang="pl-PL" sz="1200" dirty="0">
                <a:effectLst/>
                <a:latin typeface="Arial" panose="020B0604020202020204" pitchFamily="34" charset="0"/>
                <a:ea typeface="Aptos" panose="020B0004020202020204" pitchFamily="34" charset="0"/>
              </a:rPr>
              <a:t> the </a:t>
            </a:r>
            <a:r>
              <a:rPr lang="pl-PL" sz="1200" dirty="0" err="1">
                <a:effectLst/>
                <a:latin typeface="Arial" panose="020B0604020202020204" pitchFamily="34" charset="0"/>
                <a:ea typeface="Aptos" panose="020B0004020202020204" pitchFamily="34" charset="0"/>
              </a:rPr>
              <a:t>previous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method</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based</a:t>
            </a:r>
            <a:r>
              <a:rPr lang="pl-PL" sz="1200" dirty="0">
                <a:effectLst/>
                <a:latin typeface="Arial" panose="020B0604020202020204" pitchFamily="34" charset="0"/>
                <a:ea typeface="Aptos" panose="020B0004020202020204" pitchFamily="34" charset="0"/>
              </a:rPr>
              <a:t> on the </a:t>
            </a:r>
            <a:r>
              <a:rPr lang="pl-PL" sz="1200" b="1" dirty="0" err="1">
                <a:effectLst/>
                <a:latin typeface="Arial" panose="020B0604020202020204" pitchFamily="34" charset="0"/>
                <a:ea typeface="Aptos" panose="020B0004020202020204" pitchFamily="34" charset="0"/>
              </a:rPr>
              <a:t>magnitude</a:t>
            </a:r>
            <a:r>
              <a:rPr lang="pl-PL" sz="1200" b="1" dirty="0">
                <a:effectLst/>
                <a:latin typeface="Arial" panose="020B0604020202020204" pitchFamily="34" charset="0"/>
                <a:ea typeface="Aptos" panose="020B0004020202020204" pitchFamily="34" charset="0"/>
              </a:rPr>
              <a:t> of the </a:t>
            </a:r>
            <a:r>
              <a:rPr lang="pl-PL" sz="1200" b="1" dirty="0" err="1">
                <a:effectLst/>
                <a:latin typeface="Arial" panose="020B0604020202020204" pitchFamily="34" charset="0"/>
                <a:ea typeface="Aptos" panose="020B0004020202020204" pitchFamily="34" charset="0"/>
              </a:rPr>
              <a:t>local</a:t>
            </a:r>
            <a:r>
              <a:rPr lang="pl-PL" sz="1200" b="1" dirty="0">
                <a:effectLst/>
                <a:latin typeface="Arial" panose="020B0604020202020204" pitchFamily="34" charset="0"/>
                <a:ea typeface="Aptos" panose="020B0004020202020204" pitchFamily="34" charset="0"/>
              </a:rPr>
              <a:t> gradient </a:t>
            </a:r>
            <a:r>
              <a:rPr lang="pl-PL" sz="1200" dirty="0">
                <a:effectLst/>
                <a:latin typeface="Arial" panose="020B0604020202020204" pitchFamily="34" charset="0"/>
                <a:ea typeface="Aptos" panose="020B0004020202020204" pitchFamily="34" charset="0"/>
              </a:rPr>
              <a:t>with the </a:t>
            </a:r>
            <a:r>
              <a:rPr lang="pl-PL" sz="1200" dirty="0" err="1">
                <a:effectLst/>
                <a:latin typeface="Arial" panose="020B0604020202020204" pitchFamily="34" charset="0"/>
                <a:ea typeface="Aptos" panose="020B0004020202020204" pitchFamily="34" charset="0"/>
              </a:rPr>
              <a:t>new</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method</a:t>
            </a:r>
            <a:r>
              <a:rPr lang="pl-PL" sz="1200" dirty="0">
                <a:effectLst/>
                <a:latin typeface="Arial" panose="020B0604020202020204" pitchFamily="34" charset="0"/>
                <a:ea typeface="Aptos" panose="020B0004020202020204" pitchFamily="34" charset="0"/>
              </a:rPr>
              <a:t> of </a:t>
            </a:r>
            <a:r>
              <a:rPr lang="pl-PL" sz="1200" b="1" dirty="0" err="1">
                <a:effectLst/>
                <a:latin typeface="Arial" panose="020B0604020202020204" pitchFamily="34" charset="0"/>
                <a:ea typeface="Aptos" panose="020B0004020202020204" pitchFamily="34" charset="0"/>
              </a:rPr>
              <a:t>local</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grey</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scale</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variance</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segmentation</a:t>
            </a:r>
            <a:r>
              <a:rPr lang="pl-PL" sz="1200" b="1" dirty="0">
                <a:effectLst/>
                <a:latin typeface="Arial" panose="020B0604020202020204" pitchFamily="34" charset="0"/>
                <a:ea typeface="Aptos" panose="020B0004020202020204" pitchFamily="34" charset="0"/>
              </a:rPr>
              <a:t>:</a:t>
            </a:r>
            <a:endParaRPr lang="pl-PL" sz="1200" dirty="0">
              <a:effectLst/>
              <a:latin typeface="Arial" panose="020B0604020202020204" pitchFamily="34" charset="0"/>
              <a:ea typeface="Aptos" panose="020B0004020202020204" pitchFamily="34" charset="0"/>
            </a:endParaRPr>
          </a:p>
          <a:p>
            <a:pPr marL="0" indent="0" algn="just">
              <a:spcBef>
                <a:spcPts val="600"/>
              </a:spcBef>
              <a:buNone/>
            </a:pPr>
            <a:r>
              <a:rPr lang="pl-PL" sz="1200" b="1" dirty="0">
                <a:effectLst/>
                <a:latin typeface="Arial" panose="020B0604020202020204" pitchFamily="34" charset="0"/>
                <a:ea typeface="Aptos" panose="020B0004020202020204" pitchFamily="34" charset="0"/>
              </a:rPr>
              <a:t>1. </a:t>
            </a:r>
            <a:r>
              <a:rPr lang="pl-PL" sz="1200" b="1" dirty="0" err="1">
                <a:effectLst/>
                <a:latin typeface="Arial" panose="020B0604020202020204" pitchFamily="34" charset="0"/>
                <a:ea typeface="Aptos" panose="020B0004020202020204" pitchFamily="34" charset="0"/>
              </a:rPr>
              <a:t>Local</a:t>
            </a:r>
            <a:r>
              <a:rPr lang="pl-PL" sz="1200" b="1" dirty="0">
                <a:effectLst/>
                <a:latin typeface="Arial" panose="020B0604020202020204" pitchFamily="34" charset="0"/>
                <a:ea typeface="Aptos" panose="020B0004020202020204" pitchFamily="34" charset="0"/>
              </a:rPr>
              <a:t> gradient </a:t>
            </a:r>
            <a:r>
              <a:rPr lang="pl-PL" sz="1200" b="1" dirty="0" err="1">
                <a:effectLst/>
                <a:latin typeface="Arial" panose="020B0604020202020204" pitchFamily="34" charset="0"/>
                <a:ea typeface="Aptos" panose="020B0004020202020204" pitchFamily="34" charset="0"/>
              </a:rPr>
              <a:t>magnitude</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segmentation</a:t>
            </a:r>
            <a:r>
              <a:rPr lang="pl-PL" sz="1200" dirty="0">
                <a:latin typeface="Arial" panose="020B0604020202020204" pitchFamily="34" charset="0"/>
                <a:ea typeface="Aptos" panose="020B0004020202020204" pitchFamily="34" charset="0"/>
              </a:rPr>
              <a:t>:</a:t>
            </a:r>
          </a:p>
          <a:p>
            <a:pPr algn="just">
              <a:spcBef>
                <a:spcPts val="600"/>
              </a:spcBef>
            </a:pPr>
            <a:r>
              <a:rPr lang="pl-PL" sz="1200" dirty="0" err="1">
                <a:effectLst/>
                <a:latin typeface="Arial" panose="020B0604020202020204" pitchFamily="34" charset="0"/>
                <a:ea typeface="Aptos" panose="020B0004020202020204" pitchFamily="34" charset="0"/>
              </a:rPr>
              <a:t>Compute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magnitude</a:t>
            </a:r>
            <a:r>
              <a:rPr lang="pl-PL" sz="1200" dirty="0">
                <a:effectLst/>
                <a:latin typeface="Arial" panose="020B0604020202020204" pitchFamily="34" charset="0"/>
                <a:ea typeface="Aptos" panose="020B0004020202020204" pitchFamily="34" charset="0"/>
              </a:rPr>
              <a:t> of </a:t>
            </a:r>
            <a:r>
              <a:rPr lang="pl-PL" sz="1200" dirty="0" err="1">
                <a:effectLst/>
                <a:latin typeface="Arial" panose="020B0604020202020204" pitchFamily="34" charset="0"/>
                <a:ea typeface="Aptos" panose="020B0004020202020204" pitchFamily="34" charset="0"/>
              </a:rPr>
              <a:t>local</a:t>
            </a:r>
            <a:r>
              <a:rPr lang="pl-PL" sz="1200" dirty="0">
                <a:effectLst/>
                <a:latin typeface="Arial" panose="020B0604020202020204" pitchFamily="34" charset="0"/>
                <a:ea typeface="Aptos" panose="020B0004020202020204" pitchFamily="34" charset="0"/>
              </a:rPr>
              <a:t> gradient </a:t>
            </a:r>
            <a:r>
              <a:rPr lang="pl-PL" sz="1200" dirty="0" err="1">
                <a:effectLst/>
                <a:latin typeface="Arial" panose="020B0604020202020204" pitchFamily="34" charset="0"/>
                <a:ea typeface="Aptos" panose="020B0004020202020204" pitchFamily="34" charset="0"/>
              </a:rPr>
              <a:t>at</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each</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pixel</a:t>
            </a:r>
            <a:r>
              <a:rPr lang="pl-PL" sz="1200" dirty="0">
                <a:effectLst/>
                <a:latin typeface="Arial" panose="020B0604020202020204" pitchFamily="34" charset="0"/>
                <a:ea typeface="Aptos" panose="020B0004020202020204" pitchFamily="34" charset="0"/>
              </a:rPr>
              <a:t>.  </a:t>
            </a:r>
          </a:p>
          <a:p>
            <a:pPr algn="just">
              <a:spcBef>
                <a:spcPts val="600"/>
              </a:spcBef>
            </a:pPr>
            <a:r>
              <a:rPr lang="pl-PL" sz="1200" dirty="0" err="1">
                <a:effectLst/>
                <a:latin typeface="Arial" panose="020B0604020202020204" pitchFamily="34" charset="0"/>
                <a:ea typeface="Aptos" panose="020B0004020202020204" pitchFamily="34" charset="0"/>
              </a:rPr>
              <a:t>Pixels</a:t>
            </a:r>
            <a:r>
              <a:rPr lang="pl-PL" sz="1200" dirty="0">
                <a:effectLst/>
                <a:latin typeface="Arial" panose="020B0604020202020204" pitchFamily="34" charset="0"/>
                <a:ea typeface="Aptos" panose="020B0004020202020204" pitchFamily="34" charset="0"/>
              </a:rPr>
              <a:t> with gradient </a:t>
            </a:r>
            <a:r>
              <a:rPr lang="pl-PL" sz="1200" dirty="0" err="1">
                <a:effectLst/>
                <a:latin typeface="Arial" panose="020B0604020202020204" pitchFamily="34" charset="0"/>
                <a:ea typeface="Aptos" panose="020B0004020202020204" pitchFamily="34" charset="0"/>
              </a:rPr>
              <a:t>magnitude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above</a:t>
            </a:r>
            <a:r>
              <a:rPr lang="pl-PL" sz="1200" dirty="0">
                <a:effectLst/>
                <a:latin typeface="Arial" panose="020B0604020202020204" pitchFamily="34" charset="0"/>
                <a:ea typeface="Aptos" panose="020B0004020202020204" pitchFamily="34" charset="0"/>
              </a:rPr>
              <a:t> a </a:t>
            </a:r>
            <a:r>
              <a:rPr lang="pl-PL" sz="1200" dirty="0" err="1">
                <a:effectLst/>
                <a:latin typeface="Arial" panose="020B0604020202020204" pitchFamily="34" charset="0"/>
                <a:ea typeface="Aptos" panose="020B0004020202020204" pitchFamily="34" charset="0"/>
              </a:rPr>
              <a:t>threshold</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are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marked</a:t>
            </a:r>
            <a:r>
              <a:rPr lang="pl-PL" sz="1200" dirty="0">
                <a:effectLst/>
                <a:latin typeface="Arial" panose="020B0604020202020204" pitchFamily="34" charset="0"/>
                <a:ea typeface="Aptos" panose="020B0004020202020204" pitchFamily="34" charset="0"/>
              </a:rPr>
              <a:t> as “</a:t>
            </a:r>
            <a:r>
              <a:rPr lang="pl-PL" sz="1200" dirty="0" err="1">
                <a:effectLst/>
                <a:latin typeface="Arial" panose="020B0604020202020204" pitchFamily="34" charset="0"/>
                <a:ea typeface="Aptos" panose="020B0004020202020204" pitchFamily="34" charset="0"/>
              </a:rPr>
              <a:t>fingerprint</a:t>
            </a:r>
            <a:r>
              <a:rPr lang="pl-PL" sz="1200" dirty="0">
                <a:effectLst/>
                <a:latin typeface="Arial" panose="020B0604020202020204" pitchFamily="34" charset="0"/>
                <a:ea typeface="Aptos" panose="020B0004020202020204" pitchFamily="34" charset="0"/>
              </a:rPr>
              <a:t> region.”  </a:t>
            </a:r>
          </a:p>
          <a:p>
            <a:pPr algn="just">
              <a:spcBef>
                <a:spcPts val="600"/>
              </a:spcBef>
            </a:pPr>
            <a:r>
              <a:rPr lang="pl-PL" sz="1200" dirty="0" err="1">
                <a:effectLst/>
                <a:latin typeface="Arial" panose="020B0604020202020204" pitchFamily="34" charset="0"/>
                <a:ea typeface="Aptos" panose="020B0004020202020204" pitchFamily="34" charset="0"/>
              </a:rPr>
              <a:t>Captures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ridge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edges</a:t>
            </a:r>
            <a:r>
              <a:rPr lang="pl-PL" sz="1200" dirty="0">
                <a:effectLst/>
                <a:latin typeface="Arial" panose="020B0604020202020204" pitchFamily="34" charset="0"/>
                <a:ea typeface="Aptos" panose="020B0004020202020204" pitchFamily="34" charset="0"/>
              </a:rPr>
              <a:t> but </a:t>
            </a:r>
            <a:r>
              <a:rPr lang="pl-PL" sz="1200" dirty="0" err="1">
                <a:effectLst/>
                <a:latin typeface="Arial" panose="020B0604020202020204" pitchFamily="34" charset="0"/>
                <a:ea typeface="Aptos" panose="020B0004020202020204" pitchFamily="34" charset="0"/>
              </a:rPr>
              <a:t>can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include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noisy</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low-contrast</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areas</a:t>
            </a:r>
            <a:r>
              <a:rPr lang="pl-PL" sz="1200" dirty="0">
                <a:effectLst/>
                <a:latin typeface="Arial" panose="020B0604020202020204" pitchFamily="34" charset="0"/>
                <a:ea typeface="Aptos" panose="020B0004020202020204" pitchFamily="34" charset="0"/>
              </a:rPr>
              <a:t>.</a:t>
            </a:r>
          </a:p>
          <a:p>
            <a:pPr marL="0" indent="0" algn="just">
              <a:spcBef>
                <a:spcPts val="600"/>
              </a:spcBef>
              <a:buNone/>
            </a:pPr>
            <a:r>
              <a:rPr lang="pl-PL" sz="1200" b="1" dirty="0">
                <a:effectLst/>
                <a:latin typeface="Arial" panose="020B0604020202020204" pitchFamily="34" charset="0"/>
                <a:ea typeface="Aptos" panose="020B0004020202020204" pitchFamily="34" charset="0"/>
              </a:rPr>
              <a:t>2. </a:t>
            </a:r>
            <a:r>
              <a:rPr lang="pl-PL" sz="1200" b="1" dirty="0" err="1">
                <a:effectLst/>
                <a:latin typeface="Arial" panose="020B0604020202020204" pitchFamily="34" charset="0"/>
                <a:ea typeface="Aptos" panose="020B0004020202020204" pitchFamily="34" charset="0"/>
              </a:rPr>
              <a:t>Local</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grey-scale</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variance</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segmentation</a:t>
            </a:r>
            <a:r>
              <a:rPr lang="pl-PL" sz="1200" dirty="0">
                <a:latin typeface="Arial" panose="020B0604020202020204" pitchFamily="34" charset="0"/>
                <a:ea typeface="Aptos" panose="020B0004020202020204" pitchFamily="34" charset="0"/>
              </a:rPr>
              <a:t>:</a:t>
            </a:r>
            <a:endParaRPr lang="pl-PL" sz="1200" dirty="0">
              <a:effectLst/>
              <a:latin typeface="Arial" panose="020B0604020202020204" pitchFamily="34" charset="0"/>
              <a:ea typeface="Aptos" panose="020B0004020202020204" pitchFamily="34" charset="0"/>
            </a:endParaRPr>
          </a:p>
          <a:p>
            <a:pPr algn="just">
              <a:spcBef>
                <a:spcPts val="600"/>
              </a:spcBef>
            </a:pPr>
            <a:r>
              <a:rPr lang="pl-PL" sz="1200" dirty="0" err="1">
                <a:effectLst/>
                <a:latin typeface="Arial" panose="020B0604020202020204" pitchFamily="34" charset="0"/>
                <a:ea typeface="Aptos" panose="020B0004020202020204" pitchFamily="34" charset="0"/>
              </a:rPr>
              <a:t>Divide</a:t>
            </a:r>
            <a:r>
              <a:rPr lang="pl-PL" sz="1200" dirty="0">
                <a:effectLst/>
                <a:latin typeface="Arial" panose="020B0604020202020204" pitchFamily="34" charset="0"/>
                <a:ea typeface="Aptos" panose="020B0004020202020204" pitchFamily="34" charset="0"/>
              </a:rPr>
              <a:t> the image </a:t>
            </a:r>
            <a:r>
              <a:rPr lang="pl-PL" sz="1200" dirty="0" err="1">
                <a:effectLst/>
                <a:latin typeface="Arial" panose="020B0604020202020204" pitchFamily="34" charset="0"/>
                <a:ea typeface="Aptos" panose="020B0004020202020204" pitchFamily="34" charset="0"/>
              </a:rPr>
              <a:t>into</a:t>
            </a:r>
            <a:r>
              <a:rPr lang="pl-PL" sz="1200" dirty="0">
                <a:effectLst/>
                <a:latin typeface="Arial" panose="020B0604020202020204" pitchFamily="34" charset="0"/>
                <a:ea typeface="Aptos" panose="020B0004020202020204" pitchFamily="34" charset="0"/>
              </a:rPr>
              <a:t> </a:t>
            </a:r>
            <a:r>
              <a:rPr lang="pl-PL" sz="1200" dirty="0" err="1">
                <a:latin typeface="Arial" panose="020B0604020202020204" pitchFamily="34" charset="0"/>
                <a:ea typeface="Aptos" panose="020B0004020202020204" pitchFamily="34" charset="0"/>
              </a:rPr>
              <a:t>fixed</a:t>
            </a:r>
            <a:r>
              <a:rPr lang="pl-PL" sz="1200" dirty="0">
                <a:latin typeface="Arial" panose="020B0604020202020204" pitchFamily="34" charset="0"/>
                <a:ea typeface="Aptos" panose="020B0004020202020204" pitchFamily="34" charset="0"/>
              </a:rPr>
              <a:t> </a:t>
            </a:r>
            <a:r>
              <a:rPr lang="en-US" sz="1200" dirty="0">
                <a:effectLst/>
                <a:latin typeface="Arial" panose="020B0604020202020204" pitchFamily="34" charset="0"/>
                <a:ea typeface="Aptos" panose="020B0004020202020204" pitchFamily="34" charset="0"/>
              </a:rPr>
              <a:t>8 by 8 pixels window across the image</a:t>
            </a:r>
            <a:r>
              <a:rPr lang="pl-PL" sz="1200" dirty="0">
                <a:effectLst/>
                <a:latin typeface="Arial" panose="020B0604020202020204" pitchFamily="34" charset="0"/>
                <a:ea typeface="Aptos" panose="020B0004020202020204" pitchFamily="34" charset="0"/>
              </a:rPr>
              <a:t>.  </a:t>
            </a:r>
          </a:p>
          <a:p>
            <a:pPr algn="just">
              <a:spcBef>
                <a:spcPts val="600"/>
              </a:spcBef>
            </a:pPr>
            <a:r>
              <a:rPr lang="pl-PL" sz="1200" dirty="0" err="1">
                <a:effectLst/>
                <a:latin typeface="Arial" panose="020B0604020202020204" pitchFamily="34" charset="0"/>
                <a:ea typeface="Aptos" panose="020B0004020202020204" pitchFamily="34" charset="0"/>
              </a:rPr>
              <a:t>Compute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grey-scale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variance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within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each</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window</a:t>
            </a:r>
            <a:r>
              <a:rPr lang="pl-PL" sz="1200" dirty="0">
                <a:effectLst/>
                <a:latin typeface="Arial" panose="020B0604020202020204" pitchFamily="34" charset="0"/>
                <a:ea typeface="Aptos" panose="020B0004020202020204" pitchFamily="34" charset="0"/>
              </a:rPr>
              <a:t>.  </a:t>
            </a:r>
          </a:p>
          <a:p>
            <a:pPr algn="just">
              <a:spcBef>
                <a:spcPts val="600"/>
              </a:spcBef>
            </a:pPr>
            <a:r>
              <a:rPr lang="pl-PL" sz="1200" dirty="0">
                <a:effectLst/>
                <a:latin typeface="Arial" panose="020B0604020202020204" pitchFamily="34" charset="0"/>
                <a:ea typeface="Aptos" panose="020B0004020202020204" pitchFamily="34" charset="0"/>
              </a:rPr>
              <a:t>Windows with </a:t>
            </a:r>
            <a:r>
              <a:rPr lang="pl-PL" sz="1200" dirty="0" err="1">
                <a:effectLst/>
                <a:latin typeface="Arial" panose="020B0604020202020204" pitchFamily="34" charset="0"/>
                <a:ea typeface="Aptos" panose="020B0004020202020204" pitchFamily="34" charset="0"/>
              </a:rPr>
              <a:t>variance</a:t>
            </a:r>
            <a:r>
              <a:rPr lang="pl-PL" sz="1200" dirty="0">
                <a:effectLst/>
                <a:latin typeface="Arial" panose="020B0604020202020204" pitchFamily="34" charset="0"/>
                <a:ea typeface="Aptos" panose="020B0004020202020204" pitchFamily="34" charset="0"/>
              </a:rPr>
              <a:t> &gt; 300 </a:t>
            </a:r>
            <a:r>
              <a:rPr lang="en-US" sz="1200" dirty="0">
                <a:effectLst/>
                <a:latin typeface="Arial" panose="020B0604020202020204" pitchFamily="34" charset="0"/>
                <a:ea typeface="Aptos" panose="020B0004020202020204" pitchFamily="34" charset="0"/>
              </a:rPr>
              <a:t>are considered part of the fingerprint region, as high variance is expected to correspond to ridge patterns</a:t>
            </a:r>
            <a:r>
              <a:rPr lang="pl-PL" sz="1200" dirty="0">
                <a:latin typeface="Arial" panose="020B0604020202020204" pitchFamily="34" charset="0"/>
                <a:ea typeface="Aptos" panose="020B0004020202020204" pitchFamily="34" charset="0"/>
              </a:rPr>
              <a:t>.</a:t>
            </a:r>
          </a:p>
          <a:p>
            <a:pPr algn="just">
              <a:spcBef>
                <a:spcPts val="600"/>
              </a:spcBef>
              <a:buFontTx/>
              <a:buChar char="-"/>
            </a:pPr>
            <a:r>
              <a:rPr lang="pl-PL" sz="1200" dirty="0">
                <a:effectLst/>
                <a:latin typeface="Arial" panose="020B0604020202020204" pitchFamily="34" charset="0"/>
                <a:ea typeface="Aptos" panose="020B0004020202020204" pitchFamily="34" charset="0"/>
              </a:rPr>
              <a:t>A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combined</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mask</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is</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generated</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by </a:t>
            </a:r>
            <a:r>
              <a:rPr lang="pl-PL" sz="1200" b="1" kern="100" dirty="0" err="1">
                <a:effectLst/>
                <a:latin typeface="Arial" panose="020B0604020202020204" pitchFamily="34" charset="0"/>
                <a:ea typeface="Aptos" panose="020B0004020202020204" pitchFamily="34" charset="0"/>
                <a:cs typeface="Times New Roman" panose="02020603050405020304" pitchFamily="18" charset="0"/>
              </a:rPr>
              <a:t>retaining</a:t>
            </a:r>
            <a:r>
              <a:rPr lang="pl-PL" sz="1200" b="1"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b="1" kern="100" dirty="0" err="1">
                <a:effectLst/>
                <a:latin typeface="Arial" panose="020B0604020202020204" pitchFamily="34" charset="0"/>
                <a:ea typeface="Aptos" panose="020B0004020202020204" pitchFamily="34" charset="0"/>
                <a:cs typeface="Times New Roman" panose="02020603050405020304" pitchFamily="18" charset="0"/>
              </a:rPr>
              <a:t>only</a:t>
            </a:r>
            <a:r>
              <a:rPr lang="pl-PL" sz="1200" b="1"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b="1" kern="100" dirty="0" err="1">
                <a:effectLst/>
                <a:latin typeface="Arial" panose="020B0604020202020204" pitchFamily="34" charset="0"/>
                <a:ea typeface="Aptos" panose="020B0004020202020204" pitchFamily="34" charset="0"/>
                <a:cs typeface="Times New Roman" panose="02020603050405020304" pitchFamily="18" charset="0"/>
              </a:rPr>
              <a:t>those</a:t>
            </a:r>
            <a:r>
              <a:rPr lang="pl-PL" sz="1200" b="1"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b="1" kern="100" dirty="0" err="1">
                <a:effectLst/>
                <a:latin typeface="Arial" panose="020B0604020202020204" pitchFamily="34" charset="0"/>
                <a:ea typeface="Aptos" panose="020B0004020202020204" pitchFamily="34" charset="0"/>
                <a:cs typeface="Times New Roman" panose="02020603050405020304" pitchFamily="18" charset="0"/>
              </a:rPr>
              <a:t>areas</a:t>
            </a:r>
            <a:r>
              <a:rPr lang="pl-PL" sz="1200" b="1"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b="1" kern="100" dirty="0" err="1">
                <a:effectLst/>
                <a:latin typeface="Arial" panose="020B0604020202020204" pitchFamily="34" charset="0"/>
                <a:ea typeface="Aptos" panose="020B0004020202020204" pitchFamily="34" charset="0"/>
                <a:cs typeface="Times New Roman" panose="02020603050405020304" pitchFamily="18" charset="0"/>
              </a:rPr>
              <a:t>confirmed</a:t>
            </a:r>
            <a:r>
              <a:rPr lang="pl-PL" sz="1200" b="1" kern="100" dirty="0">
                <a:effectLst/>
                <a:latin typeface="Arial" panose="020B0604020202020204" pitchFamily="34" charset="0"/>
                <a:ea typeface="Aptos" panose="020B0004020202020204" pitchFamily="34" charset="0"/>
                <a:cs typeface="Times New Roman" panose="02020603050405020304" pitchFamily="18" charset="0"/>
              </a:rPr>
              <a:t> as </a:t>
            </a:r>
            <a:r>
              <a:rPr lang="pl-PL" sz="1200" b="1" kern="100" dirty="0" err="1">
                <a:effectLst/>
                <a:latin typeface="Arial" panose="020B0604020202020204" pitchFamily="34" charset="0"/>
                <a:ea typeface="Aptos" panose="020B0004020202020204" pitchFamily="34" charset="0"/>
                <a:cs typeface="Times New Roman" panose="02020603050405020304" pitchFamily="18" charset="0"/>
              </a:rPr>
              <a:t>fingerprint</a:t>
            </a:r>
            <a:r>
              <a:rPr lang="pl-PL" sz="1200" b="1" kern="100" dirty="0">
                <a:effectLst/>
                <a:latin typeface="Arial" panose="020B0604020202020204" pitchFamily="34" charset="0"/>
                <a:ea typeface="Aptos" panose="020B0004020202020204" pitchFamily="34" charset="0"/>
                <a:cs typeface="Times New Roman" panose="02020603050405020304" pitchFamily="18" charset="0"/>
              </a:rPr>
              <a:t> regions by </a:t>
            </a:r>
            <a:r>
              <a:rPr lang="pl-PL" sz="1200" b="1" kern="100" dirty="0" err="1">
                <a:effectLst/>
                <a:latin typeface="Arial" panose="020B0604020202020204" pitchFamily="34" charset="0"/>
                <a:ea typeface="Aptos" panose="020B0004020202020204" pitchFamily="34" charset="0"/>
                <a:cs typeface="Times New Roman" panose="02020603050405020304" pitchFamily="18" charset="0"/>
              </a:rPr>
              <a:t>both</a:t>
            </a:r>
            <a:r>
              <a:rPr lang="pl-PL" sz="1200" b="1" kern="100" dirty="0">
                <a:effectLst/>
                <a:latin typeface="Arial" panose="020B0604020202020204" pitchFamily="34" charset="0"/>
                <a:ea typeface="Aptos" panose="020B0004020202020204" pitchFamily="34" charset="0"/>
                <a:cs typeface="Times New Roman" panose="02020603050405020304" pitchFamily="18" charset="0"/>
              </a:rPr>
              <a:t> the gradient-</a:t>
            </a:r>
            <a:r>
              <a:rPr lang="pl-PL" sz="1200" b="1" kern="100" dirty="0" err="1">
                <a:effectLst/>
                <a:latin typeface="Arial" panose="020B0604020202020204" pitchFamily="34" charset="0"/>
                <a:ea typeface="Aptos" panose="020B0004020202020204" pitchFamily="34" charset="0"/>
                <a:cs typeface="Times New Roman" panose="02020603050405020304" pitchFamily="18" charset="0"/>
              </a:rPr>
              <a:t>based</a:t>
            </a:r>
            <a:r>
              <a:rPr lang="pl-PL" sz="1200" b="1" kern="100" dirty="0">
                <a:effectLst/>
                <a:latin typeface="Arial" panose="020B0604020202020204" pitchFamily="34" charset="0"/>
                <a:ea typeface="Aptos" panose="020B0004020202020204" pitchFamily="34" charset="0"/>
                <a:cs typeface="Times New Roman" panose="02020603050405020304" pitchFamily="18" charset="0"/>
              </a:rPr>
              <a:t> and </a:t>
            </a:r>
            <a:r>
              <a:rPr lang="pl-PL" sz="1200" b="1" kern="100" dirty="0" err="1">
                <a:effectLst/>
                <a:latin typeface="Arial" panose="020B0604020202020204" pitchFamily="34" charset="0"/>
                <a:ea typeface="Aptos" panose="020B0004020202020204" pitchFamily="34" charset="0"/>
                <a:cs typeface="Times New Roman" panose="02020603050405020304" pitchFamily="18" charset="0"/>
              </a:rPr>
              <a:t>variance-based</a:t>
            </a:r>
            <a:r>
              <a:rPr lang="pl-PL" sz="1200" b="1"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b="1" kern="100" dirty="0" err="1">
                <a:effectLst/>
                <a:latin typeface="Arial" panose="020B0604020202020204" pitchFamily="34" charset="0"/>
                <a:ea typeface="Aptos" panose="020B0004020202020204" pitchFamily="34" charset="0"/>
                <a:cs typeface="Times New Roman" panose="02020603050405020304" pitchFamily="18" charset="0"/>
              </a:rPr>
              <a:t>segmentation</a:t>
            </a:r>
            <a:r>
              <a:rPr lang="pl-PL" sz="1200" b="1"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b="1" kern="100" dirty="0" err="1">
                <a:effectLst/>
                <a:latin typeface="Arial" panose="020B0604020202020204" pitchFamily="34" charset="0"/>
                <a:ea typeface="Aptos" panose="020B0004020202020204" pitchFamily="34" charset="0"/>
                <a:cs typeface="Times New Roman" panose="02020603050405020304" pitchFamily="18" charset="0"/>
              </a:rPr>
              <a:t>methods</a:t>
            </a:r>
            <a:r>
              <a:rPr lang="pl-PL" sz="1200" b="1" kern="100" dirty="0">
                <a:effectLst/>
                <a:latin typeface="Arial" panose="020B0604020202020204" pitchFamily="34" charset="0"/>
                <a:ea typeface="Aptos" panose="020B0004020202020204" pitchFamily="34" charset="0"/>
                <a:cs typeface="Times New Roman" panose="02020603050405020304" pitchFamily="18" charset="0"/>
              </a:rPr>
              <a:t>.</a:t>
            </a:r>
            <a:endParaRPr lang="pl-PL" sz="1200" b="1"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90000"/>
              </a:lnSpc>
              <a:buFontTx/>
              <a:buChar char="-"/>
            </a:pPr>
            <a:r>
              <a:rPr lang="en-US" sz="1200" dirty="0">
                <a:effectLst/>
                <a:latin typeface="Arial" panose="020B0604020202020204" pitchFamily="34" charset="0"/>
                <a:ea typeface="Aptos" panose="020B0004020202020204" pitchFamily="34" charset="0"/>
              </a:rPr>
              <a:t>It can be observed that the introduction of the combined method reduces the considered fingerprint region, from </a:t>
            </a:r>
            <a:r>
              <a:rPr lang="en-US" sz="1200" b="1" dirty="0">
                <a:effectLst/>
                <a:latin typeface="Arial" panose="020B0604020202020204" pitchFamily="34" charset="0"/>
                <a:ea typeface="Aptos" panose="020B0004020202020204" pitchFamily="34" charset="0"/>
              </a:rPr>
              <a:t>62.61% to 59.4% </a:t>
            </a:r>
            <a:r>
              <a:rPr lang="en-US" sz="1200" dirty="0">
                <a:effectLst/>
                <a:latin typeface="Arial" panose="020B0604020202020204" pitchFamily="34" charset="0"/>
                <a:ea typeface="Aptos" panose="020B0004020202020204" pitchFamily="34" charset="0"/>
              </a:rPr>
              <a:t>on average</a:t>
            </a:r>
            <a:r>
              <a:rPr lang="pl-PL" sz="1200" dirty="0">
                <a:effectLst/>
                <a:latin typeface="Arial" panose="020B0604020202020204" pitchFamily="34" charset="0"/>
                <a:ea typeface="Aptos" panose="020B0004020202020204" pitchFamily="34" charset="0"/>
              </a:rPr>
              <a:t> on </a:t>
            </a:r>
            <a:r>
              <a:rPr lang="pl-PL" sz="1200" dirty="0" err="1">
                <a:effectLst/>
                <a:latin typeface="Arial" panose="020B0604020202020204" pitchFamily="34" charset="0"/>
                <a:ea typeface="Aptos" panose="020B0004020202020204" pitchFamily="34" charset="0"/>
              </a:rPr>
              <a:t>training</a:t>
            </a:r>
            <a:r>
              <a:rPr lang="pl-PL" sz="1200" dirty="0">
                <a:effectLst/>
                <a:latin typeface="Arial" panose="020B0604020202020204" pitchFamily="34" charset="0"/>
                <a:ea typeface="Aptos" panose="020B0004020202020204" pitchFamily="34" charset="0"/>
              </a:rPr>
              <a:t> data</a:t>
            </a:r>
            <a:r>
              <a:rPr lang="en-US" sz="1200" dirty="0">
                <a:effectLst/>
                <a:latin typeface="Arial" panose="020B0604020202020204" pitchFamily="34" charset="0"/>
                <a:ea typeface="Aptos" panose="020B0004020202020204" pitchFamily="34" charset="0"/>
              </a:rPr>
              <a:t>. The addition of the grey scale variance based method to the previous local gradient magnitude method helps to remove noise, reducing false positives to some extent.</a:t>
            </a:r>
            <a:endParaRPr lang="pl-PL" sz="1200" dirty="0">
              <a:effectLst/>
              <a:latin typeface="Arial" panose="020B0604020202020204" pitchFamily="34" charset="0"/>
              <a:ea typeface="Aptos" panose="020B0004020202020204" pitchFamily="34" charset="0"/>
            </a:endParaRPr>
          </a:p>
        </p:txBody>
      </p:sp>
      <p:sp>
        <p:nvSpPr>
          <p:cNvPr id="5" name="Title 4">
            <a:extLst>
              <a:ext uri="{FF2B5EF4-FFF2-40B4-BE49-F238E27FC236}">
                <a16:creationId xmlns:a16="http://schemas.microsoft.com/office/drawing/2014/main" id="{2873945E-7FDE-5E25-628F-FB6E2921B978}"/>
              </a:ext>
            </a:extLst>
          </p:cNvPr>
          <p:cNvSpPr>
            <a:spLocks noGrp="1"/>
          </p:cNvSpPr>
          <p:nvPr>
            <p:ph type="title"/>
          </p:nvPr>
        </p:nvSpPr>
        <p:spPr>
          <a:xfrm>
            <a:off x="576000" y="207036"/>
            <a:ext cx="11041200" cy="1152000"/>
          </a:xfrm>
        </p:spPr>
        <p:txBody>
          <a:bodyPr anchor="ctr">
            <a:normAutofit/>
          </a:bodyPr>
          <a:lstStyle/>
          <a:p>
            <a:pPr>
              <a:lnSpc>
                <a:spcPct val="90000"/>
              </a:lnSpc>
            </a:pPr>
            <a:r>
              <a:rPr lang="pl-PL" sz="3000" dirty="0" err="1"/>
              <a:t>Assignment</a:t>
            </a:r>
            <a:r>
              <a:rPr lang="pl-PL" sz="3000" dirty="0"/>
              <a:t> 2 – </a:t>
            </a:r>
            <a:r>
              <a:rPr lang="pl-PL" sz="3000" dirty="0" err="1"/>
              <a:t>additional</a:t>
            </a:r>
            <a:r>
              <a:rPr lang="pl-PL" sz="3000" dirty="0"/>
              <a:t> </a:t>
            </a:r>
            <a:r>
              <a:rPr lang="pl-PL" sz="3000" dirty="0" err="1"/>
              <a:t>question</a:t>
            </a:r>
            <a:r>
              <a:rPr lang="pl-PL" sz="3000" dirty="0"/>
              <a:t> 8: </a:t>
            </a:r>
            <a:r>
              <a:rPr lang="pl-PL" sz="3000" dirty="0" err="1"/>
              <a:t>improved</a:t>
            </a:r>
            <a:r>
              <a:rPr lang="pl-PL" sz="3000" dirty="0"/>
              <a:t> </a:t>
            </a:r>
            <a:r>
              <a:rPr lang="pl-PL" sz="3000" dirty="0" err="1"/>
              <a:t>fingerprint</a:t>
            </a:r>
            <a:r>
              <a:rPr lang="pl-PL" sz="3000" dirty="0"/>
              <a:t> </a:t>
            </a:r>
            <a:r>
              <a:rPr lang="pl-PL" sz="3000" dirty="0" err="1"/>
              <a:t>segmentation</a:t>
            </a:r>
            <a:endParaRPr lang="en-GB" sz="3000" dirty="0"/>
          </a:p>
        </p:txBody>
      </p:sp>
      <p:pic>
        <p:nvPicPr>
          <p:cNvPr id="6" name="Obraz 5" descr="Obraz zawierający panorama, sztuka&#10;&#10;Zawartość wygenerowana przez sztuczną inteligencję może być niepoprawna.">
            <a:extLst>
              <a:ext uri="{FF2B5EF4-FFF2-40B4-BE49-F238E27FC236}">
                <a16:creationId xmlns:a16="http://schemas.microsoft.com/office/drawing/2014/main" id="{DC8282DA-499F-67D7-B589-D10655902A10}"/>
              </a:ext>
            </a:extLst>
          </p:cNvPr>
          <p:cNvPicPr>
            <a:picLocks noChangeAspect="1"/>
          </p:cNvPicPr>
          <p:nvPr/>
        </p:nvPicPr>
        <p:blipFill>
          <a:blip r:embed="rId2"/>
          <a:stretch>
            <a:fillRect/>
          </a:stretch>
        </p:blipFill>
        <p:spPr>
          <a:xfrm>
            <a:off x="7739609" y="1065822"/>
            <a:ext cx="4008655" cy="1564640"/>
          </a:xfrm>
          <a:prstGeom prst="rect">
            <a:avLst/>
          </a:prstGeom>
        </p:spPr>
      </p:pic>
      <p:pic>
        <p:nvPicPr>
          <p:cNvPr id="7" name="Obraz 6" descr="Obraz zawierający czarne i białe, sztuka, monochromatyzm&#10;&#10;Zawartość wygenerowana przez sztuczną inteligencję może być niepoprawna.">
            <a:extLst>
              <a:ext uri="{FF2B5EF4-FFF2-40B4-BE49-F238E27FC236}">
                <a16:creationId xmlns:a16="http://schemas.microsoft.com/office/drawing/2014/main" id="{82F74D93-7C71-F540-F34D-E9A9EFEFAD2A}"/>
              </a:ext>
            </a:extLst>
          </p:cNvPr>
          <p:cNvPicPr>
            <a:picLocks noChangeAspect="1"/>
          </p:cNvPicPr>
          <p:nvPr/>
        </p:nvPicPr>
        <p:blipFill>
          <a:blip r:embed="rId3"/>
          <a:stretch>
            <a:fillRect/>
          </a:stretch>
        </p:blipFill>
        <p:spPr>
          <a:xfrm>
            <a:off x="8168019" y="3521655"/>
            <a:ext cx="3081338" cy="2552459"/>
          </a:xfrm>
          <a:prstGeom prst="rect">
            <a:avLst/>
          </a:prstGeom>
        </p:spPr>
      </p:pic>
      <p:graphicFrame>
        <p:nvGraphicFramePr>
          <p:cNvPr id="17" name="Tabela 16">
            <a:extLst>
              <a:ext uri="{FF2B5EF4-FFF2-40B4-BE49-F238E27FC236}">
                <a16:creationId xmlns:a16="http://schemas.microsoft.com/office/drawing/2014/main" id="{EDE370A9-2B0B-3228-0902-893CFFE638AB}"/>
              </a:ext>
            </a:extLst>
          </p:cNvPr>
          <p:cNvGraphicFramePr>
            <a:graphicFrameLocks noGrp="1"/>
          </p:cNvGraphicFramePr>
          <p:nvPr/>
        </p:nvGraphicFramePr>
        <p:xfrm>
          <a:off x="7508493" y="2698405"/>
          <a:ext cx="4470889" cy="755307"/>
        </p:xfrm>
        <a:graphic>
          <a:graphicData uri="http://schemas.openxmlformats.org/drawingml/2006/table">
            <a:tbl>
              <a:tblPr firstRow="1" firstCol="1" bandRow="1"/>
              <a:tblGrid>
                <a:gridCol w="2946889">
                  <a:extLst>
                    <a:ext uri="{9D8B030D-6E8A-4147-A177-3AD203B41FA5}">
                      <a16:colId xmlns:a16="http://schemas.microsoft.com/office/drawing/2014/main" val="3189981290"/>
                    </a:ext>
                  </a:extLst>
                </a:gridCol>
                <a:gridCol w="1524000">
                  <a:extLst>
                    <a:ext uri="{9D8B030D-6E8A-4147-A177-3AD203B41FA5}">
                      <a16:colId xmlns:a16="http://schemas.microsoft.com/office/drawing/2014/main" val="2636493252"/>
                    </a:ext>
                  </a:extLst>
                </a:gridCol>
              </a:tblGrid>
              <a:tr h="101949">
                <a:tc>
                  <a:txBody>
                    <a:bodyPr/>
                    <a:lstStyle/>
                    <a:p>
                      <a:pPr>
                        <a:lnSpc>
                          <a:spcPct val="115000"/>
                        </a:lnSpc>
                        <a:spcAft>
                          <a:spcPts val="800"/>
                        </a:spcAft>
                        <a:buNone/>
                      </a:pPr>
                      <a:r>
                        <a:rPr lang="pl-PL" sz="11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Method</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8E8E8"/>
                    </a:solidFill>
                  </a:tcPr>
                </a:tc>
                <a:tc>
                  <a:txBody>
                    <a:bodyPr/>
                    <a:lstStyle/>
                    <a:p>
                      <a:pPr algn="ctr">
                        <a:lnSpc>
                          <a:spcPct val="115000"/>
                        </a:lnSpc>
                        <a:spcAft>
                          <a:spcPts val="800"/>
                        </a:spcAft>
                        <a:buNone/>
                      </a:pPr>
                      <a:r>
                        <a:rPr lang="pl-PL" sz="1100" b="1"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Fingerprint region</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8E8E8"/>
                    </a:solidFill>
                  </a:tcPr>
                </a:tc>
                <a:extLst>
                  <a:ext uri="{0D108BD9-81ED-4DB2-BD59-A6C34878D82A}">
                    <a16:rowId xmlns:a16="http://schemas.microsoft.com/office/drawing/2014/main" val="2477459553"/>
                  </a:ext>
                </a:extLst>
              </a:tr>
              <a:tr h="210096">
                <a:tc>
                  <a:txBody>
                    <a:bodyPr/>
                    <a:lstStyle/>
                    <a:p>
                      <a:pPr>
                        <a:lnSpc>
                          <a:spcPct val="115000"/>
                        </a:lnSpc>
                        <a:spcAft>
                          <a:spcPts val="800"/>
                        </a:spcAft>
                        <a:buNone/>
                      </a:pPr>
                      <a:r>
                        <a:rPr lang="pl-PL" sz="11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Magnitude of the local gradient mask </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Aft>
                          <a:spcPts val="800"/>
                        </a:spcAft>
                        <a:buNone/>
                      </a:pPr>
                      <a:r>
                        <a:rPr lang="pl-PL" sz="11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62.61%</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3125402661"/>
                  </a:ext>
                </a:extLst>
              </a:tr>
              <a:tr h="101949">
                <a:tc>
                  <a:txBody>
                    <a:bodyPr/>
                    <a:lstStyle/>
                    <a:p>
                      <a:pPr>
                        <a:lnSpc>
                          <a:spcPct val="115000"/>
                        </a:lnSpc>
                        <a:spcAft>
                          <a:spcPts val="800"/>
                        </a:spcAft>
                        <a:buNone/>
                      </a:pPr>
                      <a:r>
                        <a:rPr lang="pl-PL" sz="11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Local grey scale variance mask</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Aft>
                          <a:spcPts val="800"/>
                        </a:spcAft>
                        <a:buNone/>
                      </a:pPr>
                      <a:r>
                        <a:rPr lang="pl-PL" sz="11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62.9%</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1318258563"/>
                  </a:ext>
                </a:extLst>
              </a:tr>
              <a:tr h="101949">
                <a:tc>
                  <a:txBody>
                    <a:bodyPr/>
                    <a:lstStyle/>
                    <a:p>
                      <a:pPr>
                        <a:lnSpc>
                          <a:spcPct val="115000"/>
                        </a:lnSpc>
                        <a:spcAft>
                          <a:spcPts val="800"/>
                        </a:spcAft>
                        <a:buNone/>
                      </a:pPr>
                      <a:r>
                        <a:rPr lang="pl-PL" sz="1100" ker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Combined mask</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Aft>
                          <a:spcPts val="800"/>
                        </a:spcAft>
                        <a:buNone/>
                      </a:pPr>
                      <a:r>
                        <a:rPr lang="pl-PL" sz="11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59.4%</a:t>
                      </a:r>
                      <a:endParaRPr lang="pl-P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2300659396"/>
                  </a:ext>
                </a:extLst>
              </a:tr>
            </a:tbl>
          </a:graphicData>
        </a:graphic>
      </p:graphicFrame>
    </p:spTree>
    <p:extLst>
      <p:ext uri="{BB962C8B-B14F-4D97-AF65-F5344CB8AC3E}">
        <p14:creationId xmlns:p14="http://schemas.microsoft.com/office/powerpoint/2010/main" val="214070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E0892-9B12-FF9D-52F3-159F153972B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C1CBBDF-7166-0206-BAE3-ED102B53BA4A}"/>
              </a:ext>
            </a:extLst>
          </p:cNvPr>
          <p:cNvSpPr>
            <a:spLocks noGrp="1"/>
          </p:cNvSpPr>
          <p:nvPr>
            <p:ph type="ftr" sz="quarter" idx="11"/>
          </p:nvPr>
        </p:nvSpPr>
        <p:spPr>
          <a:xfrm>
            <a:off x="6033600" y="6210000"/>
            <a:ext cx="4993200" cy="648000"/>
          </a:xfrm>
        </p:spPr>
        <p:txBody>
          <a:bodyPr anchor="ctr">
            <a:normAutofit/>
          </a:bodyPr>
          <a:lstStyle/>
          <a:p>
            <a:pPr>
              <a:spcAft>
                <a:spcPts val="600"/>
              </a:spcAft>
            </a:pPr>
            <a:r>
              <a:rPr lang="en-US" dirty="0"/>
              <a:t>Faculty of Engineering Sciences, ESAT-PSI</a:t>
            </a:r>
            <a:endParaRPr lang="nl-NL" dirty="0"/>
          </a:p>
        </p:txBody>
      </p:sp>
      <p:sp>
        <p:nvSpPr>
          <p:cNvPr id="4" name="Slide Number Placeholder 3">
            <a:extLst>
              <a:ext uri="{FF2B5EF4-FFF2-40B4-BE49-F238E27FC236}">
                <a16:creationId xmlns:a16="http://schemas.microsoft.com/office/drawing/2014/main" id="{141A988F-529D-503F-3CA7-BCFA3154489F}"/>
              </a:ext>
            </a:extLst>
          </p:cNvPr>
          <p:cNvSpPr>
            <a:spLocks noGrp="1"/>
          </p:cNvSpPr>
          <p:nvPr>
            <p:ph type="sldNum" sz="quarter" idx="12"/>
          </p:nvPr>
        </p:nvSpPr>
        <p:spPr>
          <a:xfrm>
            <a:off x="576000" y="6210000"/>
            <a:ext cx="648000" cy="648000"/>
          </a:xfrm>
        </p:spPr>
        <p:txBody>
          <a:bodyPr anchor="ctr">
            <a:normAutofit/>
          </a:bodyPr>
          <a:lstStyle/>
          <a:p>
            <a:pPr>
              <a:spcAft>
                <a:spcPts val="600"/>
              </a:spcAft>
            </a:pPr>
            <a:fld id="{0A297500-7527-634B-90F4-69D0994C32B4}" type="slidenum">
              <a:rPr lang="nl-NL" smtClean="0"/>
              <a:pPr>
                <a:spcAft>
                  <a:spcPts val="600"/>
                </a:spcAft>
              </a:pPr>
              <a:t>4</a:t>
            </a:fld>
            <a:endParaRPr lang="nl-NL"/>
          </a:p>
        </p:txBody>
      </p:sp>
      <p:pic>
        <p:nvPicPr>
          <p:cNvPr id="10" name="Obraz 9" descr="Obraz zawierający tekst, zrzut ekranu, Równolegle, Czcionka&#10;&#10;Zawartość wygenerowana przez sztuczną inteligencję może być niepoprawna.">
            <a:extLst>
              <a:ext uri="{FF2B5EF4-FFF2-40B4-BE49-F238E27FC236}">
                <a16:creationId xmlns:a16="http://schemas.microsoft.com/office/drawing/2014/main" id="{EBAFD80E-DC85-9BCD-3D88-97CDD49644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9869557" y="1360218"/>
            <a:ext cx="2228491" cy="4804782"/>
          </a:xfrm>
          <a:prstGeom prst="rect">
            <a:avLst/>
          </a:prstGeom>
          <a:noFill/>
          <a:ln>
            <a:noFill/>
          </a:ln>
        </p:spPr>
      </p:pic>
      <p:sp>
        <p:nvSpPr>
          <p:cNvPr id="5" name="Title 4">
            <a:extLst>
              <a:ext uri="{FF2B5EF4-FFF2-40B4-BE49-F238E27FC236}">
                <a16:creationId xmlns:a16="http://schemas.microsoft.com/office/drawing/2014/main" id="{3AE6977F-46AD-6CB1-3DF2-A45BB9504A48}"/>
              </a:ext>
            </a:extLst>
          </p:cNvPr>
          <p:cNvSpPr>
            <a:spLocks noGrp="1"/>
          </p:cNvSpPr>
          <p:nvPr>
            <p:ph type="title"/>
          </p:nvPr>
        </p:nvSpPr>
        <p:spPr>
          <a:xfrm>
            <a:off x="576000" y="207036"/>
            <a:ext cx="11041200" cy="1152000"/>
          </a:xfrm>
        </p:spPr>
        <p:txBody>
          <a:bodyPr anchor="ctr">
            <a:normAutofit/>
          </a:bodyPr>
          <a:lstStyle/>
          <a:p>
            <a:r>
              <a:rPr lang="pl-PL" sz="3000" dirty="0" err="1"/>
              <a:t>Assignment</a:t>
            </a:r>
            <a:r>
              <a:rPr lang="pl-PL" sz="3000" dirty="0"/>
              <a:t> 3 – </a:t>
            </a:r>
            <a:r>
              <a:rPr lang="pl-PL" sz="3000" dirty="0" err="1"/>
              <a:t>additional</a:t>
            </a:r>
            <a:r>
              <a:rPr lang="pl-PL" sz="3000" dirty="0"/>
              <a:t> </a:t>
            </a:r>
            <a:r>
              <a:rPr lang="pl-PL" sz="3000" dirty="0" err="1"/>
              <a:t>question</a:t>
            </a:r>
            <a:r>
              <a:rPr lang="pl-PL" sz="3000" dirty="0"/>
              <a:t> 6: </a:t>
            </a:r>
            <a:r>
              <a:rPr lang="pl-PL" sz="3000" dirty="0" err="1"/>
              <a:t>different</a:t>
            </a:r>
            <a:r>
              <a:rPr lang="pl-PL" sz="3000" dirty="0"/>
              <a:t> DL model of CNN with </a:t>
            </a:r>
            <a:r>
              <a:rPr lang="pl-PL" sz="3000" dirty="0" err="1"/>
              <a:t>ArcFace</a:t>
            </a:r>
            <a:r>
              <a:rPr lang="pl-PL" sz="3000" dirty="0"/>
              <a:t> </a:t>
            </a:r>
            <a:r>
              <a:rPr lang="pl-PL" sz="3000" dirty="0" err="1"/>
              <a:t>loss</a:t>
            </a:r>
            <a:r>
              <a:rPr lang="pl-PL" sz="3000" dirty="0"/>
              <a:t> for face </a:t>
            </a:r>
            <a:r>
              <a:rPr lang="pl-PL" sz="3000" dirty="0" err="1"/>
              <a:t>recognition</a:t>
            </a:r>
            <a:r>
              <a:rPr lang="pl-PL" sz="3000" dirty="0"/>
              <a:t> (1/2)</a:t>
            </a:r>
            <a:endParaRPr lang="en-GB" sz="3000" dirty="0"/>
          </a:p>
        </p:txBody>
      </p:sp>
      <p:pic>
        <p:nvPicPr>
          <p:cNvPr id="11" name="Obraz 10" descr="Obraz zawierający tekst, zrzut ekranu, Czcionka, linia&#10;&#10;Zawartość wygenerowana przez sztuczną inteligencję może być niepoprawna.">
            <a:extLst>
              <a:ext uri="{FF2B5EF4-FFF2-40B4-BE49-F238E27FC236}">
                <a16:creationId xmlns:a16="http://schemas.microsoft.com/office/drawing/2014/main" id="{C63F1488-6FDA-4D2A-5ED5-4F29031D93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43019" y="1359036"/>
            <a:ext cx="2374362" cy="1730363"/>
          </a:xfrm>
          <a:prstGeom prst="rect">
            <a:avLst/>
          </a:prstGeom>
          <a:noFill/>
          <a:ln>
            <a:noFill/>
          </a:ln>
        </p:spPr>
      </p:pic>
      <mc:AlternateContent xmlns:mc="http://schemas.openxmlformats.org/markup-compatibility/2006">
        <mc:Choice xmlns:a14="http://schemas.microsoft.com/office/drawing/2010/main" Requires="a14">
          <p:sp>
            <p:nvSpPr>
              <p:cNvPr id="15" name="Content Placeholder 1">
                <a:extLst>
                  <a:ext uri="{FF2B5EF4-FFF2-40B4-BE49-F238E27FC236}">
                    <a16:creationId xmlns:a16="http://schemas.microsoft.com/office/drawing/2014/main" id="{5527FB95-110E-2D71-ADDC-673FACD64706}"/>
                  </a:ext>
                </a:extLst>
              </p:cNvPr>
              <p:cNvSpPr>
                <a:spLocks noGrp="1"/>
              </p:cNvSpPr>
              <p:nvPr>
                <p:ph idx="1"/>
              </p:nvPr>
            </p:nvSpPr>
            <p:spPr>
              <a:xfrm>
                <a:off x="576001" y="1359036"/>
                <a:ext cx="6734560" cy="4760964"/>
              </a:xfrm>
            </p:spPr>
            <p:txBody>
              <a:bodyPr vert="horz" lIns="91440" tIns="45720" rIns="91440" bIns="45720" rtlCol="0">
                <a:noAutofit/>
              </a:bodyPr>
              <a:lstStyle/>
              <a:p>
                <a:pPr algn="just">
                  <a:spcBef>
                    <a:spcPts val="600"/>
                  </a:spcBef>
                  <a:buFontTx/>
                  <a:buChar char="-"/>
                </a:pPr>
                <a:r>
                  <a:rPr lang="pl-PL" sz="1200" dirty="0">
                    <a:effectLst/>
                    <a:latin typeface="Arial" panose="020B0604020202020204" pitchFamily="34" charset="0"/>
                    <a:ea typeface="Aptos" panose="020B0004020202020204" pitchFamily="34" charset="0"/>
                  </a:rPr>
                  <a:t>The </a:t>
                </a:r>
                <a:r>
                  <a:rPr lang="pl-PL" sz="1200" dirty="0" err="1">
                    <a:effectLst/>
                    <a:latin typeface="Arial" panose="020B0604020202020204" pitchFamily="34" charset="0"/>
                    <a:ea typeface="Aptos" panose="020B0004020202020204" pitchFamily="34" charset="0"/>
                  </a:rPr>
                  <a:t>implemented</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deep</a:t>
                </a:r>
                <a:r>
                  <a:rPr lang="pl-PL" sz="1200" dirty="0">
                    <a:effectLst/>
                    <a:latin typeface="Arial" panose="020B0604020202020204" pitchFamily="34" charset="0"/>
                    <a:ea typeface="Aptos" panose="020B0004020202020204" pitchFamily="34" charset="0"/>
                  </a:rPr>
                  <a:t> learning model </a:t>
                </a:r>
                <a:r>
                  <a:rPr lang="pl-PL" sz="1200" dirty="0" err="1">
                    <a:effectLst/>
                    <a:latin typeface="Arial" panose="020B0604020202020204" pitchFamily="34" charset="0"/>
                    <a:ea typeface="Aptos" panose="020B0004020202020204" pitchFamily="34" charset="0"/>
                  </a:rPr>
                  <a:t>is</a:t>
                </a:r>
                <a:r>
                  <a:rPr lang="pl-PL" sz="1200" dirty="0">
                    <a:effectLst/>
                    <a:latin typeface="Arial" panose="020B0604020202020204" pitchFamily="34" charset="0"/>
                    <a:ea typeface="Aptos" panose="020B0004020202020204" pitchFamily="34" charset="0"/>
                  </a:rPr>
                  <a:t> a </a:t>
                </a:r>
                <a:r>
                  <a:rPr lang="pl-PL" sz="1200" dirty="0" err="1">
                    <a:effectLst/>
                    <a:latin typeface="Arial" panose="020B0604020202020204" pitchFamily="34" charset="0"/>
                    <a:ea typeface="Aptos" panose="020B0004020202020204" pitchFamily="34" charset="0"/>
                  </a:rPr>
                  <a:t>convolutional</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neural</a:t>
                </a:r>
                <a:r>
                  <a:rPr lang="pl-PL" sz="1200" dirty="0">
                    <a:effectLst/>
                    <a:latin typeface="Arial" panose="020B0604020202020204" pitchFamily="34" charset="0"/>
                    <a:ea typeface="Aptos" panose="020B0004020202020204" pitchFamily="34" charset="0"/>
                  </a:rPr>
                  <a:t> network </a:t>
                </a:r>
                <a:r>
                  <a:rPr lang="pl-PL" sz="1200" dirty="0" err="1">
                    <a:effectLst/>
                    <a:latin typeface="Arial" panose="020B0604020202020204" pitchFamily="34" charset="0"/>
                    <a:ea typeface="Aptos" panose="020B0004020202020204" pitchFamily="34" charset="0"/>
                  </a:rPr>
                  <a:t>that</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uses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Additive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Angular</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Margin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Loss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or</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ArcFace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loss</a:t>
                </a:r>
                <a:r>
                  <a:rPr lang="pl-PL" sz="1200" dirty="0">
                    <a:effectLst/>
                    <a:latin typeface="Arial" panose="020B0604020202020204" pitchFamily="34" charset="0"/>
                    <a:ea typeface="Aptos" panose="020B0004020202020204" pitchFamily="34" charset="0"/>
                  </a:rPr>
                  <a:t>. </a:t>
                </a:r>
              </a:p>
              <a:p>
                <a:pPr algn="just">
                  <a:spcBef>
                    <a:spcPts val="600"/>
                  </a:spcBef>
                  <a:buFontTx/>
                  <a:buChar char="-"/>
                </a:pPr>
                <a:r>
                  <a:rPr lang="pl-PL" sz="1200" dirty="0" err="1">
                    <a:effectLst/>
                    <a:latin typeface="Arial" panose="020B0604020202020204" pitchFamily="34" charset="0"/>
                    <a:ea typeface="Aptos" panose="020B0004020202020204" pitchFamily="34" charset="0"/>
                  </a:rPr>
                  <a:t>Unlike</a:t>
                </a:r>
                <a:r>
                  <a:rPr lang="pl-PL" sz="1200" dirty="0">
                    <a:effectLst/>
                    <a:latin typeface="Arial" panose="020B0604020202020204" pitchFamily="34" charset="0"/>
                    <a:ea typeface="Aptos" panose="020B0004020202020204" pitchFamily="34" charset="0"/>
                  </a:rPr>
                  <a:t> a </a:t>
                </a:r>
                <a:r>
                  <a:rPr lang="pl-PL" sz="1200" dirty="0" err="1">
                    <a:effectLst/>
                    <a:latin typeface="Arial" panose="020B0604020202020204" pitchFamily="34" charset="0"/>
                    <a:ea typeface="Aptos" panose="020B0004020202020204" pitchFamily="34" charset="0"/>
                  </a:rPr>
                  <a:t>siamese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neural</a:t>
                </a:r>
                <a:r>
                  <a:rPr lang="pl-PL" sz="1200" dirty="0">
                    <a:effectLst/>
                    <a:latin typeface="Arial" panose="020B0604020202020204" pitchFamily="34" charset="0"/>
                    <a:ea typeface="Aptos" panose="020B0004020202020204" pitchFamily="34" charset="0"/>
                  </a:rPr>
                  <a:t> network, </a:t>
                </a:r>
                <a:r>
                  <a:rPr lang="pl-PL" sz="1200" dirty="0" err="1">
                    <a:effectLst/>
                    <a:latin typeface="Arial" panose="020B0604020202020204" pitchFamily="34" charset="0"/>
                    <a:ea typeface="Aptos" panose="020B0004020202020204" pitchFamily="34" charset="0"/>
                  </a:rPr>
                  <a:t>which</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takes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pairs</a:t>
                </a:r>
                <a:r>
                  <a:rPr lang="pl-PL" sz="1200" dirty="0">
                    <a:effectLst/>
                    <a:latin typeface="Arial" panose="020B0604020202020204" pitchFamily="34" charset="0"/>
                    <a:ea typeface="Aptos" panose="020B0004020202020204" pitchFamily="34" charset="0"/>
                  </a:rPr>
                  <a:t> of </a:t>
                </a:r>
                <a:r>
                  <a:rPr lang="pl-PL" sz="1200" dirty="0" err="1">
                    <a:effectLst/>
                    <a:latin typeface="Arial" panose="020B0604020202020204" pitchFamily="34" charset="0"/>
                    <a:ea typeface="Aptos" panose="020B0004020202020204" pitchFamily="34" charset="0"/>
                  </a:rPr>
                  <a:t>images</a:t>
                </a:r>
                <a:r>
                  <a:rPr lang="pl-PL" sz="1200" dirty="0">
                    <a:effectLst/>
                    <a:latin typeface="Arial" panose="020B0604020202020204" pitchFamily="34" charset="0"/>
                    <a:ea typeface="Aptos" panose="020B0004020202020204" pitchFamily="34" charset="0"/>
                  </a:rPr>
                  <a:t> as </a:t>
                </a:r>
                <a:r>
                  <a:rPr lang="pl-PL" sz="1200" dirty="0" err="1">
                    <a:effectLst/>
                    <a:latin typeface="Arial" panose="020B0604020202020204" pitchFamily="34" charset="0"/>
                    <a:ea typeface="Aptos" panose="020B0004020202020204" pitchFamily="34" charset="0"/>
                  </a:rPr>
                  <a:t>input</a:t>
                </a:r>
                <a:r>
                  <a:rPr lang="pl-PL" sz="1200" dirty="0">
                    <a:effectLst/>
                    <a:latin typeface="Arial" panose="020B0604020202020204" pitchFamily="34" charset="0"/>
                    <a:ea typeface="Aptos" panose="020B0004020202020204" pitchFamily="34" charset="0"/>
                  </a:rPr>
                  <a:t>, the </a:t>
                </a:r>
                <a:r>
                  <a:rPr lang="pl-PL" sz="1200" dirty="0" err="1">
                    <a:effectLst/>
                    <a:latin typeface="Arial" panose="020B0604020202020204" pitchFamily="34" charset="0"/>
                    <a:ea typeface="Aptos" panose="020B0004020202020204" pitchFamily="34" charset="0"/>
                  </a:rPr>
                  <a:t>ArcFace</a:t>
                </a:r>
                <a:r>
                  <a:rPr lang="pl-PL" sz="1200" dirty="0">
                    <a:effectLst/>
                    <a:latin typeface="Arial" panose="020B0604020202020204" pitchFamily="34" charset="0"/>
                    <a:ea typeface="Aptos" panose="020B0004020202020204" pitchFamily="34" charset="0"/>
                  </a:rPr>
                  <a:t> CNN model </a:t>
                </a:r>
                <a:r>
                  <a:rPr lang="pl-PL" sz="1200" dirty="0" err="1">
                    <a:effectLst/>
                    <a:latin typeface="Arial" panose="020B0604020202020204" pitchFamily="34" charset="0"/>
                    <a:ea typeface="Aptos" panose="020B0004020202020204" pitchFamily="34" charset="0"/>
                  </a:rPr>
                  <a:t>takes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only</a:t>
                </a:r>
                <a:r>
                  <a:rPr lang="pl-PL" sz="1200" dirty="0">
                    <a:effectLst/>
                    <a:latin typeface="Arial" panose="020B0604020202020204" pitchFamily="34" charset="0"/>
                    <a:ea typeface="Aptos" panose="020B0004020202020204" pitchFamily="34" charset="0"/>
                  </a:rPr>
                  <a:t> </a:t>
                </a:r>
                <a:r>
                  <a:rPr lang="pl-PL" sz="1200" b="1" dirty="0">
                    <a:effectLst/>
                    <a:latin typeface="Arial" panose="020B0604020202020204" pitchFamily="34" charset="0"/>
                    <a:ea typeface="Aptos" panose="020B0004020202020204" pitchFamily="34" charset="0"/>
                  </a:rPr>
                  <a:t>a single image per </a:t>
                </a:r>
                <a:r>
                  <a:rPr lang="pl-PL" sz="1200" b="1" dirty="0" err="1">
                    <a:effectLst/>
                    <a:latin typeface="Arial" panose="020B0604020202020204" pitchFamily="34" charset="0"/>
                    <a:ea typeface="Aptos" panose="020B0004020202020204" pitchFamily="34" charset="0"/>
                  </a:rPr>
                  <a:t>forward</a:t>
                </a:r>
                <a:r>
                  <a:rPr lang="pl-PL" sz="1200" b="1" dirty="0">
                    <a:effectLst/>
                    <a:latin typeface="Arial" panose="020B0604020202020204" pitchFamily="34" charset="0"/>
                    <a:ea typeface="Aptos" panose="020B0004020202020204" pitchFamily="34" charset="0"/>
                  </a:rPr>
                  <a:t> pass, </a:t>
                </a:r>
                <a:r>
                  <a:rPr lang="pl-PL" sz="1200" b="1" dirty="0" err="1">
                    <a:effectLst/>
                    <a:latin typeface="Arial" panose="020B0604020202020204" pitchFamily="34" charset="0"/>
                    <a:ea typeface="Aptos" panose="020B0004020202020204" pitchFamily="34" charset="0"/>
                  </a:rPr>
                  <a:t>along</a:t>
                </a:r>
                <a:r>
                  <a:rPr lang="pl-PL" sz="1200" b="1" dirty="0">
                    <a:effectLst/>
                    <a:latin typeface="Arial" panose="020B0604020202020204" pitchFamily="34" charset="0"/>
                    <a:ea typeface="Aptos" panose="020B0004020202020204" pitchFamily="34" charset="0"/>
                  </a:rPr>
                  <a:t> with </a:t>
                </a:r>
                <a:r>
                  <a:rPr lang="pl-PL" sz="1200" b="1" dirty="0" err="1">
                    <a:effectLst/>
                    <a:latin typeface="Arial" panose="020B0604020202020204" pitchFamily="34" charset="0"/>
                    <a:ea typeface="Aptos" panose="020B0004020202020204" pitchFamily="34" charset="0"/>
                  </a:rPr>
                  <a:t>its</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class</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label</a:t>
                </a:r>
                <a:r>
                  <a:rPr lang="pl-PL" sz="1200" dirty="0">
                    <a:effectLst/>
                    <a:latin typeface="Arial" panose="020B0604020202020204" pitchFamily="34" charset="0"/>
                    <a:ea typeface="Aptos" panose="020B0004020202020204" pitchFamily="34" charset="0"/>
                  </a:rPr>
                  <a:t>, and </a:t>
                </a:r>
                <a:r>
                  <a:rPr lang="pl-PL" sz="1200" dirty="0" err="1">
                    <a:effectLst/>
                    <a:latin typeface="Arial" panose="020B0604020202020204" pitchFamily="34" charset="0"/>
                    <a:ea typeface="Aptos" panose="020B0004020202020204" pitchFamily="34" charset="0"/>
                  </a:rPr>
                  <a:t>learns</a:t>
                </a:r>
                <a:r>
                  <a:rPr lang="pl-PL" sz="1200" dirty="0">
                    <a:effectLst/>
                    <a:latin typeface="Arial" panose="020B0604020202020204" pitchFamily="34" charset="0"/>
                    <a:ea typeface="Aptos" panose="020B0004020202020204" pitchFamily="34" charset="0"/>
                  </a:rPr>
                  <a:t> to </a:t>
                </a:r>
                <a:r>
                  <a:rPr lang="pl-PL" sz="1200" dirty="0" err="1">
                    <a:effectLst/>
                    <a:latin typeface="Arial" panose="020B0604020202020204" pitchFamily="34" charset="0"/>
                    <a:ea typeface="Aptos" panose="020B0004020202020204" pitchFamily="34" charset="0"/>
                  </a:rPr>
                  <a:t>classify</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it</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into</a:t>
                </a:r>
                <a:r>
                  <a:rPr lang="pl-PL" sz="1200" dirty="0">
                    <a:effectLst/>
                    <a:latin typeface="Arial" panose="020B0604020202020204" pitchFamily="34" charset="0"/>
                    <a:ea typeface="Aptos" panose="020B0004020202020204" pitchFamily="34" charset="0"/>
                  </a:rPr>
                  <a:t> the </a:t>
                </a:r>
                <a:r>
                  <a:rPr lang="pl-PL" sz="1200" dirty="0" err="1">
                    <a:effectLst/>
                    <a:latin typeface="Arial" panose="020B0604020202020204" pitchFamily="34" charset="0"/>
                    <a:ea typeface="Aptos" panose="020B0004020202020204" pitchFamily="34" charset="0"/>
                  </a:rPr>
                  <a:t>correct</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identity</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using</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an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embedding</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space</a:t>
                </a:r>
                <a:r>
                  <a:rPr lang="pl-PL" sz="1200" dirty="0">
                    <a:effectLst/>
                    <a:latin typeface="Arial" panose="020B0604020202020204" pitchFamily="34" charset="0"/>
                    <a:ea typeface="Aptos" panose="020B0004020202020204" pitchFamily="34" charset="0"/>
                  </a:rPr>
                  <a:t>.</a:t>
                </a:r>
              </a:p>
              <a:p>
                <a:pPr algn="just">
                  <a:spcBef>
                    <a:spcPts val="600"/>
                  </a:spcBef>
                  <a:buFontTx/>
                  <a:buChar char="-"/>
                </a:pPr>
                <a:r>
                  <a:rPr lang="pl-PL" sz="1200" dirty="0" err="1">
                    <a:effectLst/>
                    <a:latin typeface="Arial" panose="020B0604020202020204" pitchFamily="34" charset="0"/>
                    <a:ea typeface="Aptos" panose="020B0004020202020204" pitchFamily="34" charset="0"/>
                  </a:rPr>
                  <a:t>While</a:t>
                </a:r>
                <a:r>
                  <a:rPr lang="pl-PL" sz="1200" dirty="0">
                    <a:effectLst/>
                    <a:latin typeface="Arial" panose="020B0604020202020204" pitchFamily="34" charset="0"/>
                    <a:ea typeface="Aptos" panose="020B0004020202020204" pitchFamily="34" charset="0"/>
                  </a:rPr>
                  <a:t> a </a:t>
                </a:r>
                <a:r>
                  <a:rPr lang="pl-PL" sz="1200" dirty="0" err="1">
                    <a:effectLst/>
                    <a:latin typeface="Arial" panose="020B0604020202020204" pitchFamily="34" charset="0"/>
                    <a:ea typeface="Aptos" panose="020B0004020202020204" pitchFamily="34" charset="0"/>
                  </a:rPr>
                  <a:t>siamese</a:t>
                </a:r>
                <a:r>
                  <a:rPr lang="pl-PL" sz="1200" dirty="0">
                    <a:effectLst/>
                    <a:latin typeface="Arial" panose="020B0604020202020204" pitchFamily="34" charset="0"/>
                    <a:ea typeface="Aptos" panose="020B0004020202020204" pitchFamily="34" charset="0"/>
                  </a:rPr>
                  <a:t> network </a:t>
                </a:r>
                <a:r>
                  <a:rPr lang="pl-PL" sz="1200" dirty="0" err="1">
                    <a:effectLst/>
                    <a:latin typeface="Arial" panose="020B0604020202020204" pitchFamily="34" charset="0"/>
                    <a:ea typeface="Aptos" panose="020B0004020202020204" pitchFamily="34" charset="0"/>
                  </a:rPr>
                  <a:t>operates</a:t>
                </a:r>
                <a:r>
                  <a:rPr lang="pl-PL" sz="1200" dirty="0">
                    <a:effectLst/>
                    <a:latin typeface="Arial" panose="020B0604020202020204" pitchFamily="34" charset="0"/>
                    <a:ea typeface="Aptos" panose="020B0004020202020204" pitchFamily="34" charset="0"/>
                  </a:rPr>
                  <a:t> on image </a:t>
                </a:r>
                <a:r>
                  <a:rPr lang="pl-PL" sz="1200" dirty="0" err="1">
                    <a:effectLst/>
                    <a:latin typeface="Arial" panose="020B0604020202020204" pitchFamily="34" charset="0"/>
                    <a:ea typeface="Aptos" panose="020B0004020202020204" pitchFamily="34" charset="0"/>
                  </a:rPr>
                  <a:t>pairs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using</a:t>
                </a:r>
                <a:r>
                  <a:rPr lang="pl-PL" sz="1200" dirty="0">
                    <a:effectLst/>
                    <a:latin typeface="Arial" panose="020B0604020202020204" pitchFamily="34" charset="0"/>
                    <a:ea typeface="Aptos" panose="020B0004020202020204" pitchFamily="34" charset="0"/>
                  </a:rPr>
                  <a:t> a </a:t>
                </a:r>
                <a:r>
                  <a:rPr lang="pl-PL" sz="1200" dirty="0" err="1">
                    <a:effectLst/>
                    <a:latin typeface="Arial" panose="020B0604020202020204" pitchFamily="34" charset="0"/>
                    <a:ea typeface="Aptos" panose="020B0004020202020204" pitchFamily="34" charset="0"/>
                  </a:rPr>
                  <a:t>contrastive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loss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minimising</a:t>
                </a:r>
                <a:r>
                  <a:rPr lang="pl-PL" sz="1200" dirty="0">
                    <a:effectLst/>
                    <a:latin typeface="Arial" panose="020B0604020202020204" pitchFamily="34" charset="0"/>
                    <a:ea typeface="Aptos" panose="020B0004020202020204" pitchFamily="34" charset="0"/>
                  </a:rPr>
                  <a:t> the </a:t>
                </a:r>
                <a:r>
                  <a:rPr lang="pl-PL" sz="1200" dirty="0" err="1">
                    <a:effectLst/>
                    <a:latin typeface="Arial" panose="020B0604020202020204" pitchFamily="34" charset="0"/>
                    <a:ea typeface="Aptos" panose="020B0004020202020204" pitchFamily="34" charset="0"/>
                  </a:rPr>
                  <a:t>distance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between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embeddings</a:t>
                </a:r>
                <a:r>
                  <a:rPr lang="pl-PL" sz="1200" dirty="0">
                    <a:effectLst/>
                    <a:latin typeface="Arial" panose="020B0604020202020204" pitchFamily="34" charset="0"/>
                    <a:ea typeface="Aptos" panose="020B0004020202020204" pitchFamily="34" charset="0"/>
                  </a:rPr>
                  <a:t> of the same </a:t>
                </a:r>
                <a:r>
                  <a:rPr lang="pl-PL" sz="1200" dirty="0" err="1">
                    <a:effectLst/>
                    <a:latin typeface="Arial" panose="020B0604020202020204" pitchFamily="34" charset="0"/>
                    <a:ea typeface="Aptos" panose="020B0004020202020204" pitchFamily="34" charset="0"/>
                  </a:rPr>
                  <a:t>identity</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while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maximizing</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it</a:t>
                </a:r>
                <a:r>
                  <a:rPr lang="pl-PL" sz="1200" dirty="0">
                    <a:effectLst/>
                    <a:latin typeface="Arial" panose="020B0604020202020204" pitchFamily="34" charset="0"/>
                    <a:ea typeface="Aptos" panose="020B0004020202020204" pitchFamily="34" charset="0"/>
                  </a:rPr>
                  <a:t> for </a:t>
                </a:r>
                <a:r>
                  <a:rPr lang="pl-PL" sz="1200" dirty="0" err="1">
                    <a:effectLst/>
                    <a:latin typeface="Arial" panose="020B0604020202020204" pitchFamily="34" charset="0"/>
                    <a:ea typeface="Aptos" panose="020B0004020202020204" pitchFamily="34" charset="0"/>
                  </a:rPr>
                  <a:t>different</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identities</a:t>
                </a:r>
                <a:r>
                  <a:rPr lang="pl-PL" sz="1200" dirty="0">
                    <a:effectLst/>
                    <a:latin typeface="Arial" panose="020B0604020202020204" pitchFamily="34" charset="0"/>
                    <a:ea typeface="Aptos" panose="020B0004020202020204" pitchFamily="34" charset="0"/>
                  </a:rPr>
                  <a:t>, </a:t>
                </a:r>
                <a:r>
                  <a:rPr lang="pl-PL" sz="1200" b="1" dirty="0">
                    <a:effectLst/>
                    <a:latin typeface="Arial" panose="020B0604020202020204" pitchFamily="34" charset="0"/>
                    <a:ea typeface="Aptos" panose="020B0004020202020204" pitchFamily="34" charset="0"/>
                  </a:rPr>
                  <a:t>the </a:t>
                </a:r>
                <a:r>
                  <a:rPr lang="pl-PL" sz="1200" b="1" dirty="0" err="1">
                    <a:effectLst/>
                    <a:latin typeface="Arial" panose="020B0604020202020204" pitchFamily="34" charset="0"/>
                    <a:ea typeface="Aptos" panose="020B0004020202020204" pitchFamily="34" charset="0"/>
                  </a:rPr>
                  <a:t>ArcFace</a:t>
                </a:r>
                <a:r>
                  <a:rPr lang="pl-PL" sz="1200" b="1" dirty="0">
                    <a:effectLst/>
                    <a:latin typeface="Arial" panose="020B0604020202020204" pitchFamily="34" charset="0"/>
                    <a:ea typeface="Aptos" panose="020B0004020202020204" pitchFamily="34" charset="0"/>
                  </a:rPr>
                  <a:t> model </a:t>
                </a:r>
                <a:r>
                  <a:rPr lang="pl-PL" sz="1200" b="1" dirty="0" err="1">
                    <a:effectLst/>
                    <a:latin typeface="Arial" panose="020B0604020202020204" pitchFamily="34" charset="0"/>
                    <a:ea typeface="Aptos" panose="020B0004020202020204" pitchFamily="34" charset="0"/>
                  </a:rPr>
                  <a:t>uses</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class</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labels</a:t>
                </a:r>
                <a:r>
                  <a:rPr lang="pl-PL" sz="1200" b="1" dirty="0">
                    <a:effectLst/>
                    <a:latin typeface="Arial" panose="020B0604020202020204" pitchFamily="34" charset="0"/>
                    <a:ea typeface="Aptos" panose="020B0004020202020204" pitchFamily="34" charset="0"/>
                  </a:rPr>
                  <a:t> and </a:t>
                </a:r>
                <a:r>
                  <a:rPr lang="pl-PL" sz="1200" b="1" dirty="0" err="1">
                    <a:effectLst/>
                    <a:latin typeface="Arial" panose="020B0604020202020204" pitchFamily="34" charset="0"/>
                    <a:ea typeface="Aptos" panose="020B0004020202020204" pitchFamily="34" charset="0"/>
                  </a:rPr>
                  <a:t>introduces</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an</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angular</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margin</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penalty</a:t>
                </a:r>
                <a:r>
                  <a:rPr lang="pl-PL" sz="1200" b="1"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during</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training</a:t>
                </a:r>
                <a:r>
                  <a:rPr lang="pl-PL" sz="1200" dirty="0">
                    <a:effectLst/>
                    <a:latin typeface="Arial" panose="020B0604020202020204" pitchFamily="34" charset="0"/>
                    <a:ea typeface="Aptos" panose="020B0004020202020204" pitchFamily="34" charset="0"/>
                  </a:rPr>
                  <a:t> to </a:t>
                </a:r>
                <a:r>
                  <a:rPr lang="pl-PL" sz="1200" dirty="0" err="1">
                    <a:effectLst/>
                    <a:latin typeface="Arial" panose="020B0604020202020204" pitchFamily="34" charset="0"/>
                    <a:ea typeface="Aptos" panose="020B0004020202020204" pitchFamily="34" charset="0"/>
                  </a:rPr>
                  <a:t>enforce</a:t>
                </a:r>
                <a:r>
                  <a:rPr lang="pl-PL" sz="1200" dirty="0">
                    <a:effectLst/>
                    <a:latin typeface="Arial" panose="020B0604020202020204" pitchFamily="34" charset="0"/>
                    <a:ea typeface="Aptos" panose="020B0004020202020204" pitchFamily="34" charset="0"/>
                  </a:rPr>
                  <a:t> a </a:t>
                </a:r>
                <a:r>
                  <a:rPr lang="pl-PL" sz="1200" dirty="0" err="1">
                    <a:effectLst/>
                    <a:latin typeface="Arial" panose="020B0604020202020204" pitchFamily="34" charset="0"/>
                    <a:ea typeface="Aptos" panose="020B0004020202020204" pitchFamily="34" charset="0"/>
                  </a:rPr>
                  <a:t>separation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between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classes</a:t>
                </a:r>
                <a:r>
                  <a:rPr lang="pl-PL" sz="1200" dirty="0">
                    <a:effectLst/>
                    <a:latin typeface="Arial" panose="020B0604020202020204" pitchFamily="34" charset="0"/>
                    <a:ea typeface="Aptos" panose="020B0004020202020204" pitchFamily="34" charset="0"/>
                  </a:rPr>
                  <a:t> in the </a:t>
                </a:r>
                <a:r>
                  <a:rPr lang="pl-PL" sz="1200" dirty="0" err="1">
                    <a:effectLst/>
                    <a:latin typeface="Arial" panose="020B0604020202020204" pitchFamily="34" charset="0"/>
                    <a:ea typeface="Aptos" panose="020B0004020202020204" pitchFamily="34" charset="0"/>
                  </a:rPr>
                  <a:t>embedding</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space</a:t>
                </a:r>
                <a:r>
                  <a:rPr lang="pl-PL" sz="1200" dirty="0">
                    <a:effectLst/>
                    <a:latin typeface="Arial" panose="020B0604020202020204" pitchFamily="34" charset="0"/>
                    <a:ea typeface="Aptos" panose="020B0004020202020204" pitchFamily="34" charset="0"/>
                  </a:rPr>
                  <a:t>.</a:t>
                </a:r>
              </a:p>
              <a:p>
                <a:pPr algn="just">
                  <a:spcBef>
                    <a:spcPts val="600"/>
                  </a:spcBef>
                  <a:buFontTx/>
                  <a:buChar char="-"/>
                </a:pPr>
                <a:r>
                  <a:rPr lang="pl-PL" sz="1200" dirty="0" err="1">
                    <a:effectLst/>
                    <a:latin typeface="Arial" panose="020B0604020202020204" pitchFamily="34" charset="0"/>
                    <a:ea typeface="Aptos" panose="020B0004020202020204" pitchFamily="34" charset="0"/>
                  </a:rPr>
                  <a:t>ArcFace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applies</a:t>
                </a:r>
                <a:r>
                  <a:rPr lang="pl-PL" sz="1200" dirty="0">
                    <a:effectLst/>
                    <a:latin typeface="Arial" panose="020B0604020202020204" pitchFamily="34" charset="0"/>
                    <a:ea typeface="Aptos" panose="020B0004020202020204" pitchFamily="34" charset="0"/>
                  </a:rPr>
                  <a:t> a </a:t>
                </a:r>
                <a:r>
                  <a:rPr lang="pl-PL" sz="1200" dirty="0" err="1">
                    <a:effectLst/>
                    <a:latin typeface="Arial" panose="020B0604020202020204" pitchFamily="34" charset="0"/>
                    <a:ea typeface="Aptos" panose="020B0004020202020204" pitchFamily="34" charset="0"/>
                  </a:rPr>
                  <a:t>similarity</a:t>
                </a:r>
                <a:r>
                  <a:rPr lang="pl-PL" sz="1200" dirty="0">
                    <a:effectLst/>
                    <a:latin typeface="Arial" panose="020B0604020202020204" pitchFamily="34" charset="0"/>
                    <a:ea typeface="Aptos" panose="020B0004020202020204" pitchFamily="34" charset="0"/>
                  </a:rPr>
                  <a:t> learning </a:t>
                </a:r>
                <a:r>
                  <a:rPr lang="pl-PL" sz="1200" dirty="0" err="1">
                    <a:effectLst/>
                    <a:latin typeface="Arial" panose="020B0604020202020204" pitchFamily="34" charset="0"/>
                    <a:ea typeface="Aptos" panose="020B0004020202020204" pitchFamily="34" charset="0"/>
                  </a:rPr>
                  <a:t>mechanism</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that</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enables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metric</a:t>
                </a:r>
                <a:r>
                  <a:rPr lang="pl-PL" sz="1200" dirty="0">
                    <a:effectLst/>
                    <a:latin typeface="Arial" panose="020B0604020202020204" pitchFamily="34" charset="0"/>
                    <a:ea typeface="Aptos" panose="020B0004020202020204" pitchFamily="34" charset="0"/>
                  </a:rPr>
                  <a:t> learning </a:t>
                </a:r>
                <a:r>
                  <a:rPr lang="pl-PL" sz="1200" dirty="0" err="1">
                    <a:effectLst/>
                    <a:latin typeface="Arial" panose="020B0604020202020204" pitchFamily="34" charset="0"/>
                    <a:ea typeface="Aptos" panose="020B0004020202020204" pitchFamily="34" charset="0"/>
                  </a:rPr>
                  <a:t>within</a:t>
                </a:r>
                <a:r>
                  <a:rPr lang="pl-PL" sz="1200" dirty="0">
                    <a:effectLst/>
                    <a:latin typeface="Arial" panose="020B0604020202020204" pitchFamily="34" charset="0"/>
                    <a:ea typeface="Aptos" panose="020B0004020202020204" pitchFamily="34" charset="0"/>
                  </a:rPr>
                  <a:t> a </a:t>
                </a:r>
                <a:r>
                  <a:rPr lang="pl-PL" sz="1200" dirty="0" err="1">
                    <a:effectLst/>
                    <a:latin typeface="Arial" panose="020B0604020202020204" pitchFamily="34" charset="0"/>
                    <a:ea typeface="Aptos" panose="020B0004020202020204" pitchFamily="34" charset="0"/>
                  </a:rPr>
                  <a:t>classification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task</a:t>
                </a:r>
                <a:r>
                  <a:rPr lang="pl-PL" sz="1200" dirty="0">
                    <a:effectLst/>
                    <a:latin typeface="Arial" panose="020B0604020202020204" pitchFamily="34" charset="0"/>
                    <a:ea typeface="Aptos" panose="020B0004020202020204" pitchFamily="34" charset="0"/>
                  </a:rPr>
                  <a:t> by </a:t>
                </a:r>
                <a:r>
                  <a:rPr lang="pl-PL" sz="1200" dirty="0" err="1">
                    <a:effectLst/>
                    <a:latin typeface="Arial" panose="020B0604020202020204" pitchFamily="34" charset="0"/>
                    <a:ea typeface="Aptos" panose="020B0004020202020204" pitchFamily="34" charset="0"/>
                  </a:rPr>
                  <a:t>replacing</a:t>
                </a:r>
                <a:r>
                  <a:rPr lang="pl-PL" sz="1200" dirty="0">
                    <a:effectLst/>
                    <a:latin typeface="Arial" panose="020B0604020202020204" pitchFamily="34" charset="0"/>
                    <a:ea typeface="Aptos" panose="020B0004020202020204" pitchFamily="34" charset="0"/>
                  </a:rPr>
                  <a:t> the standard </a:t>
                </a:r>
                <a:r>
                  <a:rPr lang="pl-PL" sz="1200" dirty="0" err="1">
                    <a:effectLst/>
                    <a:latin typeface="Arial" panose="020B0604020202020204" pitchFamily="34" charset="0"/>
                    <a:ea typeface="Aptos" panose="020B0004020202020204" pitchFamily="34" charset="0"/>
                  </a:rPr>
                  <a:t>softmax</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loss</a:t>
                </a:r>
                <a:r>
                  <a:rPr lang="pl-PL" sz="1200" dirty="0">
                    <a:effectLst/>
                    <a:latin typeface="Arial" panose="020B0604020202020204" pitchFamily="34" charset="0"/>
                    <a:ea typeface="Aptos" panose="020B0004020202020204" pitchFamily="34" charset="0"/>
                  </a:rPr>
                  <a:t> with </a:t>
                </a:r>
                <a:r>
                  <a:rPr lang="pl-PL" sz="1200" dirty="0" err="1">
                    <a:effectLst/>
                    <a:latin typeface="Arial" panose="020B0604020202020204" pitchFamily="34" charset="0"/>
                    <a:ea typeface="Aptos" panose="020B0004020202020204" pitchFamily="34" charset="0"/>
                  </a:rPr>
                  <a:t>angular</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margin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loss</a:t>
                </a:r>
                <a:r>
                  <a:rPr lang="pl-PL" sz="1200" dirty="0">
                    <a:effectLst/>
                    <a:latin typeface="Arial" panose="020B0604020202020204" pitchFamily="34" charset="0"/>
                    <a:ea typeface="Aptos" panose="020B0004020202020204" pitchFamily="34" charset="0"/>
                  </a:rPr>
                  <a:t>. In </a:t>
                </a:r>
                <a:r>
                  <a:rPr lang="pl-PL" sz="1200" dirty="0" err="1">
                    <a:effectLst/>
                    <a:latin typeface="Arial" panose="020B0604020202020204" pitchFamily="34" charset="0"/>
                    <a:ea typeface="Aptos" panose="020B0004020202020204" pitchFamily="34" charset="0"/>
                  </a:rPr>
                  <a:t>ArcFace</a:t>
                </a:r>
                <a:r>
                  <a:rPr lang="pl-PL" sz="1200" dirty="0">
                    <a:effectLst/>
                    <a:latin typeface="Arial" panose="020B0604020202020204" pitchFamily="34" charset="0"/>
                    <a:ea typeface="Aptos" panose="020B0004020202020204" pitchFamily="34" charset="0"/>
                  </a:rPr>
                  <a:t>, </a:t>
                </a:r>
                <a:r>
                  <a:rPr lang="pl-PL" sz="1200" b="1" dirty="0">
                    <a:effectLst/>
                    <a:latin typeface="Arial" panose="020B0604020202020204" pitchFamily="34" charset="0"/>
                    <a:ea typeface="Aptos" panose="020B0004020202020204" pitchFamily="34" charset="0"/>
                  </a:rPr>
                  <a:t>the </a:t>
                </a:r>
                <a:r>
                  <a:rPr lang="pl-PL" sz="1200" b="1" dirty="0" err="1">
                    <a:effectLst/>
                    <a:latin typeface="Arial" panose="020B0604020202020204" pitchFamily="34" charset="0"/>
                    <a:ea typeface="Aptos" panose="020B0004020202020204" pitchFamily="34" charset="0"/>
                  </a:rPr>
                  <a:t>cosine</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similarity</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is</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computed</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between</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normalized</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feature</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embeddings</a:t>
                </a:r>
                <a:r>
                  <a:rPr lang="pl-PL" sz="1200" b="1" dirty="0">
                    <a:effectLst/>
                    <a:latin typeface="Arial" panose="020B0604020202020204" pitchFamily="34" charset="0"/>
                    <a:ea typeface="Aptos" panose="020B0004020202020204" pitchFamily="34" charset="0"/>
                  </a:rPr>
                  <a:t> and </a:t>
                </a:r>
                <a:r>
                  <a:rPr lang="pl-PL" sz="1200" b="1" dirty="0" err="1">
                    <a:effectLst/>
                    <a:latin typeface="Arial" panose="020B0604020202020204" pitchFamily="34" charset="0"/>
                    <a:ea typeface="Aptos" panose="020B0004020202020204" pitchFamily="34" charset="0"/>
                  </a:rPr>
                  <a:t>class</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weights</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followed</a:t>
                </a:r>
                <a:r>
                  <a:rPr lang="pl-PL" sz="1200" b="1" dirty="0">
                    <a:effectLst/>
                    <a:latin typeface="Arial" panose="020B0604020202020204" pitchFamily="34" charset="0"/>
                    <a:ea typeface="Aptos" panose="020B0004020202020204" pitchFamily="34" charset="0"/>
                  </a:rPr>
                  <a:t> by the </a:t>
                </a:r>
                <a:r>
                  <a:rPr lang="pl-PL" sz="1200" b="1" dirty="0" err="1">
                    <a:effectLst/>
                    <a:latin typeface="Arial" panose="020B0604020202020204" pitchFamily="34" charset="0"/>
                    <a:ea typeface="Aptos" panose="020B0004020202020204" pitchFamily="34" charset="0"/>
                  </a:rPr>
                  <a:t>addition</a:t>
                </a:r>
                <a:r>
                  <a:rPr lang="pl-PL" sz="1200" b="1" dirty="0">
                    <a:effectLst/>
                    <a:latin typeface="Arial" panose="020B0604020202020204" pitchFamily="34" charset="0"/>
                    <a:ea typeface="Aptos" panose="020B0004020202020204" pitchFamily="34" charset="0"/>
                  </a:rPr>
                  <a:t> of </a:t>
                </a:r>
                <a:r>
                  <a:rPr lang="pl-PL" sz="1200" b="1" dirty="0" err="1">
                    <a:effectLst/>
                    <a:latin typeface="Arial" panose="020B0604020202020204" pitchFamily="34" charset="0"/>
                    <a:ea typeface="Aptos" panose="020B0004020202020204" pitchFamily="34" charset="0"/>
                  </a:rPr>
                  <a:t>an</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angular</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margin</a:t>
                </a:r>
                <a:r>
                  <a:rPr lang="pl-PL" sz="1200" b="1" dirty="0">
                    <a:effectLst/>
                    <a:latin typeface="Arial" panose="020B0604020202020204" pitchFamily="34" charset="0"/>
                    <a:ea typeface="Aptos" panose="020B0004020202020204" pitchFamily="34" charset="0"/>
                  </a:rPr>
                  <a:t> to </a:t>
                </a:r>
                <a:r>
                  <a:rPr lang="pl-PL" sz="1200" b="1" dirty="0" err="1">
                    <a:effectLst/>
                    <a:latin typeface="Arial" panose="020B0604020202020204" pitchFamily="34" charset="0"/>
                    <a:ea typeface="Aptos" panose="020B0004020202020204" pitchFamily="34" charset="0"/>
                  </a:rPr>
                  <a:t>simultaneously</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enhance</a:t>
                </a:r>
                <a:r>
                  <a:rPr lang="pl-PL" sz="1200" b="1" dirty="0">
                    <a:effectLst/>
                    <a:latin typeface="Arial" panose="020B0604020202020204" pitchFamily="34" charset="0"/>
                    <a:ea typeface="Aptos" panose="020B0004020202020204" pitchFamily="34" charset="0"/>
                  </a:rPr>
                  <a:t> intra-</a:t>
                </a:r>
                <a:r>
                  <a:rPr lang="pl-PL" sz="1200" b="1" dirty="0" err="1">
                    <a:effectLst/>
                    <a:latin typeface="Arial" panose="020B0604020202020204" pitchFamily="34" charset="0"/>
                    <a:ea typeface="Aptos" panose="020B0004020202020204" pitchFamily="34" charset="0"/>
                  </a:rPr>
                  <a:t>class</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compactness</a:t>
                </a:r>
                <a:r>
                  <a:rPr lang="pl-PL" sz="1200" b="1" dirty="0">
                    <a:effectLst/>
                    <a:latin typeface="Arial" panose="020B0604020202020204" pitchFamily="34" charset="0"/>
                    <a:ea typeface="Aptos" panose="020B0004020202020204" pitchFamily="34" charset="0"/>
                  </a:rPr>
                  <a:t> and </a:t>
                </a:r>
                <a:r>
                  <a:rPr lang="pl-PL" sz="1200" b="1" dirty="0" err="1">
                    <a:effectLst/>
                    <a:latin typeface="Arial" panose="020B0604020202020204" pitchFamily="34" charset="0"/>
                    <a:ea typeface="Aptos" panose="020B0004020202020204" pitchFamily="34" charset="0"/>
                  </a:rPr>
                  <a:t>inter-class</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discrepancy</a:t>
                </a:r>
                <a:r>
                  <a:rPr lang="pl-PL" sz="1200" b="1"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before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scaling</a:t>
                </a:r>
                <a:r>
                  <a:rPr lang="pl-PL" sz="1200" dirty="0">
                    <a:effectLst/>
                    <a:latin typeface="Arial" panose="020B0604020202020204" pitchFamily="34" charset="0"/>
                    <a:ea typeface="Aptos" panose="020B0004020202020204" pitchFamily="34" charset="0"/>
                  </a:rPr>
                  <a:t> the </a:t>
                </a:r>
                <a:r>
                  <a:rPr lang="pl-PL" sz="1200" dirty="0" err="1">
                    <a:effectLst/>
                    <a:latin typeface="Arial" panose="020B0604020202020204" pitchFamily="34" charset="0"/>
                    <a:ea typeface="Aptos" panose="020B0004020202020204" pitchFamily="34" charset="0"/>
                  </a:rPr>
                  <a:t>logits</a:t>
                </a:r>
                <a:r>
                  <a:rPr lang="pl-PL" sz="1200" dirty="0">
                    <a:effectLst/>
                    <a:latin typeface="Arial" panose="020B0604020202020204" pitchFamily="34" charset="0"/>
                    <a:ea typeface="Aptos" panose="020B0004020202020204" pitchFamily="34" charset="0"/>
                  </a:rPr>
                  <a:t>. </a:t>
                </a:r>
              </a:p>
              <a:p>
                <a:pPr algn="just">
                  <a:spcBef>
                    <a:spcPts val="600"/>
                  </a:spcBef>
                  <a:buFontTx/>
                  <a:buChar char="-"/>
                </a:pPr>
                <a:endParaRPr lang="pl-PL" sz="1200" dirty="0">
                  <a:latin typeface="Arial" panose="020B0604020202020204" pitchFamily="34" charset="0"/>
                  <a:ea typeface="Aptos" panose="020B0004020202020204" pitchFamily="34" charset="0"/>
                </a:endParaRPr>
              </a:p>
              <a:p>
                <a:pPr algn="just">
                  <a:spcBef>
                    <a:spcPts val="600"/>
                  </a:spcBef>
                  <a:buFontTx/>
                  <a:buChar char="-"/>
                </a:pPr>
                <a:endParaRPr lang="pl-PL" sz="1200" dirty="0">
                  <a:effectLst/>
                  <a:latin typeface="Arial" panose="020B0604020202020204" pitchFamily="34" charset="0"/>
                  <a:ea typeface="Aptos" panose="020B0004020202020204" pitchFamily="34" charset="0"/>
                </a:endParaRPr>
              </a:p>
              <a:p>
                <a:pPr marL="230400" indent="0" algn="just">
                  <a:spcBef>
                    <a:spcPts val="600"/>
                  </a:spcBef>
                  <a:buNone/>
                </a:pPr>
                <a:r>
                  <a:rPr lang="pl-PL" sz="1200" dirty="0" err="1">
                    <a:latin typeface="Arial" panose="020B0604020202020204" pitchFamily="34" charset="0"/>
                    <a:ea typeface="Aptos" panose="020B0004020202020204" pitchFamily="34" charset="0"/>
                  </a:rPr>
                  <a:t>where</a:t>
                </a:r>
                <a:r>
                  <a:rPr lang="pl-PL" sz="1200" dirty="0">
                    <a:latin typeface="Arial" panose="020B0604020202020204" pitchFamily="34" charset="0"/>
                    <a:ea typeface="Aptos" panose="020B0004020202020204" pitchFamily="34" charset="0"/>
                  </a:rPr>
                  <a:t> </a:t>
                </a:r>
                <a14:m>
                  <m:oMath xmlns:m="http://schemas.openxmlformats.org/officeDocument/2006/math">
                    <m:sSub>
                      <m:sSubPr>
                        <m:ctrlPr>
                          <a:rPr lang="pl-PL" sz="1200" i="1" smtClean="0">
                            <a:effectLst/>
                            <a:latin typeface="Cambria Math" panose="02040503050406030204" pitchFamily="18" charset="0"/>
                            <a:cs typeface="Arial" panose="020B0604020202020204" pitchFamily="34" charset="0"/>
                          </a:rPr>
                        </m:ctrlPr>
                      </m:sSubPr>
                      <m:e>
                        <m:r>
                          <m:rPr>
                            <m:nor/>
                          </m:rPr>
                          <a:rPr lang="pl-PL" sz="1200">
                            <a:effectLst/>
                            <a:latin typeface="Arial" panose="020B0604020202020204" pitchFamily="34" charset="0"/>
                            <a:ea typeface="Aptos" panose="020B0004020202020204" pitchFamily="34" charset="0"/>
                          </a:rPr>
                          <m:t>θ</m:t>
                        </m:r>
                      </m:e>
                      <m:sub>
                        <m:r>
                          <m:rPr>
                            <m:nor/>
                          </m:rPr>
                          <a:rPr lang="pl-PL" sz="1200">
                            <a:effectLst/>
                            <a:latin typeface="Arial" panose="020B0604020202020204" pitchFamily="34" charset="0"/>
                            <a:ea typeface="Aptos" panose="020B0004020202020204" pitchFamily="34" charset="0"/>
                          </a:rPr>
                          <m:t>j</m:t>
                        </m:r>
                      </m:sub>
                    </m:sSub>
                  </m:oMath>
                </a14:m>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is</a:t>
                </a:r>
                <a:r>
                  <a:rPr lang="pl-PL" sz="1200" dirty="0">
                    <a:effectLst/>
                    <a:latin typeface="Arial" panose="020B0604020202020204" pitchFamily="34" charset="0"/>
                    <a:ea typeface="Aptos" panose="020B0004020202020204" pitchFamily="34" charset="0"/>
                  </a:rPr>
                  <a:t> the </a:t>
                </a:r>
                <a:r>
                  <a:rPr lang="pl-PL" sz="1200" dirty="0" err="1">
                    <a:effectLst/>
                    <a:latin typeface="Arial" panose="020B0604020202020204" pitchFamily="34" charset="0"/>
                    <a:ea typeface="Aptos" panose="020B0004020202020204" pitchFamily="34" charset="0"/>
                  </a:rPr>
                  <a:t>angle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between</a:t>
                </a:r>
                <a:r>
                  <a:rPr lang="pl-PL" sz="1200" dirty="0">
                    <a:effectLst/>
                    <a:latin typeface="Arial" panose="020B0604020202020204" pitchFamily="34" charset="0"/>
                    <a:ea typeface="Aptos" panose="020B0004020202020204" pitchFamily="34" charset="0"/>
                  </a:rPr>
                  <a:t> the </a:t>
                </a:r>
                <a:r>
                  <a:rPr lang="pl-PL" sz="1200" dirty="0" err="1">
                    <a:effectLst/>
                    <a:latin typeface="Arial" panose="020B0604020202020204" pitchFamily="34" charset="0"/>
                    <a:ea typeface="Aptos" panose="020B0004020202020204" pitchFamily="34" charset="0"/>
                  </a:rPr>
                  <a:t>weight</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W</a:t>
                </a:r>
                <a:r>
                  <a:rPr lang="pl-PL" sz="1200" baseline="-25000" dirty="0" err="1">
                    <a:effectLst/>
                    <a:latin typeface="Arial" panose="020B0604020202020204" pitchFamily="34" charset="0"/>
                    <a:ea typeface="Aptos" panose="020B0004020202020204" pitchFamily="34" charset="0"/>
                  </a:rPr>
                  <a:t>j</a:t>
                </a:r>
                <a:r>
                  <a:rPr lang="pl-PL" sz="1200" dirty="0">
                    <a:effectLst/>
                    <a:latin typeface="Arial" panose="020B0604020202020204" pitchFamily="34" charset="0"/>
                    <a:ea typeface="Aptos" panose="020B0004020202020204" pitchFamily="34" charset="0"/>
                  </a:rPr>
                  <a:t> and the </a:t>
                </a:r>
                <a:r>
                  <a:rPr lang="pl-PL" sz="1200" dirty="0" err="1">
                    <a:effectLst/>
                    <a:latin typeface="Arial" panose="020B0604020202020204" pitchFamily="34" charset="0"/>
                    <a:ea typeface="Aptos" panose="020B0004020202020204" pitchFamily="34" charset="0"/>
                  </a:rPr>
                  <a:t>embedding</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feature</a:t>
                </a:r>
                <a:r>
                  <a:rPr lang="pl-PL" sz="1200" dirty="0">
                    <a:effectLst/>
                    <a:latin typeface="Arial" panose="020B0604020202020204" pitchFamily="34" charset="0"/>
                    <a:ea typeface="Aptos" panose="020B0004020202020204" pitchFamily="34" charset="0"/>
                  </a:rPr>
                  <a:t> x</a:t>
                </a:r>
                <a:r>
                  <a:rPr lang="pl-PL" sz="1200" baseline="-25000" dirty="0">
                    <a:effectLst/>
                    <a:latin typeface="Arial" panose="020B0604020202020204" pitchFamily="34" charset="0"/>
                    <a:ea typeface="Aptos" panose="020B0004020202020204" pitchFamily="34" charset="0"/>
                  </a:rPr>
                  <a:t>i</a:t>
                </a:r>
                <a:r>
                  <a:rPr lang="pl-PL" sz="1200" dirty="0">
                    <a:effectLst/>
                    <a:latin typeface="Arial" panose="020B0604020202020204" pitchFamily="34" charset="0"/>
                    <a:ea typeface="Aptos" panose="020B0004020202020204" pitchFamily="34" charset="0"/>
                  </a:rPr>
                  <a:t>, s </a:t>
                </a:r>
                <a:r>
                  <a:rPr lang="pl-PL" sz="1200" dirty="0" err="1">
                    <a:effectLst/>
                    <a:latin typeface="Arial" panose="020B0604020202020204" pitchFamily="34" charset="0"/>
                    <a:ea typeface="Aptos" panose="020B0004020202020204" pitchFamily="34" charset="0"/>
                  </a:rPr>
                  <a:t>is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feature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scale</a:t>
                </a:r>
                <a:r>
                  <a:rPr lang="pl-PL" sz="1200" dirty="0">
                    <a:effectLst/>
                    <a:latin typeface="Arial" panose="020B0604020202020204" pitchFamily="34" charset="0"/>
                    <a:ea typeface="Aptos" panose="020B0004020202020204" pitchFamily="34" charset="0"/>
                  </a:rPr>
                  <a:t>, and m </a:t>
                </a:r>
                <a:r>
                  <a:rPr lang="pl-PL" sz="1200" dirty="0" err="1">
                    <a:effectLst/>
                    <a:latin typeface="Arial" panose="020B0604020202020204" pitchFamily="34" charset="0"/>
                    <a:ea typeface="Aptos" panose="020B0004020202020204" pitchFamily="34" charset="0"/>
                  </a:rPr>
                  <a:t>is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angular</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margin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penalty</a:t>
                </a:r>
                <a:r>
                  <a:rPr lang="pl-PL" sz="1200" dirty="0">
                    <a:effectLst/>
                    <a:latin typeface="Arial" panose="020B0604020202020204" pitchFamily="34" charset="0"/>
                    <a:ea typeface="Aptos" panose="020B0004020202020204" pitchFamily="34" charset="0"/>
                  </a:rPr>
                  <a:t>. The </a:t>
                </a:r>
                <a:r>
                  <a:rPr lang="pl-PL" sz="1200" dirty="0" err="1">
                    <a:effectLst/>
                    <a:latin typeface="Arial" panose="020B0604020202020204" pitchFamily="34" charset="0"/>
                    <a:ea typeface="Aptos" panose="020B0004020202020204" pitchFamily="34" charset="0"/>
                  </a:rPr>
                  <a:t>weights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W</a:t>
                </a:r>
                <a:r>
                  <a:rPr lang="pl-PL" sz="1200" baseline="-25000" dirty="0" err="1">
                    <a:effectLst/>
                    <a:latin typeface="Arial" panose="020B0604020202020204" pitchFamily="34" charset="0"/>
                    <a:ea typeface="Aptos" panose="020B0004020202020204" pitchFamily="34" charset="0"/>
                  </a:rPr>
                  <a:t>j</a:t>
                </a:r>
                <a:r>
                  <a:rPr lang="pl-PL" sz="1200" dirty="0">
                    <a:effectLst/>
                    <a:latin typeface="Arial" panose="020B0604020202020204" pitchFamily="34" charset="0"/>
                    <a:ea typeface="Aptos" panose="020B0004020202020204" pitchFamily="34" charset="0"/>
                  </a:rPr>
                  <a:t> and the </a:t>
                </a:r>
                <a:r>
                  <a:rPr lang="pl-PL" sz="1200" dirty="0" err="1">
                    <a:effectLst/>
                    <a:latin typeface="Arial" panose="020B0604020202020204" pitchFamily="34" charset="0"/>
                    <a:ea typeface="Aptos" panose="020B0004020202020204" pitchFamily="34" charset="0"/>
                  </a:rPr>
                  <a:t>embedding</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feature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vectors</a:t>
                </a:r>
                <a:r>
                  <a:rPr lang="pl-PL" sz="1200" dirty="0">
                    <a:effectLst/>
                    <a:latin typeface="Arial" panose="020B0604020202020204" pitchFamily="34" charset="0"/>
                    <a:ea typeface="Aptos" panose="020B0004020202020204" pitchFamily="34" charset="0"/>
                  </a:rPr>
                  <a:t> x</a:t>
                </a:r>
                <a:r>
                  <a:rPr lang="pl-PL" sz="1200" baseline="-25000" dirty="0">
                    <a:effectLst/>
                    <a:latin typeface="Arial" panose="020B0604020202020204" pitchFamily="34" charset="0"/>
                    <a:ea typeface="Aptos" panose="020B0004020202020204" pitchFamily="34" charset="0"/>
                  </a:rPr>
                  <a:t>i</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are</a:t>
                </a:r>
                <a:r>
                  <a:rPr lang="pl-PL" sz="1200" dirty="0">
                    <a:effectLst/>
                    <a:latin typeface="Arial" panose="020B0604020202020204" pitchFamily="34" charset="0"/>
                    <a:ea typeface="Aptos" panose="020B0004020202020204" pitchFamily="34" charset="0"/>
                  </a:rPr>
                  <a:t> l</a:t>
                </a:r>
                <a:r>
                  <a:rPr lang="pl-PL" sz="1200" baseline="-25000" dirty="0">
                    <a:effectLst/>
                    <a:latin typeface="Arial" panose="020B0604020202020204" pitchFamily="34" charset="0"/>
                    <a:ea typeface="Aptos" panose="020B0004020202020204" pitchFamily="34" charset="0"/>
                  </a:rPr>
                  <a:t>2 </a:t>
                </a:r>
                <a:r>
                  <a:rPr lang="pl-PL" sz="1200" dirty="0" err="1">
                    <a:effectLst/>
                    <a:latin typeface="Arial" panose="020B0604020202020204" pitchFamily="34" charset="0"/>
                    <a:ea typeface="Aptos" panose="020B0004020202020204" pitchFamily="34" charset="0"/>
                  </a:rPr>
                  <a:t>normalized</a:t>
                </a:r>
                <a:r>
                  <a:rPr lang="pl-PL" sz="1200" dirty="0">
                    <a:effectLst/>
                    <a:latin typeface="Arial" panose="020B0604020202020204" pitchFamily="34" charset="0"/>
                    <a:ea typeface="Aptos" panose="020B0004020202020204" pitchFamily="34" charset="0"/>
                  </a:rPr>
                  <a:t> and re-</a:t>
                </a:r>
                <a:r>
                  <a:rPr lang="pl-PL" sz="1200" dirty="0" err="1">
                    <a:effectLst/>
                    <a:latin typeface="Arial" panose="020B0604020202020204" pitchFamily="34" charset="0"/>
                    <a:ea typeface="Aptos" panose="020B0004020202020204" pitchFamily="34" charset="0"/>
                  </a:rPr>
                  <a:t>scaled</a:t>
                </a:r>
                <a:r>
                  <a:rPr lang="pl-PL" sz="1200" dirty="0">
                    <a:effectLst/>
                    <a:latin typeface="Arial" panose="020B0604020202020204" pitchFamily="34" charset="0"/>
                    <a:ea typeface="Aptos" panose="020B0004020202020204" pitchFamily="34" charset="0"/>
                  </a:rPr>
                  <a:t> to s.</a:t>
                </a:r>
              </a:p>
              <a:p>
                <a:pPr algn="just">
                  <a:spcBef>
                    <a:spcPts val="600"/>
                  </a:spcBef>
                  <a:buFontTx/>
                  <a:buChar char="-"/>
                </a:pPr>
                <a:r>
                  <a:rPr lang="pl-PL" sz="1200" dirty="0">
                    <a:effectLst/>
                    <a:latin typeface="Arial" panose="020B0604020202020204" pitchFamily="34" charset="0"/>
                    <a:ea typeface="Aptos" panose="020B0004020202020204" pitchFamily="34" charset="0"/>
                  </a:rPr>
                  <a:t>The model </a:t>
                </a:r>
                <a:r>
                  <a:rPr lang="pl-PL" sz="1200" dirty="0" err="1">
                    <a:effectLst/>
                    <a:latin typeface="Arial" panose="020B0604020202020204" pitchFamily="34" charset="0"/>
                    <a:ea typeface="Aptos" panose="020B0004020202020204" pitchFamily="34" charset="0"/>
                  </a:rPr>
                  <a:t>architecture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consists</a:t>
                </a:r>
                <a:r>
                  <a:rPr lang="pl-PL" sz="1200" dirty="0">
                    <a:effectLst/>
                    <a:latin typeface="Arial" panose="020B0604020202020204" pitchFamily="34" charset="0"/>
                    <a:ea typeface="Aptos" panose="020B0004020202020204" pitchFamily="34" charset="0"/>
                  </a:rPr>
                  <a:t> of </a:t>
                </a:r>
                <a:r>
                  <a:rPr lang="pl-PL" sz="1200" dirty="0" err="1">
                    <a:effectLst/>
                    <a:latin typeface="Arial" panose="020B0604020202020204" pitchFamily="34" charset="0"/>
                    <a:ea typeface="Aptos" panose="020B0004020202020204" pitchFamily="34" charset="0"/>
                  </a:rPr>
                  <a:t>convolutional</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layers</a:t>
                </a:r>
                <a:r>
                  <a:rPr lang="pl-PL" sz="1200" dirty="0">
                    <a:effectLst/>
                    <a:latin typeface="Arial" panose="020B0604020202020204" pitchFamily="34" charset="0"/>
                    <a:ea typeface="Aptos" panose="020B0004020202020204" pitchFamily="34" charset="0"/>
                  </a:rPr>
                  <a:t> for </a:t>
                </a:r>
                <a:r>
                  <a:rPr lang="pl-PL" sz="1200" dirty="0" err="1">
                    <a:effectLst/>
                    <a:latin typeface="Arial" panose="020B0604020202020204" pitchFamily="34" charset="0"/>
                    <a:ea typeface="Aptos" panose="020B0004020202020204" pitchFamily="34" charset="0"/>
                  </a:rPr>
                  <a:t>feature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extraction</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followed</a:t>
                </a:r>
                <a:r>
                  <a:rPr lang="pl-PL" sz="1200" dirty="0">
                    <a:effectLst/>
                    <a:latin typeface="Arial" panose="020B0604020202020204" pitchFamily="34" charset="0"/>
                    <a:ea typeface="Aptos" panose="020B0004020202020204" pitchFamily="34" charset="0"/>
                  </a:rPr>
                  <a:t> by </a:t>
                </a:r>
                <a:r>
                  <a:rPr lang="pl-PL" sz="1200" dirty="0" err="1">
                    <a:effectLst/>
                    <a:latin typeface="Arial" panose="020B0604020202020204" pitchFamily="34" charset="0"/>
                    <a:ea typeface="Aptos" panose="020B0004020202020204" pitchFamily="34" charset="0"/>
                  </a:rPr>
                  <a:t>dense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layers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that</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project</a:t>
                </a:r>
                <a:r>
                  <a:rPr lang="pl-PL" sz="1200" dirty="0">
                    <a:effectLst/>
                    <a:latin typeface="Arial" panose="020B0604020202020204" pitchFamily="34" charset="0"/>
                    <a:ea typeface="Aptos" panose="020B0004020202020204" pitchFamily="34" charset="0"/>
                  </a:rPr>
                  <a:t> the </a:t>
                </a:r>
                <a:r>
                  <a:rPr lang="pl-PL" sz="1200" dirty="0" err="1">
                    <a:effectLst/>
                    <a:latin typeface="Arial" panose="020B0604020202020204" pitchFamily="34" charset="0"/>
                    <a:ea typeface="Aptos" panose="020B0004020202020204" pitchFamily="34" charset="0"/>
                  </a:rPr>
                  <a:t>features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into</a:t>
                </a:r>
                <a:r>
                  <a:rPr lang="pl-PL" sz="1200" dirty="0">
                    <a:effectLst/>
                    <a:latin typeface="Arial" panose="020B0604020202020204" pitchFamily="34" charset="0"/>
                    <a:ea typeface="Aptos" panose="020B0004020202020204" pitchFamily="34" charset="0"/>
                  </a:rPr>
                  <a:t> a </a:t>
                </a:r>
                <a:r>
                  <a:rPr lang="pl-PL" sz="1200" b="1" dirty="0">
                    <a:effectLst/>
                    <a:latin typeface="Arial" panose="020B0604020202020204" pitchFamily="34" charset="0"/>
                    <a:ea typeface="Aptos" panose="020B0004020202020204" pitchFamily="34" charset="0"/>
                  </a:rPr>
                  <a:t>20-dimensional </a:t>
                </a:r>
                <a:r>
                  <a:rPr lang="pl-PL" sz="1200" b="1" dirty="0" err="1">
                    <a:effectLst/>
                    <a:latin typeface="Arial" panose="020B0604020202020204" pitchFamily="34" charset="0"/>
                    <a:ea typeface="Aptos" panose="020B0004020202020204" pitchFamily="34" charset="0"/>
                  </a:rPr>
                  <a:t>embedding</a:t>
                </a:r>
                <a:r>
                  <a:rPr lang="pl-PL" sz="1200" b="1" dirty="0">
                    <a:effectLst/>
                    <a:latin typeface="Arial" panose="020B0604020202020204" pitchFamily="34" charset="0"/>
                    <a:ea typeface="Aptos" panose="020B0004020202020204" pitchFamily="34" charset="0"/>
                  </a:rPr>
                  <a:t> </a:t>
                </a:r>
                <a:r>
                  <a:rPr lang="pl-PL" sz="1200" b="1" dirty="0" err="1">
                    <a:effectLst/>
                    <a:latin typeface="Arial" panose="020B0604020202020204" pitchFamily="34" charset="0"/>
                    <a:ea typeface="Aptos" panose="020B0004020202020204" pitchFamily="34" charset="0"/>
                  </a:rPr>
                  <a:t>space</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which</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is</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considered</a:t>
                </a:r>
                <a:r>
                  <a:rPr lang="pl-PL" sz="1200" dirty="0">
                    <a:effectLst/>
                    <a:latin typeface="Arial" panose="020B0604020202020204" pitchFamily="34" charset="0"/>
                    <a:ea typeface="Aptos" panose="020B0004020202020204" pitchFamily="34" charset="0"/>
                  </a:rPr>
                  <a:t> </a:t>
                </a:r>
                <a:r>
                  <a:rPr lang="pl-PL" sz="1200" dirty="0" err="1">
                    <a:effectLst/>
                    <a:latin typeface="Arial" panose="020B0604020202020204" pitchFamily="34" charset="0"/>
                    <a:ea typeface="Aptos" panose="020B0004020202020204" pitchFamily="34" charset="0"/>
                  </a:rPr>
                  <a:t>sufficient</a:t>
                </a:r>
                <a:r>
                  <a:rPr lang="pl-PL" sz="1200" dirty="0">
                    <a:latin typeface="Arial" panose="020B0604020202020204" pitchFamily="34" charset="0"/>
                    <a:ea typeface="Aptos" panose="020B0004020202020204" pitchFamily="34" charset="0"/>
                  </a:rPr>
                  <a:t> </a:t>
                </a:r>
                <a:r>
                  <a:rPr lang="pl-PL" sz="1200" dirty="0" err="1">
                    <a:latin typeface="Arial" panose="020B0604020202020204" pitchFamily="34" charset="0"/>
                    <a:ea typeface="Aptos" panose="020B0004020202020204" pitchFamily="34" charset="0"/>
                  </a:rPr>
                  <a:t>based</a:t>
                </a:r>
                <a:r>
                  <a:rPr lang="pl-PL" sz="1200" dirty="0">
                    <a:latin typeface="Arial" panose="020B0604020202020204" pitchFamily="34" charset="0"/>
                    <a:ea typeface="Aptos" panose="020B0004020202020204" pitchFamily="34" charset="0"/>
                  </a:rPr>
                  <a:t> on the </a:t>
                </a:r>
                <a:r>
                  <a:rPr lang="pl-PL" sz="1200" dirty="0" err="1">
                    <a:latin typeface="Arial" panose="020B0604020202020204" pitchFamily="34" charset="0"/>
                    <a:ea typeface="Aptos" panose="020B0004020202020204" pitchFamily="34" charset="0"/>
                  </a:rPr>
                  <a:t>assignment</a:t>
                </a:r>
                <a:endParaRPr lang="pl-PL" sz="1200" dirty="0">
                  <a:latin typeface="Arial" panose="020B0604020202020204" pitchFamily="34" charset="0"/>
                  <a:ea typeface="Aptos" panose="020B0004020202020204" pitchFamily="34" charset="0"/>
                </a:endParaRPr>
              </a:p>
            </p:txBody>
          </p:sp>
        </mc:Choice>
        <mc:Fallback>
          <p:sp>
            <p:nvSpPr>
              <p:cNvPr id="15" name="Content Placeholder 1">
                <a:extLst>
                  <a:ext uri="{FF2B5EF4-FFF2-40B4-BE49-F238E27FC236}">
                    <a16:creationId xmlns:a16="http://schemas.microsoft.com/office/drawing/2014/main" id="{5527FB95-110E-2D71-ADDC-673FACD64706}"/>
                  </a:ext>
                </a:extLst>
              </p:cNvPr>
              <p:cNvSpPr>
                <a:spLocks noGrp="1" noRot="1" noChangeAspect="1" noMove="1" noResize="1" noEditPoints="1" noAdjustHandles="1" noChangeArrowheads="1" noChangeShapeType="1" noTextEdit="1"/>
              </p:cNvSpPr>
              <p:nvPr>
                <p:ph idx="1"/>
              </p:nvPr>
            </p:nvSpPr>
            <p:spPr>
              <a:xfrm>
                <a:off x="576001" y="1359036"/>
                <a:ext cx="6734560" cy="4760964"/>
              </a:xfrm>
              <a:blipFill>
                <a:blip r:embed="rId4"/>
                <a:stretch>
                  <a:fillRect t="-256" r="-90"/>
                </a:stretch>
              </a:blipFill>
            </p:spPr>
            <p:txBody>
              <a:bodyPr/>
              <a:lstStyle/>
              <a:p>
                <a:r>
                  <a:rPr lang="pl-PL">
                    <a:noFill/>
                  </a:rPr>
                  <a:t> </a:t>
                </a:r>
              </a:p>
            </p:txBody>
          </p:sp>
        </mc:Fallback>
      </mc:AlternateContent>
      <p:pic>
        <p:nvPicPr>
          <p:cNvPr id="16" name="Obraz 15">
            <a:extLst>
              <a:ext uri="{FF2B5EF4-FFF2-40B4-BE49-F238E27FC236}">
                <a16:creationId xmlns:a16="http://schemas.microsoft.com/office/drawing/2014/main" id="{8147DE57-B5B9-220E-E80C-3FB043C41692}"/>
              </a:ext>
            </a:extLst>
          </p:cNvPr>
          <p:cNvPicPr>
            <a:picLocks noChangeAspect="1"/>
          </p:cNvPicPr>
          <p:nvPr/>
        </p:nvPicPr>
        <p:blipFill>
          <a:blip r:embed="rId5"/>
          <a:stretch>
            <a:fillRect/>
          </a:stretch>
        </p:blipFill>
        <p:spPr>
          <a:xfrm>
            <a:off x="2507843" y="4408929"/>
            <a:ext cx="3169562" cy="399382"/>
          </a:xfrm>
          <a:prstGeom prst="rect">
            <a:avLst/>
          </a:prstGeom>
        </p:spPr>
      </p:pic>
    </p:spTree>
    <p:extLst>
      <p:ext uri="{BB962C8B-B14F-4D97-AF65-F5344CB8AC3E}">
        <p14:creationId xmlns:p14="http://schemas.microsoft.com/office/powerpoint/2010/main" val="3787735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C38A6-08D0-4567-8BEC-F5CB525D232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CD8178-4059-325B-BAD3-D494E880857A}"/>
              </a:ext>
            </a:extLst>
          </p:cNvPr>
          <p:cNvSpPr>
            <a:spLocks noGrp="1"/>
          </p:cNvSpPr>
          <p:nvPr>
            <p:ph type="ftr" sz="quarter" idx="11"/>
          </p:nvPr>
        </p:nvSpPr>
        <p:spPr>
          <a:xfrm>
            <a:off x="6033600" y="6210000"/>
            <a:ext cx="4993200" cy="648000"/>
          </a:xfrm>
        </p:spPr>
        <p:txBody>
          <a:bodyPr anchor="ctr">
            <a:normAutofit/>
          </a:bodyPr>
          <a:lstStyle/>
          <a:p>
            <a:pPr>
              <a:spcAft>
                <a:spcPts val="600"/>
              </a:spcAft>
            </a:pPr>
            <a:r>
              <a:rPr lang="en-US" dirty="0"/>
              <a:t>Faculty of Engineering Sciences, ESAT-PSI</a:t>
            </a:r>
            <a:endParaRPr lang="nl-NL" dirty="0"/>
          </a:p>
        </p:txBody>
      </p:sp>
      <p:sp>
        <p:nvSpPr>
          <p:cNvPr id="4" name="Slide Number Placeholder 3">
            <a:extLst>
              <a:ext uri="{FF2B5EF4-FFF2-40B4-BE49-F238E27FC236}">
                <a16:creationId xmlns:a16="http://schemas.microsoft.com/office/drawing/2014/main" id="{0FB310FA-DD40-A670-170A-A694BFA2A6DD}"/>
              </a:ext>
            </a:extLst>
          </p:cNvPr>
          <p:cNvSpPr>
            <a:spLocks noGrp="1"/>
          </p:cNvSpPr>
          <p:nvPr>
            <p:ph type="sldNum" sz="quarter" idx="12"/>
          </p:nvPr>
        </p:nvSpPr>
        <p:spPr>
          <a:xfrm>
            <a:off x="576000" y="6210000"/>
            <a:ext cx="648000" cy="648000"/>
          </a:xfrm>
        </p:spPr>
        <p:txBody>
          <a:bodyPr anchor="ctr">
            <a:normAutofit/>
          </a:bodyPr>
          <a:lstStyle/>
          <a:p>
            <a:pPr>
              <a:spcAft>
                <a:spcPts val="600"/>
              </a:spcAft>
            </a:pPr>
            <a:fld id="{0A297500-7527-634B-90F4-69D0994C32B4}" type="slidenum">
              <a:rPr lang="nl-NL" smtClean="0"/>
              <a:pPr>
                <a:spcAft>
                  <a:spcPts val="600"/>
                </a:spcAft>
              </a:pPr>
              <a:t>5</a:t>
            </a:fld>
            <a:endParaRPr lang="nl-NL"/>
          </a:p>
        </p:txBody>
      </p:sp>
      <p:sp>
        <p:nvSpPr>
          <p:cNvPr id="5" name="Title 4">
            <a:extLst>
              <a:ext uri="{FF2B5EF4-FFF2-40B4-BE49-F238E27FC236}">
                <a16:creationId xmlns:a16="http://schemas.microsoft.com/office/drawing/2014/main" id="{D63710F2-8FE4-F1A9-95DE-DB52C855F903}"/>
              </a:ext>
            </a:extLst>
          </p:cNvPr>
          <p:cNvSpPr>
            <a:spLocks noGrp="1"/>
          </p:cNvSpPr>
          <p:nvPr>
            <p:ph type="title"/>
          </p:nvPr>
        </p:nvSpPr>
        <p:spPr>
          <a:xfrm>
            <a:off x="576000" y="207036"/>
            <a:ext cx="11041200" cy="1152000"/>
          </a:xfrm>
        </p:spPr>
        <p:txBody>
          <a:bodyPr anchor="ctr">
            <a:normAutofit/>
          </a:bodyPr>
          <a:lstStyle/>
          <a:p>
            <a:r>
              <a:rPr lang="pl-PL" sz="3000" dirty="0" err="1"/>
              <a:t>Assignment</a:t>
            </a:r>
            <a:r>
              <a:rPr lang="pl-PL" sz="3000" dirty="0"/>
              <a:t> 3 – </a:t>
            </a:r>
            <a:r>
              <a:rPr lang="pl-PL" sz="3000" dirty="0" err="1"/>
              <a:t>additional</a:t>
            </a:r>
            <a:r>
              <a:rPr lang="pl-PL" sz="3000" dirty="0"/>
              <a:t> </a:t>
            </a:r>
            <a:r>
              <a:rPr lang="pl-PL" sz="3000" dirty="0" err="1"/>
              <a:t>question</a:t>
            </a:r>
            <a:r>
              <a:rPr lang="pl-PL" sz="3000" dirty="0"/>
              <a:t> 6: </a:t>
            </a:r>
            <a:r>
              <a:rPr lang="pl-PL" sz="3000" dirty="0" err="1"/>
              <a:t>different</a:t>
            </a:r>
            <a:r>
              <a:rPr lang="pl-PL" sz="3000" dirty="0"/>
              <a:t> DL model of CNN with </a:t>
            </a:r>
            <a:r>
              <a:rPr lang="pl-PL" sz="3000" dirty="0" err="1"/>
              <a:t>ArcFace</a:t>
            </a:r>
            <a:r>
              <a:rPr lang="pl-PL" sz="3000" dirty="0"/>
              <a:t> </a:t>
            </a:r>
            <a:r>
              <a:rPr lang="pl-PL" sz="3000" dirty="0" err="1"/>
              <a:t>loss</a:t>
            </a:r>
            <a:r>
              <a:rPr lang="pl-PL" sz="3000" dirty="0"/>
              <a:t> for face </a:t>
            </a:r>
            <a:r>
              <a:rPr lang="pl-PL" sz="3000" dirty="0" err="1"/>
              <a:t>recognition</a:t>
            </a:r>
            <a:r>
              <a:rPr lang="pl-PL" sz="3000" dirty="0"/>
              <a:t> (2/2)</a:t>
            </a:r>
            <a:endParaRPr lang="en-GB" sz="3000" dirty="0"/>
          </a:p>
        </p:txBody>
      </p:sp>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7BE293B2-D711-FB79-4D6E-7CDE859E9E55}"/>
                  </a:ext>
                </a:extLst>
              </p:cNvPr>
              <p:cNvSpPr>
                <a:spLocks noGrp="1"/>
              </p:cNvSpPr>
              <p:nvPr>
                <p:ph idx="1"/>
              </p:nvPr>
            </p:nvSpPr>
            <p:spPr>
              <a:xfrm>
                <a:off x="576001" y="1359036"/>
                <a:ext cx="6734560" cy="2790551"/>
              </a:xfrm>
            </p:spPr>
            <p:txBody>
              <a:bodyPr vert="horz" lIns="91440" tIns="45720" rIns="91440" bIns="45720" rtlCol="0">
                <a:noAutofit/>
              </a:bodyPr>
              <a:lstStyle/>
              <a:p>
                <a:pPr algn="just">
                  <a:spcBef>
                    <a:spcPts val="600"/>
                  </a:spcBef>
                  <a:buFontTx/>
                  <a:buChar char="-"/>
                </a:pPr>
                <a:r>
                  <a:rPr lang="pl-PL" sz="1200" kern="100" dirty="0">
                    <a:effectLst/>
                    <a:latin typeface="Arial" panose="020B0604020202020204" pitchFamily="34" charset="0"/>
                    <a:ea typeface="Aptos" panose="020B0004020202020204" pitchFamily="34" charset="0"/>
                    <a:cs typeface="Times New Roman" panose="02020603050405020304" pitchFamily="18" charset="0"/>
                  </a:rPr>
                  <a:t>The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Euclidean</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between</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embeddings</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are</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transformed</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into</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similarity</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scores</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 for the model as </a:t>
                </a:r>
                <a:r>
                  <a:rPr lang="pl-PL" sz="1200" kern="100" dirty="0" err="1">
                    <a:effectLst/>
                    <a:latin typeface="Arial" panose="020B0604020202020204" pitchFamily="34" charset="0"/>
                    <a:ea typeface="Aptos" panose="020B0004020202020204" pitchFamily="34" charset="0"/>
                    <a:cs typeface="Times New Roman" panose="02020603050405020304" pitchFamily="18" charset="0"/>
                  </a:rPr>
                  <a:t>follows</a:t>
                </a:r>
                <a:r>
                  <a:rPr lang="pl-PL" sz="1200" kern="100" dirty="0">
                    <a:effectLst/>
                    <a:latin typeface="Arial" panose="020B0604020202020204" pitchFamily="34" charset="0"/>
                    <a:ea typeface="Aptos" panose="020B0004020202020204" pitchFamily="34" charset="0"/>
                    <a:cs typeface="Times New Roman" panose="02020603050405020304" pitchFamily="18" charset="0"/>
                  </a:rPr>
                  <a:t>:</a:t>
                </a:r>
                <a:endParaRPr lang="pl-PL" sz="12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14:m>
                  <m:oMathPara xmlns:m="http://schemas.openxmlformats.org/officeDocument/2006/math">
                    <m:oMathParaPr>
                      <m:jc m:val="centerGroup"/>
                    </m:oMathParaPr>
                    <m:oMath xmlns:m="http://schemas.openxmlformats.org/officeDocument/2006/math">
                      <m:r>
                        <a:rPr lang="pl-PL" sz="1200" b="0" i="1" smtClean="0">
                          <a:effectLst/>
                          <a:latin typeface="Cambria Math" panose="02040503050406030204" pitchFamily="18" charset="0"/>
                          <a:cs typeface="Arial" panose="020B0604020202020204" pitchFamily="34" charset="0"/>
                        </a:rPr>
                        <m:t>𝑠𝑖𝑚𝑖𝑙𝑎𝑟𝑖𝑡𝑦</m:t>
                      </m:r>
                      <m:r>
                        <a:rPr lang="pl-PL" sz="1200" b="0" i="1" smtClean="0">
                          <a:effectLst/>
                          <a:latin typeface="Cambria Math" panose="02040503050406030204" pitchFamily="18" charset="0"/>
                          <a:cs typeface="Arial" panose="020B0604020202020204" pitchFamily="34" charset="0"/>
                        </a:rPr>
                        <m:t> </m:t>
                      </m:r>
                      <m:r>
                        <a:rPr lang="pl-PL" sz="1200" b="0" i="1" smtClean="0">
                          <a:effectLst/>
                          <a:latin typeface="Cambria Math" panose="02040503050406030204" pitchFamily="18" charset="0"/>
                          <a:cs typeface="Arial" panose="020B0604020202020204" pitchFamily="34" charset="0"/>
                        </a:rPr>
                        <m:t>𝑠𝑐𝑜𝑟𝑒</m:t>
                      </m:r>
                      <m:r>
                        <m:rPr>
                          <m:nor/>
                        </m:rPr>
                        <a:rPr lang="pl-PL" sz="1200">
                          <a:effectLst/>
                          <a:latin typeface="Cambria Math" panose="02040503050406030204" pitchFamily="18" charset="0"/>
                          <a:ea typeface="Aptos" panose="020B0004020202020204" pitchFamily="34" charset="0"/>
                          <a:cs typeface="Arial" panose="020B0604020202020204" pitchFamily="34" charset="0"/>
                        </a:rPr>
                        <m:t>= 1</m:t>
                      </m:r>
                      <m:r>
                        <m:rPr>
                          <m:nor/>
                        </m:rPr>
                        <a:rPr lang="pl-PL" sz="1200" i="1">
                          <a:effectLst/>
                          <a:latin typeface="Cambria Math" panose="02040503050406030204" pitchFamily="18" charset="0"/>
                          <a:ea typeface="Aptos" panose="020B0004020202020204" pitchFamily="34" charset="0"/>
                          <a:cs typeface="Arial" panose="020B0604020202020204" pitchFamily="34" charset="0"/>
                        </a:rPr>
                        <m:t>−</m:t>
                      </m:r>
                      <m:f>
                        <m:fPr>
                          <m:ctrlPr>
                            <a:rPr lang="pl-PL" sz="1200" i="1">
                              <a:effectLst/>
                              <a:latin typeface="Cambria Math" panose="02040503050406030204" pitchFamily="18" charset="0"/>
                              <a:cs typeface="Arial" panose="020B0604020202020204" pitchFamily="34" charset="0"/>
                            </a:rPr>
                          </m:ctrlPr>
                        </m:fPr>
                        <m:num>
                          <m:r>
                            <a:rPr lang="pl-PL" sz="1200" b="0" i="1" smtClean="0">
                              <a:effectLst/>
                              <a:latin typeface="Cambria Math" panose="02040503050406030204" pitchFamily="18" charset="0"/>
                              <a:cs typeface="Arial" panose="020B0604020202020204" pitchFamily="34" charset="0"/>
                            </a:rPr>
                            <m:t>𝑑𝑖𝑠𝑡𝑎𝑛𝑐𝑒</m:t>
                          </m:r>
                        </m:num>
                        <m:den>
                          <m:func>
                            <m:funcPr>
                              <m:ctrlPr>
                                <a:rPr lang="pl-PL" sz="1200" i="1">
                                  <a:effectLst/>
                                  <a:latin typeface="Cambria Math" panose="02040503050406030204" pitchFamily="18" charset="0"/>
                                  <a:cs typeface="Arial" panose="020B0604020202020204" pitchFamily="34" charset="0"/>
                                </a:rPr>
                              </m:ctrlPr>
                            </m:funcPr>
                            <m:fName>
                              <m:r>
                                <m:rPr>
                                  <m:nor/>
                                </m:rPr>
                                <a:rPr lang="pl-PL" sz="1200">
                                  <a:effectLst/>
                                  <a:latin typeface="Cambria Math" panose="02040503050406030204" pitchFamily="18" charset="0"/>
                                  <a:ea typeface="Aptos" panose="020B0004020202020204" pitchFamily="34" charset="0"/>
                                  <a:cs typeface="Arial" panose="020B0604020202020204" pitchFamily="34" charset="0"/>
                                </a:rPr>
                                <m:t>max</m:t>
                              </m:r>
                            </m:fName>
                            <m:e>
                              <m:r>
                                <m:rPr>
                                  <m:nor/>
                                </m:rPr>
                                <a:rPr lang="pl-PL" sz="1200">
                                  <a:effectLst/>
                                  <a:latin typeface="Cambria Math" panose="02040503050406030204" pitchFamily="18" charset="0"/>
                                  <a:ea typeface="Aptos" panose="020B0004020202020204" pitchFamily="34" charset="0"/>
                                  <a:cs typeface="Arial" panose="020B0604020202020204" pitchFamily="34" charset="0"/>
                                </a:rPr>
                                <m:t>(</m:t>
                              </m:r>
                              <m:r>
                                <m:rPr>
                                  <m:nor/>
                                </m:rPr>
                                <a:rPr lang="pl-PL" sz="1200" b="0" i="0" smtClean="0">
                                  <a:effectLst/>
                                  <a:latin typeface="Cambria Math" panose="02040503050406030204" pitchFamily="18" charset="0"/>
                                  <a:ea typeface="Aptos" panose="020B0004020202020204" pitchFamily="34" charset="0"/>
                                  <a:cs typeface="Arial" panose="020B0604020202020204" pitchFamily="34" charset="0"/>
                                </a:rPr>
                                <m:t>distance</m:t>
                              </m:r>
                              <m:r>
                                <m:rPr>
                                  <m:nor/>
                                </m:rPr>
                                <a:rPr lang="pl-PL" sz="1200">
                                  <a:effectLst/>
                                  <a:latin typeface="Cambria Math" panose="02040503050406030204" pitchFamily="18" charset="0"/>
                                  <a:ea typeface="Aptos" panose="020B0004020202020204" pitchFamily="34" charset="0"/>
                                  <a:cs typeface="Arial" panose="020B0604020202020204" pitchFamily="34" charset="0"/>
                                </a:rPr>
                                <m:t>)</m:t>
                              </m:r>
                            </m:e>
                          </m:func>
                        </m:den>
                      </m:f>
                    </m:oMath>
                  </m:oMathPara>
                </a14:m>
                <a:endParaRPr lang="pl-PL" sz="1200" b="1" dirty="0"/>
              </a:p>
              <a:p>
                <a:pPr algn="just">
                  <a:spcBef>
                    <a:spcPts val="600"/>
                  </a:spcBef>
                  <a:buFontTx/>
                  <a:buChar char="-"/>
                </a:pPr>
                <a:r>
                  <a:rPr lang="en-US" sz="1200" b="1" dirty="0"/>
                  <a:t>DL_ARC </a:t>
                </a:r>
                <a:r>
                  <a:rPr lang="pl-PL" sz="1200" b="1" dirty="0"/>
                  <a:t>- </a:t>
                </a:r>
                <a:r>
                  <a:rPr lang="en-US" sz="1200" b="1" dirty="0"/>
                  <a:t>CNN with </a:t>
                </a:r>
                <a:r>
                  <a:rPr lang="en-US" sz="1200" b="1" dirty="0" err="1"/>
                  <a:t>ArcFace</a:t>
                </a:r>
                <a:r>
                  <a:rPr lang="en-US" sz="1200" b="1" dirty="0"/>
                  <a:t> loss</a:t>
                </a:r>
                <a:r>
                  <a:rPr lang="pl-PL" sz="1200" b="1" dirty="0"/>
                  <a:t> - </a:t>
                </a:r>
                <a:r>
                  <a:rPr lang="en-US" sz="1200" b="1" dirty="0"/>
                  <a:t>outperforms all other models on every metric</a:t>
                </a:r>
                <a:r>
                  <a:rPr lang="pl-PL" sz="1200" b="1" dirty="0"/>
                  <a:t>:</a:t>
                </a:r>
                <a:endParaRPr lang="en-US" sz="1200" b="1" dirty="0"/>
              </a:p>
              <a:p>
                <a:pPr lvl="1" algn="just">
                  <a:defRPr sz="1200"/>
                </a:pPr>
                <a:r>
                  <a:rPr lang="en-US" sz="1200" dirty="0"/>
                  <a:t>Lowest EER, highest ROC AUC &amp; average precision, and perfect rank-1 rate</a:t>
                </a:r>
              </a:p>
              <a:p>
                <a:pPr lvl="1" algn="just">
                  <a:defRPr sz="1200"/>
                </a:pPr>
                <a:r>
                  <a:rPr lang="en-US" sz="1200" dirty="0"/>
                  <a:t>Strong separation between genuine and impostor distributions</a:t>
                </a:r>
                <a:endParaRPr lang="pl-PL" sz="1200" dirty="0"/>
              </a:p>
              <a:p>
                <a:pPr algn="just">
                  <a:spcBef>
                    <a:spcPts val="600"/>
                  </a:spcBef>
                  <a:buFontTx/>
                  <a:buChar char="-"/>
                </a:pPr>
                <a:r>
                  <a:rPr lang="en-US" sz="1200" dirty="0"/>
                  <a:t>Note</a:t>
                </a:r>
                <a:r>
                  <a:rPr lang="pl-PL" sz="1200" dirty="0"/>
                  <a:t> </a:t>
                </a:r>
                <a:r>
                  <a:rPr lang="pl-PL" sz="1200" dirty="0" err="1"/>
                  <a:t>that</a:t>
                </a:r>
                <a:r>
                  <a:rPr lang="pl-PL" sz="1200" dirty="0"/>
                  <a:t> e</a:t>
                </a:r>
                <a:r>
                  <a:rPr lang="en-US" sz="1200" dirty="0"/>
                  <a:t>valuation performed on full dataset (including validation samples)</a:t>
                </a:r>
                <a:r>
                  <a:rPr lang="pl-PL" sz="1200" dirty="0"/>
                  <a:t>:</a:t>
                </a:r>
                <a:endParaRPr lang="en-US" sz="1200" dirty="0"/>
              </a:p>
              <a:p>
                <a:pPr lvl="1" algn="just">
                  <a:defRPr sz="1200"/>
                </a:pPr>
                <a:r>
                  <a:rPr lang="en-US" sz="1200" dirty="0"/>
                  <a:t>Future work: </a:t>
                </a:r>
                <a:r>
                  <a:rPr lang="pl-PL" sz="1200" dirty="0"/>
                  <a:t>t</a:t>
                </a:r>
                <a:r>
                  <a:rPr lang="en-US" sz="1200" dirty="0" err="1"/>
                  <a:t>est</a:t>
                </a:r>
                <a:r>
                  <a:rPr lang="en-US" sz="1200" dirty="0"/>
                  <a:t> on separate held-out set for unbiased generalization</a:t>
                </a:r>
              </a:p>
              <a:p>
                <a:pPr lvl="1" algn="just">
                  <a:defRPr sz="1200"/>
                </a:pPr>
                <a:r>
                  <a:rPr lang="pl-PL" sz="1200" dirty="0" err="1"/>
                  <a:t>However</a:t>
                </a:r>
                <a:r>
                  <a:rPr lang="pl-PL" sz="1200" dirty="0"/>
                  <a:t>, b</a:t>
                </a:r>
                <a:r>
                  <a:rPr lang="en-US" sz="1200" dirty="0" err="1"/>
                  <a:t>oth</a:t>
                </a:r>
                <a:r>
                  <a:rPr lang="en-US" sz="1200" dirty="0"/>
                  <a:t> Siamese and DL_ARC used train/</a:t>
                </a:r>
                <a:r>
                  <a:rPr lang="en-US" sz="1200" dirty="0" err="1"/>
                  <a:t>val</a:t>
                </a:r>
                <a:r>
                  <a:rPr lang="pl-PL" sz="1200" dirty="0" err="1"/>
                  <a:t>idation</a:t>
                </a:r>
                <a:r>
                  <a:rPr lang="en-US" sz="1200" dirty="0"/>
                  <a:t> splits</a:t>
                </a:r>
                <a:r>
                  <a:rPr lang="pl-PL" sz="1200" dirty="0"/>
                  <a:t> </a:t>
                </a:r>
                <a:r>
                  <a:rPr lang="pl-PL" sz="1200" dirty="0" err="1"/>
                  <a:t>achieveing</a:t>
                </a:r>
                <a:r>
                  <a:rPr lang="pl-PL" sz="1200" dirty="0"/>
                  <a:t> </a:t>
                </a:r>
                <a:r>
                  <a:rPr lang="en-US" sz="1200" dirty="0"/>
                  <a:t>low </a:t>
                </a:r>
                <a:r>
                  <a:rPr lang="pl-PL" sz="1200" dirty="0" err="1"/>
                  <a:t>validation</a:t>
                </a:r>
                <a:r>
                  <a:rPr lang="en-US" sz="1200" dirty="0"/>
                  <a:t> loss </a:t>
                </a:r>
                <a:r>
                  <a:rPr lang="en-US" sz="1200" dirty="0" err="1"/>
                  <a:t>indicat</a:t>
                </a:r>
                <a:r>
                  <a:rPr lang="pl-PL" sz="1200" dirty="0" err="1"/>
                  <a:t>ing</a:t>
                </a:r>
                <a:r>
                  <a:rPr lang="en-US" sz="1200" dirty="0"/>
                  <a:t> good generalization</a:t>
                </a:r>
                <a:r>
                  <a:rPr lang="pl-PL" sz="1200" dirty="0"/>
                  <a:t>. </a:t>
                </a:r>
                <a:r>
                  <a:rPr lang="en-US" sz="1200" dirty="0"/>
                  <a:t>Also, since evaluation on whole sample included those validation samples, the models’ strong performance further suggests that they are learning good and </a:t>
                </a:r>
                <a:r>
                  <a:rPr lang="en-US" sz="1200" dirty="0" err="1"/>
                  <a:t>generalisable</a:t>
                </a:r>
                <a:r>
                  <a:rPr lang="en-US" sz="1200" dirty="0"/>
                  <a:t> representations.</a:t>
                </a:r>
                <a:endParaRPr lang="pl-PL" sz="1200" dirty="0"/>
              </a:p>
            </p:txBody>
          </p:sp>
        </mc:Choice>
        <mc:Fallback xmlns="">
          <p:sp>
            <p:nvSpPr>
              <p:cNvPr id="8" name="Content Placeholder 1">
                <a:extLst>
                  <a:ext uri="{FF2B5EF4-FFF2-40B4-BE49-F238E27FC236}">
                    <a16:creationId xmlns:a16="http://schemas.microsoft.com/office/drawing/2014/main" id="{7BE293B2-D711-FB79-4D6E-7CDE859E9E55}"/>
                  </a:ext>
                </a:extLst>
              </p:cNvPr>
              <p:cNvSpPr>
                <a:spLocks noGrp="1" noRot="1" noChangeAspect="1" noMove="1" noResize="1" noEditPoints="1" noAdjustHandles="1" noChangeArrowheads="1" noChangeShapeType="1" noTextEdit="1"/>
              </p:cNvSpPr>
              <p:nvPr>
                <p:ph idx="1"/>
              </p:nvPr>
            </p:nvSpPr>
            <p:spPr>
              <a:xfrm>
                <a:off x="576001" y="1359036"/>
                <a:ext cx="6734560" cy="2790551"/>
              </a:xfrm>
              <a:blipFill>
                <a:blip r:embed="rId2"/>
                <a:stretch>
                  <a:fillRect t="-437" r="-90" b="-5022"/>
                </a:stretch>
              </a:blipFill>
            </p:spPr>
            <p:txBody>
              <a:bodyPr/>
              <a:lstStyle/>
              <a:p>
                <a:r>
                  <a:rPr lang="pl-PL">
                    <a:noFill/>
                  </a:rPr>
                  <a:t> </a:t>
                </a:r>
              </a:p>
            </p:txBody>
          </p:sp>
        </mc:Fallback>
      </mc:AlternateContent>
      <p:pic>
        <p:nvPicPr>
          <p:cNvPr id="9" name="Obraz 8" descr="Obraz zawierający tekst, Wykres, linia, diagram&#10;&#10;Zawartość wygenerowana przez sztuczną inteligencję może być niepoprawna.">
            <a:extLst>
              <a:ext uri="{FF2B5EF4-FFF2-40B4-BE49-F238E27FC236}">
                <a16:creationId xmlns:a16="http://schemas.microsoft.com/office/drawing/2014/main" id="{574625C5-60AD-D51A-08A4-576BEE008A2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3614" y="1442664"/>
            <a:ext cx="4432047" cy="2643773"/>
          </a:xfrm>
          <a:prstGeom prst="rect">
            <a:avLst/>
          </a:prstGeom>
          <a:noFill/>
          <a:ln>
            <a:noFill/>
          </a:ln>
        </p:spPr>
      </p:pic>
      <p:pic>
        <p:nvPicPr>
          <p:cNvPr id="12" name="Obraz 11" descr="Obraz zawierający tekst, diagram, linia, Wykres&#10;&#10;Zawartość wygenerowana przez sztuczną inteligencję może być niepoprawna.">
            <a:extLst>
              <a:ext uri="{FF2B5EF4-FFF2-40B4-BE49-F238E27FC236}">
                <a16:creationId xmlns:a16="http://schemas.microsoft.com/office/drawing/2014/main" id="{64983D5D-35DA-A177-30E8-AEDDD721092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7857" y="4170065"/>
            <a:ext cx="2059989" cy="1645755"/>
          </a:xfrm>
          <a:prstGeom prst="rect">
            <a:avLst/>
          </a:prstGeom>
          <a:noFill/>
          <a:ln>
            <a:noFill/>
          </a:ln>
        </p:spPr>
      </p:pic>
      <p:pic>
        <p:nvPicPr>
          <p:cNvPr id="13" name="Obraz 12" descr="Obraz zawierający tekst, zrzut ekranu, Wykres, diagram&#10;&#10;Zawartość wygenerowana przez sztuczną inteligencję może być niepoprawna.">
            <a:extLst>
              <a:ext uri="{FF2B5EF4-FFF2-40B4-BE49-F238E27FC236}">
                <a16:creationId xmlns:a16="http://schemas.microsoft.com/office/drawing/2014/main" id="{1937C301-F442-C48E-D906-A4DF7D93BB8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49838" y="4128103"/>
            <a:ext cx="2185823" cy="1729677"/>
          </a:xfrm>
          <a:prstGeom prst="rect">
            <a:avLst/>
          </a:prstGeom>
          <a:noFill/>
          <a:ln>
            <a:noFill/>
          </a:ln>
        </p:spPr>
      </p:pic>
      <p:graphicFrame>
        <p:nvGraphicFramePr>
          <p:cNvPr id="15" name="Tabela 14">
            <a:extLst>
              <a:ext uri="{FF2B5EF4-FFF2-40B4-BE49-F238E27FC236}">
                <a16:creationId xmlns:a16="http://schemas.microsoft.com/office/drawing/2014/main" id="{7F8FC2E1-DF82-B06B-DC7F-345623F0D64D}"/>
              </a:ext>
            </a:extLst>
          </p:cNvPr>
          <p:cNvGraphicFramePr>
            <a:graphicFrameLocks noGrp="1"/>
          </p:cNvGraphicFramePr>
          <p:nvPr>
            <p:extLst>
              <p:ext uri="{D42A27DB-BD31-4B8C-83A1-F6EECF244321}">
                <p14:modId xmlns:p14="http://schemas.microsoft.com/office/powerpoint/2010/main" val="906160212"/>
              </p:ext>
            </p:extLst>
          </p:nvPr>
        </p:nvGraphicFramePr>
        <p:xfrm>
          <a:off x="576000" y="4351339"/>
          <a:ext cx="6529865" cy="1283208"/>
        </p:xfrm>
        <a:graphic>
          <a:graphicData uri="http://schemas.openxmlformats.org/drawingml/2006/table">
            <a:tbl>
              <a:tblPr firstRow="1" firstCol="1" bandRow="1"/>
              <a:tblGrid>
                <a:gridCol w="1305973">
                  <a:extLst>
                    <a:ext uri="{9D8B030D-6E8A-4147-A177-3AD203B41FA5}">
                      <a16:colId xmlns:a16="http://schemas.microsoft.com/office/drawing/2014/main" val="683389930"/>
                    </a:ext>
                  </a:extLst>
                </a:gridCol>
                <a:gridCol w="1305973">
                  <a:extLst>
                    <a:ext uri="{9D8B030D-6E8A-4147-A177-3AD203B41FA5}">
                      <a16:colId xmlns:a16="http://schemas.microsoft.com/office/drawing/2014/main" val="1518115470"/>
                    </a:ext>
                  </a:extLst>
                </a:gridCol>
                <a:gridCol w="1305973">
                  <a:extLst>
                    <a:ext uri="{9D8B030D-6E8A-4147-A177-3AD203B41FA5}">
                      <a16:colId xmlns:a16="http://schemas.microsoft.com/office/drawing/2014/main" val="2392401387"/>
                    </a:ext>
                  </a:extLst>
                </a:gridCol>
                <a:gridCol w="1305973">
                  <a:extLst>
                    <a:ext uri="{9D8B030D-6E8A-4147-A177-3AD203B41FA5}">
                      <a16:colId xmlns:a16="http://schemas.microsoft.com/office/drawing/2014/main" val="1992208584"/>
                    </a:ext>
                  </a:extLst>
                </a:gridCol>
                <a:gridCol w="1305973">
                  <a:extLst>
                    <a:ext uri="{9D8B030D-6E8A-4147-A177-3AD203B41FA5}">
                      <a16:colId xmlns:a16="http://schemas.microsoft.com/office/drawing/2014/main" val="2955838557"/>
                    </a:ext>
                  </a:extLst>
                </a:gridCol>
              </a:tblGrid>
              <a:tr h="287723">
                <a:tc>
                  <a:txBody>
                    <a:bodyPr/>
                    <a:lstStyle/>
                    <a:p>
                      <a:pPr algn="just">
                        <a:lnSpc>
                          <a:spcPct val="115000"/>
                        </a:lnSpc>
                        <a:spcBef>
                          <a:spcPts val="100"/>
                        </a:spcBef>
                        <a:spcAft>
                          <a:spcPts val="100"/>
                        </a:spcAft>
                        <a:buNone/>
                      </a:pPr>
                      <a:r>
                        <a:rPr lang="pl-PL" sz="1100" b="1"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Model</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8E8E8"/>
                    </a:solidFill>
                  </a:tcPr>
                </a:tc>
                <a:tc>
                  <a:txBody>
                    <a:bodyPr/>
                    <a:lstStyle/>
                    <a:p>
                      <a:pPr algn="ctr">
                        <a:lnSpc>
                          <a:spcPct val="115000"/>
                        </a:lnSpc>
                        <a:spcBef>
                          <a:spcPts val="100"/>
                        </a:spcBef>
                        <a:spcAft>
                          <a:spcPts val="100"/>
                        </a:spcAft>
                        <a:buNone/>
                      </a:pPr>
                      <a:r>
                        <a:rPr lang="pl-PL" sz="1100" b="1"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EER Value</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8E8E8"/>
                    </a:solidFill>
                  </a:tcPr>
                </a:tc>
                <a:tc>
                  <a:txBody>
                    <a:bodyPr/>
                    <a:lstStyle/>
                    <a:p>
                      <a:pPr algn="ctr">
                        <a:lnSpc>
                          <a:spcPct val="115000"/>
                        </a:lnSpc>
                        <a:spcBef>
                          <a:spcPts val="100"/>
                        </a:spcBef>
                        <a:spcAft>
                          <a:spcPts val="100"/>
                        </a:spcAft>
                        <a:buNone/>
                      </a:pPr>
                      <a:r>
                        <a:rPr lang="pl-PL" sz="1100" b="1"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ROC AUC</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8E8E8"/>
                    </a:solidFill>
                  </a:tcPr>
                </a:tc>
                <a:tc>
                  <a:txBody>
                    <a:bodyPr/>
                    <a:lstStyle/>
                    <a:p>
                      <a:pPr algn="ctr">
                        <a:lnSpc>
                          <a:spcPct val="115000"/>
                        </a:lnSpc>
                        <a:spcBef>
                          <a:spcPts val="100"/>
                        </a:spcBef>
                        <a:spcAft>
                          <a:spcPts val="100"/>
                        </a:spcAft>
                        <a:buNone/>
                      </a:pPr>
                      <a:r>
                        <a:rPr lang="pl-PL" sz="1100" b="1"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Average Precision</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8E8E8"/>
                    </a:solidFill>
                  </a:tcPr>
                </a:tc>
                <a:tc>
                  <a:txBody>
                    <a:bodyPr/>
                    <a:lstStyle/>
                    <a:p>
                      <a:pPr algn="ctr">
                        <a:lnSpc>
                          <a:spcPct val="115000"/>
                        </a:lnSpc>
                        <a:spcBef>
                          <a:spcPts val="100"/>
                        </a:spcBef>
                        <a:spcAft>
                          <a:spcPts val="100"/>
                        </a:spcAft>
                        <a:buNone/>
                      </a:pPr>
                      <a:r>
                        <a:rPr lang="pl-PL" sz="1100" b="1" kern="100">
                          <a:solidFill>
                            <a:srgbClr val="000000"/>
                          </a:solidFill>
                          <a:effectLst/>
                          <a:latin typeface="Arial" panose="020B0604020202020204" pitchFamily="34" charset="0"/>
                          <a:ea typeface="Aptos" panose="020B0004020202020204" pitchFamily="34" charset="0"/>
                          <a:cs typeface="Times New Roman" panose="02020603050405020304" pitchFamily="18" charset="0"/>
                        </a:rPr>
                        <a:t>Rank-1 Recognition Rate</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solidFill>
                      <a:srgbClr val="E8E8E8"/>
                    </a:solidFill>
                  </a:tcPr>
                </a:tc>
                <a:extLst>
                  <a:ext uri="{0D108BD9-81ED-4DB2-BD59-A6C34878D82A}">
                    <a16:rowId xmlns:a16="http://schemas.microsoft.com/office/drawing/2014/main" val="1421362576"/>
                  </a:ext>
                </a:extLst>
              </a:tr>
              <a:tr h="122616">
                <a:tc>
                  <a:txBody>
                    <a:bodyPr/>
                    <a:lstStyle/>
                    <a:p>
                      <a:pPr algn="just">
                        <a:lnSpc>
                          <a:spcPct val="115000"/>
                        </a:lnSpc>
                        <a:spcBef>
                          <a:spcPts val="100"/>
                        </a:spcBef>
                        <a:spcAft>
                          <a:spcPts val="100"/>
                        </a:spcAft>
                        <a:buNone/>
                      </a:pPr>
                      <a:r>
                        <a:rPr lang="pl-PL" sz="1100" b="1" kern="100">
                          <a:effectLst/>
                          <a:latin typeface="Arial" panose="020B0604020202020204" pitchFamily="34" charset="0"/>
                          <a:ea typeface="Aptos" panose="020B0004020202020204" pitchFamily="34" charset="0"/>
                          <a:cs typeface="Times New Roman" panose="02020603050405020304" pitchFamily="18" charset="0"/>
                        </a:rPr>
                        <a:t>LBP</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0.1490</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91.1406%</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dirty="0">
                          <a:effectLst/>
                          <a:latin typeface="Arial" panose="020B0604020202020204" pitchFamily="34" charset="0"/>
                          <a:ea typeface="Aptos" panose="020B0004020202020204" pitchFamily="34" charset="0"/>
                          <a:cs typeface="Times New Roman" panose="02020603050405020304" pitchFamily="18" charset="0"/>
                        </a:rPr>
                        <a:t>0.7600</a:t>
                      </a:r>
                      <a:endParaRPr lang="pl-P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0.9615</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959997639"/>
                  </a:ext>
                </a:extLst>
              </a:tr>
              <a:tr h="122616">
                <a:tc>
                  <a:txBody>
                    <a:bodyPr/>
                    <a:lstStyle/>
                    <a:p>
                      <a:pPr algn="just">
                        <a:lnSpc>
                          <a:spcPct val="115000"/>
                        </a:lnSpc>
                        <a:spcBef>
                          <a:spcPts val="100"/>
                        </a:spcBef>
                        <a:spcAft>
                          <a:spcPts val="100"/>
                        </a:spcAft>
                        <a:buNone/>
                      </a:pPr>
                      <a:r>
                        <a:rPr lang="pl-PL" sz="1100" b="1" kern="100">
                          <a:effectLst/>
                          <a:latin typeface="Arial" panose="020B0604020202020204" pitchFamily="34" charset="0"/>
                          <a:ea typeface="Aptos" panose="020B0004020202020204" pitchFamily="34" charset="0"/>
                          <a:cs typeface="Times New Roman" panose="02020603050405020304" pitchFamily="18" charset="0"/>
                        </a:rPr>
                        <a:t>PCA</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0.2061</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86.0737%</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0.5713</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0.8846</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2533786070"/>
                  </a:ext>
                </a:extLst>
              </a:tr>
              <a:tr h="122616">
                <a:tc>
                  <a:txBody>
                    <a:bodyPr/>
                    <a:lstStyle/>
                    <a:p>
                      <a:pPr algn="just">
                        <a:lnSpc>
                          <a:spcPct val="115000"/>
                        </a:lnSpc>
                        <a:spcBef>
                          <a:spcPts val="100"/>
                        </a:spcBef>
                        <a:spcAft>
                          <a:spcPts val="100"/>
                        </a:spcAft>
                        <a:buNone/>
                      </a:pPr>
                      <a:r>
                        <a:rPr lang="pl-PL" sz="1100" b="1" kern="100">
                          <a:effectLst/>
                          <a:latin typeface="Arial" panose="020B0604020202020204" pitchFamily="34" charset="0"/>
                          <a:ea typeface="Aptos" panose="020B0004020202020204" pitchFamily="34" charset="0"/>
                          <a:cs typeface="Times New Roman" panose="02020603050405020304" pitchFamily="18" charset="0"/>
                        </a:rPr>
                        <a:t>LDA</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0.0162</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99.8497%</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0.9853</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1.0000</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1793575074"/>
                  </a:ext>
                </a:extLst>
              </a:tr>
              <a:tr h="122616">
                <a:tc>
                  <a:txBody>
                    <a:bodyPr/>
                    <a:lstStyle/>
                    <a:p>
                      <a:pPr algn="just">
                        <a:lnSpc>
                          <a:spcPct val="115000"/>
                        </a:lnSpc>
                        <a:spcBef>
                          <a:spcPts val="100"/>
                        </a:spcBef>
                        <a:spcAft>
                          <a:spcPts val="100"/>
                        </a:spcAft>
                        <a:buNone/>
                      </a:pPr>
                      <a:r>
                        <a:rPr lang="pl-PL" sz="1100" b="1" kern="100">
                          <a:effectLst/>
                          <a:latin typeface="Arial" panose="020B0604020202020204" pitchFamily="34" charset="0"/>
                          <a:ea typeface="Aptos" panose="020B0004020202020204" pitchFamily="34" charset="0"/>
                          <a:cs typeface="Times New Roman" panose="02020603050405020304" pitchFamily="18" charset="0"/>
                        </a:rPr>
                        <a:t>DL</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0.0260</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99.7134%</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0.9724</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kern="100">
                          <a:effectLst/>
                          <a:latin typeface="Arial" panose="020B0604020202020204" pitchFamily="34" charset="0"/>
                          <a:ea typeface="Aptos" panose="020B0004020202020204" pitchFamily="34" charset="0"/>
                          <a:cs typeface="Times New Roman" panose="02020603050405020304" pitchFamily="18" charset="0"/>
                        </a:rPr>
                        <a:t>1.0000</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1612057799"/>
                  </a:ext>
                </a:extLst>
              </a:tr>
              <a:tr h="122616">
                <a:tc>
                  <a:txBody>
                    <a:bodyPr/>
                    <a:lstStyle/>
                    <a:p>
                      <a:pPr algn="just">
                        <a:lnSpc>
                          <a:spcPct val="115000"/>
                        </a:lnSpc>
                        <a:spcBef>
                          <a:spcPts val="100"/>
                        </a:spcBef>
                        <a:spcAft>
                          <a:spcPts val="100"/>
                        </a:spcAft>
                        <a:buNone/>
                      </a:pPr>
                      <a:r>
                        <a:rPr lang="pl-PL" sz="1100" b="1" kern="100">
                          <a:effectLst/>
                          <a:latin typeface="Arial" panose="020B0604020202020204" pitchFamily="34" charset="0"/>
                          <a:ea typeface="Aptos" panose="020B0004020202020204" pitchFamily="34" charset="0"/>
                          <a:cs typeface="Times New Roman" panose="02020603050405020304" pitchFamily="18" charset="0"/>
                        </a:rPr>
                        <a:t>DL_ARC</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b="1" kern="100">
                          <a:effectLst/>
                          <a:latin typeface="Arial" panose="020B0604020202020204" pitchFamily="34" charset="0"/>
                          <a:ea typeface="Aptos" panose="020B0004020202020204" pitchFamily="34" charset="0"/>
                          <a:cs typeface="Times New Roman" panose="02020603050405020304" pitchFamily="18" charset="0"/>
                        </a:rPr>
                        <a:t>0.0022</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b="1" kern="100" dirty="0">
                          <a:effectLst/>
                          <a:latin typeface="Arial" panose="020B0604020202020204" pitchFamily="34" charset="0"/>
                          <a:ea typeface="Aptos" panose="020B0004020202020204" pitchFamily="34" charset="0"/>
                          <a:cs typeface="Times New Roman" panose="02020603050405020304" pitchFamily="18" charset="0"/>
                        </a:rPr>
                        <a:t>99.9978%</a:t>
                      </a:r>
                      <a:endParaRPr lang="pl-P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b="1" kern="100">
                          <a:effectLst/>
                          <a:latin typeface="Arial" panose="020B0604020202020204" pitchFamily="34" charset="0"/>
                          <a:ea typeface="Aptos" panose="020B0004020202020204" pitchFamily="34" charset="0"/>
                          <a:cs typeface="Times New Roman" panose="02020603050405020304" pitchFamily="18" charset="0"/>
                        </a:rPr>
                        <a:t>0.9996</a:t>
                      </a:r>
                      <a:endParaRPr lang="pl-PL"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15000"/>
                        </a:lnSpc>
                        <a:spcBef>
                          <a:spcPts val="100"/>
                        </a:spcBef>
                        <a:spcAft>
                          <a:spcPts val="100"/>
                        </a:spcAft>
                        <a:buNone/>
                      </a:pPr>
                      <a:r>
                        <a:rPr lang="pl-PL" sz="1100" b="1" kern="100" dirty="0">
                          <a:effectLst/>
                          <a:latin typeface="Arial" panose="020B0604020202020204" pitchFamily="34" charset="0"/>
                          <a:ea typeface="Aptos" panose="020B0004020202020204" pitchFamily="34" charset="0"/>
                          <a:cs typeface="Times New Roman" panose="02020603050405020304" pitchFamily="18" charset="0"/>
                        </a:rPr>
                        <a:t>1.0000</a:t>
                      </a:r>
                      <a:endParaRPr lang="pl-PL"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3363089137"/>
                  </a:ext>
                </a:extLst>
              </a:tr>
            </a:tbl>
          </a:graphicData>
        </a:graphic>
      </p:graphicFrame>
    </p:spTree>
    <p:extLst>
      <p:ext uri="{BB962C8B-B14F-4D97-AF65-F5344CB8AC3E}">
        <p14:creationId xmlns:p14="http://schemas.microsoft.com/office/powerpoint/2010/main" val="332019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stopki 1">
            <a:extLst>
              <a:ext uri="{FF2B5EF4-FFF2-40B4-BE49-F238E27FC236}">
                <a16:creationId xmlns:a16="http://schemas.microsoft.com/office/drawing/2014/main" id="{44EE21E4-E979-8B57-202A-D7AA1EBCC23E}"/>
              </a:ext>
            </a:extLst>
          </p:cNvPr>
          <p:cNvSpPr>
            <a:spLocks noGrp="1"/>
          </p:cNvSpPr>
          <p:nvPr>
            <p:ph type="ftr" sz="quarter" idx="11"/>
          </p:nvPr>
        </p:nvSpPr>
        <p:spPr/>
        <p:txBody>
          <a:bodyPr/>
          <a:lstStyle/>
          <a:p>
            <a:pPr>
              <a:spcAft>
                <a:spcPts val="600"/>
              </a:spcAft>
            </a:pPr>
            <a:r>
              <a:rPr lang="en-US" dirty="0"/>
              <a:t>Faculty of Engineering Sciences, ESAT-PSI</a:t>
            </a:r>
            <a:endParaRPr lang="nl-NL" dirty="0"/>
          </a:p>
        </p:txBody>
      </p:sp>
      <p:sp>
        <p:nvSpPr>
          <p:cNvPr id="3" name="Symbol zastępczy numeru slajdu 2">
            <a:extLst>
              <a:ext uri="{FF2B5EF4-FFF2-40B4-BE49-F238E27FC236}">
                <a16:creationId xmlns:a16="http://schemas.microsoft.com/office/drawing/2014/main" id="{A128EFD2-DB4A-BF12-2C41-81AE9BB37550}"/>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6" name="Tytuł 5">
            <a:extLst>
              <a:ext uri="{FF2B5EF4-FFF2-40B4-BE49-F238E27FC236}">
                <a16:creationId xmlns:a16="http://schemas.microsoft.com/office/drawing/2014/main" id="{C5CEF05A-0779-93A1-6BA3-1D800BC2E977}"/>
              </a:ext>
            </a:extLst>
          </p:cNvPr>
          <p:cNvSpPr>
            <a:spLocks noGrp="1"/>
          </p:cNvSpPr>
          <p:nvPr>
            <p:ph type="title"/>
          </p:nvPr>
        </p:nvSpPr>
        <p:spPr>
          <a:xfrm>
            <a:off x="576000" y="207036"/>
            <a:ext cx="11041200" cy="6002964"/>
          </a:xfrm>
        </p:spPr>
        <p:txBody>
          <a:bodyPr/>
          <a:lstStyle/>
          <a:p>
            <a:r>
              <a:rPr lang="pl-PL" dirty="0" err="1"/>
              <a:t>Thank</a:t>
            </a:r>
            <a:r>
              <a:rPr lang="pl-PL" dirty="0"/>
              <a:t> </a:t>
            </a:r>
            <a:r>
              <a:rPr lang="pl-PL" dirty="0" err="1"/>
              <a:t>you</a:t>
            </a:r>
            <a:endParaRPr lang="pl-PL" dirty="0"/>
          </a:p>
        </p:txBody>
      </p:sp>
    </p:spTree>
    <p:extLst>
      <p:ext uri="{BB962C8B-B14F-4D97-AF65-F5344CB8AC3E}">
        <p14:creationId xmlns:p14="http://schemas.microsoft.com/office/powerpoint/2010/main" val="237661897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sisMeetingsPresentation" id="{447BE3F4-4025-5B40-98C1-05213A737361}" vid="{62E4E924-FC2F-884F-BDCF-F4E62ECEB013}"/>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6e110d-c9ed-40fa-90ba-0a6cd04a452f">
      <Terms xmlns="http://schemas.microsoft.com/office/infopath/2007/PartnerControls"/>
    </lcf76f155ced4ddcb4097134ff3c332f>
    <TaxCatchAll xmlns="60508339-c33f-4b39-88d4-03c1f29ad12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04B522B40079458F778CEE6DC63BCD" ma:contentTypeVersion="15" ma:contentTypeDescription="Een nieuw document maken." ma:contentTypeScope="" ma:versionID="016832b6aab0eb4bbc2c05a3891d0673">
  <xsd:schema xmlns:xsd="http://www.w3.org/2001/XMLSchema" xmlns:xs="http://www.w3.org/2001/XMLSchema" xmlns:p="http://schemas.microsoft.com/office/2006/metadata/properties" xmlns:ns2="ec6e110d-c9ed-40fa-90ba-0a6cd04a452f" xmlns:ns3="60508339-c33f-4b39-88d4-03c1f29ad120" targetNamespace="http://schemas.microsoft.com/office/2006/metadata/properties" ma:root="true" ma:fieldsID="267b74e05fe2152488acc90e53fad05a" ns2:_="" ns3:_="">
    <xsd:import namespace="ec6e110d-c9ed-40fa-90ba-0a6cd04a452f"/>
    <xsd:import namespace="60508339-c33f-4b39-88d4-03c1f29ad12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Location" minOccurs="0"/>
                <xsd:element ref="ns2:MediaServiceOCR" minOccurs="0"/>
                <xsd:element ref="ns2:MediaServiceGenerationTime" minOccurs="0"/>
                <xsd:element ref="ns2:MediaServiceEventHashCode" minOccurs="0"/>
                <xsd:element ref="ns2:MediaServiceObjectDetectorVersions" minOccurs="0"/>
                <xsd:element ref="ns2:MediaLengthInSecond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6e110d-c9ed-40fa-90ba-0a6cd04a452f"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Location" ma:index="14" nillable="true" ma:displayName="Location" ma:indexed="true"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508339-c33f-4b39-88d4-03c1f29ad12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b9a7ece2-9d65-47f5-9900-d96c44b9bda0}" ma:internalName="TaxCatchAll" ma:showField="CatchAllData" ma:web="60508339-c33f-4b39-88d4-03c1f29ad120">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3266F5-F5C9-4AA5-9FAF-E38E3216548D}">
  <ds:schemaRefs>
    <ds:schemaRef ds:uri="http://schemas.microsoft.com/sharepoint/v3/contenttype/forms"/>
  </ds:schemaRefs>
</ds:datastoreItem>
</file>

<file path=customXml/itemProps2.xml><?xml version="1.0" encoding="utf-8"?>
<ds:datastoreItem xmlns:ds="http://schemas.openxmlformats.org/officeDocument/2006/customXml" ds:itemID="{8880E56D-3A0D-49B2-9D2C-D1BF0E346646}">
  <ds:schemaRefs>
    <ds:schemaRef ds:uri="http://schemas.microsoft.com/office/2006/documentManagement/types"/>
    <ds:schemaRef ds:uri="ec6e110d-c9ed-40fa-90ba-0a6cd04a452f"/>
    <ds:schemaRef ds:uri="http://purl.org/dc/terms/"/>
    <ds:schemaRef ds:uri="http://schemas.microsoft.com/office/2006/metadata/properties"/>
    <ds:schemaRef ds:uri="http://purl.org/dc/dcmitype/"/>
    <ds:schemaRef ds:uri="http://schemas.microsoft.com/office/infopath/2007/PartnerControls"/>
    <ds:schemaRef ds:uri="60508339-c33f-4b39-88d4-03c1f29ad120"/>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12991E7-BDC8-48B4-A37D-71A10A933CCD}">
  <ds:schemaRefs>
    <ds:schemaRef ds:uri="60508339-c33f-4b39-88d4-03c1f29ad120"/>
    <ds:schemaRef ds:uri="ec6e110d-c9ed-40fa-90ba-0a6cd04a45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KU Leuven</Template>
  <TotalTime>370</TotalTime>
  <Words>1074</Words>
  <Application>Microsoft Office PowerPoint</Application>
  <PresentationFormat>Panoramiczny</PresentationFormat>
  <Paragraphs>94</Paragraphs>
  <Slides>6</Slides>
  <Notes>1</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6</vt:i4>
      </vt:variant>
    </vt:vector>
  </HeadingPairs>
  <TitlesOfParts>
    <vt:vector size="12" baseType="lpstr">
      <vt:lpstr>Aptos</vt:lpstr>
      <vt:lpstr>Arial</vt:lpstr>
      <vt:lpstr>Calibri</vt:lpstr>
      <vt:lpstr>Cambria Math</vt:lpstr>
      <vt:lpstr>HelveticaNeueforSAS Light</vt:lpstr>
      <vt:lpstr>KU Leuven</vt:lpstr>
      <vt:lpstr> Biometrics System Concepts (B-KUL-H02C7A) Assignment 2&amp;3 additional questions</vt:lpstr>
      <vt:lpstr>Assignment 2 – additional question 7: Siamese Network to obtain similarity scores directly from image data</vt:lpstr>
      <vt:lpstr>Assignment 2 – additional question 8: improved fingerprint segmentation</vt:lpstr>
      <vt:lpstr>Assignment 3 – additional question 6: different DL model of CNN with ArcFace loss for face recognition (1/2)</vt:lpstr>
      <vt:lpstr>Assignment 3 – additional question 6: different DL model of CNN with ArcFace loss for face recognition (2/2)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Fotios Kalioras</dc:creator>
  <cp:lastModifiedBy>Bartosz Bogucki</cp:lastModifiedBy>
  <cp:revision>12</cp:revision>
  <dcterms:created xsi:type="dcterms:W3CDTF">2025-05-19T17:17:46Z</dcterms:created>
  <dcterms:modified xsi:type="dcterms:W3CDTF">2025-06-04T10:19:52Z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ts_trefwoorden">
    <vt:lpwstr/>
  </property>
  <property fmtid="{D5CDD505-2E9C-101B-9397-08002B2CF9AE}" pid="3" name="ContentTypeId">
    <vt:lpwstr>0x010100D604B522B40079458F778CEE6DC63BCD</vt:lpwstr>
  </property>
  <property fmtid="{D5CDD505-2E9C-101B-9397-08002B2CF9AE}" pid="4" name="_dlc_DocIdItemGuid">
    <vt:lpwstr>553b1fc9-afd9-4fe5-9da0-0cae03bcc8e7</vt:lpwstr>
  </property>
  <property fmtid="{D5CDD505-2E9C-101B-9397-08002B2CF9AE}" pid="5" name="xd_ProgID">
    <vt:lpwstr/>
  </property>
  <property fmtid="{D5CDD505-2E9C-101B-9397-08002B2CF9AE}" pid="6" name="MediaServiceImageTags">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lpwstr/>
  </property>
  <property fmtid="{D5CDD505-2E9C-101B-9397-08002B2CF9AE}" pid="12" name="GUID">
    <vt:lpwstr>87a07ddd-33f9-4639-9972-b658d524990d</vt:lpwstr>
  </property>
</Properties>
</file>