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3" r:id="rId4"/>
    <p:sldId id="264" r:id="rId5"/>
    <p:sldId id="265" r:id="rId6"/>
    <p:sldId id="260" r:id="rId7"/>
    <p:sldId id="266" r:id="rId8"/>
    <p:sldId id="267" r:id="rId9"/>
    <p:sldId id="261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0E5DB-027F-4DDA-AAED-D350A0D0D28C}" v="15" dt="2025-03-29T19:54:12.726"/>
    <p1510:client id="{DDB16FEF-AED5-655B-38F2-9AE7B6837E0C}" v="809" dt="2025-03-28T21:06:40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6.05.2025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91757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6.05.2025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4508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6.05.2025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038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6.05.2025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738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6.05.2025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234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6.05.2025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30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6.05.2025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180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6.05.2025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4797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6.05.2025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0839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6.05.2025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553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AA868-8872-43E4-8C98-D34DABD1FD38}" type="datetimeFigureOut">
              <a:rPr lang="pl-PL" smtClean="0"/>
              <a:t>6.05.2025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490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AA868-8872-43E4-8C98-D34DABD1FD38}" type="datetimeFigureOut">
              <a:rPr lang="pl-PL" smtClean="0"/>
              <a:t>6.05.2025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C6C3F-668B-4AF5-BFA9-0F657EB068D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266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aftlabs.com/blog/make-music-streaming-app-like-spotify-features-tech-stack-cost/" TargetMode="External"/><Relationship Id="rId3" Type="http://schemas.openxmlformats.org/officeDocument/2006/relationships/hyperlink" Target="http://https/spidersweb.pl/2025/02/spotify-pierwszy-zysk.html" TargetMode="External"/><Relationship Id="rId7" Type="http://schemas.openxmlformats.org/officeDocument/2006/relationships/hyperlink" Target="https://podles.pl/ile-sie-zarabia-na-spotify-fakty-o-dochodach-artystow-muzycznych#porownanie-zarobkow-na-spotify-z-innymi-platformami-streamingowymi" TargetMode="External"/><Relationship Id="rId2" Type="http://schemas.openxmlformats.org/officeDocument/2006/relationships/hyperlink" Target="https://evoca.tv/streaming-service-market-shar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usicbusinessworldwide.com/spotifys-latest-invention-will-determine-your-emotional-state-from-your-speech-and-suggest-music-based-on-it/" TargetMode="External"/><Relationship Id="rId5" Type="http://schemas.openxmlformats.org/officeDocument/2006/relationships/hyperlink" Target="https://popruntheworld.pl/rekomendacje-spotify/" TargetMode="External"/><Relationship Id="rId10" Type="http://schemas.openxmlformats.org/officeDocument/2006/relationships/hyperlink" Target="https://www.hudsong.dev/spotify-wrapped-2024-data-analysis" TargetMode="External"/><Relationship Id="rId4" Type="http://schemas.openxmlformats.org/officeDocument/2006/relationships/hyperlink" Target="https://medium.com/@sophiaciocca/spotifys-discover-weekly-how-machine-learning-finds-your-new-music-19a41ab76efe" TargetMode="External"/><Relationship Id="rId9" Type="http://schemas.openxmlformats.org/officeDocument/2006/relationships/hyperlink" Target="https://justjoin.it/blog/dziala-spotify-polega-innych-uzytkownikach-aplikacji#Czas_na_wyjasnienie_tego_co_dzieje_sie_po_kliknieciu_%E2%80%9Eplay%E2%80%9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68025CA-31E8-9145-E797-7C380E2EC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Spotify – No.1 w streamingu muzyki </a:t>
            </a:r>
          </a:p>
        </p:txBody>
      </p:sp>
      <p:sp>
        <p:nvSpPr>
          <p:cNvPr id="42" name="Content Placeholder 31">
            <a:extLst>
              <a:ext uri="{FF2B5EF4-FFF2-40B4-BE49-F238E27FC236}">
                <a16:creationId xmlns:a16="http://schemas.microsoft.com/office/drawing/2014/main" id="{A3234AEE-0C4E-9867-E0D7-BE4263F39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6447" y="6019391"/>
            <a:ext cx="7358741" cy="6916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675 </a:t>
            </a: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milionów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użytkowników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na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całym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świecie</a:t>
            </a: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Około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 38% </a:t>
            </a:r>
            <a:r>
              <a:rPr lang="en-US" sz="1600" b="1" err="1">
                <a:solidFill>
                  <a:schemeClr val="tx1">
                    <a:lumMod val="85000"/>
                    <a:lumOff val="15000"/>
                  </a:schemeClr>
                </a:solidFill>
              </a:rPr>
              <a:t>użytkowników</a:t>
            </a:r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 premium</a:t>
            </a:r>
          </a:p>
          <a:p>
            <a:pPr marL="0" indent="0" algn="ctr">
              <a:buNone/>
            </a:pPr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Symbol zastępczy zawartości 3" descr="Obraz zawierający tekst, zrzut ekranu, diagram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4C8E04A-639E-E9C8-2C20-7D21F72A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595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61565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649A8F-A9EE-4E73-3277-296A28B67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pPr algn="ctr"/>
            <a:r>
              <a:rPr lang="pl-PL" sz="6000" b="1">
                <a:solidFill>
                  <a:schemeClr val="bg1"/>
                </a:solidFill>
              </a:rPr>
              <a:t>Zarobki</a:t>
            </a:r>
            <a:endParaRPr lang="pl-PL" sz="6000">
              <a:solidFill>
                <a:schemeClr val="bg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F04CC1AD-2EB0-483E-DAD6-6DD8D8922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chemeClr val="bg1"/>
                </a:solidFill>
              </a:rPr>
              <a:t>2024 – </a:t>
            </a:r>
            <a:r>
              <a:rPr lang="en-US" sz="2000" err="1">
                <a:solidFill>
                  <a:schemeClr val="bg1"/>
                </a:solidFill>
              </a:rPr>
              <a:t>pierwszy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rok</a:t>
            </a:r>
            <a:r>
              <a:rPr lang="en-US" sz="2000">
                <a:solidFill>
                  <a:schemeClr val="bg1"/>
                </a:solidFill>
              </a:rPr>
              <a:t> w </a:t>
            </a:r>
            <a:r>
              <a:rPr lang="en-US" sz="2000" err="1">
                <a:solidFill>
                  <a:schemeClr val="bg1"/>
                </a:solidFill>
              </a:rPr>
              <a:t>którym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firma</a:t>
            </a:r>
            <a:r>
              <a:rPr lang="en-US" sz="2000">
                <a:solidFill>
                  <a:schemeClr val="bg1"/>
                </a:solidFill>
              </a:rPr>
              <a:t> ma </a:t>
            </a:r>
            <a:r>
              <a:rPr lang="en-US" sz="2000" err="1">
                <a:solidFill>
                  <a:schemeClr val="bg1"/>
                </a:solidFill>
              </a:rPr>
              <a:t>dodatni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dochód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operacyjny</a:t>
            </a:r>
            <a:r>
              <a:rPr lang="en-US" sz="2000">
                <a:solidFill>
                  <a:schemeClr val="bg1"/>
                </a:solidFill>
              </a:rPr>
              <a:t> (</a:t>
            </a:r>
            <a:r>
              <a:rPr lang="en-US" sz="2000" err="1">
                <a:solidFill>
                  <a:schemeClr val="bg1"/>
                </a:solidFill>
              </a:rPr>
              <a:t>założona</a:t>
            </a:r>
            <a:r>
              <a:rPr lang="en-US" sz="2000">
                <a:solidFill>
                  <a:schemeClr val="bg1"/>
                </a:solidFill>
              </a:rPr>
              <a:t> w 2008) </a:t>
            </a:r>
          </a:p>
          <a:p>
            <a:pPr marL="0" indent="0">
              <a:buNone/>
            </a:pPr>
            <a:endParaRPr lang="en-US" sz="20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err="1">
                <a:solidFill>
                  <a:schemeClr val="bg1"/>
                </a:solidFill>
              </a:rPr>
              <a:t>Utrzymuje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się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na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rynku</a:t>
            </a:r>
            <a:r>
              <a:rPr lang="en-US" sz="2000">
                <a:solidFill>
                  <a:schemeClr val="bg1"/>
                </a:solidFill>
              </a:rPr>
              <a:t> </a:t>
            </a:r>
            <a:r>
              <a:rPr lang="en-US" sz="2000" err="1">
                <a:solidFill>
                  <a:schemeClr val="bg1"/>
                </a:solidFill>
              </a:rPr>
              <a:t>oraz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wykonuje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ekspansje</a:t>
            </a:r>
            <a:r>
              <a:rPr lang="en-US" sz="2000">
                <a:solidFill>
                  <a:schemeClr val="bg1"/>
                </a:solidFill>
              </a:rPr>
              <a:t> </a:t>
            </a:r>
            <a:r>
              <a:rPr lang="en-US" sz="2000" err="1">
                <a:solidFill>
                  <a:schemeClr val="bg1"/>
                </a:solidFill>
              </a:rPr>
              <a:t>dzięki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pomocy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err="1">
                <a:solidFill>
                  <a:schemeClr val="bg1"/>
                </a:solidFill>
              </a:rPr>
              <a:t>inwestorów</a:t>
            </a:r>
          </a:p>
        </p:txBody>
      </p:sp>
      <p:pic>
        <p:nvPicPr>
          <p:cNvPr id="4" name="Symbol zastępczy zawartości 3" descr="Posty otagowane jako zarobki artystów Spotify na CGM.pl">
            <a:extLst>
              <a:ext uri="{FF2B5EF4-FFF2-40B4-BE49-F238E27FC236}">
                <a16:creationId xmlns:a16="http://schemas.microsoft.com/office/drawing/2014/main" id="{BFB0C486-DB88-F4F8-C238-A874C0F448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195" b="-2"/>
          <a:stretch/>
        </p:blipFill>
        <p:spPr>
          <a:xfrm>
            <a:off x="5937625" y="1"/>
            <a:ext cx="6254375" cy="3746366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A240C79-242E-4918-9F28-B101847D1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2277" y="3386960"/>
            <a:ext cx="5669723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Symbol zastępczy zawartości 4" descr="Obraz zawierający tekst, diagram, linia, Prostokąt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AE3CD2EF-3B89-6D10-FAC5-37DAFBC5B7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192" r="-2" b="1797"/>
          <a:stretch/>
        </p:blipFill>
        <p:spPr>
          <a:xfrm>
            <a:off x="5934449" y="3104110"/>
            <a:ext cx="6257551" cy="375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97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F1F0AE8-7F46-ECC7-3597-DF454E9FD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pl-PL" sz="5400"/>
              <a:t>Zarobki artystów na Spotify</a:t>
            </a:r>
          </a:p>
        </p:txBody>
      </p:sp>
      <p:sp>
        <p:nvSpPr>
          <p:cNvPr id="6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8">
            <a:extLst>
              <a:ext uri="{FF2B5EF4-FFF2-40B4-BE49-F238E27FC236}">
                <a16:creationId xmlns:a16="http://schemas.microsoft.com/office/drawing/2014/main" id="{AFE8A4F4-EC89-150C-8715-9073326E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849" y="2696855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b="1" err="1"/>
              <a:t>Zależne</a:t>
            </a:r>
            <a:r>
              <a:rPr lang="en-US" sz="2200" b="1"/>
              <a:t> od:</a:t>
            </a:r>
            <a:endParaRPr lang="pl-PL" b="1"/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b="1"/>
              <a:t>-</a:t>
            </a:r>
            <a:r>
              <a:rPr lang="en-US" sz="2200" b="1" err="1"/>
              <a:t>Ilości</a:t>
            </a:r>
            <a:r>
              <a:rPr lang="en-US" sz="2200" b="1"/>
              <a:t> </a:t>
            </a:r>
            <a:r>
              <a:rPr lang="en-US" sz="2200" b="1" err="1"/>
              <a:t>odtworzeń</a:t>
            </a:r>
            <a:r>
              <a:rPr lang="en-US" sz="2200" b="1"/>
              <a:t> 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b="1"/>
              <a:t>-</a:t>
            </a:r>
            <a:r>
              <a:rPr lang="en-US" sz="2200" b="1" err="1"/>
              <a:t>Lokalizacji</a:t>
            </a:r>
            <a:r>
              <a:rPr lang="en-US" sz="2200" b="1"/>
              <a:t> </a:t>
            </a:r>
            <a:r>
              <a:rPr lang="en-US" sz="2200" b="1" err="1"/>
              <a:t>i</a:t>
            </a:r>
            <a:r>
              <a:rPr lang="en-US" sz="2200" b="1"/>
              <a:t> </a:t>
            </a:r>
            <a:r>
              <a:rPr lang="en-US" sz="2200" b="1" err="1"/>
              <a:t>statusu</a:t>
            </a:r>
            <a:r>
              <a:rPr lang="en-US" sz="2200" b="1"/>
              <a:t> </a:t>
            </a:r>
            <a:r>
              <a:rPr lang="en-US" sz="2200" b="1" err="1"/>
              <a:t>użytkownika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b="1"/>
              <a:t>-</a:t>
            </a:r>
            <a:r>
              <a:rPr lang="en-US" sz="2200" b="1" err="1"/>
              <a:t>Długości</a:t>
            </a:r>
            <a:r>
              <a:rPr lang="en-US" sz="2200" b="1"/>
              <a:t> </a:t>
            </a:r>
            <a:r>
              <a:rPr lang="en-US" sz="2200" b="1" err="1"/>
              <a:t>utworu</a:t>
            </a: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200" b="1"/>
              <a:t>-</a:t>
            </a:r>
            <a:r>
              <a:rPr lang="en-US" sz="2200" b="1" err="1"/>
              <a:t>Umowy</a:t>
            </a:r>
            <a:r>
              <a:rPr lang="en-US" sz="2200" b="1"/>
              <a:t> z </a:t>
            </a:r>
            <a:r>
              <a:rPr lang="en-US" sz="2200" b="1" err="1"/>
              <a:t>wytwórnią</a:t>
            </a:r>
          </a:p>
        </p:txBody>
      </p:sp>
      <p:pic>
        <p:nvPicPr>
          <p:cNvPr id="5" name="Obraz 4" descr="Obraz zawierający tekst, zrzut ekranu, Czcionka, numer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2929A062-58F0-EEC6-1820-912970308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784" y="1407677"/>
            <a:ext cx="7181958" cy="2034979"/>
          </a:xfrm>
          <a:prstGeom prst="rect">
            <a:avLst/>
          </a:prstGeom>
        </p:spPr>
      </p:pic>
      <p:pic>
        <p:nvPicPr>
          <p:cNvPr id="4" name="Symbol zastępczy zawartości 3" descr="Obraz zawierający tekst, zrzut ekranu, Czcionka, numer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0D335C6F-C405-5666-8156-C5341CF84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013" y="3956684"/>
            <a:ext cx="7207212" cy="168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6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F0DE8AB-2EBE-47C6-5B35-29D6832C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60" y="5279511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Jak Spotify wie czego chcemy słuchać?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362473D-E37F-82BE-DDDC-F7949C031300}"/>
              </a:ext>
            </a:extLst>
          </p:cNvPr>
          <p:cNvSpPr txBox="1"/>
          <p:nvPr/>
        </p:nvSpPr>
        <p:spPr>
          <a:xfrm>
            <a:off x="2426447" y="6019391"/>
            <a:ext cx="7315199" cy="36512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System zbierający dane uczy się czego słuchamy w celu personalizacji dalszych treści</a:t>
            </a:r>
          </a:p>
        </p:txBody>
      </p:sp>
      <p:pic>
        <p:nvPicPr>
          <p:cNvPr id="7" name="Symbol zastępczy zawartości 6" descr="Spotify AI tells you how bad your music taste is | CNN">
            <a:extLst>
              <a:ext uri="{FF2B5EF4-FFF2-40B4-BE49-F238E27FC236}">
                <a16:creationId xmlns:a16="http://schemas.microsoft.com/office/drawing/2014/main" id="{BAA7B4C5-514C-D136-A3E1-3B598C11E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850" b="10315"/>
          <a:stretch/>
        </p:blipFill>
        <p:spPr>
          <a:xfrm>
            <a:off x="20" y="10"/>
            <a:ext cx="12191979" cy="5886523"/>
          </a:xfrm>
          <a:custGeom>
            <a:avLst/>
            <a:gdLst/>
            <a:ahLst/>
            <a:cxnLst/>
            <a:rect l="l" t="t" r="r" b="b"/>
            <a:pathLst>
              <a:path w="12191999" h="5886533">
                <a:moveTo>
                  <a:pt x="4721173" y="4907914"/>
                </a:moveTo>
                <a:lnTo>
                  <a:pt x="4722109" y="4908125"/>
                </a:lnTo>
                <a:cubicBezTo>
                  <a:pt x="4721143" y="4908767"/>
                  <a:pt x="4718263" y="4909373"/>
                  <a:pt x="4717199" y="4909396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751311"/>
                </a:lnTo>
                <a:lnTo>
                  <a:pt x="12140860" y="5770509"/>
                </a:lnTo>
                <a:cubicBezTo>
                  <a:pt x="12126656" y="5772723"/>
                  <a:pt x="12093589" y="5827925"/>
                  <a:pt x="12080161" y="5826358"/>
                </a:cubicBezTo>
                <a:cubicBezTo>
                  <a:pt x="11978188" y="5850511"/>
                  <a:pt x="11967361" y="5873564"/>
                  <a:pt x="11917885" y="5861578"/>
                </a:cubicBezTo>
                <a:cubicBezTo>
                  <a:pt x="11872779" y="5859863"/>
                  <a:pt x="11928861" y="5896778"/>
                  <a:pt x="11894610" y="5883738"/>
                </a:cubicBezTo>
                <a:cubicBezTo>
                  <a:pt x="11860359" y="5870698"/>
                  <a:pt x="11736091" y="5807232"/>
                  <a:pt x="11712379" y="5783337"/>
                </a:cubicBezTo>
                <a:cubicBezTo>
                  <a:pt x="11688667" y="5759442"/>
                  <a:pt x="11627912" y="5782933"/>
                  <a:pt x="11585366" y="5740371"/>
                </a:cubicBezTo>
                <a:lnTo>
                  <a:pt x="11516470" y="5663679"/>
                </a:lnTo>
                <a:cubicBezTo>
                  <a:pt x="11468274" y="5661847"/>
                  <a:pt x="11507335" y="5626593"/>
                  <a:pt x="11462692" y="5610127"/>
                </a:cubicBezTo>
                <a:cubicBezTo>
                  <a:pt x="11417567" y="5608500"/>
                  <a:pt x="11408021" y="5556613"/>
                  <a:pt x="11369712" y="5548654"/>
                </a:cubicBezTo>
                <a:cubicBezTo>
                  <a:pt x="11354317" y="5554704"/>
                  <a:pt x="11288328" y="5499810"/>
                  <a:pt x="11273969" y="5488986"/>
                </a:cubicBezTo>
                <a:cubicBezTo>
                  <a:pt x="11231913" y="5490378"/>
                  <a:pt x="11221973" y="5480544"/>
                  <a:pt x="11195084" y="5467967"/>
                </a:cubicBezTo>
                <a:cubicBezTo>
                  <a:pt x="11164086" y="5497749"/>
                  <a:pt x="11171649" y="5471790"/>
                  <a:pt x="11143408" y="5468614"/>
                </a:cubicBezTo>
                <a:cubicBezTo>
                  <a:pt x="11125906" y="5464975"/>
                  <a:pt x="11102603" y="5460835"/>
                  <a:pt x="11085935" y="5459365"/>
                </a:cubicBezTo>
                <a:cubicBezTo>
                  <a:pt x="11057493" y="5459661"/>
                  <a:pt x="11029906" y="5441496"/>
                  <a:pt x="11030953" y="5456484"/>
                </a:cubicBezTo>
                <a:cubicBezTo>
                  <a:pt x="11007784" y="5459001"/>
                  <a:pt x="10982005" y="5463178"/>
                  <a:pt x="10951060" y="5461240"/>
                </a:cubicBezTo>
                <a:cubicBezTo>
                  <a:pt x="10885365" y="5424406"/>
                  <a:pt x="10915288" y="5460968"/>
                  <a:pt x="10857721" y="5448157"/>
                </a:cubicBezTo>
                <a:cubicBezTo>
                  <a:pt x="10806646" y="5435790"/>
                  <a:pt x="10707075" y="5402712"/>
                  <a:pt x="10644616" y="5387039"/>
                </a:cubicBezTo>
                <a:cubicBezTo>
                  <a:pt x="10616446" y="5382224"/>
                  <a:pt x="10558603" y="5371613"/>
                  <a:pt x="10519277" y="5366793"/>
                </a:cubicBezTo>
                <a:cubicBezTo>
                  <a:pt x="10495461" y="5368312"/>
                  <a:pt x="10473830" y="5354868"/>
                  <a:pt x="10445981" y="5364735"/>
                </a:cubicBezTo>
                <a:cubicBezTo>
                  <a:pt x="10436536" y="5368773"/>
                  <a:pt x="10409281" y="5367966"/>
                  <a:pt x="10383865" y="5360888"/>
                </a:cubicBezTo>
                <a:cubicBezTo>
                  <a:pt x="10374827" y="5369095"/>
                  <a:pt x="10347864" y="5360432"/>
                  <a:pt x="10336852" y="5360277"/>
                </a:cubicBezTo>
                <a:cubicBezTo>
                  <a:pt x="10323586" y="5366987"/>
                  <a:pt x="10274741" y="5357921"/>
                  <a:pt x="10261098" y="5350526"/>
                </a:cubicBezTo>
                <a:lnTo>
                  <a:pt x="10126497" y="5339011"/>
                </a:lnTo>
                <a:lnTo>
                  <a:pt x="10082166" y="5336916"/>
                </a:lnTo>
                <a:cubicBezTo>
                  <a:pt x="10074567" y="5338985"/>
                  <a:pt x="10046860" y="5337657"/>
                  <a:pt x="10039237" y="5338580"/>
                </a:cubicBezTo>
                <a:cubicBezTo>
                  <a:pt x="9998458" y="5328479"/>
                  <a:pt x="9984394" y="5327989"/>
                  <a:pt x="9960016" y="5323065"/>
                </a:cubicBezTo>
                <a:cubicBezTo>
                  <a:pt x="9918980" y="5322923"/>
                  <a:pt x="9888741" y="5326122"/>
                  <a:pt x="9847789" y="5316297"/>
                </a:cubicBezTo>
                <a:lnTo>
                  <a:pt x="9728306" y="5296090"/>
                </a:lnTo>
                <a:cubicBezTo>
                  <a:pt x="9675056" y="5305676"/>
                  <a:pt x="9602035" y="5297282"/>
                  <a:pt x="9584504" y="5284670"/>
                </a:cubicBezTo>
                <a:cubicBezTo>
                  <a:pt x="9518952" y="5270394"/>
                  <a:pt x="9415429" y="5244268"/>
                  <a:pt x="9343049" y="5238968"/>
                </a:cubicBezTo>
                <a:lnTo>
                  <a:pt x="9231367" y="5187063"/>
                </a:lnTo>
                <a:lnTo>
                  <a:pt x="9194807" y="5176984"/>
                </a:lnTo>
                <a:lnTo>
                  <a:pt x="9189243" y="5167745"/>
                </a:lnTo>
                <a:lnTo>
                  <a:pt x="9151229" y="5156543"/>
                </a:lnTo>
                <a:lnTo>
                  <a:pt x="9150207" y="5157608"/>
                </a:lnTo>
                <a:cubicBezTo>
                  <a:pt x="9147045" y="5159739"/>
                  <a:pt x="9143081" y="5160831"/>
                  <a:pt x="9137315" y="5159777"/>
                </a:cubicBezTo>
                <a:cubicBezTo>
                  <a:pt x="9138862" y="5179261"/>
                  <a:pt x="9130952" y="5165972"/>
                  <a:pt x="9113809" y="5161143"/>
                </a:cubicBezTo>
                <a:cubicBezTo>
                  <a:pt x="9112388" y="5190326"/>
                  <a:pt x="9068114" y="5155892"/>
                  <a:pt x="9053450" y="5169457"/>
                </a:cubicBezTo>
                <a:lnTo>
                  <a:pt x="9005483" y="5166172"/>
                </a:lnTo>
                <a:lnTo>
                  <a:pt x="9005198" y="5166412"/>
                </a:lnTo>
                <a:cubicBezTo>
                  <a:pt x="9003143" y="5166632"/>
                  <a:pt x="9000324" y="5166304"/>
                  <a:pt x="8996229" y="5165201"/>
                </a:cubicBezTo>
                <a:lnTo>
                  <a:pt x="8990391" y="5163140"/>
                </a:lnTo>
                <a:lnTo>
                  <a:pt x="8974334" y="5159914"/>
                </a:lnTo>
                <a:lnTo>
                  <a:pt x="8968008" y="5160614"/>
                </a:lnTo>
                <a:lnTo>
                  <a:pt x="8963045" y="5162839"/>
                </a:lnTo>
                <a:cubicBezTo>
                  <a:pt x="8954690" y="5154888"/>
                  <a:pt x="8955517" y="5145940"/>
                  <a:pt x="8928985" y="5166027"/>
                </a:cubicBezTo>
                <a:cubicBezTo>
                  <a:pt x="8898031" y="5165007"/>
                  <a:pt x="8789300" y="5150352"/>
                  <a:pt x="8752441" y="5146795"/>
                </a:cubicBezTo>
                <a:cubicBezTo>
                  <a:pt x="8719819" y="5136075"/>
                  <a:pt x="8748194" y="5149736"/>
                  <a:pt x="8707844" y="5144694"/>
                </a:cubicBezTo>
                <a:cubicBezTo>
                  <a:pt x="8671606" y="5125159"/>
                  <a:pt x="8639142" y="5141599"/>
                  <a:pt x="8596068" y="5136122"/>
                </a:cubicBezTo>
                <a:lnTo>
                  <a:pt x="8525227" y="5150964"/>
                </a:lnTo>
                <a:lnTo>
                  <a:pt x="8510980" y="5145049"/>
                </a:lnTo>
                <a:lnTo>
                  <a:pt x="8506164" y="5142048"/>
                </a:lnTo>
                <a:cubicBezTo>
                  <a:pt x="8502646" y="5140271"/>
                  <a:pt x="8500045" y="5139460"/>
                  <a:pt x="8497965" y="5139310"/>
                </a:cubicBezTo>
                <a:lnTo>
                  <a:pt x="8497591" y="5139489"/>
                </a:lnTo>
                <a:lnTo>
                  <a:pt x="8490246" y="5136439"/>
                </a:lnTo>
                <a:lnTo>
                  <a:pt x="8367179" y="5122397"/>
                </a:lnTo>
                <a:cubicBezTo>
                  <a:pt x="8362021" y="5120372"/>
                  <a:pt x="8357730" y="5120720"/>
                  <a:pt x="8353796" y="5122203"/>
                </a:cubicBezTo>
                <a:lnTo>
                  <a:pt x="8352369" y="5123043"/>
                </a:lnTo>
                <a:lnTo>
                  <a:pt x="8320101" y="5105625"/>
                </a:lnTo>
                <a:lnTo>
                  <a:pt x="8314429" y="5105299"/>
                </a:lnTo>
                <a:lnTo>
                  <a:pt x="8295170" y="5091404"/>
                </a:lnTo>
                <a:lnTo>
                  <a:pt x="8284273" y="5085581"/>
                </a:lnTo>
                <a:lnTo>
                  <a:pt x="8283146" y="5081138"/>
                </a:lnTo>
                <a:cubicBezTo>
                  <a:pt x="8280842" y="5077893"/>
                  <a:pt x="8276148" y="5075245"/>
                  <a:pt x="8266072" y="5073963"/>
                </a:cubicBezTo>
                <a:lnTo>
                  <a:pt x="8263373" y="5074193"/>
                </a:lnTo>
                <a:lnTo>
                  <a:pt x="8252030" y="5064350"/>
                </a:lnTo>
                <a:cubicBezTo>
                  <a:pt x="8248856" y="5060500"/>
                  <a:pt x="8246644" y="5056218"/>
                  <a:pt x="8245831" y="5051358"/>
                </a:cubicBezTo>
                <a:cubicBezTo>
                  <a:pt x="8181824" y="5054265"/>
                  <a:pt x="8147127" y="5020143"/>
                  <a:pt x="8090268" y="5005197"/>
                </a:cubicBezTo>
                <a:cubicBezTo>
                  <a:pt x="8025464" y="4982055"/>
                  <a:pt x="7967067" y="4960819"/>
                  <a:pt x="7905404" y="4963224"/>
                </a:cubicBezTo>
                <a:cubicBezTo>
                  <a:pt x="7835116" y="4948312"/>
                  <a:pt x="7780962" y="4946081"/>
                  <a:pt x="7718741" y="4937509"/>
                </a:cubicBezTo>
                <a:lnTo>
                  <a:pt x="7614343" y="4940980"/>
                </a:lnTo>
                <a:lnTo>
                  <a:pt x="7527539" y="4935152"/>
                </a:lnTo>
                <a:lnTo>
                  <a:pt x="7519567" y="4932599"/>
                </a:lnTo>
                <a:cubicBezTo>
                  <a:pt x="7513989" y="4931260"/>
                  <a:pt x="7510169" y="4930910"/>
                  <a:pt x="7507408" y="4931264"/>
                </a:cubicBezTo>
                <a:lnTo>
                  <a:pt x="7507036" y="4931591"/>
                </a:lnTo>
                <a:lnTo>
                  <a:pt x="7495791" y="4929639"/>
                </a:lnTo>
                <a:cubicBezTo>
                  <a:pt x="7476982" y="4925521"/>
                  <a:pt x="7422524" y="4942937"/>
                  <a:pt x="7405387" y="4937744"/>
                </a:cubicBezTo>
                <a:cubicBezTo>
                  <a:pt x="7374785" y="4940694"/>
                  <a:pt x="7333986" y="4941799"/>
                  <a:pt x="7312176" y="4947339"/>
                </a:cubicBezTo>
                <a:lnTo>
                  <a:pt x="7310849" y="4948781"/>
                </a:lnTo>
                <a:lnTo>
                  <a:pt x="7218556" y="4923532"/>
                </a:lnTo>
                <a:lnTo>
                  <a:pt x="7201098" y="4918982"/>
                </a:lnTo>
                <a:lnTo>
                  <a:pt x="7197000" y="4913624"/>
                </a:lnTo>
                <a:cubicBezTo>
                  <a:pt x="7192108" y="4910101"/>
                  <a:pt x="7184502" y="4907962"/>
                  <a:pt x="7170804" y="4908976"/>
                </a:cubicBezTo>
                <a:lnTo>
                  <a:pt x="7096984" y="4896748"/>
                </a:lnTo>
                <a:cubicBezTo>
                  <a:pt x="7061144" y="4895770"/>
                  <a:pt x="7050185" y="4894793"/>
                  <a:pt x="7018492" y="4897122"/>
                </a:cubicBezTo>
                <a:cubicBezTo>
                  <a:pt x="6937524" y="4886184"/>
                  <a:pt x="6943641" y="4862018"/>
                  <a:pt x="6904142" y="4867616"/>
                </a:cubicBezTo>
                <a:cubicBezTo>
                  <a:pt x="6871918" y="4872824"/>
                  <a:pt x="6787985" y="4853750"/>
                  <a:pt x="6708218" y="4839661"/>
                </a:cubicBezTo>
                <a:cubicBezTo>
                  <a:pt x="6649102" y="4830206"/>
                  <a:pt x="6628102" y="4816105"/>
                  <a:pt x="6549451" y="4810885"/>
                </a:cubicBezTo>
                <a:cubicBezTo>
                  <a:pt x="6472150" y="4766795"/>
                  <a:pt x="6409692" y="4790518"/>
                  <a:pt x="6317556" y="4764085"/>
                </a:cubicBezTo>
                <a:cubicBezTo>
                  <a:pt x="6297547" y="4748563"/>
                  <a:pt x="6209288" y="4765756"/>
                  <a:pt x="6168670" y="4761998"/>
                </a:cubicBezTo>
                <a:cubicBezTo>
                  <a:pt x="6128052" y="4758240"/>
                  <a:pt x="6090536" y="4744692"/>
                  <a:pt x="6073844" y="4741536"/>
                </a:cubicBezTo>
                <a:lnTo>
                  <a:pt x="6068526" y="4743073"/>
                </a:lnTo>
                <a:lnTo>
                  <a:pt x="6048634" y="4742390"/>
                </a:lnTo>
                <a:lnTo>
                  <a:pt x="6041279" y="4750739"/>
                </a:lnTo>
                <a:lnTo>
                  <a:pt x="6010088" y="4755832"/>
                </a:lnTo>
                <a:cubicBezTo>
                  <a:pt x="5998677" y="4756419"/>
                  <a:pt x="5970124" y="4755506"/>
                  <a:pt x="5957373" y="4752188"/>
                </a:cubicBezTo>
                <a:lnTo>
                  <a:pt x="5758915" y="4736496"/>
                </a:lnTo>
                <a:lnTo>
                  <a:pt x="5626957" y="4735473"/>
                </a:lnTo>
                <a:lnTo>
                  <a:pt x="5470902" y="4749493"/>
                </a:lnTo>
                <a:cubicBezTo>
                  <a:pt x="5478131" y="4762521"/>
                  <a:pt x="5439006" y="4748455"/>
                  <a:pt x="5432757" y="4760746"/>
                </a:cubicBezTo>
                <a:cubicBezTo>
                  <a:pt x="5429365" y="4770778"/>
                  <a:pt x="5391824" y="4775462"/>
                  <a:pt x="5381664" y="4778448"/>
                </a:cubicBezTo>
                <a:lnTo>
                  <a:pt x="5261760" y="4798865"/>
                </a:lnTo>
                <a:cubicBezTo>
                  <a:pt x="5251595" y="4799049"/>
                  <a:pt x="5230547" y="4807359"/>
                  <a:pt x="5222959" y="4809989"/>
                </a:cubicBezTo>
                <a:lnTo>
                  <a:pt x="5174657" y="4812979"/>
                </a:lnTo>
                <a:lnTo>
                  <a:pt x="5156551" y="4820202"/>
                </a:lnTo>
                <a:lnTo>
                  <a:pt x="5142595" y="4823602"/>
                </a:lnTo>
                <a:lnTo>
                  <a:pt x="5139593" y="4825703"/>
                </a:lnTo>
                <a:cubicBezTo>
                  <a:pt x="5133873" y="4829743"/>
                  <a:pt x="5128076" y="4833554"/>
                  <a:pt x="5121656" y="4836556"/>
                </a:cubicBezTo>
                <a:cubicBezTo>
                  <a:pt x="5108317" y="4807937"/>
                  <a:pt x="5064853" y="4857373"/>
                  <a:pt x="5065787" y="4829985"/>
                </a:cubicBezTo>
                <a:cubicBezTo>
                  <a:pt x="5028193" y="4841501"/>
                  <a:pt x="5038944" y="4812412"/>
                  <a:pt x="5011510" y="4846366"/>
                </a:cubicBezTo>
                <a:cubicBezTo>
                  <a:pt x="4937023" y="4845983"/>
                  <a:pt x="4916353" y="4832976"/>
                  <a:pt x="4840437" y="4870383"/>
                </a:cubicBezTo>
                <a:cubicBezTo>
                  <a:pt x="4806739" y="4887025"/>
                  <a:pt x="4784106" y="4898171"/>
                  <a:pt x="4762444" y="4898151"/>
                </a:cubicBezTo>
                <a:cubicBezTo>
                  <a:pt x="4741323" y="4902652"/>
                  <a:pt x="4729481" y="4905474"/>
                  <a:pt x="4723182" y="4907166"/>
                </a:cubicBezTo>
                <a:lnTo>
                  <a:pt x="4721173" y="4907914"/>
                </a:lnTo>
                <a:lnTo>
                  <a:pt x="4715524" y="4906639"/>
                </a:lnTo>
                <a:cubicBezTo>
                  <a:pt x="4680148" y="4913595"/>
                  <a:pt x="4524744" y="4914403"/>
                  <a:pt x="4515810" y="4916541"/>
                </a:cubicBezTo>
                <a:cubicBezTo>
                  <a:pt x="4457819" y="4929653"/>
                  <a:pt x="4462659" y="4930394"/>
                  <a:pt x="4428539" y="4927192"/>
                </a:cubicBezTo>
                <a:cubicBezTo>
                  <a:pt x="4423303" y="4923821"/>
                  <a:pt x="4368974" y="4930115"/>
                  <a:pt x="4362872" y="4928538"/>
                </a:cubicBezTo>
                <a:lnTo>
                  <a:pt x="4316962" y="4921923"/>
                </a:lnTo>
                <a:lnTo>
                  <a:pt x="4315106" y="4923264"/>
                </a:lnTo>
                <a:cubicBezTo>
                  <a:pt x="4306123" y="4926635"/>
                  <a:pt x="4299993" y="4926634"/>
                  <a:pt x="4295140" y="4925143"/>
                </a:cubicBezTo>
                <a:lnTo>
                  <a:pt x="4290059" y="4922226"/>
                </a:lnTo>
                <a:lnTo>
                  <a:pt x="4276138" y="4922472"/>
                </a:lnTo>
                <a:lnTo>
                  <a:pt x="4248113" y="4920148"/>
                </a:lnTo>
                <a:lnTo>
                  <a:pt x="4202046" y="4922943"/>
                </a:lnTo>
                <a:cubicBezTo>
                  <a:pt x="4201945" y="4923363"/>
                  <a:pt x="4201842" y="4923782"/>
                  <a:pt x="4201741" y="4924202"/>
                </a:cubicBezTo>
                <a:cubicBezTo>
                  <a:pt x="4200116" y="4927039"/>
                  <a:pt x="4197140" y="4929158"/>
                  <a:pt x="4191245" y="4929836"/>
                </a:cubicBezTo>
                <a:cubicBezTo>
                  <a:pt x="4204212" y="4947125"/>
                  <a:pt x="4161274" y="4945230"/>
                  <a:pt x="4142742" y="4945701"/>
                </a:cubicBezTo>
                <a:cubicBezTo>
                  <a:pt x="4124717" y="4952767"/>
                  <a:pt x="4099099" y="4966347"/>
                  <a:pt x="4083094" y="4972234"/>
                </a:cubicBezTo>
                <a:lnTo>
                  <a:pt x="4074543" y="4973069"/>
                </a:lnTo>
                <a:cubicBezTo>
                  <a:pt x="4074504" y="4973170"/>
                  <a:pt x="4074463" y="4973269"/>
                  <a:pt x="4074424" y="4973368"/>
                </a:cubicBezTo>
                <a:cubicBezTo>
                  <a:pt x="4072678" y="4974152"/>
                  <a:pt x="4069906" y="4974653"/>
                  <a:pt x="4065507" y="4974812"/>
                </a:cubicBezTo>
                <a:lnTo>
                  <a:pt x="4058951" y="4974594"/>
                </a:lnTo>
                <a:lnTo>
                  <a:pt x="4042361" y="4976215"/>
                </a:lnTo>
                <a:lnTo>
                  <a:pt x="4036993" y="4978649"/>
                </a:lnTo>
                <a:lnTo>
                  <a:pt x="4035360" y="4982316"/>
                </a:lnTo>
                <a:lnTo>
                  <a:pt x="4033775" y="4982081"/>
                </a:lnTo>
                <a:cubicBezTo>
                  <a:pt x="4021424" y="4977217"/>
                  <a:pt x="4016874" y="4968841"/>
                  <a:pt x="4004535" y="4994649"/>
                </a:cubicBezTo>
                <a:cubicBezTo>
                  <a:pt x="3976667" y="4987584"/>
                  <a:pt x="3972977" y="5002913"/>
                  <a:pt x="3936843" y="5012106"/>
                </a:cubicBezTo>
                <a:cubicBezTo>
                  <a:pt x="3920506" y="5004382"/>
                  <a:pt x="3908535" y="5009071"/>
                  <a:pt x="3897272" y="5017761"/>
                </a:cubicBezTo>
                <a:cubicBezTo>
                  <a:pt x="3861092" y="5017265"/>
                  <a:pt x="3829628" y="5031135"/>
                  <a:pt x="3789757" y="5037999"/>
                </a:cubicBezTo>
                <a:cubicBezTo>
                  <a:pt x="3741007" y="5052705"/>
                  <a:pt x="3725129" y="5054682"/>
                  <a:pt x="3682510" y="5061922"/>
                </a:cubicBezTo>
                <a:lnTo>
                  <a:pt x="3610032" y="5094193"/>
                </a:lnTo>
                <a:lnTo>
                  <a:pt x="3603852" y="5092831"/>
                </a:lnTo>
                <a:cubicBezTo>
                  <a:pt x="3599580" y="5092212"/>
                  <a:pt x="3596726" y="5092212"/>
                  <a:pt x="3594733" y="5092667"/>
                </a:cubicBezTo>
                <a:lnTo>
                  <a:pt x="3594498" y="5092936"/>
                </a:lnTo>
                <a:lnTo>
                  <a:pt x="3585975" y="5092246"/>
                </a:lnTo>
                <a:cubicBezTo>
                  <a:pt x="3571623" y="5090455"/>
                  <a:pt x="3549389" y="5104654"/>
                  <a:pt x="3536132" y="5101945"/>
                </a:cubicBezTo>
                <a:cubicBezTo>
                  <a:pt x="3513940" y="5106241"/>
                  <a:pt x="3488622" y="5099976"/>
                  <a:pt x="3473220" y="5105606"/>
                </a:cubicBezTo>
                <a:lnTo>
                  <a:pt x="3400725" y="5117654"/>
                </a:lnTo>
                <a:lnTo>
                  <a:pt x="3375935" y="5106247"/>
                </a:lnTo>
                <a:lnTo>
                  <a:pt x="3348219" y="5109860"/>
                </a:lnTo>
                <a:cubicBezTo>
                  <a:pt x="3337206" y="5110533"/>
                  <a:pt x="3327054" y="5111295"/>
                  <a:pt x="3319639" y="5114795"/>
                </a:cubicBezTo>
                <a:lnTo>
                  <a:pt x="3248529" y="5133347"/>
                </a:lnTo>
                <a:lnTo>
                  <a:pt x="3210308" y="5119794"/>
                </a:lnTo>
                <a:cubicBezTo>
                  <a:pt x="3206088" y="5117870"/>
                  <a:pt x="3200152" y="5117326"/>
                  <a:pt x="3190375" y="5119915"/>
                </a:cubicBezTo>
                <a:lnTo>
                  <a:pt x="3188145" y="5121096"/>
                </a:lnTo>
                <a:cubicBezTo>
                  <a:pt x="3182625" y="5119116"/>
                  <a:pt x="3141856" y="5121682"/>
                  <a:pt x="3108596" y="5122416"/>
                </a:cubicBezTo>
                <a:cubicBezTo>
                  <a:pt x="3055968" y="5124842"/>
                  <a:pt x="3048940" y="5117475"/>
                  <a:pt x="2988584" y="5125502"/>
                </a:cubicBezTo>
                <a:cubicBezTo>
                  <a:pt x="2928853" y="5129690"/>
                  <a:pt x="2917951" y="5124649"/>
                  <a:pt x="2876540" y="5133019"/>
                </a:cubicBezTo>
                <a:lnTo>
                  <a:pt x="2626864" y="5133771"/>
                </a:lnTo>
                <a:cubicBezTo>
                  <a:pt x="2562348" y="5111858"/>
                  <a:pt x="2563422" y="5142456"/>
                  <a:pt x="2491422" y="5135486"/>
                </a:cubicBezTo>
                <a:cubicBezTo>
                  <a:pt x="2433091" y="5200962"/>
                  <a:pt x="2455709" y="5160483"/>
                  <a:pt x="2415617" y="5168715"/>
                </a:cubicBezTo>
                <a:lnTo>
                  <a:pt x="2290098" y="5166151"/>
                </a:lnTo>
                <a:cubicBezTo>
                  <a:pt x="2257057" y="5152522"/>
                  <a:pt x="2202458" y="5187690"/>
                  <a:pt x="2161714" y="5169302"/>
                </a:cubicBezTo>
                <a:cubicBezTo>
                  <a:pt x="2122714" y="5172302"/>
                  <a:pt x="2080450" y="5180350"/>
                  <a:pt x="2056089" y="5184144"/>
                </a:cubicBezTo>
                <a:cubicBezTo>
                  <a:pt x="2019828" y="5191108"/>
                  <a:pt x="1978839" y="5203797"/>
                  <a:pt x="1944153" y="5211084"/>
                </a:cubicBezTo>
                <a:cubicBezTo>
                  <a:pt x="1925867" y="5199079"/>
                  <a:pt x="1896027" y="5224183"/>
                  <a:pt x="1847968" y="5227868"/>
                </a:cubicBezTo>
                <a:cubicBezTo>
                  <a:pt x="1827977" y="5213971"/>
                  <a:pt x="1815570" y="5230544"/>
                  <a:pt x="1777083" y="5212267"/>
                </a:cubicBezTo>
                <a:cubicBezTo>
                  <a:pt x="1775439" y="5214216"/>
                  <a:pt x="1773397" y="5216035"/>
                  <a:pt x="1771025" y="5217668"/>
                </a:cubicBezTo>
                <a:cubicBezTo>
                  <a:pt x="1757251" y="5227146"/>
                  <a:pt x="1735528" y="5228402"/>
                  <a:pt x="1722509" y="5220470"/>
                </a:cubicBezTo>
                <a:cubicBezTo>
                  <a:pt x="1691779" y="5208440"/>
                  <a:pt x="1662321" y="5203305"/>
                  <a:pt x="1633941" y="5200774"/>
                </a:cubicBezTo>
                <a:lnTo>
                  <a:pt x="1586145" y="5210184"/>
                </a:lnTo>
                <a:cubicBezTo>
                  <a:pt x="1567948" y="5215416"/>
                  <a:pt x="1545900" y="5226363"/>
                  <a:pt x="1524748" y="5232173"/>
                </a:cubicBezTo>
                <a:cubicBezTo>
                  <a:pt x="1502586" y="5235395"/>
                  <a:pt x="1478013" y="5230993"/>
                  <a:pt x="1459242" y="5245044"/>
                </a:cubicBezTo>
                <a:cubicBezTo>
                  <a:pt x="1421474" y="5260197"/>
                  <a:pt x="1374524" y="5244220"/>
                  <a:pt x="1349457" y="5280705"/>
                </a:cubicBezTo>
                <a:cubicBezTo>
                  <a:pt x="1273276" y="5302389"/>
                  <a:pt x="1121512" y="5336260"/>
                  <a:pt x="1009212" y="5361227"/>
                </a:cubicBezTo>
                <a:cubicBezTo>
                  <a:pt x="939016" y="5373529"/>
                  <a:pt x="866895" y="5370149"/>
                  <a:pt x="808572" y="5377024"/>
                </a:cubicBezTo>
                <a:cubicBezTo>
                  <a:pt x="802823" y="5374184"/>
                  <a:pt x="726016" y="5397963"/>
                  <a:pt x="719549" y="5396991"/>
                </a:cubicBezTo>
                <a:lnTo>
                  <a:pt x="698795" y="5397657"/>
                </a:lnTo>
                <a:cubicBezTo>
                  <a:pt x="689833" y="5401894"/>
                  <a:pt x="683492" y="5402495"/>
                  <a:pt x="678327" y="5401487"/>
                </a:cubicBezTo>
                <a:lnTo>
                  <a:pt x="672784" y="5399085"/>
                </a:lnTo>
                <a:lnTo>
                  <a:pt x="658406" y="5400696"/>
                </a:lnTo>
                <a:lnTo>
                  <a:pt x="629185" y="5401132"/>
                </a:lnTo>
                <a:lnTo>
                  <a:pt x="624558" y="5403782"/>
                </a:lnTo>
                <a:lnTo>
                  <a:pt x="581798" y="5408438"/>
                </a:lnTo>
                <a:cubicBezTo>
                  <a:pt x="581736" y="5408865"/>
                  <a:pt x="581671" y="5409294"/>
                  <a:pt x="581608" y="5409722"/>
                </a:cubicBezTo>
                <a:cubicBezTo>
                  <a:pt x="580204" y="5412704"/>
                  <a:pt x="577331" y="5415106"/>
                  <a:pt x="571299" y="5416358"/>
                </a:cubicBezTo>
                <a:cubicBezTo>
                  <a:pt x="551623" y="5426267"/>
                  <a:pt x="484499" y="5459654"/>
                  <a:pt x="463549" y="5469173"/>
                </a:cubicBezTo>
                <a:cubicBezTo>
                  <a:pt x="453136" y="5470720"/>
                  <a:pt x="449731" y="5472678"/>
                  <a:pt x="445606" y="5473465"/>
                </a:cubicBezTo>
                <a:lnTo>
                  <a:pt x="438799" y="5473893"/>
                </a:lnTo>
                <a:cubicBezTo>
                  <a:pt x="417222" y="5482183"/>
                  <a:pt x="343312" y="5513407"/>
                  <a:pt x="316138" y="5523213"/>
                </a:cubicBezTo>
                <a:cubicBezTo>
                  <a:pt x="298481" y="5517132"/>
                  <a:pt x="286556" y="5522972"/>
                  <a:pt x="275748" y="5532726"/>
                </a:cubicBezTo>
                <a:cubicBezTo>
                  <a:pt x="238274" y="5535784"/>
                  <a:pt x="207076" y="5552679"/>
                  <a:pt x="166496" y="5563424"/>
                </a:cubicBezTo>
                <a:lnTo>
                  <a:pt x="0" y="562988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5427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E6CE66C-65A7-A6C8-1C1E-1F0E1878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1402" y="73202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err="1">
                <a:solidFill>
                  <a:srgbClr val="FFFFFF"/>
                </a:solidFill>
              </a:rPr>
              <a:t>Algorytmy</a:t>
            </a:r>
            <a:r>
              <a:rPr lang="en-US" sz="2800" b="1">
                <a:solidFill>
                  <a:srgbClr val="FFFFFF"/>
                </a:solidFill>
              </a:rPr>
              <a:t> </a:t>
            </a:r>
            <a:r>
              <a:rPr lang="en-US" sz="2800" b="1" err="1">
                <a:solidFill>
                  <a:srgbClr val="FFFFFF"/>
                </a:solidFill>
              </a:rPr>
              <a:t>wykorzystywane</a:t>
            </a:r>
            <a:r>
              <a:rPr lang="en-US" sz="2800" b="1">
                <a:solidFill>
                  <a:srgbClr val="FFFFFF"/>
                </a:solidFill>
              </a:rPr>
              <a:t> do </a:t>
            </a:r>
            <a:r>
              <a:rPr lang="en-US" sz="2800" b="1" err="1">
                <a:solidFill>
                  <a:srgbClr val="FFFFFF"/>
                </a:solidFill>
              </a:rPr>
              <a:t>analizy</a:t>
            </a:r>
            <a:r>
              <a:rPr lang="en-US" sz="2800" b="1">
                <a:solidFill>
                  <a:srgbClr val="FFFFFF"/>
                </a:solidFill>
              </a:rPr>
              <a:t> </a:t>
            </a:r>
            <a:r>
              <a:rPr lang="en-US" sz="2800" b="1" err="1">
                <a:solidFill>
                  <a:srgbClr val="FFFFFF"/>
                </a:solidFill>
              </a:rPr>
              <a:t>danych</a:t>
            </a:r>
            <a:endParaRPr lang="en-US" sz="2800" b="1">
              <a:solidFill>
                <a:srgbClr val="FFFFFF"/>
              </a:solidFill>
            </a:endParaRPr>
          </a:p>
        </p:txBody>
      </p:sp>
      <p:pic>
        <p:nvPicPr>
          <p:cNvPr id="4" name="Symbol zastępczy zawartości 3" descr="Obraz zawierający tekst, zrzut ekranu, diagram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9C62171E-8A28-466E-C0DB-4CB43E095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808" y="1593599"/>
            <a:ext cx="5765398" cy="5260378"/>
          </a:xfrm>
          <a:prstGeom prst="rect">
            <a:avLst/>
          </a:prstGeom>
        </p:spPr>
      </p:pic>
      <p:pic>
        <p:nvPicPr>
          <p:cNvPr id="5" name="Obraz 4" descr="Obraz zawierający tekst, zrzut ekranu, diagram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58A9F17B-E15F-D99A-6E0D-E178DB3BC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681" y="1586444"/>
            <a:ext cx="5232369" cy="5271459"/>
          </a:xfrm>
          <a:prstGeom prst="rect">
            <a:avLst/>
          </a:prstGeom>
        </p:spPr>
      </p:pic>
      <p:sp>
        <p:nvSpPr>
          <p:cNvPr id="9" name="pole tekstowe 5">
            <a:extLst>
              <a:ext uri="{FF2B5EF4-FFF2-40B4-BE49-F238E27FC236}">
                <a16:creationId xmlns:a16="http://schemas.microsoft.com/office/drawing/2014/main" id="{7766C712-3197-9029-6DF1-5269860AF645}"/>
              </a:ext>
            </a:extLst>
          </p:cNvPr>
          <p:cNvSpPr txBox="1"/>
          <p:nvPr/>
        </p:nvSpPr>
        <p:spPr>
          <a:xfrm>
            <a:off x="603800" y="970808"/>
            <a:ext cx="4677016" cy="73866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b="1">
                <a:solidFill>
                  <a:schemeClr val="bg1"/>
                </a:solidFill>
              </a:rPr>
              <a:t>Content-</a:t>
            </a:r>
            <a:r>
              <a:rPr lang="pl-PL" sz="2400" b="1" err="1">
                <a:solidFill>
                  <a:schemeClr val="bg1"/>
                </a:solidFill>
              </a:rPr>
              <a:t>Based</a:t>
            </a:r>
            <a:r>
              <a:rPr lang="pl-PL" sz="2400" b="1">
                <a:solidFill>
                  <a:schemeClr val="bg1"/>
                </a:solidFill>
              </a:rPr>
              <a:t> </a:t>
            </a:r>
            <a:r>
              <a:rPr lang="pl-PL" sz="2400" b="1" err="1">
                <a:solidFill>
                  <a:schemeClr val="bg1"/>
                </a:solidFill>
              </a:rPr>
              <a:t>Filtering</a:t>
            </a:r>
            <a:endParaRPr lang="pl-PL" sz="2400" err="1">
              <a:solidFill>
                <a:schemeClr val="bg1"/>
              </a:solidFill>
            </a:endParaRPr>
          </a:p>
          <a:p>
            <a:pPr algn="l"/>
            <a:endParaRPr lang="pl-PL"/>
          </a:p>
        </p:txBody>
      </p:sp>
      <p:sp>
        <p:nvSpPr>
          <p:cNvPr id="11" name="pole tekstowe 5">
            <a:extLst>
              <a:ext uri="{FF2B5EF4-FFF2-40B4-BE49-F238E27FC236}">
                <a16:creationId xmlns:a16="http://schemas.microsoft.com/office/drawing/2014/main" id="{F34EA185-2D36-2C9C-4303-1230DDD1B167}"/>
              </a:ext>
            </a:extLst>
          </p:cNvPr>
          <p:cNvSpPr txBox="1"/>
          <p:nvPr/>
        </p:nvSpPr>
        <p:spPr>
          <a:xfrm>
            <a:off x="6768184" y="970808"/>
            <a:ext cx="4677016" cy="110799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2400" b="1" err="1">
                <a:solidFill>
                  <a:schemeClr val="bg1"/>
                </a:solidFill>
              </a:rPr>
              <a:t>Collaborative</a:t>
            </a:r>
            <a:r>
              <a:rPr lang="pl-PL" sz="2400" b="1">
                <a:solidFill>
                  <a:schemeClr val="bg1"/>
                </a:solidFill>
              </a:rPr>
              <a:t> </a:t>
            </a:r>
            <a:r>
              <a:rPr lang="pl-PL" sz="2400" b="1" err="1">
                <a:solidFill>
                  <a:schemeClr val="bg1"/>
                </a:solidFill>
              </a:rPr>
              <a:t>Filtering</a:t>
            </a:r>
          </a:p>
          <a:p>
            <a:pPr algn="ctr"/>
            <a:endParaRPr lang="pl-PL" sz="2400" b="1">
              <a:solidFill>
                <a:schemeClr val="bg1"/>
              </a:solidFill>
            </a:endParaRPr>
          </a:p>
          <a:p>
            <a:pPr algn="l"/>
            <a:endParaRPr lang="pl-PL"/>
          </a:p>
        </p:txBody>
      </p:sp>
      <p:pic>
        <p:nvPicPr>
          <p:cNvPr id="6" name="Symbol zastępczy zawartości 3" descr="Obraz zawierający tekst, zrzut ekranu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67E2A39A-258C-943D-2E2B-BA628C5EC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78" y="3883562"/>
            <a:ext cx="2053498" cy="298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8E401183-C148-EABF-9327-224F71DE0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 dirty="0">
                <a:latin typeface="+mj-lt"/>
                <a:ea typeface="+mj-ea"/>
                <a:cs typeface="+mj-cs"/>
              </a:rPr>
              <a:t>Jak </a:t>
            </a:r>
            <a:r>
              <a:rPr lang="en-US" sz="3300" dirty="0" err="1"/>
              <a:t>działa</a:t>
            </a:r>
            <a:r>
              <a:rPr lang="en-US" sz="3300" dirty="0"/>
              <a:t> </a:t>
            </a:r>
            <a:r>
              <a:rPr lang="en-US" sz="3300" dirty="0" err="1"/>
              <a:t>dstreaming</a:t>
            </a:r>
            <a:r>
              <a:rPr lang="en-US" sz="3300" kern="1200" dirty="0">
                <a:latin typeface="+mj-lt"/>
                <a:ea typeface="+mj-ea"/>
                <a:cs typeface="+mj-cs"/>
              </a:rPr>
              <a:t> w Spotify?</a:t>
            </a:r>
          </a:p>
        </p:txBody>
      </p:sp>
      <p:pic>
        <p:nvPicPr>
          <p:cNvPr id="4" name="Symbol zastępczy zawartości 3" descr="How to make a music streaming app? A Step-by- Step Guide">
            <a:extLst>
              <a:ext uri="{FF2B5EF4-FFF2-40B4-BE49-F238E27FC236}">
                <a16:creationId xmlns:a16="http://schemas.microsoft.com/office/drawing/2014/main" id="{F610C58B-672B-C55C-46F0-48773AF37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3887" y="2082097"/>
            <a:ext cx="9224227" cy="460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8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 descr="The Wrap on Spotify Wrapped 2024 — Viral Tracks Are Down">
            <a:extLst>
              <a:ext uri="{FF2B5EF4-FFF2-40B4-BE49-F238E27FC236}">
                <a16:creationId xmlns:a16="http://schemas.microsoft.com/office/drawing/2014/main" id="{581406B1-6FB0-7287-5E7A-E9697C503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461D7CE-ADD7-8E9F-0D2D-9BE7D14FC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Spotify Wrapped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57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AE3E11D-74BA-EE1A-19F4-4F3638B1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Działanie Spotify Wrapped</a:t>
            </a:r>
          </a:p>
        </p:txBody>
      </p:sp>
      <p:pic>
        <p:nvPicPr>
          <p:cNvPr id="4" name="Symbol zastępczy zawartości 3" descr="Wygenerowany obraz">
            <a:extLst>
              <a:ext uri="{FF2B5EF4-FFF2-40B4-BE49-F238E27FC236}">
                <a16:creationId xmlns:a16="http://schemas.microsoft.com/office/drawing/2014/main" id="{D011B810-C4AC-A6C7-77A8-C381F9917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1259" y="664035"/>
            <a:ext cx="7716871" cy="514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25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DD5A73-8761-CA67-0FE2-998C0D3D0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Źródła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AB98098-737E-D4F8-C7FF-E29200FB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l-PL" sz="1800" dirty="0">
                <a:ea typeface="+mn-lt"/>
                <a:cs typeface="+mn-lt"/>
                <a:hlinkClick r:id="rId2"/>
              </a:rPr>
              <a:t>https://evoca.tv/streaming-service-market-share/</a:t>
            </a:r>
            <a:endParaRPr lang="pl-PL" sz="1800" dirty="0">
              <a:ea typeface="+mn-lt"/>
              <a:cs typeface="+mn-lt"/>
            </a:endParaRPr>
          </a:p>
          <a:p>
            <a:r>
              <a:rPr lang="pl-PL" sz="1800" dirty="0">
                <a:ea typeface="+mn-lt"/>
                <a:cs typeface="+mn-lt"/>
                <a:hlinkClick r:id="rId3"/>
              </a:rPr>
              <a:t>https://spidersweb.pl/2025/02/spotify-pierwszy-zysk.html</a:t>
            </a:r>
            <a:endParaRPr lang="pl-PL" sz="1800" dirty="0">
              <a:ea typeface="+mn-lt"/>
              <a:cs typeface="+mn-lt"/>
            </a:endParaRPr>
          </a:p>
          <a:p>
            <a:r>
              <a:rPr lang="pl-PL" sz="1800" dirty="0">
                <a:ea typeface="+mn-lt"/>
                <a:cs typeface="+mn-lt"/>
                <a:hlinkClick r:id="rId4"/>
              </a:rPr>
              <a:t>https://medium.com/@sophiaciocca/spotifys-discover-weekly-how-machine-learning-finds-your-new-music-19a41ab76efe</a:t>
            </a:r>
            <a:endParaRPr lang="pl-PL" sz="1800" dirty="0">
              <a:ea typeface="+mn-lt"/>
              <a:cs typeface="+mn-lt"/>
            </a:endParaRPr>
          </a:p>
          <a:p>
            <a:r>
              <a:rPr lang="pl-PL" sz="1800" dirty="0">
                <a:ea typeface="+mn-lt"/>
                <a:cs typeface="+mn-lt"/>
                <a:hlinkClick r:id="rId5"/>
              </a:rPr>
              <a:t>https://popruntheworld.pl/rekomendacje-spotify/</a:t>
            </a:r>
            <a:endParaRPr lang="pl-PL" sz="1800" dirty="0">
              <a:ea typeface="+mn-lt"/>
              <a:cs typeface="+mn-lt"/>
            </a:endParaRPr>
          </a:p>
          <a:p>
            <a:r>
              <a:rPr lang="pl-PL" sz="1800" dirty="0">
                <a:ea typeface="+mn-lt"/>
                <a:cs typeface="+mn-lt"/>
                <a:hlinkClick r:id="rId6"/>
              </a:rPr>
              <a:t>https://www.musicbusinessworldwide.com/spotifys-latest-invention-will-determine-your-emotional-state-from-your-speech-and-suggest-music-based-on-it/</a:t>
            </a:r>
            <a:endParaRPr lang="pl-PL" sz="1800" dirty="0">
              <a:ea typeface="+mn-lt"/>
              <a:cs typeface="+mn-lt"/>
              <a:hlinkClick r:id="rId5"/>
            </a:endParaRPr>
          </a:p>
          <a:p>
            <a:r>
              <a:rPr lang="pl-PL" sz="1800" dirty="0">
                <a:ea typeface="+mn-lt"/>
                <a:cs typeface="+mn-lt"/>
                <a:hlinkClick r:id="rId7"/>
              </a:rPr>
              <a:t>https://podles.pl/ile-sie-zarabia-na-spotify-fakty-o-dochodach-artystow-muzycznych#porownanie-zarobkow-na-spotify-z-innymi-platformami-streamingowymi</a:t>
            </a:r>
            <a:endParaRPr lang="pl-PL" sz="1800" dirty="0">
              <a:ea typeface="+mn-lt"/>
              <a:cs typeface="+mn-lt"/>
            </a:endParaRPr>
          </a:p>
          <a:p>
            <a:r>
              <a:rPr lang="pl-PL" sz="1800" dirty="0">
                <a:ea typeface="+mn-lt"/>
                <a:cs typeface="+mn-lt"/>
                <a:hlinkClick r:id="rId8"/>
              </a:rPr>
              <a:t>https://www.raftlabs.com/blog/make-music-streaming-app-like-spotify-features-tech-stack-cost/</a:t>
            </a:r>
            <a:endParaRPr lang="pl-PL" dirty="0">
              <a:ea typeface="+mn-lt"/>
              <a:cs typeface="+mn-lt"/>
            </a:endParaRPr>
          </a:p>
          <a:p>
            <a:r>
              <a:rPr lang="pl-PL" sz="1800" dirty="0">
                <a:ea typeface="+mn-lt"/>
                <a:cs typeface="+mn-lt"/>
                <a:hlinkClick r:id="rId9"/>
              </a:rPr>
              <a:t>https://justjoin.it/blog/dziala-spotify-polega-innych-uzytkownikach-aplikacji#Czas_na_wyjasnienie_tego_co_dzieje_sie_po_kliknieciu_%E2%80%9Eplay%E2%80%9D</a:t>
            </a:r>
            <a:endParaRPr lang="pl-PL" sz="1800" dirty="0">
              <a:ea typeface="+mn-lt"/>
              <a:cs typeface="+mn-lt"/>
            </a:endParaRPr>
          </a:p>
          <a:p>
            <a:r>
              <a:rPr lang="pl-PL" sz="1800" dirty="0">
                <a:ea typeface="+mn-lt"/>
                <a:cs typeface="+mn-lt"/>
                <a:hlinkClick r:id="rId10"/>
              </a:rPr>
              <a:t>https://www.hudsong.dev/spotify-wrapped-2024-data-analysis</a:t>
            </a:r>
            <a:br>
              <a:rPr lang="pl-PL" sz="1800" dirty="0">
                <a:ea typeface="+mn-lt"/>
                <a:cs typeface="+mn-lt"/>
              </a:rPr>
            </a:br>
            <a:endParaRPr lang="pl-PL" sz="1800">
              <a:ea typeface="+mn-lt"/>
              <a:cs typeface="+mn-lt"/>
            </a:endParaRPr>
          </a:p>
          <a:p>
            <a:endParaRPr lang="pl-PL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543004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</Words>
  <Application>Microsoft Office PowerPoint</Application>
  <PresentationFormat>Panoramiczny</PresentationFormat>
  <Paragraphs>31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Motyw pakietu Office</vt:lpstr>
      <vt:lpstr>Spotify – No.1 w streamingu muzyki </vt:lpstr>
      <vt:lpstr>Zarobki</vt:lpstr>
      <vt:lpstr>Zarobki artystów na Spotify</vt:lpstr>
      <vt:lpstr>Jak Spotify wie czego chcemy słuchać?</vt:lpstr>
      <vt:lpstr>Algorytmy wykorzystywane do analizy danych</vt:lpstr>
      <vt:lpstr>Jak działa dstreaming w Spotify?</vt:lpstr>
      <vt:lpstr>Spotify Wrapped</vt:lpstr>
      <vt:lpstr>Działanie Spotify Wrapped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Remek Mażewski</dc:creator>
  <cp:lastModifiedBy>Remigiusz Mażewski</cp:lastModifiedBy>
  <cp:revision>26</cp:revision>
  <dcterms:created xsi:type="dcterms:W3CDTF">2025-03-24T20:14:39Z</dcterms:created>
  <dcterms:modified xsi:type="dcterms:W3CDTF">2025-05-06T20:17:07Z</dcterms:modified>
</cp:coreProperties>
</file>