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4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7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8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9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0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1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98" r:id="rId4"/>
    <p:sldId id="259" r:id="rId5"/>
    <p:sldId id="30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96" r:id="rId23"/>
    <p:sldId id="279" r:id="rId24"/>
    <p:sldId id="281" r:id="rId25"/>
    <p:sldId id="282" r:id="rId26"/>
    <p:sldId id="297" r:id="rId27"/>
    <p:sldId id="300" r:id="rId28"/>
    <p:sldId id="299" r:id="rId29"/>
    <p:sldId id="301" r:id="rId30"/>
    <p:sldId id="302" r:id="rId31"/>
    <p:sldId id="280" r:id="rId32"/>
    <p:sldId id="283" r:id="rId33"/>
    <p:sldId id="284" r:id="rId34"/>
    <p:sldId id="303" r:id="rId35"/>
    <p:sldId id="285" r:id="rId36"/>
    <p:sldId id="286" r:id="rId37"/>
    <p:sldId id="287" r:id="rId38"/>
    <p:sldId id="288" r:id="rId39"/>
    <p:sldId id="290" r:id="rId40"/>
    <p:sldId id="291" r:id="rId41"/>
    <p:sldId id="292" r:id="rId42"/>
    <p:sldId id="293" r:id="rId43"/>
    <p:sldId id="305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7A9"/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2792" autoAdjust="0"/>
  </p:normalViewPr>
  <p:slideViewPr>
    <p:cSldViewPr>
      <p:cViewPr varScale="1">
        <p:scale>
          <a:sx n="73" d="100"/>
          <a:sy n="73" d="100"/>
        </p:scale>
        <p:origin x="-45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 custT="1"/>
      <dgm:spPr/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Użytkownik wpisuje adres w przeglądarce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 custT="1"/>
      <dgm:spPr/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Przeglądarka kontaktuje się z odpowiednim serwerem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 custT="1"/>
      <dgm:spPr/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Serwer rozpoznaje żądanie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 custT="1"/>
      <dgm:spPr/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Serwer znajduje program, który przypisany jest do adresu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pl-PL" sz="14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Program wykonuje się i generuje dokument HTML </a:t>
          </a:r>
        </a:p>
        <a:p>
          <a:r>
            <a:rPr lang="pl-PL" sz="14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(i inne zasoby)</a:t>
          </a:r>
          <a:endParaRPr lang="en-CA" sz="14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 custT="1"/>
      <dgm:spPr/>
      <dgm:t>
        <a:bodyPr/>
        <a:lstStyle/>
        <a:p>
          <a:r>
            <a:rPr lang="pl-PL" sz="13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Dokument wysyłany jest do przeglądarki (na komputerze użytkownika)</a:t>
          </a:r>
          <a:endParaRPr lang="en-CA" sz="13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Przeglądarka wykonuje kod dołączony do strony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7CC0BC-66C8-4AF7-B688-D452E39CCDE1}" type="presOf" srcId="{7193EA06-F4C8-4F06-B0CD-80A85F2738BC}" destId="{5474E4C2-69CD-41FF-BCDA-AA9E3573D0E0}" srcOrd="1" destOrd="0" presId="urn:microsoft.com/office/officeart/2005/8/layout/process5"/>
    <dgm:cxn modelId="{9E649215-85FA-4C27-8245-ABE3699A1D59}" type="presOf" srcId="{FCD98BC2-3CE0-4B37-B6C5-01FC577BA2A3}" destId="{B92875FC-2553-45FA-840C-85167EC7540E}" srcOrd="0" destOrd="0" presId="urn:microsoft.com/office/officeart/2005/8/layout/process5"/>
    <dgm:cxn modelId="{509647F1-1F3D-4A04-8D5E-55EEE8E3EB6D}" type="presOf" srcId="{7193EA06-F4C8-4F06-B0CD-80A85F2738BC}" destId="{8ECB1BFC-E720-4B13-A6F5-39366ABFD7B7}" srcOrd="0" destOrd="0" presId="urn:microsoft.com/office/officeart/2005/8/layout/process5"/>
    <dgm:cxn modelId="{EF6B9242-D820-41E3-9303-90F163738636}" type="presOf" srcId="{C64478D1-ECA7-4C88-B50B-AD3FF886DB54}" destId="{BA7597EC-C6F8-4EA3-A2CF-9E9AE0796D9A}" srcOrd="1" destOrd="0" presId="urn:microsoft.com/office/officeart/2005/8/layout/process5"/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75CCB32A-0F52-4B23-AB3D-D561E0BD9EAB}" type="presOf" srcId="{75AB053C-BC49-4F8E-ADE1-7B789215BE55}" destId="{458587D2-F709-445F-9C08-410BABB7C5AE}" srcOrd="1" destOrd="0" presId="urn:microsoft.com/office/officeart/2005/8/layout/process5"/>
    <dgm:cxn modelId="{08066B2E-7172-4A0F-8301-A6B65CB80409}" type="presOf" srcId="{C099C04B-7C10-4D4D-B42F-0DC2C5FE0532}" destId="{C467C268-25B0-4BC1-A5BF-3B68D1AE95EE}" srcOrd="0" destOrd="0" presId="urn:microsoft.com/office/officeart/2005/8/layout/process5"/>
    <dgm:cxn modelId="{4E29699F-491B-49A7-B56C-5222F9D6E3BB}" type="presOf" srcId="{E4A4D157-203A-4305-937E-7FA38981CCFD}" destId="{DCB29E81-A59A-4B6D-BA07-41605D9225B2}" srcOrd="0" destOrd="0" presId="urn:microsoft.com/office/officeart/2005/8/layout/process5"/>
    <dgm:cxn modelId="{52014CEA-2639-41EA-998A-3B1F057BE38F}" type="presOf" srcId="{68FEEAA9-9E70-4A86-B26E-862B55B4783A}" destId="{9B033134-2ECD-4474-9E00-0F212BE493AE}" srcOrd="0" destOrd="0" presId="urn:microsoft.com/office/officeart/2005/8/layout/process5"/>
    <dgm:cxn modelId="{F3FC0057-837F-4F12-849F-1B258DED8996}" type="presOf" srcId="{5E3B1937-C6F7-4B1A-92B2-DC434A284F99}" destId="{A7687EAF-9952-4155-8586-6EC97C0A810C}" srcOrd="1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CD78FE4B-0AE8-4D5E-ADD4-BEC7B23B8CDD}" type="presOf" srcId="{5E3B1937-C6F7-4B1A-92B2-DC434A284F99}" destId="{36A9ADF9-4278-47BA-8E79-91B6C5E5838B}" srcOrd="0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39154F0C-B232-4748-93F9-43AE178AD2B5}" type="presOf" srcId="{75AB053C-BC49-4F8E-ADE1-7B789215BE55}" destId="{9B8A471A-7A82-4B4B-B68B-215264F3E000}" srcOrd="0" destOrd="0" presId="urn:microsoft.com/office/officeart/2005/8/layout/process5"/>
    <dgm:cxn modelId="{54F751EF-7E16-4676-8544-918CACFEBCD3}" type="presOf" srcId="{C64478D1-ECA7-4C88-B50B-AD3FF886DB54}" destId="{C30D676A-8E69-4F70-A46D-6651B2C07ED2}" srcOrd="0" destOrd="0" presId="urn:microsoft.com/office/officeart/2005/8/layout/process5"/>
    <dgm:cxn modelId="{112776F9-CF1F-42D8-B863-EA7BD590EB11}" type="presOf" srcId="{BD090A83-E8EE-461C-9947-97554A966FB8}" destId="{B2600AD0-E947-498C-8471-9494B2A7AA31}" srcOrd="1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5E46A4F7-18D1-4E47-970F-E225633DF160}" type="presOf" srcId="{420A1D8D-50F5-41B3-91EA-AC875BCEB00F}" destId="{EC74E0A0-BA94-43BD-A26D-6F856D898C92}" srcOrd="0" destOrd="0" presId="urn:microsoft.com/office/officeart/2005/8/layout/process5"/>
    <dgm:cxn modelId="{4CBBFF9A-9B37-48C9-AC99-006DD8CA9B6E}" type="presOf" srcId="{812EE3A9-CE86-4B1D-A77E-3E1690F9F96E}" destId="{EADD79D6-3357-4B29-ADE7-838185515F82}" srcOrd="0" destOrd="0" presId="urn:microsoft.com/office/officeart/2005/8/layout/process5"/>
    <dgm:cxn modelId="{30374FE5-5BE0-4521-9F8F-52FE3410F6AB}" type="presOf" srcId="{BD090A83-E8EE-461C-9947-97554A966FB8}" destId="{F72AE6EF-1BF3-4CF9-AE79-663AFF17237C}" srcOrd="0" destOrd="0" presId="urn:microsoft.com/office/officeart/2005/8/layout/process5"/>
    <dgm:cxn modelId="{BBC33B89-2785-47BD-AFF7-0636E2BAAE7E}" type="presOf" srcId="{C62A679D-B932-4EDE-9D9D-CCFBE79DBE31}" destId="{0B155A41-750A-4B8A-87B2-1A847CD8BFC4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28DE00C1-3AFE-4536-8F60-0DE91F76BBD8}" type="presOf" srcId="{C62A679D-B932-4EDE-9D9D-CCFBE79DBE31}" destId="{767524B7-E35A-407C-B990-C58FE1C0E866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B65BEEE4-CF49-4BE5-B2C8-0DC32630863F}" type="presOf" srcId="{F1C7688F-841A-4202-8675-D9F72F06BEC8}" destId="{8E2AAF9F-7038-4F42-A312-7850B716D04E}" srcOrd="0" destOrd="0" presId="urn:microsoft.com/office/officeart/2005/8/layout/process5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FC66B1BF-3923-4B83-95AC-746483E8C486}" type="presParOf" srcId="{891AA688-3C58-405D-BA89-C076C9455C42}" destId="{DCB29E81-A59A-4B6D-BA07-41605D9225B2}" srcOrd="0" destOrd="0" presId="urn:microsoft.com/office/officeart/2005/8/layout/process5"/>
    <dgm:cxn modelId="{6561EF76-7A0B-4DE1-AA3F-B1FC59F33242}" type="presParOf" srcId="{891AA688-3C58-405D-BA89-C076C9455C42}" destId="{9B8A471A-7A82-4B4B-B68B-215264F3E000}" srcOrd="1" destOrd="0" presId="urn:microsoft.com/office/officeart/2005/8/layout/process5"/>
    <dgm:cxn modelId="{97758AD7-1C0A-41A8-9EA8-0DAA526A6797}" type="presParOf" srcId="{9B8A471A-7A82-4B4B-B68B-215264F3E000}" destId="{458587D2-F709-445F-9C08-410BABB7C5AE}" srcOrd="0" destOrd="0" presId="urn:microsoft.com/office/officeart/2005/8/layout/process5"/>
    <dgm:cxn modelId="{17593ECF-AA05-4087-BC1F-63F63C3A1685}" type="presParOf" srcId="{891AA688-3C58-405D-BA89-C076C9455C42}" destId="{C467C268-25B0-4BC1-A5BF-3B68D1AE95EE}" srcOrd="2" destOrd="0" presId="urn:microsoft.com/office/officeart/2005/8/layout/process5"/>
    <dgm:cxn modelId="{9F0E71D2-C5D1-4D29-AD81-CA8CCB140ADE}" type="presParOf" srcId="{891AA688-3C58-405D-BA89-C076C9455C42}" destId="{C30D676A-8E69-4F70-A46D-6651B2C07ED2}" srcOrd="3" destOrd="0" presId="urn:microsoft.com/office/officeart/2005/8/layout/process5"/>
    <dgm:cxn modelId="{0C553C68-F608-4243-B1C3-D991D789324C}" type="presParOf" srcId="{C30D676A-8E69-4F70-A46D-6651B2C07ED2}" destId="{BA7597EC-C6F8-4EA3-A2CF-9E9AE0796D9A}" srcOrd="0" destOrd="0" presId="urn:microsoft.com/office/officeart/2005/8/layout/process5"/>
    <dgm:cxn modelId="{DB4311EF-CEE4-4489-A6D9-4D445728C0BE}" type="presParOf" srcId="{891AA688-3C58-405D-BA89-C076C9455C42}" destId="{EC74E0A0-BA94-43BD-A26D-6F856D898C92}" srcOrd="4" destOrd="0" presId="urn:microsoft.com/office/officeart/2005/8/layout/process5"/>
    <dgm:cxn modelId="{1DA9BC8D-F143-4CD1-991E-6B002B500CB5}" type="presParOf" srcId="{891AA688-3C58-405D-BA89-C076C9455C42}" destId="{F72AE6EF-1BF3-4CF9-AE79-663AFF17237C}" srcOrd="5" destOrd="0" presId="urn:microsoft.com/office/officeart/2005/8/layout/process5"/>
    <dgm:cxn modelId="{F3400FB4-B147-409B-B966-954742E482ED}" type="presParOf" srcId="{F72AE6EF-1BF3-4CF9-AE79-663AFF17237C}" destId="{B2600AD0-E947-498C-8471-9494B2A7AA31}" srcOrd="0" destOrd="0" presId="urn:microsoft.com/office/officeart/2005/8/layout/process5"/>
    <dgm:cxn modelId="{C329AFDA-9F23-4570-882B-659B94A90E15}" type="presParOf" srcId="{891AA688-3C58-405D-BA89-C076C9455C42}" destId="{9B033134-2ECD-4474-9E00-0F212BE493AE}" srcOrd="6" destOrd="0" presId="urn:microsoft.com/office/officeart/2005/8/layout/process5"/>
    <dgm:cxn modelId="{3A91E44F-FAAD-4F31-B000-BC8A087A12BC}" type="presParOf" srcId="{891AA688-3C58-405D-BA89-C076C9455C42}" destId="{8ECB1BFC-E720-4B13-A6F5-39366ABFD7B7}" srcOrd="7" destOrd="0" presId="urn:microsoft.com/office/officeart/2005/8/layout/process5"/>
    <dgm:cxn modelId="{D7979679-FBEF-4C7C-A9D6-3F8E14C89033}" type="presParOf" srcId="{8ECB1BFC-E720-4B13-A6F5-39366ABFD7B7}" destId="{5474E4C2-69CD-41FF-BCDA-AA9E3573D0E0}" srcOrd="0" destOrd="0" presId="urn:microsoft.com/office/officeart/2005/8/layout/process5"/>
    <dgm:cxn modelId="{0B0CE44F-74CD-4197-91C3-7F395A54C872}" type="presParOf" srcId="{891AA688-3C58-405D-BA89-C076C9455C42}" destId="{B92875FC-2553-45FA-840C-85167EC7540E}" srcOrd="8" destOrd="0" presId="urn:microsoft.com/office/officeart/2005/8/layout/process5"/>
    <dgm:cxn modelId="{169BBE55-438D-49F6-ABC7-06A3DF0DE802}" type="presParOf" srcId="{891AA688-3C58-405D-BA89-C076C9455C42}" destId="{0B155A41-750A-4B8A-87B2-1A847CD8BFC4}" srcOrd="9" destOrd="0" presId="urn:microsoft.com/office/officeart/2005/8/layout/process5"/>
    <dgm:cxn modelId="{215FF207-3474-45DE-AD51-CB9E29FD3239}" type="presParOf" srcId="{0B155A41-750A-4B8A-87B2-1A847CD8BFC4}" destId="{767524B7-E35A-407C-B990-C58FE1C0E866}" srcOrd="0" destOrd="0" presId="urn:microsoft.com/office/officeart/2005/8/layout/process5"/>
    <dgm:cxn modelId="{76C055CF-45D9-4EFA-85BE-DF9498E1DBB8}" type="presParOf" srcId="{891AA688-3C58-405D-BA89-C076C9455C42}" destId="{EADD79D6-3357-4B29-ADE7-838185515F82}" srcOrd="10" destOrd="0" presId="urn:microsoft.com/office/officeart/2005/8/layout/process5"/>
    <dgm:cxn modelId="{0ED2238D-E332-4C8C-B1AD-20BA8B88804D}" type="presParOf" srcId="{891AA688-3C58-405D-BA89-C076C9455C42}" destId="{36A9ADF9-4278-47BA-8E79-91B6C5E5838B}" srcOrd="11" destOrd="0" presId="urn:microsoft.com/office/officeart/2005/8/layout/process5"/>
    <dgm:cxn modelId="{5B3B1F59-5AFA-4460-ABF5-C1FE35BA2198}" type="presParOf" srcId="{36A9ADF9-4278-47BA-8E79-91B6C5E5838B}" destId="{A7687EAF-9952-4155-8586-6EC97C0A810C}" srcOrd="0" destOrd="0" presId="urn:microsoft.com/office/officeart/2005/8/layout/process5"/>
    <dgm:cxn modelId="{09119375-E740-4E6C-BFFF-1381CF465F6F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Użytkownik wpisuje adres w przeglądarce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Przeglądarka kontaktuje się z odpowiednim serwerem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Serwer rozpoznaje żądanie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Serwer znajduje program, który przypisany jest do adresu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Program wykonuje się i generuje dokument HTML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(i inne zasoby)</a:t>
          </a:r>
          <a:endParaRPr lang="en-CA" sz="14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Dokument wysyłany jest do przeglądarki (na komputerze użytkownika)</a:t>
          </a:r>
          <a:endParaRPr lang="en-CA" sz="1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Przeglądarka wykonuje kod dołączony do strony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22/10/2012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1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</a:t>
            </a:r>
            <a:r>
              <a:rPr lang="pl-PL" baseline="0" dirty="0" smtClean="0"/>
              <a:t>app.</a:t>
            </a:r>
          </a:p>
          <a:p>
            <a:r>
              <a:rPr lang="pl-PL" baseline="0" dirty="0" smtClean="0"/>
              <a:t>Changing – a plugin to Word removing double spaces.</a:t>
            </a:r>
          </a:p>
          <a:p>
            <a:r>
              <a:rPr lang="pl-PL" baseline="0" dirty="0" smtClean="0"/>
              <a:t>Data – look at hackathon!</a:t>
            </a:r>
          </a:p>
          <a:p>
            <a:r>
              <a:rPr lang="pl-PL" baseline="0" dirty="0" smtClean="0"/>
              <a:t>Make life easier – financial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</a:t>
            </a:r>
            <a:r>
              <a:rPr lang="pl-PL" baseline="0" dirty="0" smtClean="0"/>
              <a:t>ones.</a:t>
            </a:r>
          </a:p>
          <a:p>
            <a:r>
              <a:rPr lang="pl-PL" baseline="0" dirty="0" smtClean="0"/>
              <a:t>Web </a:t>
            </a:r>
            <a:r>
              <a:rPr lang="pl-PL" baseline="0" dirty="0" smtClean="0"/>
              <a:t>application – works on a server side, presented to a user by a browser. Usually OS and browser agnostic. Sometimes use technology that requires specific OS/browser. 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home </a:t>
            </a:r>
            <a:r>
              <a:rPr lang="pl-PL" baseline="0" dirty="0" smtClean="0"/>
              <a:t>automation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CPU – central processing unit.</a:t>
            </a:r>
          </a:p>
          <a:p>
            <a:r>
              <a:rPr lang="pl-PL" dirty="0" smtClean="0"/>
              <a:t>Text docs – a</a:t>
            </a:r>
            <a:r>
              <a:rPr lang="pl-PL" baseline="0" dirty="0" smtClean="0"/>
              <a:t> sort of human readable.</a:t>
            </a:r>
          </a:p>
          <a:p>
            <a:r>
              <a:rPr lang="pl-PL" baseline="0" dirty="0" smtClean="0"/>
              <a:t>Binary code – a mixed string of instructions and data. Extremely non-readable.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66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Serwer</a:t>
            </a:r>
            <a:r>
              <a:rPr lang="pl-PL" baseline="0" dirty="0" smtClean="0"/>
              <a:t> jest komputerem należącym do osoby uruchamiającej aplikację albo przez nią wynajmowanym. To jest normalny komputer, wykonuje te same programy, działa pod podobnym systemem operacyjnym.</a:t>
            </a:r>
          </a:p>
          <a:p>
            <a:r>
              <a:rPr lang="pl-PL" baseline="0" dirty="0" smtClean="0"/>
              <a:t>Dokument HTML – standardowy format służący do zapisywania stron WWW. Inne zasoby – obrazki, style CSS, kod JS.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11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</a:t>
            </a:r>
            <a:r>
              <a:rPr lang="pl-PL" baseline="0" dirty="0" smtClean="0"/>
              <a:t>behaviour</a:t>
            </a:r>
          </a:p>
          <a:p>
            <a:r>
              <a:rPr lang="pl-PL" baseline="0" dirty="0" smtClean="0"/>
              <a:t>Torebka – Torebka Izy</a:t>
            </a:r>
          </a:p>
          <a:p>
            <a:r>
              <a:rPr lang="pl-PL" baseline="0" dirty="0" smtClean="0"/>
              <a:t>Pola: kolor, ilość kieszeni, ilość cekinów, materiał, właściciel</a:t>
            </a:r>
          </a:p>
          <a:p>
            <a:r>
              <a:rPr lang="pl-PL" baseline="0" dirty="0" smtClean="0"/>
              <a:t>Metody: Otwórz, Zamknij, Włóż, Wyjmij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webmusespresenter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6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API – application</a:t>
            </a:r>
            <a:r>
              <a:rPr lang="pl-PL" baseline="0" dirty="0" smtClean="0"/>
              <a:t> programming interface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  <p:custDataLst>
              <p:tags r:id="rId5"/>
            </p:custDataLst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22/10/2012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>
            <p:custDataLst>
              <p:tags r:id="rId10"/>
            </p:custDataLst>
          </p:nvPr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1.xml"/><Relationship Id="rId7" Type="http://schemas.openxmlformats.org/officeDocument/2006/relationships/image" Target="../media/image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98.xml"/><Relationship Id="rId9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117.xml"/><Relationship Id="rId7" Type="http://schemas.openxmlformats.org/officeDocument/2006/relationships/diagramLayout" Target="../diagrams/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6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.png"/><Relationship Id="rId5" Type="http://schemas.openxmlformats.org/officeDocument/2006/relationships/tags" Target="../tags/tag43.xml"/><Relationship Id="rId10" Type="http://schemas.openxmlformats.org/officeDocument/2006/relationships/image" Target="../media/image3.png"/><Relationship Id="rId4" Type="http://schemas.openxmlformats.org/officeDocument/2006/relationships/tags" Target="../tags/tag42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7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9.png"/><Relationship Id="rId5" Type="http://schemas.openxmlformats.org/officeDocument/2006/relationships/tags" Target="../tags/tag142.xml"/><Relationship Id="rId10" Type="http://schemas.openxmlformats.org/officeDocument/2006/relationships/image" Target="../media/image18.png"/><Relationship Id="rId4" Type="http://schemas.openxmlformats.org/officeDocument/2006/relationships/tags" Target="../tags/tag141.xml"/><Relationship Id="rId9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9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10" Type="http://schemas.openxmlformats.org/officeDocument/2006/relationships/image" Target="../media/image20.png"/><Relationship Id="rId4" Type="http://schemas.openxmlformats.org/officeDocument/2006/relationships/tags" Target="../tags/tag179.xml"/><Relationship Id="rId9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10" Type="http://schemas.openxmlformats.org/officeDocument/2006/relationships/image" Target="../media/image21.png"/><Relationship Id="rId4" Type="http://schemas.openxmlformats.org/officeDocument/2006/relationships/tags" Target="../tags/tag187.xml"/><Relationship Id="rId9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10" Type="http://schemas.openxmlformats.org/officeDocument/2006/relationships/image" Target="../media/image22.png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26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25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24.png"/><Relationship Id="rId5" Type="http://schemas.openxmlformats.org/officeDocument/2006/relationships/tags" Target="../tags/tag204.xml"/><Relationship Id="rId10" Type="http://schemas.openxmlformats.org/officeDocument/2006/relationships/image" Target="../media/image23.png"/><Relationship Id="rId4" Type="http://schemas.openxmlformats.org/officeDocument/2006/relationships/tags" Target="../tags/tag203.xml"/><Relationship Id="rId9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9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image" Target="../media/image28.png"/><Relationship Id="rId5" Type="http://schemas.openxmlformats.org/officeDocument/2006/relationships/tags" Target="../tags/tag216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215.xml"/><Relationship Id="rId9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10" Type="http://schemas.openxmlformats.org/officeDocument/2006/relationships/image" Target="../media/image29.png"/><Relationship Id="rId4" Type="http://schemas.openxmlformats.org/officeDocument/2006/relationships/tags" Target="../tags/tag223.xml"/><Relationship Id="rId9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image" Target="../media/image31.png"/><Relationship Id="rId5" Type="http://schemas.openxmlformats.org/officeDocument/2006/relationships/tags" Target="../tags/tag232.xml"/><Relationship Id="rId10" Type="http://schemas.openxmlformats.org/officeDocument/2006/relationships/image" Target="../media/image30.png"/><Relationship Id="rId4" Type="http://schemas.openxmlformats.org/officeDocument/2006/relationships/tags" Target="../tags/tag2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image" Target="../media/image34.png"/><Relationship Id="rId5" Type="http://schemas.openxmlformats.org/officeDocument/2006/relationships/tags" Target="../tags/tag240.xml"/><Relationship Id="rId10" Type="http://schemas.openxmlformats.org/officeDocument/2006/relationships/image" Target="../media/image33.png"/><Relationship Id="rId4" Type="http://schemas.openxmlformats.org/officeDocument/2006/relationships/tags" Target="../tags/tag239.xml"/><Relationship Id="rId9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7" Type="http://schemas.openxmlformats.org/officeDocument/2006/relationships/image" Target="../media/image36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9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image" Target="../media/image40.png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image" Target="../media/image39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image" Target="../media/image42.png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image" Target="../media/image41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Jak działa komputer?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400" dirty="0" smtClean="0"/>
              <a:t>Programy komputerowe to dokumenty tekstowe</a:t>
            </a:r>
            <a:endParaRPr lang="en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Program jest wykonywany jest przez procesor (CPU)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Procesor nie wykonuje samego tekstu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400" dirty="0" smtClean="0"/>
              <a:t>Trzeba przetłumaczyć tekst na kod binarny</a:t>
            </a:r>
            <a:endParaRPr lang="en-CA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Procesor wykonuje tylko kod binarny 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Kompilacja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0464"/>
            <a:ext cx="70104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34627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23526"/>
            <a:ext cx="40195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 descr="C:\Users\bwasielak\Documents\WebMuses\Presentation\assets\cpu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39676"/>
            <a:ext cx="4724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9288 -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11753 -0.01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259337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Internet – żądanie sieciowe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657919" y="4437112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Server Side Code</a:t>
            </a:r>
            <a:endParaRPr lang="en-CA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821" y="6165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 Side </a:t>
            </a:r>
            <a:r>
              <a:rPr lang="pl-PL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</a:t>
            </a:r>
            <a:endParaRPr lang="en-CA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29E81-A59A-4B6D-BA07-41605D922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DCB29E81-A59A-4B6D-BA07-41605D9225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graphicEl>
                                              <a:dgm id="{DCB29E81-A59A-4B6D-BA07-41605D922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A471A-7A82-4B4B-B68B-215264F3E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B8A471A-7A82-4B4B-B68B-215264F3E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graphicEl>
                                              <a:dgm id="{9B8A471A-7A82-4B4B-B68B-215264F3E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67C268-25B0-4BC1-A5BF-3B68D1AE9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C467C268-25B0-4BC1-A5BF-3B68D1AE9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graphicEl>
                                              <a:dgm id="{C467C268-25B0-4BC1-A5BF-3B68D1AE9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0D676A-8E69-4F70-A46D-6651B2C07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C30D676A-8E69-4F70-A46D-6651B2C07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graphicEl>
                                              <a:dgm id="{C30D676A-8E69-4F70-A46D-6651B2C07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74E0A0-BA94-43BD-A26D-6F856D898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C74E0A0-BA94-43BD-A26D-6F856D898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graphicEl>
                                              <a:dgm id="{EC74E0A0-BA94-43BD-A26D-6F856D898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2AE6EF-1BF3-4CF9-AE79-663AFF172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72AE6EF-1BF3-4CF9-AE79-663AFF172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graphicEl>
                                              <a:dgm id="{F72AE6EF-1BF3-4CF9-AE79-663AFF172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033134-2ECD-4474-9E00-0F212BE49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9B033134-2ECD-4474-9E00-0F212BE49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graphicEl>
                                              <a:dgm id="{9B033134-2ECD-4474-9E00-0F212BE49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CB1BFC-E720-4B13-A6F5-39366ABFD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8ECB1BFC-E720-4B13-A6F5-39366ABFD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graphicEl>
                                              <a:dgm id="{8ECB1BFC-E720-4B13-A6F5-39366ABFD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2875FC-2553-45FA-840C-85167EC75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B92875FC-2553-45FA-840C-85167EC75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graphicEl>
                                              <a:dgm id="{B92875FC-2553-45FA-840C-85167EC75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155A41-750A-4B8A-87B2-1A847CD8B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0B155A41-750A-4B8A-87B2-1A847CD8B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">
                                            <p:graphicEl>
                                              <a:dgm id="{0B155A41-750A-4B8A-87B2-1A847CD8B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DD79D6-3357-4B29-ADE7-838185515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EADD79D6-3357-4B29-ADE7-838185515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">
                                            <p:graphicEl>
                                              <a:dgm id="{EADD79D6-3357-4B29-ADE7-838185515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A9ADF9-4278-47BA-8E79-91B6C5E58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36A9ADF9-4278-47BA-8E79-91B6C5E58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>
                                            <p:graphicEl>
                                              <a:dgm id="{36A9ADF9-4278-47BA-8E79-91B6C5E58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2AAF9F-7038-4F42-A312-7850B716D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graphicEl>
                                              <a:dgm id="{8E2AAF9F-7038-4F42-A312-7850B716D0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">
                                            <p:graphicEl>
                                              <a:dgm id="{8E2AAF9F-7038-4F42-A312-7850B716D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  <p:bldP spid="3" grpId="0"/>
      <p:bldP spid="3" grpId="1"/>
      <p:bldP spid="2" grpId="0"/>
      <p:bldP spid="2" grpId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obiektowe (OOP)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Odwzorowanie rzeczywistości w kodzie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Używa się obiektów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400" dirty="0" smtClean="0"/>
              <a:t>Obiekt przechowuje stan i udostępnia zachowanie</a:t>
            </a:r>
            <a:endParaRPr lang="en-CA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 smtClean="0"/>
              <a:t>Każda klasa (więc i obiekt) ma pola i metody</a:t>
            </a:r>
            <a:endParaRPr lang="en-CA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800" dirty="0" smtClean="0"/>
              <a:t>Każdy obiekt należy do pewnej klasy</a:t>
            </a:r>
            <a:endParaRPr lang="en-CA" sz="2800" dirty="0"/>
          </a:p>
          <a:p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obiektowe</a:t>
            </a:r>
            <a:endParaRPr lang="en-CA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25" y="98072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Do roboty!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Zakładamy projekt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Zaloguj się do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Otwórz</a:t>
            </a:r>
          </a:p>
          <a:p>
            <a:r>
              <a:rPr lang="pl-PL" sz="2000" dirty="0" smtClean="0"/>
              <a:t>http</a:t>
            </a:r>
            <a:r>
              <a:rPr lang="pl-PL" sz="2000" dirty="0"/>
              <a:t>://bit.ly/webMusesCR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Prawy klik na solucji (czerwone)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Skompiluj projekt (Build)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Uruchom (Run)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Wybierz Add </a:t>
            </a:r>
            <a:r>
              <a:rPr lang="pl-PL" dirty="0" smtClean="0"/>
              <a:t>to my projects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Architektura</a:t>
            </a:r>
            <a:endParaRPr lang="en-CA" dirty="0"/>
          </a:p>
        </p:txBody>
      </p:sp>
      <p:pic>
        <p:nvPicPr>
          <p:cNvPr id="15371" name="Picture 11" descr="C:\Users\bwasielak\Documents\WebMuses\Presentation\assets\dbcloud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2376264" cy="19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bwasielak\Documents\WebMuses\Presentation\assets\api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833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4" y="37907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>
            <p:custDataLst>
              <p:tags r:id="rId6"/>
            </p:custDataLst>
          </p:nvPr>
        </p:nvSpPr>
        <p:spPr>
          <a:xfrm>
            <a:off x="2627784" y="1938018"/>
            <a:ext cx="1512167" cy="484632"/>
          </a:xfrm>
          <a:prstGeom prst="right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>
            <p:custDataLst>
              <p:tags r:id="rId7"/>
            </p:custDataLst>
          </p:nvPr>
        </p:nvSpPr>
        <p:spPr>
          <a:xfrm>
            <a:off x="4969198" y="2780928"/>
            <a:ext cx="484632" cy="1152128"/>
          </a:xfrm>
          <a:prstGeom prst="down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0 </a:t>
            </a:r>
            <a:r>
              <a:rPr lang="pl-PL" dirty="0" smtClean="0"/>
              <a:t>– </a:t>
            </a:r>
            <a:r>
              <a:rPr lang="pl-PL" dirty="0" smtClean="0"/>
              <a:t>zmieńmy nagłówek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Otwórz plik </a:t>
            </a:r>
            <a:r>
              <a:rPr lang="pl-PL" sz="2800" dirty="0" smtClean="0"/>
              <a:t>HomeController.cs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Zmień tekst w metodzie Index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Skompiluj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Sprawdź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Uruchom </a:t>
            </a:r>
          </a:p>
          <a:p>
            <a:r>
              <a:rPr lang="pl-PL" dirty="0" smtClean="0"/>
              <a:t>(albo odśwież)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0.1 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Index.aspx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CA" sz="2800" dirty="0"/>
              <a:t>&lt;%= ViewData["Text"] 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Open HomeController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/>
              <a:t>Assign some text to </a:t>
            </a:r>
            <a:r>
              <a:rPr lang="en-CA" sz="2800" dirty="0" err="1"/>
              <a:t>ViewData</a:t>
            </a:r>
            <a:r>
              <a:rPr lang="en-CA" sz="2800" dirty="0"/>
              <a:t>["Text"]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Find Index method</a:t>
            </a:r>
            <a:endParaRPr lang="en-CA" dirty="0"/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000" dirty="0" smtClean="0"/>
              <a:t>Surround </a:t>
            </a:r>
          </a:p>
          <a:p>
            <a:r>
              <a:rPr lang="en-CA" sz="2000" dirty="0" smtClean="0"/>
              <a:t>&lt;%= </a:t>
            </a:r>
            <a:r>
              <a:rPr lang="en-CA" sz="2000" dirty="0" err="1"/>
              <a:t>ViewData</a:t>
            </a:r>
            <a:r>
              <a:rPr lang="en-CA" sz="2000" dirty="0"/>
              <a:t>["Text"] %&gt;</a:t>
            </a:r>
          </a:p>
          <a:p>
            <a:r>
              <a:rPr lang="pl-PL" sz="2000" dirty="0" smtClean="0"/>
              <a:t>with a &lt;div&gt; with an id</a:t>
            </a: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inline style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a border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0.4 – Import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Global.asax.cs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Change {controller} to {controller}.aspx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Right click on Controllers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000" dirty="0" smtClean="0"/>
              <a:t>Paste a snippet </a:t>
            </a:r>
            <a:r>
              <a:rPr lang="pl-PL" sz="2000" dirty="0"/>
              <a:t>from </a:t>
            </a:r>
            <a:r>
              <a:rPr lang="pl-PL" sz="1800" dirty="0"/>
              <a:t>https://raw.github.com</a:t>
            </a:r>
            <a:r>
              <a:rPr lang="pl-PL" sz="1800" dirty="0" smtClean="0"/>
              <a:t>/</a:t>
            </a:r>
          </a:p>
          <a:p>
            <a:r>
              <a:rPr lang="pl-PL" sz="1800" dirty="0" smtClean="0"/>
              <a:t>bartekwasielak/Presentation/master/snippet.txt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using /Home.aspx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Add</a:t>
            </a:r>
            <a:r>
              <a:rPr lang="pl-PL" sz="2400" dirty="0" smtClean="0">
                <a:sym typeface="Wingdings" pitchFamily="2" charset="2"/>
              </a:rPr>
              <a:t>New Item..., then Class</a:t>
            </a:r>
            <a:endParaRPr lang="en-C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2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1.0 </a:t>
            </a:r>
            <a:r>
              <a:rPr lang="pl-PL" dirty="0" smtClean="0"/>
              <a:t>– </a:t>
            </a:r>
            <a:r>
              <a:rPr lang="pl-PL" dirty="0" smtClean="0"/>
              <a:t>O </a:t>
            </a:r>
            <a:r>
              <a:rPr lang="pl-PL" dirty="0" smtClean="0"/>
              <a:t>MVC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Wzorzec programowania i szablon projektu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Oddziela różne części kodu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Wszystkie akcje – klasy w Controllers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 smtClean="0"/>
              <a:t>Załatwia rusztowanie (</a:t>
            </a:r>
            <a:r>
              <a:rPr lang="pl-PL" sz="2800" i="1" dirty="0" smtClean="0"/>
              <a:t>scaffolding</a:t>
            </a:r>
            <a:r>
              <a:rPr lang="pl-PL" sz="2800" dirty="0" smtClean="0"/>
              <a:t>)</a:t>
            </a:r>
            <a:endParaRPr lang="en-CA" sz="2800" dirty="0"/>
          </a:p>
          <a:p>
            <a:endParaRPr lang="en-CA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sz="2800" dirty="0" smtClean="0"/>
              <a:t>Będziemy modyfikować tylko HomeController.cs</a:t>
            </a:r>
            <a:endParaRPr lang="en-CA" sz="2800" dirty="0"/>
          </a:p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Wszystkie strony – widoki w Views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5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1.1 </a:t>
            </a:r>
            <a:r>
              <a:rPr lang="pl-PL" dirty="0" smtClean="0"/>
              <a:t>– </a:t>
            </a:r>
            <a:r>
              <a:rPr lang="pl-PL" dirty="0"/>
              <a:t>U</a:t>
            </a:r>
            <a:r>
              <a:rPr lang="pl-PL" dirty="0" smtClean="0"/>
              <a:t>żywanie zmiennych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Każda instrukcja kończy się średnikiem;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400" dirty="0" smtClean="0"/>
              <a:t>Zmienna przechowuje wartość konkretnego typu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VarType varName</a:t>
            </a:r>
            <a:r>
              <a:rPr lang="pl-PL" sz="2800" dirty="0" smtClean="0"/>
              <a:t>;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400" dirty="0" smtClean="0">
                <a:sym typeface="Wingdings" pitchFamily="2" charset="2"/>
              </a:rPr>
              <a:t>Liczba (23</a:t>
            </a:r>
            <a:r>
              <a:rPr lang="pl-PL" sz="2400" dirty="0">
                <a:sym typeface="Wingdings" pitchFamily="2" charset="2"/>
              </a:rPr>
              <a:t>)  </a:t>
            </a:r>
            <a:r>
              <a:rPr lang="pl-PL" sz="2400" dirty="0" smtClean="0">
                <a:sym typeface="Wingdings" pitchFamily="2" charset="2"/>
              </a:rPr>
              <a:t>int</a:t>
            </a:r>
          </a:p>
          <a:p>
            <a:r>
              <a:rPr lang="pl-PL" sz="2400" dirty="0">
                <a:sym typeface="Wingdings" pitchFamily="2" charset="2"/>
              </a:rPr>
              <a:t>Liczba (2.34)  double</a:t>
            </a:r>
            <a:endParaRPr lang="en-CA" sz="2400" dirty="0"/>
          </a:p>
          <a:p>
            <a:endParaRPr lang="pl-PL" dirty="0">
              <a:sym typeface="Wingdings" pitchFamily="2" charset="2"/>
            </a:endParaRPr>
          </a:p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Prawda/fałsz </a:t>
            </a:r>
            <a:r>
              <a:rPr lang="pl-PL" dirty="0" smtClean="0">
                <a:sym typeface="Wingdings" pitchFamily="2" charset="2"/>
              </a:rPr>
              <a:t> bool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Tekst </a:t>
            </a:r>
            <a:r>
              <a:rPr lang="pl-PL" dirty="0" smtClean="0">
                <a:sym typeface="Wingdings" pitchFamily="2" charset="2"/>
              </a:rPr>
              <a:t> string</a:t>
            </a:r>
          </a:p>
        </p:txBody>
      </p:sp>
    </p:spTree>
    <p:extLst>
      <p:ext uri="{BB962C8B-B14F-4D97-AF65-F5344CB8AC3E}">
        <p14:creationId xmlns:p14="http://schemas.microsoft.com/office/powerpoint/2010/main" val="17341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1.2 </a:t>
            </a:r>
            <a:r>
              <a:rPr lang="pl-PL" dirty="0" smtClean="0"/>
              <a:t>– </a:t>
            </a:r>
            <a:r>
              <a:rPr lang="pl-PL" dirty="0" smtClean="0"/>
              <a:t>Dostęp do właściwości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Aby pobrać wartość właściwości:</a:t>
            </a:r>
            <a:endParaRPr lang="pl-PL" sz="2800" dirty="0" smtClean="0"/>
          </a:p>
          <a:p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varName.Property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Aby ustawić wartość właściwości: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varName.Property = ...;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376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Infusion </a:t>
            </a:r>
            <a:r>
              <a:rPr lang="pl-PL" dirty="0" smtClean="0"/>
              <a:t>szuka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Konsultanci .NET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Rok doświadczenia albo zaawansowani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400" b="1" dirty="0"/>
              <a:t>Front-end developer (</a:t>
            </a:r>
            <a:r>
              <a:rPr lang="pl-PL" sz="2400" b="1" dirty="0" smtClean="0"/>
              <a:t>HTML/CSS)</a:t>
            </a:r>
            <a:endParaRPr lang="pl-PL" sz="2400" b="1" dirty="0"/>
          </a:p>
          <a:p>
            <a:r>
              <a:rPr lang="pl-PL" sz="2400" dirty="0" smtClean="0"/>
              <a:t>+XAML +jQuery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/>
              <a:t>QA Analyst/Tester (Junior/Senior)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infusion.com/</a:t>
            </a:r>
          </a:p>
          <a:p>
            <a:r>
              <a:rPr lang="pl-PL" dirty="0" smtClean="0"/>
              <a:t>careers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Grafik </a:t>
            </a:r>
          </a:p>
          <a:p>
            <a:r>
              <a:rPr lang="pl-PL" dirty="0" smtClean="0"/>
              <a:t>(Ps</a:t>
            </a:r>
            <a:r>
              <a:rPr lang="pl-PL" dirty="0"/>
              <a:t>, Ai, mobile)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1.3 </a:t>
            </a:r>
            <a:r>
              <a:rPr lang="pl-PL" dirty="0" smtClean="0"/>
              <a:t>– </a:t>
            </a:r>
            <a:r>
              <a:rPr lang="pl-PL" dirty="0" smtClean="0"/>
              <a:t>Wywołanie metody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varName.Method();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400" dirty="0" smtClean="0"/>
              <a:t>torebkaIzy.Zamknij();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400" dirty="0" smtClean="0"/>
              <a:t>torebkaIzy.Włóż(</a:t>
            </a:r>
          </a:p>
          <a:p>
            <a:r>
              <a:rPr lang="pl-PL" sz="2400" dirty="0" smtClean="0"/>
              <a:t>czerwonaSzminka);</a:t>
            </a:r>
            <a:endParaRPr lang="en-CA" sz="2400" dirty="0"/>
          </a:p>
          <a:p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/>
              <a:t>ObjectType varName = new ObjectType();</a:t>
            </a: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sz="2800" dirty="0" smtClean="0"/>
              <a:t>Torebka torebkaIzy = new Torebka();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000" dirty="0" smtClean="0"/>
              <a:t>Szminka tegoPotrzebuję = </a:t>
            </a:r>
            <a:r>
              <a:rPr lang="pl-PL" sz="1950" dirty="0" smtClean="0"/>
              <a:t>torebkaIzy.ZnajdźSzminkę();</a:t>
            </a:r>
            <a:endParaRPr lang="en-CA" sz="1950" dirty="0"/>
          </a:p>
        </p:txBody>
      </p:sp>
    </p:spTree>
    <p:extLst>
      <p:ext uri="{BB962C8B-B14F-4D97-AF65-F5344CB8AC3E}">
        <p14:creationId xmlns:p14="http://schemas.microsoft.com/office/powerpoint/2010/main" val="234917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1.4 </a:t>
            </a:r>
            <a:r>
              <a:rPr lang="pl-PL" dirty="0" smtClean="0"/>
              <a:t>– </a:t>
            </a:r>
            <a:r>
              <a:rPr lang="pl-PL" dirty="0" smtClean="0"/>
              <a:t>Wyświetlmy rekord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Edytujemy metodę Index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Stworzymy nową instancję klasy DataAccess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400" dirty="0" smtClean="0"/>
              <a:t>Na tym obiekcie uruchomimy metodę </a:t>
            </a:r>
            <a:r>
              <a:rPr lang="en-CA" sz="2400" dirty="0" err="1" smtClean="0"/>
              <a:t>GetCoffeeShopById</a:t>
            </a:r>
            <a:r>
              <a:rPr lang="pl-PL" sz="2400" dirty="0" smtClean="0"/>
              <a:t>(...)</a:t>
            </a:r>
            <a:r>
              <a:rPr lang="pl-PL" sz="2800" dirty="0" smtClean="0"/>
              <a:t> 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400" dirty="0" smtClean="0"/>
              <a:t>Wartość właściwości DisplayName – do zmiennej typu string</a:t>
            </a:r>
            <a:endParaRPr lang="en-CA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400" dirty="0" smtClean="0"/>
              <a:t>Tą zmienną trzeba przypisać do ViewData</a:t>
            </a:r>
            <a:r>
              <a:rPr lang="pl-PL" sz="2400" dirty="0" smtClean="0"/>
              <a:t>[„Message”]</a:t>
            </a:r>
            <a:endParaRPr lang="en-CA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Wynik – do zmiennej typu CoffeeShop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30881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Zadanie 2 </a:t>
            </a:r>
            <a:r>
              <a:rPr lang="pl-PL" dirty="0" smtClean="0"/>
              <a:t>– </a:t>
            </a:r>
            <a:r>
              <a:rPr lang="pl-PL" dirty="0" smtClean="0"/>
              <a:t>Wyświetlmy rekord o konkretnym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Przejdźmy do metody IndexId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Ta metoda ma parametr!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Parametr jest typu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Ale użyjmy parametru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Sprawdźmy</a:t>
            </a:r>
          </a:p>
          <a:p>
            <a:r>
              <a:rPr lang="pl-PL" sz="2400" dirty="0" smtClean="0"/>
              <a:t>Home.aspx/IndexId/17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Skopiujmy całą treść metody Index </a:t>
            </a:r>
            <a:r>
              <a:rPr lang="pl-PL" sz="1800" dirty="0" smtClean="0"/>
              <a:t>(bez return)</a:t>
            </a:r>
            <a:endParaRPr lang="en-CA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50101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840760" cy="778098"/>
          </a:xfrm>
        </p:spPr>
        <p:txBody>
          <a:bodyPr/>
          <a:lstStyle/>
          <a:p>
            <a:r>
              <a:rPr lang="pl-PL" dirty="0" smtClean="0"/>
              <a:t>Task 2.1 – </a:t>
            </a:r>
            <a:r>
              <a:rPr lang="pl-PL" dirty="0" smtClean="0"/>
              <a:t>Wyłączenie części wspólnej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Pierwszy refaktoring</a:t>
            </a:r>
            <a:r>
              <a:rPr lang="pl-PL" dirty="0" smtClean="0"/>
              <a:t>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Stwórzmy nową metodę </a:t>
            </a:r>
            <a:r>
              <a:rPr lang="pl-PL" sz="2400" dirty="0" smtClean="0"/>
              <a:t>(GetCoffeeShopName)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Parametr int / zwraca string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I dodajmy instrukcję return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Użyjmy jej w obu miejscach!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Skopiujmy trzy wspólne linijki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4" y="1628800"/>
            <a:ext cx="642486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3.0 </a:t>
            </a:r>
            <a:r>
              <a:rPr lang="pl-PL" dirty="0" smtClean="0"/>
              <a:t>– </a:t>
            </a:r>
            <a:r>
              <a:rPr lang="pl-PL" dirty="0" smtClean="0"/>
              <a:t>Operacje na zmiennych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int v = 2 + 4;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int p = v + 3;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 = p + 2;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a = a + „To Ty!”;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string a = „ach!”;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0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3.1 </a:t>
            </a:r>
            <a:r>
              <a:rPr lang="pl-PL" dirty="0" smtClean="0"/>
              <a:t>– </a:t>
            </a:r>
            <a:r>
              <a:rPr lang="pl-PL" dirty="0" smtClean="0"/>
              <a:t>wyświetlmy więcej danych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Przejdźmy do metody IndexWifi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Napiszemy kolejną funkcję pomocniczą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(Może ją nazwiemy GetMoreDetails?)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(Właściwość </a:t>
            </a:r>
            <a:r>
              <a:rPr lang="en-CA" dirty="0" err="1" smtClean="0"/>
              <a:t>IsWiFiHotSpo</a:t>
            </a:r>
            <a:r>
              <a:rPr lang="pl-PL" dirty="0" smtClean="0"/>
              <a:t>t)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Sprawdźmy, czy jest wifi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14719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73706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13885"/>
            <a:ext cx="2924368" cy="234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364644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3.1 </a:t>
            </a:r>
            <a:r>
              <a:rPr lang="pl-PL" dirty="0" smtClean="0"/>
              <a:t>– </a:t>
            </a:r>
            <a:r>
              <a:rPr lang="pl-PL" dirty="0" smtClean="0"/>
              <a:t>dodajmy więcej warunków!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Sprawdźmy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Mała (&lt;</a:t>
            </a:r>
            <a:r>
              <a:rPr lang="pl-PL" sz="2800" dirty="0" smtClean="0"/>
              <a:t>10</a:t>
            </a:r>
            <a:r>
              <a:rPr lang="pl-PL" sz="2800" dirty="0" smtClean="0"/>
              <a:t>),</a:t>
            </a:r>
          </a:p>
          <a:p>
            <a:r>
              <a:rPr lang="pl-PL" sz="2800" dirty="0" smtClean="0"/>
              <a:t>średnia (10-20</a:t>
            </a:r>
            <a:r>
              <a:rPr lang="pl-PL" sz="2800" dirty="0" smtClean="0"/>
              <a:t>), </a:t>
            </a:r>
            <a:r>
              <a:rPr lang="pl-PL" sz="2800" dirty="0" smtClean="0"/>
              <a:t>duża (&gt;</a:t>
            </a:r>
            <a:r>
              <a:rPr lang="pl-PL" sz="2800" dirty="0" smtClean="0"/>
              <a:t>20)</a:t>
            </a:r>
            <a:endParaRPr lang="en-CA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7942"/>
            <a:ext cx="7560840" cy="2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3.2 </a:t>
            </a:r>
            <a:r>
              <a:rPr lang="pl-PL" dirty="0" smtClean="0"/>
              <a:t>– </a:t>
            </a:r>
            <a:r>
              <a:rPr lang="pl-PL" dirty="0" smtClean="0"/>
              <a:t>Połączmy warunki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400" dirty="0" smtClean="0"/>
              <a:t>Szukamy dużej kawiarni akceptującej karty lojalnościowe</a:t>
            </a:r>
            <a:endParaRPr lang="en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(Właściwość AcceptsCoffeeCards)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400" dirty="0"/>
              <a:t>&amp;&amp; - </a:t>
            </a:r>
            <a:r>
              <a:rPr lang="pl-PL" sz="2400" dirty="0" smtClean="0"/>
              <a:t>oznacza ORAZ</a:t>
            </a:r>
            <a:endParaRPr lang="pl-PL" sz="2400" dirty="0"/>
          </a:p>
          <a:p>
            <a:r>
              <a:rPr lang="pl-PL" sz="2400" dirty="0"/>
              <a:t>|| - </a:t>
            </a:r>
            <a:r>
              <a:rPr lang="pl-PL" sz="2400" dirty="0" smtClean="0"/>
              <a:t>oznacza LUB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Dla tekstu</a:t>
            </a:r>
            <a:endParaRPr lang="pl-PL" dirty="0"/>
          </a:p>
          <a:p>
            <a:r>
              <a:rPr lang="pl-PL" sz="2000" dirty="0"/>
              <a:t>PrimaryCity == „Miami”</a:t>
            </a:r>
            <a:endParaRPr lang="en-CA" sz="2000" dirty="0"/>
          </a:p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800" dirty="0" smtClean="0"/>
              <a:t>Spróbujmy różnych warunków</a:t>
            </a:r>
            <a:endParaRPr lang="en-CA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44508"/>
            <a:ext cx="8691693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4 </a:t>
            </a:r>
            <a:r>
              <a:rPr lang="pl-PL" dirty="0" smtClean="0"/>
              <a:t>– </a:t>
            </a:r>
            <a:r>
              <a:rPr lang="pl-PL" dirty="0" smtClean="0"/>
              <a:t>Weźmy wiele rekordów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Przejdźmy do metody IndexMulti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Użyjemy metody FindAreaByRadius z DataAccess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Jako wynik dostaniemy tablicę (</a:t>
            </a:r>
            <a:r>
              <a:rPr lang="pl-PL" sz="2800" i="1" dirty="0" smtClean="0"/>
              <a:t>array</a:t>
            </a:r>
            <a:r>
              <a:rPr lang="pl-PL" sz="2800" dirty="0" smtClean="0"/>
              <a:t>)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400" dirty="0" smtClean="0"/>
              <a:t>Sprawdźmy .../</a:t>
            </a:r>
            <a:r>
              <a:rPr lang="pl-PL" sz="2400" dirty="0"/>
              <a:t>IndexMulti/?lat=...</a:t>
            </a:r>
          </a:p>
          <a:p>
            <a:r>
              <a:rPr lang="pl-PL" sz="2400" dirty="0"/>
              <a:t>&amp;lon=...&amp;r=...</a:t>
            </a:r>
          </a:p>
          <a:p>
            <a:endParaRPr lang="pl-PL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Użyjmy </a:t>
            </a:r>
          </a:p>
          <a:p>
            <a:r>
              <a:rPr lang="el-GR" sz="2400" dirty="0" smtClean="0"/>
              <a:t>φ</a:t>
            </a:r>
            <a:r>
              <a:rPr lang="pl-PL" sz="2400" dirty="0" smtClean="0"/>
              <a:t>=40.75, </a:t>
            </a:r>
            <a:r>
              <a:rPr lang="el-GR" sz="2400" dirty="0" smtClean="0"/>
              <a:t>λ</a:t>
            </a:r>
            <a:r>
              <a:rPr lang="pl-PL" sz="2400" dirty="0" smtClean="0"/>
              <a:t>=-74, r=1 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Użyjemy właściwości tablicy Length</a:t>
            </a:r>
            <a:endParaRPr lang="en-CA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790319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200800" cy="778098"/>
          </a:xfrm>
        </p:spPr>
        <p:txBody>
          <a:bodyPr/>
          <a:lstStyle/>
          <a:p>
            <a:r>
              <a:rPr lang="pl-PL" dirty="0" smtClean="0"/>
              <a:t>Zadanie 4.2 </a:t>
            </a:r>
            <a:r>
              <a:rPr lang="pl-PL" dirty="0" smtClean="0"/>
              <a:t>– </a:t>
            </a:r>
            <a:r>
              <a:rPr lang="pl-PL" dirty="0" smtClean="0"/>
              <a:t>Przygotujmy się do wyświetlenia większej ilości rekordów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Dodajmy nowy folder: Helpers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Stwórzmy nową klasę: </a:t>
            </a:r>
            <a:r>
              <a:rPr lang="pl-PL" sz="2800" dirty="0" smtClean="0"/>
              <a:t>PrinterHelper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Stwórzmy w niej metodę Print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i zwraca string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Przenieśmy do niej logikę zliczania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Niech przyjmuje CoffeeShop</a:t>
            </a:r>
            <a:r>
              <a:rPr lang="pl-PL" dirty="0" smtClean="0"/>
              <a:t>[]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1628800"/>
            <a:ext cx="638696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4032360"/>
            <a:ext cx="7393416" cy="18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ogólnie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Różne technologie i języki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w Sieci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Warsztaty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Wprowadzenie do OOP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Zadanie4.3 </a:t>
            </a:r>
            <a:r>
              <a:rPr lang="pl-PL" dirty="0" smtClean="0"/>
              <a:t>– </a:t>
            </a:r>
            <a:r>
              <a:rPr lang="pl-PL" dirty="0" smtClean="0"/>
              <a:t>Wypiszmy rekordy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Będziemy iterować przez kawiarnie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/>
              <a:t>Foreach – </a:t>
            </a:r>
            <a:r>
              <a:rPr lang="pl-PL" sz="2400" dirty="0" smtClean="0"/>
              <a:t>przechodzi po każdym elemencie kolekcji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Zbudujemy tabelę HTML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 smtClean="0"/>
              <a:t>Użyjemy &lt;table</a:t>
            </a:r>
            <a:r>
              <a:rPr lang="pl-PL" sz="2800" dirty="0"/>
              <a:t>&gt;, &lt;tr</a:t>
            </a:r>
            <a:r>
              <a:rPr lang="pl-PL" sz="2800" dirty="0" smtClean="0"/>
              <a:t>&gt;, &lt;th&gt; oraz </a:t>
            </a:r>
            <a:r>
              <a:rPr lang="pl-PL" sz="2800" dirty="0"/>
              <a:t>&lt;td&gt;</a:t>
            </a:r>
            <a:endParaRPr lang="en-CA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90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727839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864459" cy="32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12768" cy="778098"/>
          </a:xfrm>
        </p:spPr>
        <p:txBody>
          <a:bodyPr/>
          <a:lstStyle/>
          <a:p>
            <a:r>
              <a:rPr lang="pl-PL" dirty="0" smtClean="0"/>
              <a:t>Zadanie 4.4 </a:t>
            </a:r>
            <a:r>
              <a:rPr lang="pl-PL" dirty="0" smtClean="0"/>
              <a:t>– </a:t>
            </a:r>
            <a:r>
              <a:rPr lang="pl-PL" dirty="0" smtClean="0"/>
              <a:t>Więcej formatowania warunkowego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Sprawdźmy, czy jest wifi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Ustawimy tło dla wierszy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690042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00400"/>
            <a:ext cx="8164008" cy="8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8208912" cy="778098"/>
          </a:xfrm>
        </p:spPr>
        <p:txBody>
          <a:bodyPr/>
          <a:lstStyle/>
          <a:p>
            <a:r>
              <a:rPr lang="pl-PL" dirty="0" smtClean="0"/>
              <a:t>Zadanie 4.5 </a:t>
            </a:r>
            <a:r>
              <a:rPr lang="pl-PL" dirty="0" smtClean="0"/>
              <a:t>– </a:t>
            </a:r>
            <a:r>
              <a:rPr lang="pl-PL" dirty="0" smtClean="0"/>
              <a:t>Formatowanie warunkowe</a:t>
            </a:r>
            <a:r>
              <a:rPr lang="pl-PL" dirty="0" smtClean="0"/>
              <a:t> </a:t>
            </a:r>
            <a:r>
              <a:rPr lang="pl-PL" dirty="0" smtClean="0"/>
              <a:t>– switch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Ustawmy kolor na podstawie godzin otwarcia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000" dirty="0" smtClean="0"/>
              <a:t>Switch zastępuje sekwencję ifów z warunkiem na tej samej zmiennej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332385" cy="37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8836"/>
            <a:ext cx="5688632" cy="436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4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 – Play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Display shop’s # on the page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use  for instead of foreach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601745" cy="13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8119643" cy="173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5.1 – Display only some shops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Display shops opening at 8am only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pass a smaller collection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Modify IndexMulti method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Put only suitable elements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Print new collection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Create new collection</a:t>
            </a:r>
            <a:endParaRPr lang="en-C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48112"/>
            <a:ext cx="8640960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53613" cy="19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8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warsztatów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Będziemy modyfikować istniejącą aplikację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Poznacie podstawy języka C#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400" dirty="0" smtClean="0"/>
              <a:t>Poznacie podstawowe pojęcia programistyczne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 smtClean="0"/>
              <a:t>Będziecie chcieć dowiedzieć się więcej!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Zobaczycie działanie Waszego kodu!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948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ogólnie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 można osiągnąć?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400" dirty="0" smtClean="0"/>
              <a:t>Zbudować aplikację, która jeszcze nie powstała</a:t>
            </a:r>
            <a:endParaRPr lang="en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Zmieniać albo dodawać możliwości istniejących aplikacji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Przetwarzać dowolne dane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To jest fajne!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Upraszczać sobie życie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Różne rodzaje aplikacji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Aplikacje desktopowe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Aplikacje webowe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Aplikacje mobilne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Aplikacje </a:t>
            </a:r>
            <a:r>
              <a:rPr lang="pl-PL" i="1" dirty="0" smtClean="0"/>
              <a:t>embedded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Technologie i języki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cqWDlQ4GcDDfJWrflE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JmCauoqWxwkHPJFMb5LY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LW2CZlUXrcZcLvtaGm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Wfy1oGKSoZE4PHHbKD4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5yi9F2xm8B980N4XWdcz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DNdo6NFjGu75YLzOZl0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xGFLsuCJB3gW90Jf1Hk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VGGT7MGRENb50BuTA3Kp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S4D4dHbveM9uLY5ynP2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dalQxyRTLc99rgbo5gkab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K4Z8L87ghr4OOCg2zZF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WwPvO1FVmeHpjz44W3o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GmWbItOEjTTR1ETGr69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qWasikf34fUl7tifk5B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7oiGYu2CKAUf6TllIlFj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uYrBLHIjm8CAPL9BmL0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qSmpUYmgHLFFUkemIlT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v4zb7YUjHV9yzemMJW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j75US8Sm38xqDSyzeOpU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V9RPnZ2Ey47DgQlkNfh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KKMF7myau6lKAUImJYRF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WxunpT5Gnzqq2JsDYKS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2Ujn0sWHPEpWo73IRG5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4DoNgSTUyXBuFfeiFW7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ivgqBqviVMPTHSlJl6d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kDvBj16bzKg1BO7AQvb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7vpbm8kYaNKBaCU07tc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GgxBLfIBKYHw0b7FYQ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Cs5UOZOdTBuaqfS66qk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1UQywxH5mLRrlbxquJYh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gt8tdQshR8ghobpL1oT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ZcPP6APE2sRUDDOSloA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fZZsMIdYfkLrQNj16sWu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9QQ7XnSqeAolBII543X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YI1SvEEOI12iiNVdWK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zZHyUdu1UxJgVRmHIAux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W8TOsiW91wKQ9BFKP6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3vcBi1nTx7zbmTZ4zq8h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PQRztpi7L7SjTDGc9hy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aFNIGGfFGOJGFlKJxYAp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j30lnngQIbTrGcLLJBS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AdXkspJAF32ImKIkiSp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MeFxXMfZxg0etMo3VQ6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ugTMGQCTMJapc8hbnlD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pXQ13piZGBY2qJFUrX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gwYEr8rdflqDPq4fZng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H7gVVfWyJX2WOHHWJQGx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grlEn1p9NPjDgIK7t23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CbrYbBnEusxerRJpOTVi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sYRUyca7YiRNRJwdjC7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7EHMsbDN5tGK0ch0rNah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CoHxs6fERlhIt6g3bu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mD0ZTAziawRJdfwQEH0J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rA0273zWQ6evfKHxywF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ZgRKcwMmKAmcpZQtwJ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tCWVuJJa8P5RHb2d3wc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uHZL879u3ijCa1Mgimq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3zfX4denNB10M7cRyrrU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xLsayro7ctH4mCc0dFZ5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wweoji0rSNDPY2BDP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CuMJNcQbqMAc8IqQOU4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d8idOXNB0tbSU2rEv69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3CQjaN1Z9RpshDrAnTnO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1fNno9pXDTIb5GmuM0A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tsLOdVJgSCeVABwNpRAc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K5xLdS6meLOHMlCzW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FtnQYWm8rNm3lIwEHu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EbVZaVxsQga6WkiCboY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X95KYZBIp65WHFgrHQ9v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7TPaaPV7XRwF8oGtT7L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PEWjuLnduHu1bVOOLMi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q2xSLeW1KS6qiZwewrlz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YEmvx5iZJ3ynpBoqIxqb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nBTWhAflXzAo4TvgHRJK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RUAUP5IO9sh9gKBBNHK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S0AhN6bz5x31nuN7qSa1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3cI3V1xFaw1gnEmlIGE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xXITcMkKHxqN1gs6TKe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XhkkXYU8gvDgw443gyy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ept4wslvaQHfrIA3zK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C77hgEq6v1tsU5VuToFV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qOPDkFuZ7QeQCimNgNUp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eMwCFzFmmlv9GirDjLB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d4tC868S0AOCA26HZVj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3WQFOrAvhzhhgNYDsebF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N0xvVsQzsZGkJYmnLaC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6UCKE5310KVS7zmjafYz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sV1DfqWzMXzFUDSaOKw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4k7GvxRu7osZ7vFXLa2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pRQM0r0maQ7OrHJ0QC5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jsEJrZrd3zkwwaMspuzp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y6bbqNUTlxYrxo7h00VX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tVazdncBRyaATyygyEj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OcvfGV3NGIYhBe5jmuWXy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XuzIKrgDCjHn5WP247i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ETWigH4Muu67OETLqJ7d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HUSUUKuCCnmVjBCquKc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BfghVhDnbQ8lb2qlMkh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LTli90fm0kaTjCDCOdY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gkr4xOJPsVTTnLwgMS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MXpAZ8XSzgWStnWD7D8O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aiINH9v4TDvg6nSz06o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OFwjZJaMBbc8DayLEsu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ndgyKyC1pG3hliFqtkYy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z7ALHOFALfwE3V08qwH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vLyw0k2wOMfD8XYQOmP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LHfKqlTrRr9Ab409iEfJ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RNhRasGTJ847K4jMAZ8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53WTYHvHzb53PrsybrLX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w4kWPv3fADLwHdUhuYo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hvljPhJrsMRYkYwvgnq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k19WqWZ4IiUNoRm3tjF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ZbKx9RGI3h7jHz9C34vV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iJfEUXNzGrD2CHXc1rS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TCG2Is6onfhzpW84oUKv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EUPWkUNCSI7wo7yBcuGb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ltcKO7Dw8OlXYMcL7bB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rTx1vMIfOeEsymJA5FY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jvdP1x5VN1Z8I6TJmiSj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5o6s8NJhu4OkvGlzsAj5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BWL85NGCM3iv5W7DIIC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OYq2MSoH3sxa22v1G6m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4dCibfTfvwQTVii76SJ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AumS9KsTpMSa7MI20Nd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htbC1cOyXqdhtpjzC0i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V1jtYB2oqnDVTMD504Xqz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L6T4Q8pvTJHF7t0MQ4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S1QAbbR4ZWYmE1PZ7yi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aJ4eC8DFiCUkS52tEXy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JitrbNJwAECLR7vXyIq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sk8KWDTlugdnZMLbXQV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yu8JcmLAoSjcD1v1FdVF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SscHXGU2yKiH1ng7NdI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5YTacjyx2ukXVk8KKa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iZbTN2BtcPtYt48FO7f6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4DvhVPqpjv5UfxNAufA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7hsMfqJTBQtZwi6ABaoJ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EueqTxOPCvywdP9z0F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rf1vtUDp903x2Oh0ZQm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uYMSLsBo32G1dedVpCa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uZb0Ry0P47cAL2JB9bO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Q0B2M4qJBCoZtNGKA2o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VjzXkfPbsyRjB5f7eUXH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HWRXR4Bsp24xmRKHrI1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WuV3LlcNDMhrewjh4GWX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VxyEmfzbqdl3IOqNmOd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9v3kDvDKCz2e0kodH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i9VgEmdZUSxn2A2B3y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1tN6o86RhlLjkLbHfYnp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mtWmCFJPFVgphF8afe7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4IPRUOzibcT7k92wq8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pLmOnIjfiIgS8SfmpeZih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phCgoICirAdXH6WL3vrC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ZMRQssvgftctXgbKOZ3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H35eoyGkIgg6iQpyg9N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pBlmMY7ZBgQC9tX7rXl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Ld8FAjHsyMAJ4NKd3WzU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O6vS6lYcgueJlpzIrFN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BhUhFg04RR5l831gjgN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aQ0G0ySy2d6qvyd9WwvW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9RFVCvI28xitQzUK28bs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oov2UGrCB5wq83BKDulO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2FcrlzdETvZqthpAA2B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qscZLPFYoJjAvNHIKmKF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hasmoaa0cEIBJjfdENu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lEw1lz8JcsqJwCNOfOw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2vHOOsFtwPn85kHpyeF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UNE7sqcu85udONQmOAS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IOUQZAugLQIN4Y3iGbsM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TfXl5rEzMYkHPA94tOmn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LHmH9gisNlVkfzdNy7J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0bXsYMzJhSbBEQ36H7rst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0rBMuCSl5tXWFMPtfeyU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0HpKWBZe3DnKX0n046ox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8HUnkREcdVJ2orTmJFhm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zVPO6f9rvRvS0vnCJl2P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HyztDlr7afInksv2xW3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BBmQjXfYBgqHyQFY9Fj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TzTRm3x1OACVdgfDBOZo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aCbU6GN5McqwF0zMYoz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F307He2klJNfUNhyBle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cXHlfOKAqaxFKQiBzmwB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vGBe3PQBPxP1RMFRSTK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11Bi5wrIVGkkTxDyRvpT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NnpTL4YkZhITFzDLKj9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xT8dj1f7OC4edScKmJB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BZS3U6L5JSlDFS0DREi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gAlpSxzMn0tEVTfapVu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f1oDp2o74Jw2U5rY8Hey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IAy0b6v5iWTHIiIvddwW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a0X6oHfmg7PwSLRSmsgi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4blH4vrxgCtkk3XNEVz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HnLRJA40k4gAmlrGxdz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awWzwbwBSbM7j0SyiO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JLhj8gzuhGbbUVAkwzk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MjJ5wsa0YKV1dfVa3Tt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Oe2rOZVLq7gIJCQqE3r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ciNCD7K9AGhHvu35Ea5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KvvikCfqgjRM2JEbmN1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r27lnyphM0Ioyi6kN7U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QJsjrtOib2ga3tbYfG0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day3RFDLQerJvrVd44r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ggdtVbe1iO20aKrU2E2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HUsXgva0I7jOGr8MTzl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mmhLohxcjHJe9ihrKYx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MhoXUJ5hz9feLA1v8tS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CKFyaEkSzCS7yj0XVIR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Hl30LgLtp6hYhIhHlvF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VzSPLVDDxzCH3ku9S3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PA1iGdmlCgn0qu8WvPP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mzFXcbCCIru9JiNtepg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k3T01Wyhgqd8erCJ0aI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3uV4SlSjx331ObM5gme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vgKQ81BpvmJ0fC3caG3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B3lQuo5tXNpxDfbNw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odc0GO02W6Jsk9MNb60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M93BUWQQ7diSZZUblQp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dP4pWYTwLk84dQ8POA5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F4j6pZlyQvYC0mWgS18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jfWVEliqksKwaZ6PzTb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J0hhDVDjsKpU5jMQjpbk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6APMTyI3iClgK3atlZg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tcW92sfd7UG9l5SsJI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b7u6FFIbvDmkuEMeqeZ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aUe3F5xcW4sAImzXoFB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l4UOntwwHTmJjiH6mmH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ezCJivl3G7KWza9RI4F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VG90i0qQmLlBvfTjP9q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eZ2hgiielm2vPlbDb1b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ZmIwWvECmMsFkDH0e2K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290yWaM9TMsBsEa8QzJ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7IRZfWX2jUyk5a9OYDK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lD1rvGXQ3nE1bN67IR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wocUzdW0YiGkOEVVJht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eODYkJr1RvSLOeOxVs0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XGn9bcYzATD8aogAScz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P1yjZHEjT8ftUaCGU0r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JYibxaL506lxZLeGqLd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VSB1BX71zv4KensTEQp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u3HhS38f4m0BQ2RXmS9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xLq8RpSc7PIFwvBHPAb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L9yC5BgmjKLRZSG3pNh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ijAPXEzYSUYvWQJcIn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TbvmlE3yLBrFi7PhAUy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KyZFR5osgcEip84sC0v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xQEJUV8sjFk3qXmGNXaj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00HHc8ix3qIq0907bsk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k0XcGFMHYwk12l051mju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ZyanAidZlpWhd9CV49O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xnuFi21fzn0SLhpgptJ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rGkl5YKkD7m40G9TfyLx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YNCFcCYNs7IqygSkzOX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M8MlZnlqc6xja0rH1Y9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8T1VYXAbzL7EkTGQH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lzylB92Qi3xrCKb35bN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pWo45Sqv8ZQffykFjPVJ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dG2AIDLwSC3raBXx3ap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AnuCIqRXQi1UJH1v9NKB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bOoJILLKk5AF6F55VkE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K0vQVuAjLbokdxVE50j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pgSfvy0C3jsnbGeYH5c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lVIFxqtI8pfFnM2BeiPDU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j3Bmp4RpXbrro7RtfdK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dIuoQWDyIGMtWOE98WK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WJh67eQZlgT3QSS1dVL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JUYCum7Qusdqc3GrWSI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EUb2O64OWoUWMK6JOoI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ATXLg7IPSXNb5mV4pJUx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8U68Uu6mFJq8ki53PX6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8BEKOJZZONc5K3E8ddJv"/>
</p:tagLst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2790</TotalTime>
  <Words>1299</Words>
  <Application>Microsoft Office PowerPoint</Application>
  <PresentationFormat>On-screen Show (4:3)</PresentationFormat>
  <Paragraphs>266</Paragraphs>
  <Slides>45</Slides>
  <Notes>12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MetroStyle</vt:lpstr>
      <vt:lpstr>Programming Made Easy</vt:lpstr>
      <vt:lpstr>O mnie</vt:lpstr>
      <vt:lpstr>Infusion szuka</vt:lpstr>
      <vt:lpstr>Plan</vt:lpstr>
      <vt:lpstr>Cel warsztatów</vt:lpstr>
      <vt:lpstr>Programowanie ogólnie</vt:lpstr>
      <vt:lpstr>Co można osiągnąć?</vt:lpstr>
      <vt:lpstr>Różne rodzaje aplikacji</vt:lpstr>
      <vt:lpstr>Technologie i języki</vt:lpstr>
      <vt:lpstr>Jak działa komputer?</vt:lpstr>
      <vt:lpstr>Kompilacja</vt:lpstr>
      <vt:lpstr>Compiling</vt:lpstr>
      <vt:lpstr>Interpretation</vt:lpstr>
      <vt:lpstr>Interpretation</vt:lpstr>
      <vt:lpstr>Virtual machine</vt:lpstr>
      <vt:lpstr>Virtual machine</vt:lpstr>
      <vt:lpstr>Internet – żądanie sieciowe</vt:lpstr>
      <vt:lpstr>Programowanie obiektowe (OOP)</vt:lpstr>
      <vt:lpstr>Programowanie obiektowe</vt:lpstr>
      <vt:lpstr>Do roboty!</vt:lpstr>
      <vt:lpstr>Zakładamy projekt</vt:lpstr>
      <vt:lpstr>Architektura</vt:lpstr>
      <vt:lpstr>Zadanie 0 – zmieńmy nagłówek</vt:lpstr>
      <vt:lpstr>Task 0.1 – prepare a text control</vt:lpstr>
      <vt:lpstr>Task 0.3 – prepare a text control cont’d</vt:lpstr>
      <vt:lpstr>Task 0.4 – Import API</vt:lpstr>
      <vt:lpstr>Zadanie 1.0 – O MVC</vt:lpstr>
      <vt:lpstr>Zadanie 1.1 – Używanie zmiennych</vt:lpstr>
      <vt:lpstr>Zadanie 1.2 – Dostęp do właściwości</vt:lpstr>
      <vt:lpstr>Zadanie 1.3 – Wywołanie metody</vt:lpstr>
      <vt:lpstr>Zadanie 1.4 – Wyświetlmy rekord</vt:lpstr>
      <vt:lpstr>Zadanie 2 – Wyświetlmy rekord o konkretnym id</vt:lpstr>
      <vt:lpstr>Task 2.1 – Wyłączenie części wspólnej</vt:lpstr>
      <vt:lpstr>Zadanie 3.0 – Operacje na zmiennych</vt:lpstr>
      <vt:lpstr>Zadanie 3.1 – wyświetlmy więcej danych</vt:lpstr>
      <vt:lpstr>Zadanie 3.1 – dodajmy więcej warunków!</vt:lpstr>
      <vt:lpstr>Zadanie 3.2 – Połączmy warunki</vt:lpstr>
      <vt:lpstr>Zadanie 4 – Weźmy wiele rekordów</vt:lpstr>
      <vt:lpstr>Zadanie 4.2 – Przygotujmy się do wyświetlenia większej ilości rekordów</vt:lpstr>
      <vt:lpstr>Zadanie4.3 – Wypiszmy rekordy</vt:lpstr>
      <vt:lpstr>Zadanie 4.4 – Więcej formatowania warunkowego</vt:lpstr>
      <vt:lpstr>Zadanie 4.5 – Formatowanie warunkowe – switch </vt:lpstr>
      <vt:lpstr>Koniec</vt:lpstr>
      <vt:lpstr>Task 5 – Play with collections</vt:lpstr>
      <vt:lpstr>Task 5.1 – Display only some shops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141</cp:revision>
  <dcterms:created xsi:type="dcterms:W3CDTF">2012-08-31T12:01:13Z</dcterms:created>
  <dcterms:modified xsi:type="dcterms:W3CDTF">2012-10-22T21:15:47Z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10pnfnUkghAYQbgb81aup1CDcNPHVA70qdOzlZZNYz74</vt:lpwstr>
  </property>
  <property fmtid="{D5CDD505-2E9C-101B-9397-08002B2CF9AE}" pid="4" name="Google.Documents.RevisionId">
    <vt:lpwstr>08275474914841904742</vt:lpwstr>
  </property>
  <property fmtid="{D5CDD505-2E9C-101B-9397-08002B2CF9AE}" pid="5" name="Google.Documents.PreviousRevisionId">
    <vt:lpwstr>00776749445510052216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