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heme/theme2.xml" ContentType="application/vnd.openxmlformats-officedocument.them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3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4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6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7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8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notesSlides/notesSlide9.xml" ContentType="application/vnd.openxmlformats-officedocument.presentationml.notesSlide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notesSlides/notesSlide10.xml" ContentType="application/vnd.openxmlformats-officedocument.presentationml.notesSlid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9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96" r:id="rId22"/>
    <p:sldId id="279" r:id="rId23"/>
    <p:sldId id="281" r:id="rId24"/>
    <p:sldId id="282" r:id="rId25"/>
    <p:sldId id="297" r:id="rId26"/>
    <p:sldId id="300" r:id="rId27"/>
    <p:sldId id="299" r:id="rId28"/>
    <p:sldId id="301" r:id="rId29"/>
    <p:sldId id="302" r:id="rId30"/>
    <p:sldId id="280" r:id="rId31"/>
    <p:sldId id="283" r:id="rId32"/>
    <p:sldId id="284" r:id="rId33"/>
    <p:sldId id="303" r:id="rId34"/>
    <p:sldId id="285" r:id="rId35"/>
    <p:sldId id="286" r:id="rId36"/>
    <p:sldId id="287" r:id="rId37"/>
    <p:sldId id="288" r:id="rId38"/>
    <p:sldId id="290" r:id="rId39"/>
    <p:sldId id="291" r:id="rId40"/>
    <p:sldId id="292" r:id="rId41"/>
    <p:sldId id="293" r:id="rId42"/>
    <p:sldId id="294" r:id="rId43"/>
    <p:sldId id="29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67A9"/>
    <a:srgbClr val="070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82792" autoAdjust="0"/>
  </p:normalViewPr>
  <p:slideViewPr>
    <p:cSldViewPr>
      <p:cViewPr varScale="1">
        <p:scale>
          <a:sx n="73" d="100"/>
          <a:sy n="73" d="100"/>
        </p:scale>
        <p:origin x="-64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CF95B-531A-44BB-A7F8-B9E5AA8700D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4A4D157-203A-4305-937E-7FA38981CCFD}">
      <dgm:prSet phldrT="[Text]"/>
      <dgm:spPr/>
      <dgm:t>
        <a:bodyPr/>
        <a:lstStyle/>
        <a:p>
          <a:r>
            <a:rPr lang="pl-PL" dirty="0" smtClean="0"/>
            <a:t>User types an address in a browser</a:t>
          </a:r>
          <a:endParaRPr lang="en-CA" dirty="0"/>
        </a:p>
      </dgm:t>
    </dgm:pt>
    <dgm:pt modelId="{3F2ED1CC-283D-43C9-8EF3-319093FB5020}" type="parTrans" cxnId="{9E4DB42D-226A-42AC-82C9-B82FD3E179A5}">
      <dgm:prSet/>
      <dgm:spPr/>
      <dgm:t>
        <a:bodyPr/>
        <a:lstStyle/>
        <a:p>
          <a:endParaRPr lang="en-CA"/>
        </a:p>
      </dgm:t>
    </dgm:pt>
    <dgm:pt modelId="{75AB053C-BC49-4F8E-ADE1-7B789215BE55}" type="sibTrans" cxnId="{9E4DB42D-226A-42AC-82C9-B82FD3E179A5}">
      <dgm:prSet/>
      <dgm:spPr/>
      <dgm:t>
        <a:bodyPr/>
        <a:lstStyle/>
        <a:p>
          <a:endParaRPr lang="en-CA"/>
        </a:p>
      </dgm:t>
    </dgm:pt>
    <dgm:pt modelId="{C099C04B-7C10-4D4D-B42F-0DC2C5FE0532}">
      <dgm:prSet phldrT="[Text]"/>
      <dgm:spPr/>
      <dgm:t>
        <a:bodyPr/>
        <a:lstStyle/>
        <a:p>
          <a:r>
            <a:rPr lang="pl-PL" dirty="0" smtClean="0"/>
            <a:t>The browser contacts a right server</a:t>
          </a:r>
          <a:endParaRPr lang="en-CA" dirty="0"/>
        </a:p>
      </dgm:t>
    </dgm:pt>
    <dgm:pt modelId="{39116BB3-A3BF-4C45-AF63-61E0E05C6B85}" type="parTrans" cxnId="{58B638A9-3C26-4EE4-B1CA-4F0CD7DCB1A3}">
      <dgm:prSet/>
      <dgm:spPr/>
      <dgm:t>
        <a:bodyPr/>
        <a:lstStyle/>
        <a:p>
          <a:endParaRPr lang="en-CA"/>
        </a:p>
      </dgm:t>
    </dgm:pt>
    <dgm:pt modelId="{C64478D1-ECA7-4C88-B50B-AD3FF886DB54}" type="sibTrans" cxnId="{58B638A9-3C26-4EE4-B1CA-4F0CD7DCB1A3}">
      <dgm:prSet/>
      <dgm:spPr/>
      <dgm:t>
        <a:bodyPr/>
        <a:lstStyle/>
        <a:p>
          <a:endParaRPr lang="en-CA"/>
        </a:p>
      </dgm:t>
    </dgm:pt>
    <dgm:pt modelId="{420A1D8D-50F5-41B3-91EA-AC875BCEB00F}">
      <dgm:prSet phldrT="[Text]"/>
      <dgm:spPr/>
      <dgm:t>
        <a:bodyPr/>
        <a:lstStyle/>
        <a:p>
          <a:r>
            <a:rPr lang="pl-PL" dirty="0" smtClean="0"/>
            <a:t>The server recognizes the request</a:t>
          </a:r>
          <a:endParaRPr lang="en-CA" dirty="0"/>
        </a:p>
      </dgm:t>
    </dgm:pt>
    <dgm:pt modelId="{844A627F-43C7-4C0C-B5F9-4EA2684F5578}" type="parTrans" cxnId="{C01F4461-EC5B-4AE3-B7F9-0A9D194622DC}">
      <dgm:prSet/>
      <dgm:spPr/>
      <dgm:t>
        <a:bodyPr/>
        <a:lstStyle/>
        <a:p>
          <a:endParaRPr lang="en-CA"/>
        </a:p>
      </dgm:t>
    </dgm:pt>
    <dgm:pt modelId="{BD090A83-E8EE-461C-9947-97554A966FB8}" type="sibTrans" cxnId="{C01F4461-EC5B-4AE3-B7F9-0A9D194622DC}">
      <dgm:prSet/>
      <dgm:spPr/>
      <dgm:t>
        <a:bodyPr/>
        <a:lstStyle/>
        <a:p>
          <a:endParaRPr lang="en-CA"/>
        </a:p>
      </dgm:t>
    </dgm:pt>
    <dgm:pt modelId="{68FEEAA9-9E70-4A86-B26E-862B55B4783A}">
      <dgm:prSet phldrT="[Text]"/>
      <dgm:spPr/>
      <dgm:t>
        <a:bodyPr/>
        <a:lstStyle/>
        <a:p>
          <a:r>
            <a:rPr lang="pl-PL" dirty="0" smtClean="0"/>
            <a:t>The server finds a program bound to the address</a:t>
          </a:r>
          <a:endParaRPr lang="en-CA" dirty="0"/>
        </a:p>
      </dgm:t>
    </dgm:pt>
    <dgm:pt modelId="{889D7DB5-ADD3-4744-8445-4DD510AF1487}" type="parTrans" cxnId="{CC7494D6-1270-40E2-A562-7C09BB436E0F}">
      <dgm:prSet/>
      <dgm:spPr/>
      <dgm:t>
        <a:bodyPr/>
        <a:lstStyle/>
        <a:p>
          <a:endParaRPr lang="en-CA"/>
        </a:p>
      </dgm:t>
    </dgm:pt>
    <dgm:pt modelId="{7193EA06-F4C8-4F06-B0CD-80A85F2738BC}" type="sibTrans" cxnId="{CC7494D6-1270-40E2-A562-7C09BB436E0F}">
      <dgm:prSet/>
      <dgm:spPr/>
      <dgm:t>
        <a:bodyPr/>
        <a:lstStyle/>
        <a:p>
          <a:endParaRPr lang="en-CA"/>
        </a:p>
      </dgm:t>
    </dgm:pt>
    <dgm:pt modelId="{FCD98BC2-3CE0-4B37-B6C5-01FC577BA2A3}">
      <dgm:prSet phldrT="[Text]"/>
      <dgm:spPr>
        <a:solidFill>
          <a:schemeClr val="accent2"/>
        </a:solidFill>
      </dgm:spPr>
      <dgm:t>
        <a:bodyPr/>
        <a:lstStyle/>
        <a:p>
          <a:r>
            <a:rPr lang="pl-PL" dirty="0" smtClean="0"/>
            <a:t>The program executes and returns an HTML document</a:t>
          </a:r>
          <a:endParaRPr lang="en-CA" dirty="0"/>
        </a:p>
      </dgm:t>
    </dgm:pt>
    <dgm:pt modelId="{73363205-656E-4727-BAF6-137396DE6CD0}" type="parTrans" cxnId="{C7341F1D-82C8-4E5F-93EA-87261C7C7A5B}">
      <dgm:prSet/>
      <dgm:spPr/>
      <dgm:t>
        <a:bodyPr/>
        <a:lstStyle/>
        <a:p>
          <a:endParaRPr lang="en-CA"/>
        </a:p>
      </dgm:t>
    </dgm:pt>
    <dgm:pt modelId="{C62A679D-B932-4EDE-9D9D-CCFBE79DBE31}" type="sibTrans" cxnId="{C7341F1D-82C8-4E5F-93EA-87261C7C7A5B}">
      <dgm:prSet/>
      <dgm:spPr/>
      <dgm:t>
        <a:bodyPr/>
        <a:lstStyle/>
        <a:p>
          <a:endParaRPr lang="en-CA"/>
        </a:p>
      </dgm:t>
    </dgm:pt>
    <dgm:pt modelId="{812EE3A9-CE86-4B1D-A77E-3E1690F9F96E}">
      <dgm:prSet phldrT="[Text]"/>
      <dgm:spPr/>
      <dgm:t>
        <a:bodyPr/>
        <a:lstStyle/>
        <a:p>
          <a:r>
            <a:rPr lang="pl-PL" dirty="0" smtClean="0"/>
            <a:t>The browser downloads the document</a:t>
          </a:r>
          <a:endParaRPr lang="en-CA" dirty="0"/>
        </a:p>
      </dgm:t>
    </dgm:pt>
    <dgm:pt modelId="{598B2C0B-A990-46F4-A33D-AD8979F4576C}" type="parTrans" cxnId="{FB30E914-A950-438F-A06E-9414EFC767A8}">
      <dgm:prSet/>
      <dgm:spPr/>
      <dgm:t>
        <a:bodyPr/>
        <a:lstStyle/>
        <a:p>
          <a:endParaRPr lang="en-CA"/>
        </a:p>
      </dgm:t>
    </dgm:pt>
    <dgm:pt modelId="{5E3B1937-C6F7-4B1A-92B2-DC434A284F99}" type="sibTrans" cxnId="{FB30E914-A950-438F-A06E-9414EFC767A8}">
      <dgm:prSet/>
      <dgm:spPr/>
      <dgm:t>
        <a:bodyPr/>
        <a:lstStyle/>
        <a:p>
          <a:endParaRPr lang="en-CA"/>
        </a:p>
      </dgm:t>
    </dgm:pt>
    <dgm:pt modelId="{F1C7688F-841A-4202-8675-D9F72F06BEC8}">
      <dgm:prSet phldrT="[Text]"/>
      <dgm:spPr>
        <a:solidFill>
          <a:schemeClr val="accent2"/>
        </a:solidFill>
      </dgm:spPr>
      <dgm:t>
        <a:bodyPr/>
        <a:lstStyle/>
        <a:p>
          <a:r>
            <a:rPr lang="pl-PL" dirty="0" smtClean="0"/>
            <a:t>The browser executes all the code attached to the documents</a:t>
          </a:r>
          <a:endParaRPr lang="en-CA" dirty="0"/>
        </a:p>
      </dgm:t>
    </dgm:pt>
    <dgm:pt modelId="{22C5C15C-6203-4640-B795-63EC2EAC94A1}" type="parTrans" cxnId="{AFFB2DC0-7E53-42D6-A357-E38095EF7E7E}">
      <dgm:prSet/>
      <dgm:spPr/>
      <dgm:t>
        <a:bodyPr/>
        <a:lstStyle/>
        <a:p>
          <a:endParaRPr lang="en-CA"/>
        </a:p>
      </dgm:t>
    </dgm:pt>
    <dgm:pt modelId="{761CE98E-7B25-4624-9A4A-E53F776D8622}" type="sibTrans" cxnId="{AFFB2DC0-7E53-42D6-A357-E38095EF7E7E}">
      <dgm:prSet/>
      <dgm:spPr/>
      <dgm:t>
        <a:bodyPr/>
        <a:lstStyle/>
        <a:p>
          <a:endParaRPr lang="en-CA"/>
        </a:p>
      </dgm:t>
    </dgm:pt>
    <dgm:pt modelId="{891AA688-3C58-405D-BA89-C076C9455C42}" type="pres">
      <dgm:prSet presAssocID="{E81CF95B-531A-44BB-A7F8-B9E5AA8700D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DCB29E81-A59A-4B6D-BA07-41605D9225B2}" type="pres">
      <dgm:prSet presAssocID="{E4A4D157-203A-4305-937E-7FA38981CCF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B8A471A-7A82-4B4B-B68B-215264F3E000}" type="pres">
      <dgm:prSet presAssocID="{75AB053C-BC49-4F8E-ADE1-7B789215BE55}" presName="sibTrans" presStyleLbl="sibTrans2D1" presStyleIdx="0" presStyleCnt="6"/>
      <dgm:spPr/>
      <dgm:t>
        <a:bodyPr/>
        <a:lstStyle/>
        <a:p>
          <a:endParaRPr lang="en-CA"/>
        </a:p>
      </dgm:t>
    </dgm:pt>
    <dgm:pt modelId="{458587D2-F709-445F-9C08-410BABB7C5AE}" type="pres">
      <dgm:prSet presAssocID="{75AB053C-BC49-4F8E-ADE1-7B789215BE55}" presName="connectorText" presStyleLbl="sibTrans2D1" presStyleIdx="0" presStyleCnt="6"/>
      <dgm:spPr/>
      <dgm:t>
        <a:bodyPr/>
        <a:lstStyle/>
        <a:p>
          <a:endParaRPr lang="en-CA"/>
        </a:p>
      </dgm:t>
    </dgm:pt>
    <dgm:pt modelId="{C467C268-25B0-4BC1-A5BF-3B68D1AE95EE}" type="pres">
      <dgm:prSet presAssocID="{C099C04B-7C10-4D4D-B42F-0DC2C5FE053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30D676A-8E69-4F70-A46D-6651B2C07ED2}" type="pres">
      <dgm:prSet presAssocID="{C64478D1-ECA7-4C88-B50B-AD3FF886DB54}" presName="sibTrans" presStyleLbl="sibTrans2D1" presStyleIdx="1" presStyleCnt="6"/>
      <dgm:spPr/>
      <dgm:t>
        <a:bodyPr/>
        <a:lstStyle/>
        <a:p>
          <a:endParaRPr lang="en-CA"/>
        </a:p>
      </dgm:t>
    </dgm:pt>
    <dgm:pt modelId="{BA7597EC-C6F8-4EA3-A2CF-9E9AE0796D9A}" type="pres">
      <dgm:prSet presAssocID="{C64478D1-ECA7-4C88-B50B-AD3FF886DB54}" presName="connectorText" presStyleLbl="sibTrans2D1" presStyleIdx="1" presStyleCnt="6"/>
      <dgm:spPr/>
      <dgm:t>
        <a:bodyPr/>
        <a:lstStyle/>
        <a:p>
          <a:endParaRPr lang="en-CA"/>
        </a:p>
      </dgm:t>
    </dgm:pt>
    <dgm:pt modelId="{EC74E0A0-BA94-43BD-A26D-6F856D898C92}" type="pres">
      <dgm:prSet presAssocID="{420A1D8D-50F5-41B3-91EA-AC875BCEB00F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72AE6EF-1BF3-4CF9-AE79-663AFF17237C}" type="pres">
      <dgm:prSet presAssocID="{BD090A83-E8EE-461C-9947-97554A966FB8}" presName="sibTrans" presStyleLbl="sibTrans2D1" presStyleIdx="2" presStyleCnt="6"/>
      <dgm:spPr/>
      <dgm:t>
        <a:bodyPr/>
        <a:lstStyle/>
        <a:p>
          <a:endParaRPr lang="en-CA"/>
        </a:p>
      </dgm:t>
    </dgm:pt>
    <dgm:pt modelId="{B2600AD0-E947-498C-8471-9494B2A7AA31}" type="pres">
      <dgm:prSet presAssocID="{BD090A83-E8EE-461C-9947-97554A966FB8}" presName="connectorText" presStyleLbl="sibTrans2D1" presStyleIdx="2" presStyleCnt="6"/>
      <dgm:spPr/>
      <dgm:t>
        <a:bodyPr/>
        <a:lstStyle/>
        <a:p>
          <a:endParaRPr lang="en-CA"/>
        </a:p>
      </dgm:t>
    </dgm:pt>
    <dgm:pt modelId="{9B033134-2ECD-4474-9E00-0F212BE493AE}" type="pres">
      <dgm:prSet presAssocID="{68FEEAA9-9E70-4A86-B26E-862B55B4783A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ECB1BFC-E720-4B13-A6F5-39366ABFD7B7}" type="pres">
      <dgm:prSet presAssocID="{7193EA06-F4C8-4F06-B0CD-80A85F2738BC}" presName="sibTrans" presStyleLbl="sibTrans2D1" presStyleIdx="3" presStyleCnt="6"/>
      <dgm:spPr/>
      <dgm:t>
        <a:bodyPr/>
        <a:lstStyle/>
        <a:p>
          <a:endParaRPr lang="en-CA"/>
        </a:p>
      </dgm:t>
    </dgm:pt>
    <dgm:pt modelId="{5474E4C2-69CD-41FF-BCDA-AA9E3573D0E0}" type="pres">
      <dgm:prSet presAssocID="{7193EA06-F4C8-4F06-B0CD-80A85F2738BC}" presName="connectorText" presStyleLbl="sibTrans2D1" presStyleIdx="3" presStyleCnt="6"/>
      <dgm:spPr/>
      <dgm:t>
        <a:bodyPr/>
        <a:lstStyle/>
        <a:p>
          <a:endParaRPr lang="en-CA"/>
        </a:p>
      </dgm:t>
    </dgm:pt>
    <dgm:pt modelId="{B92875FC-2553-45FA-840C-85167EC7540E}" type="pres">
      <dgm:prSet presAssocID="{FCD98BC2-3CE0-4B37-B6C5-01FC577BA2A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B155A41-750A-4B8A-87B2-1A847CD8BFC4}" type="pres">
      <dgm:prSet presAssocID="{C62A679D-B932-4EDE-9D9D-CCFBE79DBE31}" presName="sibTrans" presStyleLbl="sibTrans2D1" presStyleIdx="4" presStyleCnt="6"/>
      <dgm:spPr/>
      <dgm:t>
        <a:bodyPr/>
        <a:lstStyle/>
        <a:p>
          <a:endParaRPr lang="en-CA"/>
        </a:p>
      </dgm:t>
    </dgm:pt>
    <dgm:pt modelId="{767524B7-E35A-407C-B990-C58FE1C0E866}" type="pres">
      <dgm:prSet presAssocID="{C62A679D-B932-4EDE-9D9D-CCFBE79DBE31}" presName="connectorText" presStyleLbl="sibTrans2D1" presStyleIdx="4" presStyleCnt="6"/>
      <dgm:spPr/>
      <dgm:t>
        <a:bodyPr/>
        <a:lstStyle/>
        <a:p>
          <a:endParaRPr lang="en-CA"/>
        </a:p>
      </dgm:t>
    </dgm:pt>
    <dgm:pt modelId="{EADD79D6-3357-4B29-ADE7-838185515F82}" type="pres">
      <dgm:prSet presAssocID="{812EE3A9-CE86-4B1D-A77E-3E1690F9F96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6A9ADF9-4278-47BA-8E79-91B6C5E5838B}" type="pres">
      <dgm:prSet presAssocID="{5E3B1937-C6F7-4B1A-92B2-DC434A284F99}" presName="sibTrans" presStyleLbl="sibTrans2D1" presStyleIdx="5" presStyleCnt="6"/>
      <dgm:spPr/>
      <dgm:t>
        <a:bodyPr/>
        <a:lstStyle/>
        <a:p>
          <a:endParaRPr lang="en-CA"/>
        </a:p>
      </dgm:t>
    </dgm:pt>
    <dgm:pt modelId="{A7687EAF-9952-4155-8586-6EC97C0A810C}" type="pres">
      <dgm:prSet presAssocID="{5E3B1937-C6F7-4B1A-92B2-DC434A284F99}" presName="connectorText" presStyleLbl="sibTrans2D1" presStyleIdx="5" presStyleCnt="6"/>
      <dgm:spPr/>
      <dgm:t>
        <a:bodyPr/>
        <a:lstStyle/>
        <a:p>
          <a:endParaRPr lang="en-CA"/>
        </a:p>
      </dgm:t>
    </dgm:pt>
    <dgm:pt modelId="{8E2AAF9F-7038-4F42-A312-7850B716D04E}" type="pres">
      <dgm:prSet presAssocID="{F1C7688F-841A-4202-8675-D9F72F06BEC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C7494D6-1270-40E2-A562-7C09BB436E0F}" srcId="{E81CF95B-531A-44BB-A7F8-B9E5AA8700D3}" destId="{68FEEAA9-9E70-4A86-B26E-862B55B4783A}" srcOrd="3" destOrd="0" parTransId="{889D7DB5-ADD3-4744-8445-4DD510AF1487}" sibTransId="{7193EA06-F4C8-4F06-B0CD-80A85F2738BC}"/>
    <dgm:cxn modelId="{2FCCD012-172B-4943-A534-94A61619F220}" type="presOf" srcId="{68FEEAA9-9E70-4A86-B26E-862B55B4783A}" destId="{9B033134-2ECD-4474-9E00-0F212BE493AE}" srcOrd="0" destOrd="0" presId="urn:microsoft.com/office/officeart/2005/8/layout/process5"/>
    <dgm:cxn modelId="{CC21F4AD-0C9C-4F06-AB78-C66F9E4E2497}" type="presOf" srcId="{C62A679D-B932-4EDE-9D9D-CCFBE79DBE31}" destId="{0B155A41-750A-4B8A-87B2-1A847CD8BFC4}" srcOrd="0" destOrd="0" presId="urn:microsoft.com/office/officeart/2005/8/layout/process5"/>
    <dgm:cxn modelId="{4559845A-86ED-4E73-A1F9-9203FC082D3C}" type="presOf" srcId="{5E3B1937-C6F7-4B1A-92B2-DC434A284F99}" destId="{A7687EAF-9952-4155-8586-6EC97C0A810C}" srcOrd="1" destOrd="0" presId="urn:microsoft.com/office/officeart/2005/8/layout/process5"/>
    <dgm:cxn modelId="{F1C5F155-C624-4A6B-8C32-E72EF83CB1D7}" type="presOf" srcId="{5E3B1937-C6F7-4B1A-92B2-DC434A284F99}" destId="{36A9ADF9-4278-47BA-8E79-91B6C5E5838B}" srcOrd="0" destOrd="0" presId="urn:microsoft.com/office/officeart/2005/8/layout/process5"/>
    <dgm:cxn modelId="{9DF1FCA3-8846-4AE5-B464-737B7D163654}" type="presOf" srcId="{7193EA06-F4C8-4F06-B0CD-80A85F2738BC}" destId="{8ECB1BFC-E720-4B13-A6F5-39366ABFD7B7}" srcOrd="0" destOrd="0" presId="urn:microsoft.com/office/officeart/2005/8/layout/process5"/>
    <dgm:cxn modelId="{C0244E39-A3AA-4CEE-8CF2-A7C2E134E5CA}" type="presOf" srcId="{E81CF95B-531A-44BB-A7F8-B9E5AA8700D3}" destId="{891AA688-3C58-405D-BA89-C076C9455C42}" srcOrd="0" destOrd="0" presId="urn:microsoft.com/office/officeart/2005/8/layout/process5"/>
    <dgm:cxn modelId="{3D934102-3693-4F27-A318-4B4E5E82F0B2}" type="presOf" srcId="{7193EA06-F4C8-4F06-B0CD-80A85F2738BC}" destId="{5474E4C2-69CD-41FF-BCDA-AA9E3573D0E0}" srcOrd="1" destOrd="0" presId="urn:microsoft.com/office/officeart/2005/8/layout/process5"/>
    <dgm:cxn modelId="{F5894E5A-B2A1-405F-9CEF-2EB132C549E9}" type="presOf" srcId="{C64478D1-ECA7-4C88-B50B-AD3FF886DB54}" destId="{BA7597EC-C6F8-4EA3-A2CF-9E9AE0796D9A}" srcOrd="1" destOrd="0" presId="urn:microsoft.com/office/officeart/2005/8/layout/process5"/>
    <dgm:cxn modelId="{FB30E914-A950-438F-A06E-9414EFC767A8}" srcId="{E81CF95B-531A-44BB-A7F8-B9E5AA8700D3}" destId="{812EE3A9-CE86-4B1D-A77E-3E1690F9F96E}" srcOrd="5" destOrd="0" parTransId="{598B2C0B-A990-46F4-A33D-AD8979F4576C}" sibTransId="{5E3B1937-C6F7-4B1A-92B2-DC434A284F99}"/>
    <dgm:cxn modelId="{04015FBB-3801-49C7-BBEB-A28CCBD65A24}" type="presOf" srcId="{75AB053C-BC49-4F8E-ADE1-7B789215BE55}" destId="{458587D2-F709-445F-9C08-410BABB7C5AE}" srcOrd="1" destOrd="0" presId="urn:microsoft.com/office/officeart/2005/8/layout/process5"/>
    <dgm:cxn modelId="{04A0EA7D-74C5-40E1-B0DD-9B0E4031BEDE}" type="presOf" srcId="{F1C7688F-841A-4202-8675-D9F72F06BEC8}" destId="{8E2AAF9F-7038-4F42-A312-7850B716D04E}" srcOrd="0" destOrd="0" presId="urn:microsoft.com/office/officeart/2005/8/layout/process5"/>
    <dgm:cxn modelId="{AFFB2DC0-7E53-42D6-A357-E38095EF7E7E}" srcId="{E81CF95B-531A-44BB-A7F8-B9E5AA8700D3}" destId="{F1C7688F-841A-4202-8675-D9F72F06BEC8}" srcOrd="6" destOrd="0" parTransId="{22C5C15C-6203-4640-B795-63EC2EAC94A1}" sibTransId="{761CE98E-7B25-4624-9A4A-E53F776D8622}"/>
    <dgm:cxn modelId="{29F35F16-63C7-4600-90BF-D668CEFD5B4F}" type="presOf" srcId="{812EE3A9-CE86-4B1D-A77E-3E1690F9F96E}" destId="{EADD79D6-3357-4B29-ADE7-838185515F82}" srcOrd="0" destOrd="0" presId="urn:microsoft.com/office/officeart/2005/8/layout/process5"/>
    <dgm:cxn modelId="{D583D288-8E2E-4FF0-906A-2ED592A26CCA}" type="presOf" srcId="{BD090A83-E8EE-461C-9947-97554A966FB8}" destId="{F72AE6EF-1BF3-4CF9-AE79-663AFF17237C}" srcOrd="0" destOrd="0" presId="urn:microsoft.com/office/officeart/2005/8/layout/process5"/>
    <dgm:cxn modelId="{6E375500-44AD-45BE-9030-C6406EB773F0}" type="presOf" srcId="{FCD98BC2-3CE0-4B37-B6C5-01FC577BA2A3}" destId="{B92875FC-2553-45FA-840C-85167EC7540E}" srcOrd="0" destOrd="0" presId="urn:microsoft.com/office/officeart/2005/8/layout/process5"/>
    <dgm:cxn modelId="{66D0438E-671D-409D-B1AC-EE07D43BBE16}" type="presOf" srcId="{C099C04B-7C10-4D4D-B42F-0DC2C5FE0532}" destId="{C467C268-25B0-4BC1-A5BF-3B68D1AE95EE}" srcOrd="0" destOrd="0" presId="urn:microsoft.com/office/officeart/2005/8/layout/process5"/>
    <dgm:cxn modelId="{81626EB6-201F-4028-8E2A-F4547D7ECDF3}" type="presOf" srcId="{C64478D1-ECA7-4C88-B50B-AD3FF886DB54}" destId="{C30D676A-8E69-4F70-A46D-6651B2C07ED2}" srcOrd="0" destOrd="0" presId="urn:microsoft.com/office/officeart/2005/8/layout/process5"/>
    <dgm:cxn modelId="{C01F4461-EC5B-4AE3-B7F9-0A9D194622DC}" srcId="{E81CF95B-531A-44BB-A7F8-B9E5AA8700D3}" destId="{420A1D8D-50F5-41B3-91EA-AC875BCEB00F}" srcOrd="2" destOrd="0" parTransId="{844A627F-43C7-4C0C-B5F9-4EA2684F5578}" sibTransId="{BD090A83-E8EE-461C-9947-97554A966FB8}"/>
    <dgm:cxn modelId="{81777B3A-9312-4E35-8B9B-AA8C89CA4F0E}" type="presOf" srcId="{C62A679D-B932-4EDE-9D9D-CCFBE79DBE31}" destId="{767524B7-E35A-407C-B990-C58FE1C0E866}" srcOrd="1" destOrd="0" presId="urn:microsoft.com/office/officeart/2005/8/layout/process5"/>
    <dgm:cxn modelId="{00A67234-F65E-4B35-BA67-598A7AA04591}" type="presOf" srcId="{E4A4D157-203A-4305-937E-7FA38981CCFD}" destId="{DCB29E81-A59A-4B6D-BA07-41605D9225B2}" srcOrd="0" destOrd="0" presId="urn:microsoft.com/office/officeart/2005/8/layout/process5"/>
    <dgm:cxn modelId="{3A855BBE-A4ED-4906-9690-481A9877A0D8}" type="presOf" srcId="{420A1D8D-50F5-41B3-91EA-AC875BCEB00F}" destId="{EC74E0A0-BA94-43BD-A26D-6F856D898C92}" srcOrd="0" destOrd="0" presId="urn:microsoft.com/office/officeart/2005/8/layout/process5"/>
    <dgm:cxn modelId="{ACDBB25B-497F-4EAD-BD44-81DFD0CA1C7A}" type="presOf" srcId="{75AB053C-BC49-4F8E-ADE1-7B789215BE55}" destId="{9B8A471A-7A82-4B4B-B68B-215264F3E000}" srcOrd="0" destOrd="0" presId="urn:microsoft.com/office/officeart/2005/8/layout/process5"/>
    <dgm:cxn modelId="{A0BE30D9-4967-4A44-A3F2-51D0AB66151C}" type="presOf" srcId="{BD090A83-E8EE-461C-9947-97554A966FB8}" destId="{B2600AD0-E947-498C-8471-9494B2A7AA31}" srcOrd="1" destOrd="0" presId="urn:microsoft.com/office/officeart/2005/8/layout/process5"/>
    <dgm:cxn modelId="{58B638A9-3C26-4EE4-B1CA-4F0CD7DCB1A3}" srcId="{E81CF95B-531A-44BB-A7F8-B9E5AA8700D3}" destId="{C099C04B-7C10-4D4D-B42F-0DC2C5FE0532}" srcOrd="1" destOrd="0" parTransId="{39116BB3-A3BF-4C45-AF63-61E0E05C6B85}" sibTransId="{C64478D1-ECA7-4C88-B50B-AD3FF886DB54}"/>
    <dgm:cxn modelId="{C7341F1D-82C8-4E5F-93EA-87261C7C7A5B}" srcId="{E81CF95B-531A-44BB-A7F8-B9E5AA8700D3}" destId="{FCD98BC2-3CE0-4B37-B6C5-01FC577BA2A3}" srcOrd="4" destOrd="0" parTransId="{73363205-656E-4727-BAF6-137396DE6CD0}" sibTransId="{C62A679D-B932-4EDE-9D9D-CCFBE79DBE31}"/>
    <dgm:cxn modelId="{9E4DB42D-226A-42AC-82C9-B82FD3E179A5}" srcId="{E81CF95B-531A-44BB-A7F8-B9E5AA8700D3}" destId="{E4A4D157-203A-4305-937E-7FA38981CCFD}" srcOrd="0" destOrd="0" parTransId="{3F2ED1CC-283D-43C9-8EF3-319093FB5020}" sibTransId="{75AB053C-BC49-4F8E-ADE1-7B789215BE55}"/>
    <dgm:cxn modelId="{C638885C-647F-4A2C-8590-7A665F77A10B}" type="presParOf" srcId="{891AA688-3C58-405D-BA89-C076C9455C42}" destId="{DCB29E81-A59A-4B6D-BA07-41605D9225B2}" srcOrd="0" destOrd="0" presId="urn:microsoft.com/office/officeart/2005/8/layout/process5"/>
    <dgm:cxn modelId="{5B7EC5A4-59C6-49D0-B6C4-5D5D44860B47}" type="presParOf" srcId="{891AA688-3C58-405D-BA89-C076C9455C42}" destId="{9B8A471A-7A82-4B4B-B68B-215264F3E000}" srcOrd="1" destOrd="0" presId="urn:microsoft.com/office/officeart/2005/8/layout/process5"/>
    <dgm:cxn modelId="{79D4AD12-FFC8-4A06-92A8-576B0F6DAC32}" type="presParOf" srcId="{9B8A471A-7A82-4B4B-B68B-215264F3E000}" destId="{458587D2-F709-445F-9C08-410BABB7C5AE}" srcOrd="0" destOrd="0" presId="urn:microsoft.com/office/officeart/2005/8/layout/process5"/>
    <dgm:cxn modelId="{AE058D5B-A6C7-4F70-9970-2C9DA57111F2}" type="presParOf" srcId="{891AA688-3C58-405D-BA89-C076C9455C42}" destId="{C467C268-25B0-4BC1-A5BF-3B68D1AE95EE}" srcOrd="2" destOrd="0" presId="urn:microsoft.com/office/officeart/2005/8/layout/process5"/>
    <dgm:cxn modelId="{EF9F8938-C709-4F6E-9EEA-6C993EA1BC71}" type="presParOf" srcId="{891AA688-3C58-405D-BA89-C076C9455C42}" destId="{C30D676A-8E69-4F70-A46D-6651B2C07ED2}" srcOrd="3" destOrd="0" presId="urn:microsoft.com/office/officeart/2005/8/layout/process5"/>
    <dgm:cxn modelId="{0C087092-A92A-4902-845F-3F6AE3B59E00}" type="presParOf" srcId="{C30D676A-8E69-4F70-A46D-6651B2C07ED2}" destId="{BA7597EC-C6F8-4EA3-A2CF-9E9AE0796D9A}" srcOrd="0" destOrd="0" presId="urn:microsoft.com/office/officeart/2005/8/layout/process5"/>
    <dgm:cxn modelId="{9B57A9B1-CDA0-40FB-BBD4-F82BFBB05D6C}" type="presParOf" srcId="{891AA688-3C58-405D-BA89-C076C9455C42}" destId="{EC74E0A0-BA94-43BD-A26D-6F856D898C92}" srcOrd="4" destOrd="0" presId="urn:microsoft.com/office/officeart/2005/8/layout/process5"/>
    <dgm:cxn modelId="{FC508D26-8B77-489B-9F92-118F15A3C5B9}" type="presParOf" srcId="{891AA688-3C58-405D-BA89-C076C9455C42}" destId="{F72AE6EF-1BF3-4CF9-AE79-663AFF17237C}" srcOrd="5" destOrd="0" presId="urn:microsoft.com/office/officeart/2005/8/layout/process5"/>
    <dgm:cxn modelId="{C5D5BAD2-A3CE-497B-B0A3-A73960165AEF}" type="presParOf" srcId="{F72AE6EF-1BF3-4CF9-AE79-663AFF17237C}" destId="{B2600AD0-E947-498C-8471-9494B2A7AA31}" srcOrd="0" destOrd="0" presId="urn:microsoft.com/office/officeart/2005/8/layout/process5"/>
    <dgm:cxn modelId="{DFD59DB6-7A1C-4152-BC3A-8EAB5905ED12}" type="presParOf" srcId="{891AA688-3C58-405D-BA89-C076C9455C42}" destId="{9B033134-2ECD-4474-9E00-0F212BE493AE}" srcOrd="6" destOrd="0" presId="urn:microsoft.com/office/officeart/2005/8/layout/process5"/>
    <dgm:cxn modelId="{5C8593BF-2F60-4275-9C4F-2E43BDF0D92B}" type="presParOf" srcId="{891AA688-3C58-405D-BA89-C076C9455C42}" destId="{8ECB1BFC-E720-4B13-A6F5-39366ABFD7B7}" srcOrd="7" destOrd="0" presId="urn:microsoft.com/office/officeart/2005/8/layout/process5"/>
    <dgm:cxn modelId="{1C0166E9-8EC5-4BAE-9623-850D58EDDBB9}" type="presParOf" srcId="{8ECB1BFC-E720-4B13-A6F5-39366ABFD7B7}" destId="{5474E4C2-69CD-41FF-BCDA-AA9E3573D0E0}" srcOrd="0" destOrd="0" presId="urn:microsoft.com/office/officeart/2005/8/layout/process5"/>
    <dgm:cxn modelId="{9EF1D040-D8E6-445F-B468-F03A6DC34D17}" type="presParOf" srcId="{891AA688-3C58-405D-BA89-C076C9455C42}" destId="{B92875FC-2553-45FA-840C-85167EC7540E}" srcOrd="8" destOrd="0" presId="urn:microsoft.com/office/officeart/2005/8/layout/process5"/>
    <dgm:cxn modelId="{FB0C28D2-EFD0-45EF-A25D-A4A3F879A798}" type="presParOf" srcId="{891AA688-3C58-405D-BA89-C076C9455C42}" destId="{0B155A41-750A-4B8A-87B2-1A847CD8BFC4}" srcOrd="9" destOrd="0" presId="urn:microsoft.com/office/officeart/2005/8/layout/process5"/>
    <dgm:cxn modelId="{117F5211-3D7E-4801-A992-1684B662C853}" type="presParOf" srcId="{0B155A41-750A-4B8A-87B2-1A847CD8BFC4}" destId="{767524B7-E35A-407C-B990-C58FE1C0E866}" srcOrd="0" destOrd="0" presId="urn:microsoft.com/office/officeart/2005/8/layout/process5"/>
    <dgm:cxn modelId="{98522F47-7474-4A90-9101-F805D176CDAF}" type="presParOf" srcId="{891AA688-3C58-405D-BA89-C076C9455C42}" destId="{EADD79D6-3357-4B29-ADE7-838185515F82}" srcOrd="10" destOrd="0" presId="urn:microsoft.com/office/officeart/2005/8/layout/process5"/>
    <dgm:cxn modelId="{AAEAD3E7-4B09-4C41-9B8A-4B7E9A461342}" type="presParOf" srcId="{891AA688-3C58-405D-BA89-C076C9455C42}" destId="{36A9ADF9-4278-47BA-8E79-91B6C5E5838B}" srcOrd="11" destOrd="0" presId="urn:microsoft.com/office/officeart/2005/8/layout/process5"/>
    <dgm:cxn modelId="{C26EAC22-B5C6-419D-97C4-FE7B32D8894F}" type="presParOf" srcId="{36A9ADF9-4278-47BA-8E79-91B6C5E5838B}" destId="{A7687EAF-9952-4155-8586-6EC97C0A810C}" srcOrd="0" destOrd="0" presId="urn:microsoft.com/office/officeart/2005/8/layout/process5"/>
    <dgm:cxn modelId="{14F05C84-CAC0-4E0A-90DB-5C93B30B3A4E}" type="presParOf" srcId="{891AA688-3C58-405D-BA89-C076C9455C42}" destId="{8E2AAF9F-7038-4F42-A312-7850B716D04E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29E81-A59A-4B6D-BA07-41605D9225B2}">
      <dsp:nvSpPr>
        <dsp:cNvPr id="0" name=""/>
        <dsp:cNvSpPr/>
      </dsp:nvSpPr>
      <dsp:spPr>
        <a:xfrm>
          <a:off x="808895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User types an address in a browser</a:t>
          </a:r>
          <a:endParaRPr lang="en-CA" sz="1500" kern="1200" dirty="0"/>
        </a:p>
      </dsp:txBody>
      <dsp:txXfrm>
        <a:off x="839472" y="31624"/>
        <a:ext cx="1678795" cy="982815"/>
      </dsp:txXfrm>
    </dsp:sp>
    <dsp:sp modelId="{9B8A471A-7A82-4B4B-B68B-215264F3E000}">
      <dsp:nvSpPr>
        <dsp:cNvPr id="0" name=""/>
        <dsp:cNvSpPr/>
      </dsp:nvSpPr>
      <dsp:spPr>
        <a:xfrm>
          <a:off x="270196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>
        <a:off x="2701960" y="393579"/>
        <a:ext cx="258208" cy="258905"/>
      </dsp:txXfrm>
    </dsp:sp>
    <dsp:sp modelId="{C467C268-25B0-4BC1-A5BF-3B68D1AE95EE}">
      <dsp:nvSpPr>
        <dsp:cNvPr id="0" name=""/>
        <dsp:cNvSpPr/>
      </dsp:nvSpPr>
      <dsp:spPr>
        <a:xfrm>
          <a:off x="3244825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browser contacts a right server</a:t>
          </a:r>
          <a:endParaRPr lang="en-CA" sz="1500" kern="1200" dirty="0"/>
        </a:p>
      </dsp:txBody>
      <dsp:txXfrm>
        <a:off x="3275402" y="31624"/>
        <a:ext cx="1678795" cy="982815"/>
      </dsp:txXfrm>
    </dsp:sp>
    <dsp:sp modelId="{C30D676A-8E69-4F70-A46D-6651B2C07ED2}">
      <dsp:nvSpPr>
        <dsp:cNvPr id="0" name=""/>
        <dsp:cNvSpPr/>
      </dsp:nvSpPr>
      <dsp:spPr>
        <a:xfrm>
          <a:off x="5137890" y="307278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>
        <a:off x="5137890" y="393579"/>
        <a:ext cx="258208" cy="258905"/>
      </dsp:txXfrm>
    </dsp:sp>
    <dsp:sp modelId="{EC74E0A0-BA94-43BD-A26D-6F856D898C92}">
      <dsp:nvSpPr>
        <dsp:cNvPr id="0" name=""/>
        <dsp:cNvSpPr/>
      </dsp:nvSpPr>
      <dsp:spPr>
        <a:xfrm>
          <a:off x="5680754" y="1047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server recognizes the request</a:t>
          </a:r>
          <a:endParaRPr lang="en-CA" sz="1500" kern="1200" dirty="0"/>
        </a:p>
      </dsp:txBody>
      <dsp:txXfrm>
        <a:off x="5711331" y="31624"/>
        <a:ext cx="1678795" cy="982815"/>
      </dsp:txXfrm>
    </dsp:sp>
    <dsp:sp modelId="{F72AE6EF-1BF3-4CF9-AE79-663AFF17237C}">
      <dsp:nvSpPr>
        <dsp:cNvPr id="0" name=""/>
        <dsp:cNvSpPr/>
      </dsp:nvSpPr>
      <dsp:spPr>
        <a:xfrm rot="5400000">
          <a:off x="6366294" y="1166813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 rot="-5400000">
        <a:off x="6421277" y="1198132"/>
        <a:ext cx="258905" cy="258208"/>
      </dsp:txXfrm>
    </dsp:sp>
    <dsp:sp modelId="{9B033134-2ECD-4474-9E00-0F212BE493AE}">
      <dsp:nvSpPr>
        <dsp:cNvPr id="0" name=""/>
        <dsp:cNvSpPr/>
      </dsp:nvSpPr>
      <dsp:spPr>
        <a:xfrm>
          <a:off x="5680754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server finds a program bound to the address</a:t>
          </a:r>
          <a:endParaRPr lang="en-CA" sz="1500" kern="1200" dirty="0"/>
        </a:p>
      </dsp:txBody>
      <dsp:txXfrm>
        <a:off x="5711331" y="1771573"/>
        <a:ext cx="1678795" cy="982815"/>
      </dsp:txXfrm>
    </dsp:sp>
    <dsp:sp modelId="{8ECB1BFC-E720-4B13-A6F5-39366ABFD7B7}">
      <dsp:nvSpPr>
        <dsp:cNvPr id="0" name=""/>
        <dsp:cNvSpPr/>
      </dsp:nvSpPr>
      <dsp:spPr>
        <a:xfrm rot="10800000">
          <a:off x="5158769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 rot="10800000">
        <a:off x="5269430" y="2133528"/>
        <a:ext cx="258208" cy="258905"/>
      </dsp:txXfrm>
    </dsp:sp>
    <dsp:sp modelId="{B92875FC-2553-45FA-840C-85167EC7540E}">
      <dsp:nvSpPr>
        <dsp:cNvPr id="0" name=""/>
        <dsp:cNvSpPr/>
      </dsp:nvSpPr>
      <dsp:spPr>
        <a:xfrm>
          <a:off x="3244825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program executes and returns an HTML document</a:t>
          </a:r>
          <a:endParaRPr lang="en-CA" sz="1500" kern="1200" dirty="0"/>
        </a:p>
      </dsp:txBody>
      <dsp:txXfrm>
        <a:off x="3275402" y="1771573"/>
        <a:ext cx="1678795" cy="982815"/>
      </dsp:txXfrm>
    </dsp:sp>
    <dsp:sp modelId="{0B155A41-750A-4B8A-87B2-1A847CD8BFC4}">
      <dsp:nvSpPr>
        <dsp:cNvPr id="0" name=""/>
        <dsp:cNvSpPr/>
      </dsp:nvSpPr>
      <dsp:spPr>
        <a:xfrm rot="10800000">
          <a:off x="2722840" y="2047227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 rot="10800000">
        <a:off x="2833501" y="2133528"/>
        <a:ext cx="258208" cy="258905"/>
      </dsp:txXfrm>
    </dsp:sp>
    <dsp:sp modelId="{EADD79D6-3357-4B29-ADE7-838185515F82}">
      <dsp:nvSpPr>
        <dsp:cNvPr id="0" name=""/>
        <dsp:cNvSpPr/>
      </dsp:nvSpPr>
      <dsp:spPr>
        <a:xfrm>
          <a:off x="808895" y="1740996"/>
          <a:ext cx="1739949" cy="104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browser downloads the document</a:t>
          </a:r>
          <a:endParaRPr lang="en-CA" sz="1500" kern="1200" dirty="0"/>
        </a:p>
      </dsp:txBody>
      <dsp:txXfrm>
        <a:off x="839472" y="1771573"/>
        <a:ext cx="1678795" cy="982815"/>
      </dsp:txXfrm>
    </dsp:sp>
    <dsp:sp modelId="{36A9ADF9-4278-47BA-8E79-91B6C5E5838B}">
      <dsp:nvSpPr>
        <dsp:cNvPr id="0" name=""/>
        <dsp:cNvSpPr/>
      </dsp:nvSpPr>
      <dsp:spPr>
        <a:xfrm rot="5400000">
          <a:off x="1494435" y="2906762"/>
          <a:ext cx="368869" cy="431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200" kern="1200"/>
        </a:p>
      </dsp:txBody>
      <dsp:txXfrm rot="-5400000">
        <a:off x="1549418" y="2938081"/>
        <a:ext cx="258905" cy="258208"/>
      </dsp:txXfrm>
    </dsp:sp>
    <dsp:sp modelId="{8E2AAF9F-7038-4F42-A312-7850B716D04E}">
      <dsp:nvSpPr>
        <dsp:cNvPr id="0" name=""/>
        <dsp:cNvSpPr/>
      </dsp:nvSpPr>
      <dsp:spPr>
        <a:xfrm>
          <a:off x="808895" y="3480946"/>
          <a:ext cx="1739949" cy="104396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The browser executes all the code attached to the documents</a:t>
          </a:r>
          <a:endParaRPr lang="en-CA" sz="1500" kern="1200" dirty="0"/>
        </a:p>
      </dsp:txBody>
      <dsp:txXfrm>
        <a:off x="839472" y="3511523"/>
        <a:ext cx="1678795" cy="982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FBBFE-677F-4CC0-BF92-950C0F009223}" type="datetimeFigureOut">
              <a:rPr lang="en-CA" smtClean="0"/>
              <a:t>21/10/2012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235D-DA40-4917-9347-5AA27D265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64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617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10003 – 25,</a:t>
            </a:r>
            <a:r>
              <a:rPr lang="pl-PL" baseline="0" dirty="0" smtClean="0"/>
              <a:t> true</a:t>
            </a:r>
          </a:p>
          <a:p>
            <a:r>
              <a:rPr lang="pl-PL" baseline="0" dirty="0" smtClean="0"/>
              <a:t>10129 – 25, false</a:t>
            </a:r>
          </a:p>
          <a:p>
            <a:r>
              <a:rPr lang="pl-PL" baseline="0" dirty="0" smtClean="0"/>
              <a:t>15 – Miami</a:t>
            </a:r>
          </a:p>
          <a:p>
            <a:r>
              <a:rPr lang="pl-PL" baseline="0" dirty="0" smtClean="0"/>
              <a:t>250 – Weston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098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An</a:t>
            </a:r>
            <a:r>
              <a:rPr lang="pl-PL" baseline="0" dirty="0" smtClean="0"/>
              <a:t> application for my wife for time tracking – there was no simple free time tracking app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869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Desktop apps are usually</a:t>
            </a:r>
            <a:r>
              <a:rPr lang="pl-PL" baseline="0" dirty="0" smtClean="0"/>
              <a:t> specific for a particular platform (operating system). Sometimes they can be OS agnostic. Usually not so robust as native ones.</a:t>
            </a:r>
          </a:p>
          <a:p>
            <a:r>
              <a:rPr lang="pl-PL" baseline="0" dirty="0" smtClean="0"/>
              <a:t>Explain what native means.</a:t>
            </a:r>
          </a:p>
          <a:p>
            <a:r>
              <a:rPr lang="pl-PL" baseline="0" dirty="0" smtClean="0"/>
              <a:t>Web application – works on a server side, presented to a user by a browser. Usually OS and browser agnostic. Sometimes use technology that requires specific OS/browser. Example: Flash doesn’t work on iOS. Silverlight has no official and current implementation for Linux (works on Windows and Mac only)</a:t>
            </a:r>
          </a:p>
          <a:p>
            <a:r>
              <a:rPr lang="pl-PL" dirty="0" smtClean="0"/>
              <a:t>Embedded applications – robotic rovers, washing</a:t>
            </a:r>
            <a:r>
              <a:rPr lang="pl-PL" baseline="0" dirty="0" smtClean="0"/>
              <a:t> machines, </a:t>
            </a:r>
            <a:r>
              <a:rPr lang="pl-PL" baseline="0" smtClean="0"/>
              <a:t>home 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928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Often</a:t>
            </a:r>
            <a:r>
              <a:rPr lang="pl-PL" baseline="0" dirty="0" smtClean="0"/>
              <a:t> used in the Web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5381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Describe</a:t>
            </a:r>
            <a:r>
              <a:rPr lang="pl-PL" baseline="0" dirty="0" smtClean="0"/>
              <a:t> what server is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11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Objects</a:t>
            </a:r>
            <a:r>
              <a:rPr lang="pl-PL" baseline="0" dirty="0" smtClean="0"/>
              <a:t> – encapsulate state and expose behaviour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758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webmusespresenter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565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15 no wifi</a:t>
            </a:r>
          </a:p>
          <a:p>
            <a:r>
              <a:rPr lang="pl-PL" dirty="0" smtClean="0"/>
              <a:t>16 wifi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861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#10 big</a:t>
            </a:r>
            <a:r>
              <a:rPr lang="pl-PL" baseline="0" dirty="0" smtClean="0"/>
              <a:t> </a:t>
            </a:r>
            <a:r>
              <a:rPr lang="pl-PL" dirty="0" smtClean="0"/>
              <a:t>(20)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82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>
            <p:custDataLst>
              <p:tags r:id="rId1"/>
            </p:custDataLst>
          </p:nvPr>
        </p:nvSpPr>
        <p:spPr>
          <a:xfrm>
            <a:off x="27508" y="-1776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94233" y="2259484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1044550" y="3716338"/>
            <a:ext cx="7128966" cy="1008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>
            <p:custDataLst>
              <p:tags r:id="rId2"/>
            </p:custDataLst>
          </p:nvPr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1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23528" y="1628800"/>
            <a:ext cx="3095625" cy="13684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9" name="Text 2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3563888" y="1628800"/>
            <a:ext cx="3095625" cy="136842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0" name="Text 3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323528" y="3140968"/>
            <a:ext cx="3095625" cy="136842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1" name="Text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323528" y="4653136"/>
            <a:ext cx="3095625" cy="136842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2" name="Text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3563888" y="4653136"/>
            <a:ext cx="3095625" cy="1368425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3" name="Text 4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>
          <a:xfrm>
            <a:off x="3563888" y="3140968"/>
            <a:ext cx="3095625" cy="1368425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019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1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7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7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45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  <p:custDataLst>
              <p:tags r:id="rId2"/>
            </p:custDataLst>
          </p:nvPr>
        </p:nvSpPr>
        <p:spPr>
          <a:xfrm flipH="1">
            <a:off x="6228184" y="1628800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  <p:custDataLst>
              <p:tags r:id="rId4"/>
            </p:custDataLst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3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  <p:custDataLst>
              <p:tags r:id="rId2"/>
            </p:custDataLst>
          </p:nvPr>
        </p:nvSpPr>
        <p:spPr>
          <a:xfrm flipH="1">
            <a:off x="6588224" y="1916832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  <p:custDataLst>
              <p:tags r:id="rId4"/>
            </p:custDataLst>
          </p:nvPr>
        </p:nvSpPr>
        <p:spPr>
          <a:xfrm flipH="1">
            <a:off x="6588224" y="3284984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  <p:custDataLst>
              <p:tags r:id="rId5"/>
            </p:custDataLst>
          </p:nvPr>
        </p:nvSpPr>
        <p:spPr>
          <a:xfrm flipH="1">
            <a:off x="6588224" y="4653136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>
            <p:custDataLst>
              <p:tags r:id="rId6"/>
            </p:custDataLst>
          </p:nvPr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7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045EB-F0A2-405F-866B-BCD425706225}" type="datetimeFigureOut">
              <a:rPr lang="en-CA" smtClean="0"/>
              <a:t>21/10/2012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91F21B-7208-43B7-A5F6-186CBEEFD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8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539552" y="1628800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539750" y="1628775"/>
            <a:ext cx="3095625" cy="1368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678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>
            <p:custDataLst>
              <p:tags r:id="rId10"/>
            </p:custDataLst>
          </p:nvPr>
        </p:nvSpPr>
        <p:spPr>
          <a:xfrm>
            <a:off x="-19050" y="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66" r:id="rId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9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102.xml"/><Relationship Id="rId9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9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121.xml"/><Relationship Id="rId7" Type="http://schemas.openxmlformats.org/officeDocument/2006/relationships/diagramLayout" Target="../diagrams/layout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diagramData" Target="../diagrams/data1.xml"/><Relationship Id="rId5" Type="http://schemas.openxmlformats.org/officeDocument/2006/relationships/notesSlide" Target="../notesSlides/notesSlide5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10" Type="http://schemas.openxmlformats.org/officeDocument/2006/relationships/notesSlide" Target="../notesSlides/notesSlide6.xml"/><Relationship Id="rId4" Type="http://schemas.openxmlformats.org/officeDocument/2006/relationships/tags" Target="../tags/tag125.xml"/><Relationship Id="rId9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image" Target="../media/image12.png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image" Target="../media/image11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image" Target="../media/image10.png"/><Relationship Id="rId5" Type="http://schemas.openxmlformats.org/officeDocument/2006/relationships/tags" Target="../tags/tag134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13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5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4.png"/><Relationship Id="rId5" Type="http://schemas.openxmlformats.org/officeDocument/2006/relationships/tags" Target="../tags/tag43.xml"/><Relationship Id="rId10" Type="http://schemas.openxmlformats.org/officeDocument/2006/relationships/image" Target="../media/image3.png"/><Relationship Id="rId4" Type="http://schemas.openxmlformats.org/officeDocument/2006/relationships/tags" Target="../tags/tag42.xm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10" Type="http://schemas.openxmlformats.org/officeDocument/2006/relationships/notesSlide" Target="../notesSlides/notesSlide7.xml"/><Relationship Id="rId4" Type="http://schemas.openxmlformats.org/officeDocument/2006/relationships/tags" Target="../tags/tag144.xml"/><Relationship Id="rId9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image" Target="../media/image17.png"/><Relationship Id="rId5" Type="http://schemas.openxmlformats.org/officeDocument/2006/relationships/tags" Target="../tags/tag153.xml"/><Relationship Id="rId10" Type="http://schemas.openxmlformats.org/officeDocument/2006/relationships/image" Target="../media/image16.png"/><Relationship Id="rId4" Type="http://schemas.openxmlformats.org/officeDocument/2006/relationships/tags" Target="../tags/tag152.xml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9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9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9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9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10" Type="http://schemas.openxmlformats.org/officeDocument/2006/relationships/image" Target="../media/image18.png"/><Relationship Id="rId4" Type="http://schemas.openxmlformats.org/officeDocument/2006/relationships/tags" Target="../tags/tag191.xml"/><Relationship Id="rId9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10" Type="http://schemas.openxmlformats.org/officeDocument/2006/relationships/image" Target="../media/image19.png"/><Relationship Id="rId4" Type="http://schemas.openxmlformats.org/officeDocument/2006/relationships/tags" Target="../tags/tag199.xml"/><Relationship Id="rId9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10" Type="http://schemas.openxmlformats.org/officeDocument/2006/relationships/image" Target="../media/image20.png"/><Relationship Id="rId4" Type="http://schemas.openxmlformats.org/officeDocument/2006/relationships/tags" Target="../tags/tag207.xml"/><Relationship Id="rId9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image" Target="../media/image23.png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12" Type="http://schemas.openxmlformats.org/officeDocument/2006/relationships/image" Target="../media/image22.png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image" Target="../media/image21.png"/><Relationship Id="rId5" Type="http://schemas.openxmlformats.org/officeDocument/2006/relationships/tags" Target="../tags/tag216.xml"/><Relationship Id="rId10" Type="http://schemas.openxmlformats.org/officeDocument/2006/relationships/notesSlide" Target="../notesSlides/notesSlide8.xml"/><Relationship Id="rId4" Type="http://schemas.openxmlformats.org/officeDocument/2006/relationships/tags" Target="../tags/tag215.xml"/><Relationship Id="rId9" Type="http://schemas.openxmlformats.org/officeDocument/2006/relationships/slideLayout" Target="../slideLayouts/slideLayout3.xml"/><Relationship Id="rId1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12" Type="http://schemas.openxmlformats.org/officeDocument/2006/relationships/image" Target="../media/image25.png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224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23.xml"/><Relationship Id="rId9" Type="http://schemas.openxmlformats.org/officeDocument/2006/relationships/tags" Target="../tags/tag22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12" Type="http://schemas.openxmlformats.org/officeDocument/2006/relationships/image" Target="../media/image26.png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11" Type="http://schemas.openxmlformats.org/officeDocument/2006/relationships/notesSlide" Target="../notesSlides/notesSlide10.xml"/><Relationship Id="rId5" Type="http://schemas.openxmlformats.org/officeDocument/2006/relationships/tags" Target="../tags/tag233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32.xml"/><Relationship Id="rId9" Type="http://schemas.openxmlformats.org/officeDocument/2006/relationships/tags" Target="../tags/tag23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245.xml"/><Relationship Id="rId3" Type="http://schemas.openxmlformats.org/officeDocument/2006/relationships/tags" Target="../tags/tag240.xml"/><Relationship Id="rId7" Type="http://schemas.openxmlformats.org/officeDocument/2006/relationships/tags" Target="../tags/tag244.xml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10" Type="http://schemas.openxmlformats.org/officeDocument/2006/relationships/image" Target="../media/image27.png"/><Relationship Id="rId4" Type="http://schemas.openxmlformats.org/officeDocument/2006/relationships/tags" Target="../tags/tag241.xml"/><Relationship Id="rId9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253.xml"/><Relationship Id="rId3" Type="http://schemas.openxmlformats.org/officeDocument/2006/relationships/tags" Target="../tags/tag248.xml"/><Relationship Id="rId7" Type="http://schemas.openxmlformats.org/officeDocument/2006/relationships/tags" Target="../tags/tag252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tags" Target="../tags/tag251.xml"/><Relationship Id="rId11" Type="http://schemas.openxmlformats.org/officeDocument/2006/relationships/image" Target="../media/image29.png"/><Relationship Id="rId5" Type="http://schemas.openxmlformats.org/officeDocument/2006/relationships/tags" Target="../tags/tag250.xml"/><Relationship Id="rId10" Type="http://schemas.openxmlformats.org/officeDocument/2006/relationships/image" Target="../media/image28.png"/><Relationship Id="rId4" Type="http://schemas.openxmlformats.org/officeDocument/2006/relationships/tags" Target="../tags/tag249.xml"/><Relationship Id="rId9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261.xml"/><Relationship Id="rId3" Type="http://schemas.openxmlformats.org/officeDocument/2006/relationships/tags" Target="../tags/tag256.xml"/><Relationship Id="rId7" Type="http://schemas.openxmlformats.org/officeDocument/2006/relationships/tags" Target="../tags/tag260.xml"/><Relationship Id="rId12" Type="http://schemas.openxmlformats.org/officeDocument/2006/relationships/image" Target="../media/image31.png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11" Type="http://schemas.openxmlformats.org/officeDocument/2006/relationships/image" Target="../media/image30.png"/><Relationship Id="rId5" Type="http://schemas.openxmlformats.org/officeDocument/2006/relationships/tags" Target="../tags/tag25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57.xml"/><Relationship Id="rId9" Type="http://schemas.openxmlformats.org/officeDocument/2006/relationships/tags" Target="../tags/tag26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270.xml"/><Relationship Id="rId3" Type="http://schemas.openxmlformats.org/officeDocument/2006/relationships/tags" Target="../tags/tag265.xml"/><Relationship Id="rId7" Type="http://schemas.openxmlformats.org/officeDocument/2006/relationships/tags" Target="../tags/tag269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5" Type="http://schemas.openxmlformats.org/officeDocument/2006/relationships/tags" Target="../tags/tag267.xml"/><Relationship Id="rId10" Type="http://schemas.openxmlformats.org/officeDocument/2006/relationships/image" Target="../media/image32.png"/><Relationship Id="rId4" Type="http://schemas.openxmlformats.org/officeDocument/2006/relationships/tags" Target="../tags/tag266.xml"/><Relationship Id="rId9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278.xml"/><Relationship Id="rId13" Type="http://schemas.openxmlformats.org/officeDocument/2006/relationships/image" Target="../media/image34.png"/><Relationship Id="rId3" Type="http://schemas.openxmlformats.org/officeDocument/2006/relationships/tags" Target="../tags/tag273.xml"/><Relationship Id="rId7" Type="http://schemas.openxmlformats.org/officeDocument/2006/relationships/tags" Target="../tags/tag277.xml"/><Relationship Id="rId12" Type="http://schemas.openxmlformats.org/officeDocument/2006/relationships/image" Target="../media/image33.png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tags" Target="../tags/tag27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75.xml"/><Relationship Id="rId10" Type="http://schemas.openxmlformats.org/officeDocument/2006/relationships/tags" Target="../tags/tag280.xml"/><Relationship Id="rId4" Type="http://schemas.openxmlformats.org/officeDocument/2006/relationships/tags" Target="../tags/tag274.xml"/><Relationship Id="rId9" Type="http://schemas.openxmlformats.org/officeDocument/2006/relationships/tags" Target="../tags/tag279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288.xml"/><Relationship Id="rId13" Type="http://schemas.openxmlformats.org/officeDocument/2006/relationships/image" Target="../media/image36.png"/><Relationship Id="rId3" Type="http://schemas.openxmlformats.org/officeDocument/2006/relationships/tags" Target="../tags/tag283.xml"/><Relationship Id="rId7" Type="http://schemas.openxmlformats.org/officeDocument/2006/relationships/tags" Target="../tags/tag287.xml"/><Relationship Id="rId12" Type="http://schemas.openxmlformats.org/officeDocument/2006/relationships/image" Target="../media/image35.png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6" Type="http://schemas.openxmlformats.org/officeDocument/2006/relationships/tags" Target="../tags/tag28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85.xml"/><Relationship Id="rId10" Type="http://schemas.openxmlformats.org/officeDocument/2006/relationships/tags" Target="../tags/tag290.xml"/><Relationship Id="rId4" Type="http://schemas.openxmlformats.org/officeDocument/2006/relationships/tags" Target="../tags/tag284.xml"/><Relationship Id="rId9" Type="http://schemas.openxmlformats.org/officeDocument/2006/relationships/tags" Target="../tags/tag289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13" Type="http://schemas.openxmlformats.org/officeDocument/2006/relationships/image" Target="../media/image38.png"/><Relationship Id="rId3" Type="http://schemas.openxmlformats.org/officeDocument/2006/relationships/tags" Target="../tags/tag293.xml"/><Relationship Id="rId7" Type="http://schemas.openxmlformats.org/officeDocument/2006/relationships/tags" Target="../tags/tag297.xml"/><Relationship Id="rId12" Type="http://schemas.openxmlformats.org/officeDocument/2006/relationships/image" Target="../media/image37.png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tags" Target="../tags/tag29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95.xml"/><Relationship Id="rId10" Type="http://schemas.openxmlformats.org/officeDocument/2006/relationships/tags" Target="../tags/tag300.xml"/><Relationship Id="rId4" Type="http://schemas.openxmlformats.org/officeDocument/2006/relationships/tags" Target="../tags/tag294.xml"/><Relationship Id="rId9" Type="http://schemas.openxmlformats.org/officeDocument/2006/relationships/tags" Target="../tags/tag29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59.xml"/><Relationship Id="rId9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67.xml"/><Relationship Id="rId9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9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pl-PL" dirty="0" smtClean="0"/>
              <a:t>Programming Made Easy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Bartek Wasielak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97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Compiling</a:t>
            </a:r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4664"/>
            <a:ext cx="5283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562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Compiling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Maximum robustness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compile against every CPU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838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Interpretation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0648"/>
            <a:ext cx="5480050" cy="594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32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Interpretation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Poor efficiency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have an interpreter for every OS/CPU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Everyone can see the code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No need to recompile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324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Virtual machine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5775"/>
            <a:ext cx="5251450" cy="608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66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Virtual machine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Medium efficiency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Compile once – to bytecode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have a VM for every OS/CPU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039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0084663"/>
              </p:ext>
            </p:extLst>
          </p:nvPr>
        </p:nvGraphicFramePr>
        <p:xfrm>
          <a:off x="468313" y="162877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The web - Web request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77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Object Oriented Programming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Programming paradigm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Using objects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Each object is an instance of a class</a:t>
            </a:r>
            <a:endParaRPr lang="en-CA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sz="2800" dirty="0" smtClean="0"/>
              <a:t>Each class has fields and methods</a:t>
            </a:r>
            <a:endParaRPr lang="en-CA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588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Object Oriented Programming</a:t>
            </a:r>
            <a:endParaRPr lang="en-CA" dirty="0"/>
          </a:p>
        </p:txBody>
      </p:sp>
      <p:pic>
        <p:nvPicPr>
          <p:cNvPr id="4101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22" y="2118715"/>
            <a:ext cx="2165987" cy="1612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01" y="2107643"/>
            <a:ext cx="8375357" cy="1650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01" y="2119831"/>
            <a:ext cx="7493659" cy="3882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19831"/>
            <a:ext cx="8683212" cy="389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43912"/>
            <a:ext cx="8620704" cy="337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60" y="2143912"/>
            <a:ext cx="8708595" cy="3858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74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Let’s get our hands dirty!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485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About me</a:t>
            </a:r>
            <a:endParaRPr lang="en-CA" dirty="0"/>
          </a:p>
        </p:txBody>
      </p:sp>
      <p:sp>
        <p:nvSpPr>
          <p:cNvPr id="8" name="Content Placeholder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716288" y="1660507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@bwasielak</a:t>
            </a:r>
            <a:endParaRPr lang="en-CA" dirty="0"/>
          </a:p>
        </p:txBody>
      </p:sp>
      <p:grpSp>
        <p:nvGrpSpPr>
          <p:cNvPr id="4" name="Group 3"/>
          <p:cNvGrpSpPr/>
          <p:nvPr>
            <p:custDataLst>
              <p:tags r:id="rId4"/>
            </p:custDataLst>
          </p:nvPr>
        </p:nvGrpSpPr>
        <p:grpSpPr>
          <a:xfrm>
            <a:off x="467544" y="3149353"/>
            <a:ext cx="3096344" cy="1368152"/>
            <a:chOff x="467544" y="3149353"/>
            <a:chExt cx="3096344" cy="1368152"/>
          </a:xfrm>
        </p:grpSpPr>
        <p:sp>
          <p:nvSpPr>
            <p:cNvPr id="9" name="Content Placeholder 1"/>
            <p:cNvSpPr txBox="1">
              <a:spLocks/>
            </p:cNvSpPr>
            <p:nvPr/>
          </p:nvSpPr>
          <p:spPr>
            <a:xfrm>
              <a:off x="467544" y="3149353"/>
              <a:ext cx="3096344" cy="1368152"/>
            </a:xfrm>
            <a:prstGeom prst="rect">
              <a:avLst/>
            </a:prstGeom>
            <a:solidFill>
              <a:schemeClr val="accent3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3476569"/>
              <a:ext cx="2808312" cy="561662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>
            <p:custDataLst>
              <p:tags r:id="rId5"/>
            </p:custDataLst>
          </p:nvPr>
        </p:nvGrpSpPr>
        <p:grpSpPr>
          <a:xfrm>
            <a:off x="3724009" y="3149353"/>
            <a:ext cx="3096344" cy="1368152"/>
            <a:chOff x="3724009" y="3149353"/>
            <a:chExt cx="3096344" cy="1368152"/>
          </a:xfrm>
        </p:grpSpPr>
        <p:sp>
          <p:nvSpPr>
            <p:cNvPr id="11" name="Content Placeholder 1"/>
            <p:cNvSpPr txBox="1">
              <a:spLocks/>
            </p:cNvSpPr>
            <p:nvPr/>
          </p:nvSpPr>
          <p:spPr>
            <a:xfrm>
              <a:off x="3724009" y="3149353"/>
              <a:ext cx="3096344" cy="1368152"/>
            </a:xfrm>
            <a:prstGeom prst="rect">
              <a:avLst/>
            </a:prstGeom>
            <a:solidFill>
              <a:schemeClr val="bg1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28" name="Picture 4" descr="C:\Users\bwasielak\Documents\WebMuses\Presentation\assets\MCP(rgb)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342" y="3153963"/>
              <a:ext cx="1524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bwasielak\Documents\WebMuses\Presentation\assets\MCTS(rgb)_1098_1103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120" y="3973089"/>
              <a:ext cx="2844122" cy="45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>
            <p:custDataLst>
              <p:tags r:id="rId6"/>
            </p:custDataLst>
          </p:nvPr>
        </p:nvGrpSpPr>
        <p:grpSpPr>
          <a:xfrm>
            <a:off x="467544" y="4624373"/>
            <a:ext cx="3096344" cy="1370257"/>
            <a:chOff x="467544" y="4624373"/>
            <a:chExt cx="3096344" cy="1370257"/>
          </a:xfrm>
        </p:grpSpPr>
        <p:sp>
          <p:nvSpPr>
            <p:cNvPr id="18" name="Content Placeholder 1"/>
            <p:cNvSpPr txBox="1">
              <a:spLocks/>
            </p:cNvSpPr>
            <p:nvPr/>
          </p:nvSpPr>
          <p:spPr>
            <a:xfrm>
              <a:off x="467544" y="4626029"/>
              <a:ext cx="3096344" cy="1368152"/>
            </a:xfrm>
            <a:prstGeom prst="rect">
              <a:avLst/>
            </a:prstGeom>
            <a:solidFill>
              <a:srgbClr val="070D55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31" name="Picture 7" descr="C:\Users\bwasielak\Documents\Pod Jednym Dachem\zdjęcia\logoPJD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624373"/>
              <a:ext cx="1944216" cy="1370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Content Placeholder 1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467544" y="1660507"/>
            <a:ext cx="3096344" cy="1368152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Bartek Wasielak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227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1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7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animBg="1"/>
      <p:bldP spid="8" grpId="1" animBg="1"/>
      <p:bldP spid="16" grpId="0" animBg="1"/>
      <p:bldP spid="1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Establish a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Login to coderun.com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/>
              <a:t>Open </a:t>
            </a:r>
            <a:r>
              <a:rPr lang="pl-PL" sz="2000" dirty="0"/>
              <a:t>http://bit.ly/webMusesCR</a:t>
            </a:r>
            <a:endParaRPr lang="en-CA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Right-click solution name (in red)</a:t>
            </a:r>
            <a:endParaRPr lang="en-CA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Build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Run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Choose Add to my projects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930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Architecture</a:t>
            </a:r>
            <a:endParaRPr lang="en-CA" dirty="0"/>
          </a:p>
        </p:txBody>
      </p:sp>
      <p:pic>
        <p:nvPicPr>
          <p:cNvPr id="15371" name="Picture 11" descr="C:\Users\bwasielak\Documents\WebMuses\Presentation\assets\dbcloud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196752"/>
            <a:ext cx="2376264" cy="196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C:\Users\bwasielak\Documents\WebMuses\Presentation\assets\api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8334"/>
            <a:ext cx="21431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3" name="Picture 13" descr="C:\Users\bwasielak\Documents\WebMuses\Presentation\assets\controller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314" y="37907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>
            <p:custDataLst>
              <p:tags r:id="rId6"/>
            </p:custDataLst>
          </p:nvPr>
        </p:nvSpPr>
        <p:spPr>
          <a:xfrm>
            <a:off x="2627784" y="1938018"/>
            <a:ext cx="1512167" cy="484632"/>
          </a:xfrm>
          <a:prstGeom prst="rightArrow">
            <a:avLst/>
          </a:prstGeom>
          <a:solidFill>
            <a:srgbClr val="1467A9"/>
          </a:solidFill>
          <a:ln>
            <a:solidFill>
              <a:srgbClr val="1467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Down Arrow 6"/>
          <p:cNvSpPr/>
          <p:nvPr>
            <p:custDataLst>
              <p:tags r:id="rId7"/>
            </p:custDataLst>
          </p:nvPr>
        </p:nvSpPr>
        <p:spPr>
          <a:xfrm>
            <a:off x="4969198" y="2780928"/>
            <a:ext cx="484632" cy="1152128"/>
          </a:xfrm>
          <a:prstGeom prst="downArrow">
            <a:avLst/>
          </a:prstGeom>
          <a:solidFill>
            <a:srgbClr val="1467A9"/>
          </a:solidFill>
          <a:ln>
            <a:solidFill>
              <a:srgbClr val="1467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180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0 – change a header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Open HomeController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Change text in Index method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Build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Verify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Run (or refresh)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031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0.1 – prepare a text control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Open Index.aspx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CA" sz="2800" dirty="0"/>
              <a:t>&lt;%= ViewData["Text"] %&gt;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/>
              <a:t>Open HomeController</a:t>
            </a:r>
            <a:endParaRPr lang="en-CA" dirty="0"/>
          </a:p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sz="2800" dirty="0"/>
              <a:t>Assign some text to </a:t>
            </a:r>
            <a:r>
              <a:rPr lang="en-CA" sz="2800" dirty="0" err="1"/>
              <a:t>ViewData</a:t>
            </a:r>
            <a:r>
              <a:rPr lang="en-CA" sz="2800" dirty="0"/>
              <a:t>["Text"]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/>
              <a:t>Find Index method</a:t>
            </a:r>
            <a:endParaRPr lang="en-CA" dirty="0"/>
          </a:p>
          <a:p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9502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7056784" cy="778098"/>
          </a:xfrm>
        </p:spPr>
        <p:txBody>
          <a:bodyPr/>
          <a:lstStyle/>
          <a:p>
            <a:r>
              <a:rPr lang="pl-PL" dirty="0" smtClean="0"/>
              <a:t>Task 0.3 – prepare a text control cont’d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000" dirty="0" smtClean="0"/>
              <a:t>Surround </a:t>
            </a:r>
          </a:p>
          <a:p>
            <a:r>
              <a:rPr lang="en-CA" sz="2000" dirty="0" smtClean="0"/>
              <a:t>&lt;%= </a:t>
            </a:r>
            <a:r>
              <a:rPr lang="en-CA" sz="2000" dirty="0" err="1"/>
              <a:t>ViewData</a:t>
            </a:r>
            <a:r>
              <a:rPr lang="en-CA" sz="2000" dirty="0"/>
              <a:t>["Text"] %&gt;</a:t>
            </a:r>
          </a:p>
          <a:p>
            <a:r>
              <a:rPr lang="pl-PL" sz="2000" dirty="0" smtClean="0"/>
              <a:t>with a &lt;div&gt; with an id</a:t>
            </a:r>
            <a:endParaRPr lang="en-CA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Add inline style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Add a border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5710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0.4 – Import API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Open Global.asax.cs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Change {controller} to {controller}.aspx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Right click on Controllers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sz="2000" dirty="0" smtClean="0"/>
              <a:t>Paste a snippet </a:t>
            </a:r>
            <a:r>
              <a:rPr lang="pl-PL" sz="2000" dirty="0"/>
              <a:t>from </a:t>
            </a:r>
            <a:r>
              <a:rPr lang="pl-PL" sz="1800" dirty="0"/>
              <a:t>https://raw.github.com</a:t>
            </a:r>
            <a:r>
              <a:rPr lang="pl-PL" sz="1800" dirty="0" smtClean="0"/>
              <a:t>/</a:t>
            </a:r>
          </a:p>
          <a:p>
            <a:r>
              <a:rPr lang="pl-PL" sz="1800" dirty="0" smtClean="0"/>
              <a:t>bartekwasielak/Presentation/master/snippet.txt</a:t>
            </a:r>
            <a:endParaRPr lang="en-CA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/>
              <a:t>Run using /Home.aspx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sz="2400" dirty="0" smtClean="0"/>
              <a:t>Add</a:t>
            </a:r>
            <a:r>
              <a:rPr lang="pl-PL" sz="2400" dirty="0" smtClean="0">
                <a:sym typeface="Wingdings" pitchFamily="2" charset="2"/>
              </a:rPr>
              <a:t>New Item..., then Class</a:t>
            </a:r>
            <a:endParaRPr lang="en-CA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1268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1.0 – On MVC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sz="2800" dirty="0" smtClean="0"/>
              <a:t>MVC is a pattern and solution template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Separates different parts of the code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sz="2800" dirty="0"/>
              <a:t>All actions – classes in Controllers</a:t>
            </a:r>
            <a:endParaRPr lang="en-CA" sz="2800" dirty="0"/>
          </a:p>
          <a:p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/>
              <a:t>Does all the scaffolding</a:t>
            </a:r>
            <a:endParaRPr lang="en-CA" dirty="0"/>
          </a:p>
          <a:p>
            <a:endParaRPr lang="en-CA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l-PL" sz="2800" dirty="0"/>
              <a:t>We will use HomeController.cs only</a:t>
            </a:r>
            <a:endParaRPr lang="en-CA" sz="2800" dirty="0"/>
          </a:p>
          <a:p>
            <a:endParaRPr lang="en-CA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/>
              <a:t>All pages – views in Views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53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1.1 – Using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sz="2800" dirty="0" smtClean="0"/>
              <a:t>Each instruction ends with a semicolon;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Variable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sz="2800" dirty="0" smtClean="0"/>
              <a:t>VarType varName;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>
                <a:sym typeface="Wingdings" pitchFamily="2" charset="2"/>
              </a:rPr>
              <a:t>Number (23)  int</a:t>
            </a:r>
          </a:p>
          <a:p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l-PL" dirty="0">
                <a:sym typeface="Wingdings" pitchFamily="2" charset="2"/>
              </a:rPr>
              <a:t>Number (2.34)  double</a:t>
            </a:r>
            <a:endParaRPr lang="en-CA" dirty="0"/>
          </a:p>
          <a:p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Text </a:t>
            </a:r>
            <a:r>
              <a:rPr lang="pl-PL" dirty="0" smtClean="0">
                <a:sym typeface="Wingdings" pitchFamily="2" charset="2"/>
              </a:rPr>
              <a:t> string</a:t>
            </a:r>
          </a:p>
        </p:txBody>
      </p:sp>
    </p:spTree>
    <p:extLst>
      <p:ext uri="{BB962C8B-B14F-4D97-AF65-F5344CB8AC3E}">
        <p14:creationId xmlns:p14="http://schemas.microsoft.com/office/powerpoint/2010/main" val="173415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1.2 – Accessing properties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Get property’s value:</a:t>
            </a:r>
          </a:p>
          <a:p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 smtClean="0"/>
              <a:t>varName.Property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Set property’s value: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sz="2800" dirty="0" smtClean="0"/>
              <a:t>varName.Property = ...;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7376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1.3 – Calling a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sz="2800" dirty="0" smtClean="0"/>
              <a:t>varName.Method();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000" dirty="0" smtClean="0"/>
              <a:t>varName.Method(param);</a:t>
            </a:r>
            <a:endParaRPr lang="en-CA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string result = </a:t>
            </a:r>
            <a:r>
              <a:rPr lang="pl-PL" sz="2800" dirty="0" smtClean="0"/>
              <a:t>varName.Method();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sz="2400" dirty="0" smtClean="0"/>
              <a:t>ObjectType varName = new ObjectType();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34917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Infusion is hiring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.NET Consultants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/>
              <a:t>O</a:t>
            </a:r>
            <a:r>
              <a:rPr lang="pl-PL" sz="2800" dirty="0" smtClean="0"/>
              <a:t>ne year of experience or senior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sz="2400" dirty="0"/>
              <a:t>Front-end developer (</a:t>
            </a:r>
            <a:r>
              <a:rPr lang="pl-PL" sz="2400" dirty="0" smtClean="0"/>
              <a:t>HTML/CSS)</a:t>
            </a:r>
            <a:endParaRPr lang="pl-PL" sz="2400" dirty="0"/>
          </a:p>
          <a:p>
            <a:r>
              <a:rPr lang="pl-PL" sz="2400" dirty="0" smtClean="0"/>
              <a:t>+XAML +jQuery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sz="2800" dirty="0"/>
              <a:t>QA Analyst/Tester (Junior/Senior)</a:t>
            </a:r>
            <a:endParaRPr lang="en-CA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l-PL" dirty="0" smtClean="0"/>
              <a:t>infusion.com/</a:t>
            </a:r>
          </a:p>
          <a:p>
            <a:r>
              <a:rPr lang="pl-PL" dirty="0" smtClean="0"/>
              <a:t>careers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/>
              <a:t>Graphic designer (Ps, Ai, mobile)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93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</a:t>
            </a:r>
            <a:r>
              <a:rPr lang="pl-PL" dirty="0" smtClean="0"/>
              <a:t>1.4 </a:t>
            </a:r>
            <a:r>
              <a:rPr lang="pl-PL" dirty="0" smtClean="0"/>
              <a:t>– Display a record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Modify Index method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Create a new instance of DataAccess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Call </a:t>
            </a:r>
            <a:r>
              <a:rPr lang="en-CA" sz="2400" dirty="0" err="1" smtClean="0"/>
              <a:t>GetCoffeeShopById</a:t>
            </a:r>
            <a:r>
              <a:rPr lang="pl-PL" sz="2400" dirty="0" smtClean="0"/>
              <a:t>(...)</a:t>
            </a:r>
            <a:r>
              <a:rPr lang="pl-PL" sz="2800" dirty="0" smtClean="0"/>
              <a:t> on it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sz="2800" dirty="0" smtClean="0"/>
              <a:t>Assign its value DisplayName to a string variable</a:t>
            </a:r>
            <a:endParaRPr lang="en-CA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sz="2400" dirty="0" smtClean="0"/>
              <a:t>Assign this variable to ViewData[„Message”]</a:t>
            </a:r>
            <a:endParaRPr lang="en-CA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sz="2800" dirty="0" smtClean="0"/>
              <a:t>Assign the result to a variable of type CoffeeShop</a:t>
            </a:r>
            <a:endParaRPr lang="en-CA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30881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371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6984776" cy="778098"/>
          </a:xfrm>
        </p:spPr>
        <p:txBody>
          <a:bodyPr/>
          <a:lstStyle/>
          <a:p>
            <a:r>
              <a:rPr lang="pl-PL" dirty="0" smtClean="0"/>
              <a:t>Task 2 – Display a record of a given id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Move to IndexId method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It has a parameter!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A parameter of type int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But use </a:t>
            </a:r>
            <a:r>
              <a:rPr lang="pl-PL" dirty="0" smtClean="0"/>
              <a:t>a parameter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/>
              <a:t>Run </a:t>
            </a:r>
            <a:r>
              <a:rPr lang="pl-PL" sz="2400" dirty="0"/>
              <a:t>Home.aspx/IndexId/17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Copy the body of Index method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50101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064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2.1 – Extract a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First refactoring!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Create new method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Add a parameter of type int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Add a return statement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Use your new method!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Copy three common lines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74" y="1628800"/>
            <a:ext cx="642486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630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Task 3.0 – Operations on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int v = 2 + 4;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int p = v + 3;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p = p + 2;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a = a + „To Ty!”;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string a = „ach!”;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201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</a:t>
            </a:r>
            <a:r>
              <a:rPr lang="pl-PL" dirty="0" smtClean="0"/>
              <a:t>3.1 </a:t>
            </a:r>
            <a:r>
              <a:rPr lang="pl-PL" dirty="0" smtClean="0"/>
              <a:t>– displaying more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/>
              <a:t>Move to IndexWifi method 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Write another helper method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(Call it GetMoreDetails maybe?)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(</a:t>
            </a:r>
            <a:r>
              <a:rPr lang="en-CA" dirty="0" err="1" smtClean="0"/>
              <a:t>IsWiFiHotSpot</a:t>
            </a:r>
            <a:r>
              <a:rPr lang="pl-PL" dirty="0" smtClean="0"/>
              <a:t> property)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/>
              <a:t>Check if there is a wifi connection</a:t>
            </a:r>
            <a:endParaRPr lang="en-CA" dirty="0"/>
          </a:p>
          <a:p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147191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2737062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13885"/>
            <a:ext cx="2924368" cy="234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628800"/>
            <a:ext cx="364644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69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1.48148E-6 L -0.06615 0.0009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6" y="4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6 1.48148E-6 L -0.06615 0.0009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6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3.1 – add more conditions!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Check </a:t>
            </a:r>
            <a:r>
              <a:rPr lang="en-CA" dirty="0" err="1" smtClean="0"/>
              <a:t>SeatingCapacity</a:t>
            </a:r>
            <a:r>
              <a:rPr lang="en-CA" dirty="0"/>
              <a:t>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Small (&lt;10), medium (10-20), big (&gt;20)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27942"/>
            <a:ext cx="7560840" cy="297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344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3.2 – Join conditions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Looking for a big shop accepting coffee cards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400" dirty="0" smtClean="0"/>
              <a:t>(AcceptsCoffeeCards property)</a:t>
            </a:r>
            <a:endParaRPr lang="en-CA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/>
              <a:t>&amp;&amp; - means AND</a:t>
            </a:r>
          </a:p>
          <a:p>
            <a:r>
              <a:rPr lang="pl-PL" sz="2800" dirty="0"/>
              <a:t>|| - means OR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/>
              <a:t>For string </a:t>
            </a:r>
          </a:p>
          <a:p>
            <a:r>
              <a:rPr lang="pl-PL" sz="2000" dirty="0"/>
              <a:t>PrimaryCity == „Miami”</a:t>
            </a:r>
            <a:endParaRPr lang="en-CA" sz="2000" dirty="0"/>
          </a:p>
          <a:p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/>
              <a:t>Try other conditions</a:t>
            </a:r>
            <a:endParaRPr lang="en-CA" dirty="0"/>
          </a:p>
        </p:txBody>
      </p:sp>
      <p:pic>
        <p:nvPicPr>
          <p:cNvPr id="9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44508"/>
            <a:ext cx="8691693" cy="1123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26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4 – Read multiple records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Move to IndexMulti method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400" dirty="0" smtClean="0"/>
              <a:t>Use FindAreaByRadius method on DataAccess</a:t>
            </a:r>
            <a:endParaRPr lang="en-CA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As a result you get an array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sz="2400" dirty="0"/>
              <a:t>Call it with .../IndexMulti/?lat=...</a:t>
            </a:r>
          </a:p>
          <a:p>
            <a:r>
              <a:rPr lang="pl-PL" sz="2400" dirty="0"/>
              <a:t>&amp;lon=...&amp;r=...</a:t>
            </a:r>
          </a:p>
          <a:p>
            <a:endParaRPr lang="pl-PL" sz="24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Use </a:t>
            </a:r>
            <a:r>
              <a:rPr lang="el-GR" dirty="0" smtClean="0"/>
              <a:t>φ</a:t>
            </a:r>
            <a:r>
              <a:rPr lang="pl-PL" dirty="0" smtClean="0"/>
              <a:t>=40.75, </a:t>
            </a:r>
            <a:r>
              <a:rPr lang="el-GR" dirty="0" smtClean="0"/>
              <a:t>λ</a:t>
            </a:r>
            <a:r>
              <a:rPr lang="pl-PL" dirty="0" smtClean="0"/>
              <a:t>=-74, r=1</a:t>
            </a:r>
            <a:r>
              <a:rPr lang="pl-PL" dirty="0" smtClean="0"/>
              <a:t> 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Use array’s </a:t>
            </a:r>
            <a:r>
              <a:rPr lang="pl-PL" dirty="0" smtClean="0"/>
              <a:t>proprerty Length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0968"/>
            <a:ext cx="790319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779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7200800" cy="778098"/>
          </a:xfrm>
        </p:spPr>
        <p:txBody>
          <a:bodyPr/>
          <a:lstStyle/>
          <a:p>
            <a:r>
              <a:rPr lang="pl-PL" dirty="0" smtClean="0"/>
              <a:t>Task 4.2 – Prepare to print all the records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Add a new folder: Helpers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Create a new class: PrinterHelper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Create a method Print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and return string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Move counting logic there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It should accept CoffeeShop[]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99" y="1628800"/>
            <a:ext cx="6386965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99" y="4032360"/>
            <a:ext cx="7393416" cy="184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738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4.3 – Print all the records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Iterate through the shops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000" dirty="0"/>
              <a:t>Foreach – goes through every member of a collection</a:t>
            </a:r>
            <a:endParaRPr lang="en-CA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/>
              <a:t>Construct </a:t>
            </a:r>
            <a:r>
              <a:rPr lang="pl-PL" dirty="0" smtClean="0"/>
              <a:t>HTML </a:t>
            </a:r>
            <a:r>
              <a:rPr lang="pl-PL" dirty="0"/>
              <a:t>table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sz="2800" dirty="0"/>
              <a:t>Use &lt;table&gt;, &lt;tr&gt;, &lt;th&gt; and &lt;td&gt;</a:t>
            </a:r>
            <a:endParaRPr lang="en-CA" sz="28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29081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1008"/>
            <a:ext cx="727839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62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Programming in general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Different techs and languages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Programming for the Web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Hands On Lab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Introduction to OOP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28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6912768" cy="778098"/>
          </a:xfrm>
        </p:spPr>
        <p:txBody>
          <a:bodyPr/>
          <a:lstStyle/>
          <a:p>
            <a:r>
              <a:rPr lang="pl-PL" dirty="0" smtClean="0"/>
              <a:t>Task 4.4 – Add conditional formatting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Check if wifi is available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Set background colour for rows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0968"/>
            <a:ext cx="690042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807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8208912" cy="778098"/>
          </a:xfrm>
        </p:spPr>
        <p:txBody>
          <a:bodyPr/>
          <a:lstStyle/>
          <a:p>
            <a:r>
              <a:rPr lang="pl-PL" dirty="0" smtClean="0"/>
              <a:t>Task 4.5 – More conditional formatting – switch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Set colour based on shop’s opening time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000" dirty="0" smtClean="0"/>
              <a:t>Switch replaces multiple if’s with condition on the same variable</a:t>
            </a:r>
            <a:endParaRPr lang="en-CA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2290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332385" cy="37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48836"/>
            <a:ext cx="5688632" cy="436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460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5 – Play with collections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Display shop’s # on the page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use  for instead of foreach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3314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5601745" cy="1321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09120"/>
            <a:ext cx="8119643" cy="173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886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5.1 – Display only some shops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Display shops opening at 8am only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pass a smaller collection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Modify IndexMulti method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Put only suitable elements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Print new collection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Create new collection</a:t>
            </a:r>
            <a:endParaRPr lang="en-CA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48112"/>
            <a:ext cx="8640960" cy="137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8753613" cy="1942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8899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Programming in general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85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What can we achieve?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Build application no-one’s built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Modify existing app’s behaviour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Consume any data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Fun!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Make your life easier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118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Different kind of applications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Desktop applications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Web applications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Mobile applications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Embedded applications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021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Technologies and languages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040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What does a computer do?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Computer programs are text documents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Programs are executed by a processor (CPU)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CPU doesn’t execute text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32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ScqWDlQ4GcDDfJWrflEZ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GJmCauoqWxwkHPJFMb5LY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KEUb2O64OWoUWMK6JOoIJ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ATXLg7IPSXNb5mV4pJUx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v8U68Uu6mFJq8ki53PX6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8BEKOJZZONc5K3E8ddJv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4LW2CZlUXrcZcLvtaGmn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CWfy1oGKSoZE4PHHbKD4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Z5yi9F2xm8B980N4XWdcz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iDNdo6NFjGu75YLzOZl0y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ZxGFLsuCJB3gW90Jf1Hk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3VGGT7MGRENb50BuTA3Kp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fGmWbItOEjTTR1ETGr69m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6S4D4dHbveM9uLY5ynP2K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dalQxyRTLc99rgbo5gkab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K4Z8L87ghr4OOCg2zZF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pWwPvO1FVmeHpjz44W3oY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HqWasikf34fUl7tifk5Bm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P7oiGYu2CKAUf6TllIlFj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ruYrBLHIjm8CAPL9BmL0s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qSmpUYmgHLFFUkemIlT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Cv4zb7YUjHV9yzemMJW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Jj75US8Sm38xqDSyzeOpU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E4DoNgSTUyXBuFfeiFW7S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RV9RPnZ2Ey47DgQlkNfhM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YKKMF7myau6lKAUImJYRF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XWxunpT5Gnzqq2JsDYKSP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Q2Ujn0sWHPEpWo73IRG5o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1ivgqBqviVMPTHSlJl6dN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kDvBj16bzKg1BO7AQvb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D7vpbm8kYaNKBaCU07tcK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4DGgxBLfIBKYHw0b7FYQ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sg0EvFPnHkYq2SIUPwzJs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ZCs5UOZOdTBuaqfS66qk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qNYI1SvEEOI12iiNVdWKo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1UQywxH5mLRrlbxquJYhm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0gt8tdQshR8ghobpL1oT6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PyHiFWpsi7izCcCLlMYKB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U8RHGlpW0jVrUqbyT2Oy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YHMZNZFBUlt5cM9NfJ7Tb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HKHl9e4IMalWr5HSmJl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mIE1KEjHFPGr5e6EvmQD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URQHIxQLaQbifoZG8upp5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YZcPP6APE2sRUDDOSloA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fZZsMIdYfkLrQNj16sWu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WgwYEr8rdflqDPq4fZngT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9QQ7XnSqeAolBII543XR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zZHyUdu1UxJgVRmHIAux6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tW8TOsiW91wKQ9BFKP6O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a3vcBi1nTx7zbmTZ4zq8h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PQRztpi7L7SjTDGc9hy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aFNIGGfFGOJGFlKJxYAp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rj30lnngQIbTrGcLLJBS5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4AdXkspJAF32ImKIkiSpP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xMeFxXMfZxg0etMo3VQ6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YugTMGQCTMJapc8hbnlD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tCWVuJJa8P5RHb2d3wcB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PpXQ13piZGBY2qJFUrXl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LH7gVVfWyJX2WOHHWJQGx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grlEn1p9NPjDgIK7t237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ZuUXcveuZYbiRPzhSV9z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cCbrYbBnEusxerRJpOTVi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lsYRUyca7YiRNRJwdjC7k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7EHMsbDN5tGK0ch0rNah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IKCoHxs6fERlhIt6g3bu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mD0ZTAziawRJdfwQEH0J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0rA0273zWQ6evfKHxywF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BFtnQYWm8rNm3lIwEHu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PpZgRKcwMmKAmcpZQtwJ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uHZL879u3ijCa1Mgimq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uVSyhyH28BsaDuyRZ3pC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3zfX4denNB10M7cRyrrU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xLsayro7ctH4mCc0dFZ5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rwweoji0rSNDPY2BDP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zCuMJNcQbqMAc8IqQOU4N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9d8idOXNB0tbSU2rEv69g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13CQjaN1Z9RpshDrAnTnO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1fNno9pXDTIb5GmuM0A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BxXITcMkKHxqN1gs6TKe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tsLOdVJgSCeVABwNpRAc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wK5xLdS6meLOHMlCzWtem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uEbVZaVxsQga6WkiCboYg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5X95KYZBIp65WHFgrHQ9v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7TPaaPV7XRwF8oGtT7L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BPEWjuLnduHu1bVOOLMi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eq2xSLeW1KS6qiZwewrlz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1YEmvx5iZJ3ynpBoqIxqb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OnBTWhAflXzAo4TvgHRJK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2RUAUP5IO9sh9gKBBNHK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4k7GvxRu7osZ7vFXLa2o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S0AhN6bz5x31nuN7qSa19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J3cI3V1xFaw1gnEmlIGE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XhkkXYU8gvDgw443gyy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vmept4wslvaQHfrIA3zK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vC77hgEq6v1tsU5VuToFV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tqOPDkFuZ7QeQCimNgNUp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eMwCFzFmmlv9GirDjLBw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d4tC868S0AOCA26HZVj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3WQFOrAvhzhhgNYDsebF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ZN0xvVsQzsZGkJYmnLaC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Wgkr4xOJPsVTTnLwgMSc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76UCKE5310KVS7zmjafYz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sV1DfqWzMXzFUDSaOKwq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pRQM0r0maQ7OrHJ0QC5q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jsEJrZrd3zkwwaMspuzp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y6bbqNUTlxYrxo7h00VX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xtVazdncBRyaATyygyEj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OcvfGV3NGIYhBe5jmuWXy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gXuzIKrgDCjHn5WP247i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kETWigH4Muu67OETLqJ7d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jHUSUUKuCCnmVjBCquKc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hvljPhJrsMRYkYwvgnq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2k19WqWZ4IiUNoRm3tjFn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OBfghVhDnbQ8lb2qlMkh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ILTli90fm0kaTjCDCOdY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MXpAZ8XSzgWStnWD7D8O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NaiINH9v4TDvg6nSz06o8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TOFwjZJaMBbc8DayLEsuS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ndgyKyC1pG3hliFqtkYy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7z7ALHOFALfwE3V08qwH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VvLyw0k2wOMfD8XYQOmP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OLHfKqlTrRr9Ab409iEfJ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IRNhRasGTJ847K4jMAZ8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04dCibfTfvwQTVii76SJ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l53WTYHvHzb53PrsybrLX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0w4kWPv3fADLwHdUhuYo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iZbKx9RGI3h7jHz9C34vV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iiJfEUXNzGrD2CHXc1rS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LTCG2Is6onfhzpW84oUKv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WEUPWkUNCSI7wo7yBcuGb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bltcKO7Dw8OlXYMcL7bB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rTx1vMIfOeEsymJA5FY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ar8MpqnvzwNL1jcNBROS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6jvdP1x5VN1Z8I6TJmiSj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CZ5YTacjyx2ukXVk8KKas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5o6s8NJhu4OkvGlzsAj5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BWL85NGCM3iv5W7DIICW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OYq2MSoH3sxa22v1G6mh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jAumS9KsTpMSa7MI20Nd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PYVU58G2wztdvoWGUIEea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LhSUIjD6z49jKvqX3BLQS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oXCnLm54yPPMcD1bpnpq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3bDqgWE2sjaxSVhkxh0uv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3htbC1cOyXqdhtpjzC0iA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V1jtYB2oqnDVTMD504Xqz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nWuV3LlcNDMhrewjh4GWX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EL6T4Q8pvTJHF7t0MQ4T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kS1QAbbR4ZWYmE1PZ7yi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6aJ4eC8DFiCUkS52tEXyq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JitrbNJwAECLR7vXyIqk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sk8KWDTlugdnZMLbXQV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fH7eUYGpP0z8oQ8jrQ6Cf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yu8JcmLAoSjcD1v1FdVF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tSscHXGU2yKiH1ng7NdIT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iZbTN2BtcPtYt48FO7f6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f4DvhVPqpjv5UfxNAufA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OpBlmMY7ZBgQC9tX7rXlJ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7hsMfqJTBQtZwi6ABaoJ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AfEueqTxOPCvywdP9z0F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erf1vtUDp903x2Oh0ZQmM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QuYMSLsBo32G1dedVpCap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uuZb0Ry0P47cAL2JB9bO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1Q0B2M4qJBCoZtNGKA2o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rVjzXkfPbsyRjB5f7eUXH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HWRXR4Bsp24xmRKHrI1d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sVxyEmfzbqdl3IOqNmOda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9v3kDvDKCz2e0kodH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H2vHOOsFtwPn85kHpyeF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bi9VgEmdZUSxn2A2B3yG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1tN6o86RhlLjkLbHfYnp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7mtWmCFJPFVgphF8afe77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wL4IPRUOzibcT7k92wq8s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pLmOnIjfiIgS8SfmpeZih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JphCgoICirAdXH6WL3vrC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ZMRQssvgftctXgbKOZ3G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H35eoyGkIgg6iQpyg9Nb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KLd8FAjHsyMAJ4NKd3WzU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VdRYlkfITTxUXhR6IXnD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0BBmQjXfYBgqHyQFY9Fj7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twyLBO36RBrZP0gHfYrJ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2O6vS6lYcgueJlpzIrFN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uBhUhFg04RR5l831gjgN5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aQ0G0ySy2d6qvyd9WwvWa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b9RFVCvI28xitQzUK28bs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Ioov2UGrCB5wq83BKDulO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2FcrlzdETvZqthpAA2Bw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dWqrR8hvG7n0QlQPtkSpW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1rHzkl2TjdcBPIMZtrV9d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qDVyL7IJ6Z1UZJiNWsN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0f1oDp2o74Jw2U5rY8Hey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New72tQqtNYDOhVpMhMBu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BqscZLPFYoJjAvNHIKmKF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3hasmoaa0cEIBJjfdENu6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3lEw1lz8JcsqJwCNOfOwp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UNE7sqcu85udONQmOASt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aZMDpQyGA9FyKIme7IwH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fiN0YSZVwUlEDEkP0mWr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yg380AtaWKWOKtPpSGG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Lc55HUiHaLSRTKwWPRps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IOUQZAugLQIN4Y3iGbs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7HnLRJA40k4gAmlrGxdzt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OTfXl5rEzMYkHPA94tOmn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LHmH9gisNlVkfzdNy7Jn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0bXsYMzJhSbBEQ36H7rst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r0rBMuCSl5tXWFMPtfeyU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0HpKWBZe3DnKX0n046ox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8HUnkREcdVJ2orTmJFhmR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zVPO6f9rvRvS0vnCJl2P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DHyztDlr7afInksv2xW3u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bTzTRm3x1OACVdgfDBOZo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aCbU6GN5McqwF0zMYoz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GawWzwbwBSbM7j0SyiO2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pF307He2klJNfUNhyBleg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HcXHlfOKAqaxFKQiBzmwB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qvGBe3PQBPxP1RMFRSTKw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11Bi5wrIVGkkTxDyRvpT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XNnpTL4YkZhITFzDLKj97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9HxT8dj1f7OC4edScKmJB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3BZS3U6L5JSlDFS0DREiK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UgAlpSxzMn0tEVTfapVu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KIAy0b6v5iWTHIiIvddwW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a0X6oHfmg7PwSLRSmsg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2JLhj8gzuhGbbUVAkwzk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MjJ5wsa0YKV1dfVa3TtI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4blH4vrxgCtkk3XNEVz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4Oe2rOZVLq7gIJCQqE3r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1ciNCD7K9AGhHvu35Ea5c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NKvvikCfqgjRM2JEbmN1h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r27lnyphM0Ioyi6kN7U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XQJsjrtOib2ga3tbYfG0Z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cday3RFDLQerJvrVd44ri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ggdtVbe1iO20aKrU2E2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9HUsXgva0I7jOGr8MTzlp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bmmhLohxcjHJe9ihrKYxJ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MhoXUJ5hz9feLA1v8tSY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JCKFyaEkSzCS7yj0XVIRi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VHl30LgLtp6hYhIhHlvF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VzSPLVDDxzCH3ku9S37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PA1iGdmlCgn0qu8WvPP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mzFXcbCCIru9JiNtepgc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lk3T01Wyhgqd8erCJ0aIZ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h3uV4SlSjx331ObM5gmeD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VvgKQ81BpvmJ0fC3caG3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3WB3lQuo5tXNpxDfbNwF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Rodc0GO02W6Jsk9MNb60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M93BUWQQ7diSZZUblQpZ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dP4pWYTwLk84dQ8POA5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GF4j6pZlyQvYC0mWgS18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jfWVEliqksKwaZ6PzTbc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J0hhDVDjsKpU5jMQjpbk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6APMTyI3iClgK3atlZgp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RtcW92sfd7UG9l5SsJIh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Fb7u6FFIbvDmkuEMeqeZ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8aUe3F5xcW4sAImzXoFB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l4UOntwwHTmJjiH6mmH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ezCJivl3G7KWza9RI4F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2VG90i0qQmLlBvfTjP9qI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eZ2hgiielm2vPlbDb1b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ZmIwWvECmMsFkDH0e2K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nU4lOF4TDdJlZ0FyJmNAI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f290yWaM9TMsBsEa8QzJI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E7IRZfWX2jUyk5a9OYDKz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IklD1rvGXQ3nE1bN67IR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ywocUzdW0YiGkOEVVJht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oeODYkJr1RvSLOeOxVs0P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5XGn9bcYzATD8aogAScz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s2QG6bl0V5i9QWBbyf2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2VSB1BX71zv4KensTEQp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8G4phlzNg8ENekiu6Ndz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P1yjZHEjT8ftUaCGU0r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gJYibxaL506lxZLeGqLd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u3HhS38f4m0BQ2RXmS9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vxLq8RpSc7PIFwvBHPAb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rL9yC5BgmjKLRZSG3pNh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SsijAPXEzYSUYvWQJcIn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TbvmlE3yLBrFi7PhAUyy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KyZFR5osgcEip84sC0v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jxQEJUV8sjFk3qXmGNXaj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wxnuFi21fzn0SLhpgptJk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e00HHc8ix3qIq0907bsk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YXlH66WdyfOZjPE1cIZa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Tk0XcGFMHYwk12l051mju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sZyanAidZlpWhd9CV49O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UrGkl5YKkD7m40G9TfyLx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YNCFcCYNs7IqygSkzOX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dFXkjW76LJC5YIwIqL7lP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BM8MlZnlqc6xja0rH1Y9k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lA8T1VYXAbzL7EkTGQH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6lzylB92Qi3xrCKb35bN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PxK0vQVuAjLbokdxVE50j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UpWo45Sqv8ZQffykFjPVJ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vdG2AIDLwSC3raBXx3ap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AnuCIqRXQi1UJH1v9NKB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dbOoJILLKk5AF6F55VkEU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pgSfvy0C3jsnbGeYH5c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lVIFxqtI8pfFnM2BeiPDU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Vj3Bmp4RpXbrro7RtfdKH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gdIuoQWDyIGMtWOE98WK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WJh67eQZlgT3QSS1dVLo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QJUYCum7Qusdqc3GrWSI3"/>
</p:tagLst>
</file>

<file path=ppt/theme/theme1.xml><?xml version="1.0" encoding="utf-8"?>
<a:theme xmlns:a="http://schemas.openxmlformats.org/drawingml/2006/main" name="MetroStyl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MetroStyle</Template>
  <TotalTime>2512</TotalTime>
  <Words>1140</Words>
  <Application>Microsoft Office PowerPoint</Application>
  <PresentationFormat>On-screen Show (4:3)</PresentationFormat>
  <Paragraphs>231</Paragraphs>
  <Slides>43</Slides>
  <Notes>10</Notes>
  <HiddenSlides>10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MetroStyle</vt:lpstr>
      <vt:lpstr>Programming Made Easy</vt:lpstr>
      <vt:lpstr>About me</vt:lpstr>
      <vt:lpstr>Infusion is hiring</vt:lpstr>
      <vt:lpstr>Agenda</vt:lpstr>
      <vt:lpstr>Programming in general</vt:lpstr>
      <vt:lpstr>What can we achieve?</vt:lpstr>
      <vt:lpstr>Different kind of applications</vt:lpstr>
      <vt:lpstr>Technologies and languages</vt:lpstr>
      <vt:lpstr>What does a computer do?</vt:lpstr>
      <vt:lpstr>Compiling</vt:lpstr>
      <vt:lpstr>Compiling</vt:lpstr>
      <vt:lpstr>Interpretation</vt:lpstr>
      <vt:lpstr>Interpretation</vt:lpstr>
      <vt:lpstr>Virtual machine</vt:lpstr>
      <vt:lpstr>Virtual machine</vt:lpstr>
      <vt:lpstr>The web - Web request</vt:lpstr>
      <vt:lpstr>Object Oriented Programming</vt:lpstr>
      <vt:lpstr>Object Oriented Programming</vt:lpstr>
      <vt:lpstr>Let’s get our hands dirty!</vt:lpstr>
      <vt:lpstr>Establish a project</vt:lpstr>
      <vt:lpstr>Architecture</vt:lpstr>
      <vt:lpstr>Task 0 – change a header</vt:lpstr>
      <vt:lpstr>Task 0.1 – prepare a text control</vt:lpstr>
      <vt:lpstr>Task 0.3 – prepare a text control cont’d</vt:lpstr>
      <vt:lpstr>Task 0.4 – Import API</vt:lpstr>
      <vt:lpstr>Task 1.0 – On MVC</vt:lpstr>
      <vt:lpstr>Task 1.1 – Using variables</vt:lpstr>
      <vt:lpstr>Task 1.2 – Accessing properties</vt:lpstr>
      <vt:lpstr>Task 1.3 – Calling a method</vt:lpstr>
      <vt:lpstr>Task 1.4 – Display a record</vt:lpstr>
      <vt:lpstr>Task 2 – Display a record of a given id</vt:lpstr>
      <vt:lpstr>Task 2.1 – Extract a method</vt:lpstr>
      <vt:lpstr>Task 3.0 – Operations on variables</vt:lpstr>
      <vt:lpstr>Task 3.1 – displaying more data</vt:lpstr>
      <vt:lpstr>Task 3.1 – add more conditions!</vt:lpstr>
      <vt:lpstr>Task 3.2 – Join conditions</vt:lpstr>
      <vt:lpstr>Task 4 – Read multiple records</vt:lpstr>
      <vt:lpstr>Task 4.2 – Prepare to print all the records</vt:lpstr>
      <vt:lpstr>Task 4.3 – Print all the records</vt:lpstr>
      <vt:lpstr>Task 4.4 – Add conditional formatting</vt:lpstr>
      <vt:lpstr>Task 4.5 – More conditional formatting – switch </vt:lpstr>
      <vt:lpstr>Task 5 – Play with collections</vt:lpstr>
      <vt:lpstr>Task 5.1 – Display only some shops</vt:lpstr>
    </vt:vector>
  </TitlesOfParts>
  <Company>Infusion Development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Made Easy</dc:title>
  <dc:creator>Bartłomiej Wasielak</dc:creator>
  <cp:lastModifiedBy>Bartłomiej Wasielak</cp:lastModifiedBy>
  <cp:revision>103</cp:revision>
  <dcterms:created xsi:type="dcterms:W3CDTF">2012-08-31T12:01:13Z</dcterms:created>
  <dcterms:modified xsi:type="dcterms:W3CDTF">2012-10-21T22:16:05Z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10pnfnUkghAYQbgb81aup1CDcNPHVA70qdOzlZZNYz74</vt:lpwstr>
  </property>
  <property fmtid="{D5CDD505-2E9C-101B-9397-08002B2CF9AE}" pid="4" name="Google.Documents.RevisionId">
    <vt:lpwstr>08275474914841904742</vt:lpwstr>
  </property>
  <property fmtid="{D5CDD505-2E9C-101B-9397-08002B2CF9AE}" pid="5" name="Google.Documents.PreviousRevisionId">
    <vt:lpwstr>00776749445510052216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