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aa20efd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aa20efd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737cd6c43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737cd6c43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737cd6c4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737cd6c4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aa20ef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aa20ef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aa20efd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aa20efd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374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FF9900"/>
                </a:solidFill>
              </a:rPr>
              <a:t>PMMA Sales 2020-2022</a:t>
            </a:r>
            <a:endParaRPr b="1" sz="5600">
              <a:solidFill>
                <a:srgbClr val="FF99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Sales of PMMA products by type, color and grade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chemeClr val="lt1"/>
                </a:solidFill>
              </a:rPr>
              <a:t>Introduction &amp; Goal</a:t>
            </a:r>
            <a:endParaRPr b="1" sz="282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My company sells 2 different types of PMMA liquid roofing products: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en">
                <a:solidFill>
                  <a:schemeClr val="lt1"/>
                </a:solidFill>
              </a:rPr>
              <a:t>Roofing resin for flat surfaces,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en">
                <a:solidFill>
                  <a:schemeClr val="lt1"/>
                </a:solidFill>
              </a:rPr>
              <a:t>Flashing resin for vertical surfaces.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Both products come in two colors: gray and white. Additionally, there are two grades available: winter and summer. That makes a total of 8 variations of this product.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 goal of this analysis is to find out which variant sold the most from 2020 to 2022. This should help with predicting sells of each variant in the future.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23375"/>
            <a:ext cx="8520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Important info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12250"/>
            <a:ext cx="85206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</a:rPr>
              <a:t>Data source: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highlight>
                  <a:schemeClr val="dk1"/>
                </a:highlight>
              </a:rPr>
              <a:t>CSV file imported from company sales system</a:t>
            </a:r>
            <a:endParaRPr b="1" sz="15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</a:rPr>
              <a:t>Methodology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highlight>
                  <a:schemeClr val="dk1"/>
                </a:highlight>
              </a:rPr>
              <a:t> The data source file has been cleaned by removing the </a:t>
            </a:r>
            <a:r>
              <a:rPr b="1" lang="en" sz="1500">
                <a:solidFill>
                  <a:srgbClr val="FFFFFF"/>
                </a:solidFill>
                <a:highlight>
                  <a:schemeClr val="dk1"/>
                </a:highlight>
              </a:rPr>
              <a:t>unnecessary</a:t>
            </a:r>
            <a:r>
              <a:rPr b="1" lang="en" sz="1500">
                <a:solidFill>
                  <a:srgbClr val="FFFFFF"/>
                </a:solidFill>
                <a:highlight>
                  <a:schemeClr val="dk1"/>
                </a:highlight>
              </a:rPr>
              <a:t> columns with customers’ addresses and names. I changed the the type of columns to float64 where needed. I changed the name of products to protect company data.</a:t>
            </a:r>
            <a:endParaRPr b="1" sz="15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highlight>
                  <a:schemeClr val="dk1"/>
                </a:highlight>
              </a:rPr>
              <a:t> I created four data sets for further detailed analysis of each product:    </a:t>
            </a:r>
            <a:endParaRPr b="1" sz="15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highlight>
                  <a:schemeClr val="dk1"/>
                </a:highlight>
              </a:rPr>
              <a:t>roofing resin white, roofing resin gray, flashing resin white, flashing resin white</a:t>
            </a:r>
            <a:endParaRPr b="1" sz="15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FFFFFF"/>
                </a:solidFill>
                <a:highlight>
                  <a:schemeClr val="dk1"/>
                </a:highlight>
              </a:rPr>
              <a:t> I used the sum function to sum the column with quantities to get the final count of sold products</a:t>
            </a:r>
            <a:endParaRPr b="1" sz="15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23375"/>
            <a:ext cx="8520600" cy="661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PMMA classification</a:t>
            </a:r>
            <a:endParaRPr b="1" sz="2900">
              <a:highlight>
                <a:schemeClr val="lt1"/>
              </a:highlight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771675" y="940525"/>
            <a:ext cx="1600800" cy="525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PMMA resins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103075" y="1846925"/>
            <a:ext cx="2337600" cy="5253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Roofing Resin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777875" y="1846925"/>
            <a:ext cx="2300100" cy="5253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Flashing Resin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7240551" y="2762375"/>
            <a:ext cx="1600800" cy="525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876039" y="2762300"/>
            <a:ext cx="1600800" cy="5253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641939" y="2762300"/>
            <a:ext cx="1600800" cy="525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02677" y="2762300"/>
            <a:ext cx="1600800" cy="5253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85" name="Google Shape;85;p16"/>
          <p:cNvCxnSpPr>
            <a:stCxn id="78" idx="2"/>
            <a:endCxn id="80" idx="0"/>
          </p:cNvCxnSpPr>
          <p:nvPr/>
        </p:nvCxnSpPr>
        <p:spPr>
          <a:xfrm flipH="1" rot="-5400000">
            <a:off x="5559525" y="478375"/>
            <a:ext cx="381000" cy="23559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6"/>
          <p:cNvCxnSpPr>
            <a:stCxn id="79" idx="0"/>
            <a:endCxn id="78" idx="2"/>
          </p:cNvCxnSpPr>
          <p:nvPr/>
        </p:nvCxnSpPr>
        <p:spPr>
          <a:xfrm rot="-5400000">
            <a:off x="3231425" y="506375"/>
            <a:ext cx="381000" cy="23001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6"/>
          <p:cNvCxnSpPr>
            <a:stCxn id="79" idx="2"/>
            <a:endCxn id="83" idx="0"/>
          </p:cNvCxnSpPr>
          <p:nvPr/>
        </p:nvCxnSpPr>
        <p:spPr>
          <a:xfrm flipH="1" rot="-5400000">
            <a:off x="2662175" y="1981925"/>
            <a:ext cx="390000" cy="1170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6"/>
          <p:cNvCxnSpPr>
            <a:stCxn id="84" idx="0"/>
            <a:endCxn id="79" idx="2"/>
          </p:cNvCxnSpPr>
          <p:nvPr/>
        </p:nvCxnSpPr>
        <p:spPr>
          <a:xfrm rot="-5400000">
            <a:off x="1492477" y="1982900"/>
            <a:ext cx="390000" cy="11688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/>
          <p:nvPr/>
        </p:nvSpPr>
        <p:spPr>
          <a:xfrm>
            <a:off x="1164740" y="3677675"/>
            <a:ext cx="738600" cy="5253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Summer Grade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02675" y="3677675"/>
            <a:ext cx="738600" cy="525300"/>
          </a:xfrm>
          <a:prstGeom prst="rect">
            <a:avLst/>
          </a:prstGeom>
          <a:solidFill>
            <a:srgbClr val="6D9EEB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Winter Grade</a:t>
            </a:r>
            <a:endParaRPr b="1" sz="1100">
              <a:solidFill>
                <a:srgbClr val="FFFFFF"/>
              </a:solidFill>
            </a:endParaRPr>
          </a:p>
        </p:txBody>
      </p:sp>
      <p:cxnSp>
        <p:nvCxnSpPr>
          <p:cNvPr id="91" name="Google Shape;91;p16"/>
          <p:cNvCxnSpPr>
            <a:stCxn id="90" idx="0"/>
            <a:endCxn id="84" idx="2"/>
          </p:cNvCxnSpPr>
          <p:nvPr/>
        </p:nvCxnSpPr>
        <p:spPr>
          <a:xfrm rot="-5400000">
            <a:off x="692525" y="3267125"/>
            <a:ext cx="390000" cy="4311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6"/>
          <p:cNvCxnSpPr>
            <a:stCxn id="89" idx="0"/>
            <a:endCxn id="84" idx="2"/>
          </p:cNvCxnSpPr>
          <p:nvPr/>
        </p:nvCxnSpPr>
        <p:spPr>
          <a:xfrm flipH="1" rot="5400000">
            <a:off x="1123490" y="3267125"/>
            <a:ext cx="390000" cy="4311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6"/>
          <p:cNvSpPr/>
          <p:nvPr/>
        </p:nvSpPr>
        <p:spPr>
          <a:xfrm>
            <a:off x="3518240" y="3677675"/>
            <a:ext cx="738600" cy="5253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Summer Grade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656175" y="3677675"/>
            <a:ext cx="738600" cy="525300"/>
          </a:xfrm>
          <a:prstGeom prst="rect">
            <a:avLst/>
          </a:prstGeom>
          <a:solidFill>
            <a:srgbClr val="6D9EEB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Winter Grade</a:t>
            </a:r>
            <a:endParaRPr b="1" sz="1100">
              <a:solidFill>
                <a:srgbClr val="FFFFFF"/>
              </a:solidFill>
            </a:endParaRPr>
          </a:p>
        </p:txBody>
      </p:sp>
      <p:cxnSp>
        <p:nvCxnSpPr>
          <p:cNvPr id="95" name="Google Shape;95;p16"/>
          <p:cNvCxnSpPr/>
          <p:nvPr/>
        </p:nvCxnSpPr>
        <p:spPr>
          <a:xfrm rot="-5400000">
            <a:off x="3031863" y="3266975"/>
            <a:ext cx="390000" cy="4311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6"/>
          <p:cNvCxnSpPr/>
          <p:nvPr/>
        </p:nvCxnSpPr>
        <p:spPr>
          <a:xfrm flipH="1" rot="5400000">
            <a:off x="3462827" y="3266975"/>
            <a:ext cx="390000" cy="4311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6"/>
          <p:cNvSpPr/>
          <p:nvPr/>
        </p:nvSpPr>
        <p:spPr>
          <a:xfrm>
            <a:off x="5738177" y="3677775"/>
            <a:ext cx="738600" cy="5253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Summer Grade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876113" y="3677775"/>
            <a:ext cx="738600" cy="525300"/>
          </a:xfrm>
          <a:prstGeom prst="rect">
            <a:avLst/>
          </a:prstGeom>
          <a:solidFill>
            <a:srgbClr val="6D9EEB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Winter Grade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8102677" y="3677775"/>
            <a:ext cx="738600" cy="5253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Summer Grade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7240613" y="3677775"/>
            <a:ext cx="738600" cy="525300"/>
          </a:xfrm>
          <a:prstGeom prst="rect">
            <a:avLst/>
          </a:prstGeom>
          <a:solidFill>
            <a:srgbClr val="6D9EEB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Winter Grade</a:t>
            </a:r>
            <a:endParaRPr b="1" sz="1100">
              <a:solidFill>
                <a:srgbClr val="FFFFFF"/>
              </a:solidFill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 flipH="1" rot="-5400000">
            <a:off x="7317325" y="1982025"/>
            <a:ext cx="390000" cy="1170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6"/>
          <p:cNvCxnSpPr/>
          <p:nvPr/>
        </p:nvCxnSpPr>
        <p:spPr>
          <a:xfrm rot="-5400000">
            <a:off x="6147627" y="1983000"/>
            <a:ext cx="390000" cy="11688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-5400000">
            <a:off x="5218138" y="3267425"/>
            <a:ext cx="390000" cy="4311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6"/>
          <p:cNvCxnSpPr/>
          <p:nvPr/>
        </p:nvCxnSpPr>
        <p:spPr>
          <a:xfrm flipH="1" rot="5400000">
            <a:off x="5649102" y="3267425"/>
            <a:ext cx="390000" cy="4311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6"/>
          <p:cNvCxnSpPr/>
          <p:nvPr/>
        </p:nvCxnSpPr>
        <p:spPr>
          <a:xfrm rot="-5400000">
            <a:off x="7673338" y="3267175"/>
            <a:ext cx="390000" cy="4311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6"/>
          <p:cNvCxnSpPr/>
          <p:nvPr/>
        </p:nvCxnSpPr>
        <p:spPr>
          <a:xfrm flipH="1" rot="5400000">
            <a:off x="8104302" y="3267175"/>
            <a:ext cx="390000" cy="4311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quantity by product</a:t>
            </a:r>
            <a:endParaRPr b="1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48300"/>
            <a:ext cx="4662600" cy="33696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39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SALES NUMBERS:</a:t>
            </a:r>
            <a:endParaRPr b="1" sz="1539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39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FLASHING RESIN</a:t>
            </a:r>
            <a:r>
              <a:rPr b="1" lang="en" sz="1539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 GRAY SUMMER		  7756</a:t>
            </a:r>
            <a:endParaRPr b="1" sz="1539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39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FLASHING RESIN GRAY WINTER		  4342</a:t>
            </a:r>
            <a:endParaRPr b="1" sz="1539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39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FLASHING RESIN WHITE SUMMER		35584</a:t>
            </a:r>
            <a:endParaRPr b="1" sz="1539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39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FLASHING RESIN WHITE WINTER		24196</a:t>
            </a:r>
            <a:endParaRPr b="1" sz="1539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39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ROOFING RESIN GRAY SUMMER		  1576</a:t>
            </a:r>
            <a:endParaRPr b="1" sz="1539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39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ROOFING RESIN GRAY WINTER			  1300</a:t>
            </a:r>
            <a:endParaRPr b="1" sz="1539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39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ROOFING RESIN WHITE SUMMER		21844</a:t>
            </a:r>
            <a:endParaRPr b="1" sz="1539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39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ROOFING RESIN WHITE WINTER</a:t>
            </a:r>
            <a:r>
              <a:rPr b="1" lang="en" sz="1664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b="1" lang="en" sz="1539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12920</a:t>
            </a:r>
            <a:endParaRPr b="1" sz="1539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325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325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n" sz="1625">
                <a:solidFill>
                  <a:srgbClr val="D9D9D9"/>
                </a:solidFill>
              </a:rPr>
              <a:t>As predicted white color resins sell the most, especially for vertical surfaces.</a:t>
            </a:r>
            <a:endParaRPr b="1" sz="1625">
              <a:solidFill>
                <a:srgbClr val="D9D9D9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125" y="1152475"/>
            <a:ext cx="3686175" cy="341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Sales orders by product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2475"/>
            <a:ext cx="37941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The sales order numbers follow the quantities of each variant sold with one exception. 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Flashing Resin Gray Summer takes 3rd place in orders, while only 5th in qty sold.</a:t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025" y="1152475"/>
            <a:ext cx="4644625" cy="3416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