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otball Leagu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Football League</a:t>
            </a:r>
          </a:p>
        </p:txBody>
      </p:sp>
      <p:sp>
        <p:nvSpPr>
          <p:cNvPr id="120" name="MySQL/Hibernate/JavaFX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MySQL/Hibernate/JavaFX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ER-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ER-diagram</a:t>
            </a:r>
          </a:p>
        </p:txBody>
      </p:sp>
      <p:sp>
        <p:nvSpPr>
          <p:cNvPr id="12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4903" y="2590800"/>
            <a:ext cx="8416297" cy="628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Uppfyl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Uppfyller</a:t>
            </a:r>
          </a:p>
        </p:txBody>
      </p:sp>
      <p:sp>
        <p:nvSpPr>
          <p:cNvPr id="127" name="Body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Dingbat Check"/>
          <p:cNvSpPr/>
          <p:nvPr/>
        </p:nvSpPr>
        <p:spPr>
          <a:xfrm>
            <a:off x="4714343" y="4740869"/>
            <a:ext cx="485514" cy="461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Javadoc"/>
          <p:cNvSpPr txBox="1"/>
          <p:nvPr/>
        </p:nvSpPr>
        <p:spPr>
          <a:xfrm>
            <a:off x="1993087" y="5475880"/>
            <a:ext cx="12716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Javadoc</a:t>
            </a:r>
          </a:p>
        </p:txBody>
      </p:sp>
      <p:sp>
        <p:nvSpPr>
          <p:cNvPr id="130" name="Grafiskt gränssnit (JavaFX)"/>
          <p:cNvSpPr txBox="1"/>
          <p:nvPr/>
        </p:nvSpPr>
        <p:spPr>
          <a:xfrm>
            <a:off x="1993087" y="6093917"/>
            <a:ext cx="374934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Grafiskt gränssnit (JavaFX)</a:t>
            </a:r>
          </a:p>
        </p:txBody>
      </p:sp>
      <p:sp>
        <p:nvSpPr>
          <p:cNvPr id="131" name="Strukturerade klasser som motsvarar DB (ORM)"/>
          <p:cNvSpPr txBox="1"/>
          <p:nvPr/>
        </p:nvSpPr>
        <p:spPr>
          <a:xfrm>
            <a:off x="1993087" y="4239806"/>
            <a:ext cx="659556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Strukturerade klasser som motsvarar DB (ORM)</a:t>
            </a:r>
          </a:p>
        </p:txBody>
      </p:sp>
      <p:sp>
        <p:nvSpPr>
          <p:cNvPr id="132" name="Genomtänkt struktur (ER-diagram)"/>
          <p:cNvSpPr txBox="1"/>
          <p:nvPr/>
        </p:nvSpPr>
        <p:spPr>
          <a:xfrm>
            <a:off x="1993087" y="3621769"/>
            <a:ext cx="479481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Genomtänkt struktur (ER-diagram)</a:t>
            </a:r>
          </a:p>
        </p:txBody>
      </p:sp>
      <p:sp>
        <p:nvSpPr>
          <p:cNvPr id="133" name="Strukturerade kod"/>
          <p:cNvSpPr txBox="1"/>
          <p:nvPr/>
        </p:nvSpPr>
        <p:spPr>
          <a:xfrm>
            <a:off x="1993087" y="4857843"/>
            <a:ext cx="25703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Strukturerade kod</a:t>
            </a:r>
          </a:p>
        </p:txBody>
      </p:sp>
      <p:sp>
        <p:nvSpPr>
          <p:cNvPr id="134" name="Dingbat Check"/>
          <p:cNvSpPr/>
          <p:nvPr/>
        </p:nvSpPr>
        <p:spPr>
          <a:xfrm>
            <a:off x="3304643" y="5380804"/>
            <a:ext cx="485514" cy="461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Dingbat Check"/>
          <p:cNvSpPr/>
          <p:nvPr/>
        </p:nvSpPr>
        <p:spPr>
          <a:xfrm>
            <a:off x="5781143" y="5998169"/>
            <a:ext cx="485514" cy="461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Dingbat Check"/>
          <p:cNvSpPr/>
          <p:nvPr/>
        </p:nvSpPr>
        <p:spPr>
          <a:xfrm>
            <a:off x="8714843" y="4239806"/>
            <a:ext cx="485514" cy="461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Dingbat Check"/>
          <p:cNvSpPr/>
          <p:nvPr/>
        </p:nvSpPr>
        <p:spPr>
          <a:xfrm>
            <a:off x="6898743" y="3621769"/>
            <a:ext cx="485514" cy="461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ata Flow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Data Flow</a:t>
            </a:r>
          </a:p>
          <a:p>
            <a:pPr defTabSz="484886">
              <a:defRPr sz="6640"/>
            </a:pPr>
            <a:r>
              <a:t>(pre user interaction)</a:t>
            </a:r>
          </a:p>
        </p:txBody>
      </p:sp>
      <p:sp>
        <p:nvSpPr>
          <p:cNvPr id="140" name="Body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Delete all results (ResultModel)"/>
          <p:cNvSpPr/>
          <p:nvPr/>
        </p:nvSpPr>
        <p:spPr>
          <a:xfrm>
            <a:off x="2247900" y="3771900"/>
            <a:ext cx="4446638" cy="10922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Delete all results (ResultModel)</a:t>
            </a:r>
          </a:p>
        </p:txBody>
      </p:sp>
      <p:sp>
        <p:nvSpPr>
          <p:cNvPr id="142" name="Queue all games (GameModel)"/>
          <p:cNvSpPr/>
          <p:nvPr/>
        </p:nvSpPr>
        <p:spPr>
          <a:xfrm>
            <a:off x="2247900" y="5105375"/>
            <a:ext cx="4446638" cy="10922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Queue all games (GameModel)</a:t>
            </a:r>
          </a:p>
        </p:txBody>
      </p:sp>
      <p:sp>
        <p:nvSpPr>
          <p:cNvPr id="143" name="Create all results (ResultsModel)"/>
          <p:cNvSpPr/>
          <p:nvPr/>
        </p:nvSpPr>
        <p:spPr>
          <a:xfrm>
            <a:off x="2247900" y="6438850"/>
            <a:ext cx="4446638" cy="10922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Create all results (ResultsModel)</a:t>
            </a:r>
          </a:p>
        </p:txBody>
      </p:sp>
      <p:sp>
        <p:nvSpPr>
          <p:cNvPr id="144" name="Dingbat Check"/>
          <p:cNvSpPr/>
          <p:nvPr/>
        </p:nvSpPr>
        <p:spPr>
          <a:xfrm>
            <a:off x="9603843" y="3992589"/>
            <a:ext cx="684938" cy="65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CRUD"/>
          <p:cNvSpPr txBox="1"/>
          <p:nvPr/>
        </p:nvSpPr>
        <p:spPr>
          <a:xfrm>
            <a:off x="8306561" y="4181957"/>
            <a:ext cx="989077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CRU</a:t>
            </a:r>
            <a:r>
              <a:rPr b="1"/>
              <a:t>D</a:t>
            </a:r>
          </a:p>
        </p:txBody>
      </p:sp>
      <p:sp>
        <p:nvSpPr>
          <p:cNvPr id="146" name="Datalogisk klass"/>
          <p:cNvSpPr txBox="1"/>
          <p:nvPr/>
        </p:nvSpPr>
        <p:spPr>
          <a:xfrm>
            <a:off x="7637526" y="5420817"/>
            <a:ext cx="23271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Datalogisk klass</a:t>
            </a:r>
          </a:p>
        </p:txBody>
      </p:sp>
      <p:sp>
        <p:nvSpPr>
          <p:cNvPr id="147" name="Dingbat Check"/>
          <p:cNvSpPr/>
          <p:nvPr/>
        </p:nvSpPr>
        <p:spPr>
          <a:xfrm>
            <a:off x="10099143" y="5186389"/>
            <a:ext cx="684938" cy="65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CRUD"/>
          <p:cNvSpPr txBox="1"/>
          <p:nvPr/>
        </p:nvSpPr>
        <p:spPr>
          <a:xfrm>
            <a:off x="8131505" y="6753683"/>
            <a:ext cx="983590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</a:t>
            </a:r>
            <a:r>
              <a:t>RUD</a:t>
            </a:r>
          </a:p>
        </p:txBody>
      </p:sp>
      <p:sp>
        <p:nvSpPr>
          <p:cNvPr id="149" name="Dingbat Check"/>
          <p:cNvSpPr/>
          <p:nvPr/>
        </p:nvSpPr>
        <p:spPr>
          <a:xfrm>
            <a:off x="9603843" y="6494489"/>
            <a:ext cx="684938" cy="65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User o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options</a:t>
            </a:r>
          </a:p>
        </p:txBody>
      </p:sp>
      <p:sp>
        <p:nvSpPr>
          <p:cNvPr id="15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ow Games…"/>
          <p:cNvSpPr/>
          <p:nvPr/>
        </p:nvSpPr>
        <p:spPr>
          <a:xfrm>
            <a:off x="2247900" y="2654275"/>
            <a:ext cx="4446638" cy="10922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Show Games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00"/>
              <a:t>(ResultModel.getAllGames = Listners.addMenuLinkListener1)</a:t>
            </a:r>
            <a:endParaRPr sz="1600"/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)</a:t>
            </a:r>
          </a:p>
        </p:txBody>
      </p:sp>
      <p:sp>
        <p:nvSpPr>
          <p:cNvPr id="154" name="Show Results (ResultModel.getResultTeams()…"/>
          <p:cNvSpPr/>
          <p:nvPr/>
        </p:nvSpPr>
        <p:spPr>
          <a:xfrm>
            <a:off x="2247900" y="3924300"/>
            <a:ext cx="4446638" cy="10922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Show Results </a:t>
            </a:r>
            <a:r>
              <a:rPr sz="1500"/>
              <a:t>(ResultModel.getResultTeams()</a:t>
            </a:r>
            <a:endParaRPr sz="1500"/>
          </a:p>
          <a:p>
            <a: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= Listners.addMenuLinkListener2)</a:t>
            </a:r>
            <a:endParaRPr sz="1700"/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)</a:t>
            </a:r>
          </a:p>
        </p:txBody>
      </p:sp>
      <p:sp>
        <p:nvSpPr>
          <p:cNvPr id="155" name="Update results  (ResultModel.updateScores()…"/>
          <p:cNvSpPr/>
          <p:nvPr/>
        </p:nvSpPr>
        <p:spPr>
          <a:xfrm>
            <a:off x="4940300" y="5194349"/>
            <a:ext cx="4446638" cy="10922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Update results  </a:t>
            </a:r>
            <a:r>
              <a:rPr sz="1500"/>
              <a:t>(ResultModel.updateScores()</a:t>
            </a:r>
            <a:endParaRPr sz="1500"/>
          </a:p>
          <a:p>
            <a: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=Listners.addUpdateButtonListeners</a:t>
            </a:r>
            <a:r>
              <a:rPr>
                <a:solidFill>
                  <a:srgbClr val="A9B7C6"/>
                </a:solidFill>
              </a:rPr>
              <a:t>()</a:t>
            </a:r>
            <a:endParaRPr>
              <a:solidFill>
                <a:srgbClr val="A9B7C6"/>
              </a:solidFill>
            </a:endParaRPr>
          </a:p>
          <a:p>
            <a: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)</a:t>
            </a:r>
            <a:endParaRPr sz="1700"/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)</a:t>
            </a:r>
          </a:p>
        </p:txBody>
      </p:sp>
      <p:sp>
        <p:nvSpPr>
          <p:cNvPr id="156" name="Ranking table (ResultModel.getResultsTeam()…"/>
          <p:cNvSpPr/>
          <p:nvPr/>
        </p:nvSpPr>
        <p:spPr>
          <a:xfrm>
            <a:off x="2247900" y="6464399"/>
            <a:ext cx="4446638" cy="10922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Ranking table </a:t>
            </a:r>
            <a:r>
              <a:rPr sz="1500"/>
              <a:t>(ResultModel.getResultsTeam()</a:t>
            </a:r>
            <a:endParaRPr sz="1500"/>
          </a:p>
          <a:p>
            <a: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= addMenuLinkListener3()</a:t>
            </a:r>
          </a:p>
          <a:p>
            <a: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rgbClr val="A9B7C6"/>
                </a:solidFill>
              </a:rPr>
              <a:t>()</a:t>
            </a:r>
            <a:endParaRPr>
              <a:solidFill>
                <a:srgbClr val="A9B7C6"/>
              </a:solidFill>
            </a:endParaRPr>
          </a:p>
          <a:p>
            <a: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)</a:t>
            </a:r>
            <a:endParaRPr sz="1700"/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)</a:t>
            </a:r>
          </a:p>
        </p:txBody>
      </p:sp>
      <p:sp>
        <p:nvSpPr>
          <p:cNvPr id="157" name="Search player  (PlayerModel.findPlayerByName()…"/>
          <p:cNvSpPr/>
          <p:nvPr/>
        </p:nvSpPr>
        <p:spPr>
          <a:xfrm>
            <a:off x="2247900" y="7734424"/>
            <a:ext cx="4446638" cy="10922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Search player  </a:t>
            </a:r>
            <a:r>
              <a:rPr sz="1500"/>
              <a:t>(PlayerModel.findPlayerByName()</a:t>
            </a:r>
            <a:endParaRPr sz="1500"/>
          </a:p>
          <a:p>
            <a: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= addSearchButtonListeners</a:t>
            </a:r>
            <a:r>
              <a:rPr>
                <a:solidFill>
                  <a:srgbClr val="A9B7C6"/>
                </a:solidFill>
              </a:rPr>
              <a:t>()</a:t>
            </a:r>
          </a:p>
          <a:p>
            <a: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rgbClr val="A9B7C6"/>
                </a:solidFill>
              </a:rPr>
              <a:t>()</a:t>
            </a:r>
            <a:endParaRPr>
              <a:solidFill>
                <a:srgbClr val="A9B7C6"/>
              </a:solidFill>
            </a:endParaRPr>
          </a:p>
          <a:p>
            <a: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)</a:t>
            </a:r>
            <a:endParaRPr sz="1700"/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)</a:t>
            </a:r>
          </a:p>
        </p:txBody>
      </p:sp>
      <p:sp>
        <p:nvSpPr>
          <p:cNvPr id="158" name="CRUD"/>
          <p:cNvSpPr txBox="1"/>
          <p:nvPr/>
        </p:nvSpPr>
        <p:spPr>
          <a:xfrm>
            <a:off x="7811261" y="3098704"/>
            <a:ext cx="989077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</a:t>
            </a:r>
            <a:r>
              <a:rPr b="1"/>
              <a:t>R</a:t>
            </a:r>
            <a:r>
              <a:t>UD</a:t>
            </a:r>
          </a:p>
        </p:txBody>
      </p:sp>
      <p:sp>
        <p:nvSpPr>
          <p:cNvPr id="159" name="Dingbat Check"/>
          <p:cNvSpPr/>
          <p:nvPr/>
        </p:nvSpPr>
        <p:spPr>
          <a:xfrm>
            <a:off x="9286343" y="2839510"/>
            <a:ext cx="684938" cy="650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CRUD"/>
          <p:cNvSpPr txBox="1"/>
          <p:nvPr/>
        </p:nvSpPr>
        <p:spPr>
          <a:xfrm>
            <a:off x="7798561" y="4176086"/>
            <a:ext cx="989077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</a:t>
            </a:r>
            <a:r>
              <a:rPr b="1"/>
              <a:t>R</a:t>
            </a:r>
            <a:r>
              <a:t>UD</a:t>
            </a:r>
          </a:p>
        </p:txBody>
      </p:sp>
      <p:sp>
        <p:nvSpPr>
          <p:cNvPr id="161" name="Dingbat Check"/>
          <p:cNvSpPr/>
          <p:nvPr/>
        </p:nvSpPr>
        <p:spPr>
          <a:xfrm>
            <a:off x="9273643" y="3916893"/>
            <a:ext cx="684938" cy="65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CRUD"/>
          <p:cNvSpPr txBox="1"/>
          <p:nvPr/>
        </p:nvSpPr>
        <p:spPr>
          <a:xfrm>
            <a:off x="9706305" y="5471486"/>
            <a:ext cx="983590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CR</a:t>
            </a:r>
            <a:r>
              <a:rPr b="1"/>
              <a:t>U</a:t>
            </a:r>
            <a:r>
              <a:t>D</a:t>
            </a:r>
          </a:p>
        </p:txBody>
      </p:sp>
      <p:sp>
        <p:nvSpPr>
          <p:cNvPr id="163" name="Dingbat Check"/>
          <p:cNvSpPr/>
          <p:nvPr/>
        </p:nvSpPr>
        <p:spPr>
          <a:xfrm>
            <a:off x="11178643" y="5212293"/>
            <a:ext cx="684938" cy="65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Sökfunktion"/>
          <p:cNvSpPr txBox="1"/>
          <p:nvPr/>
        </p:nvSpPr>
        <p:spPr>
          <a:xfrm>
            <a:off x="8083296" y="7968852"/>
            <a:ext cx="174040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Sökfunktion</a:t>
            </a:r>
          </a:p>
        </p:txBody>
      </p:sp>
      <p:sp>
        <p:nvSpPr>
          <p:cNvPr id="165" name="Dingbat Check"/>
          <p:cNvSpPr/>
          <p:nvPr/>
        </p:nvSpPr>
        <p:spPr>
          <a:xfrm>
            <a:off x="10251543" y="7734424"/>
            <a:ext cx="684938" cy="65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riorityQueu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PriorityQueue </a:t>
            </a:r>
          </a:p>
          <a:p>
            <a:pPr defTabSz="484886">
              <a:defRPr sz="6640"/>
            </a:pPr>
            <a:r>
              <a:t>(datalogisk klass)</a:t>
            </a:r>
          </a:p>
        </p:txBody>
      </p:sp>
      <p:sp>
        <p:nvSpPr>
          <p:cNvPr id="16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917" y="2590800"/>
            <a:ext cx="6907733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Queue&lt;Game&gt; queue = new PriorityQueue&lt;&gt;(new GameComp());…"/>
          <p:cNvSpPr txBox="1"/>
          <p:nvPr/>
        </p:nvSpPr>
        <p:spPr>
          <a:xfrm>
            <a:off x="8177063" y="5791199"/>
            <a:ext cx="38776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1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Queue&lt;Game&gt; queue = </a:t>
            </a:r>
            <a:r>
              <a:rPr>
                <a:solidFill>
                  <a:srgbClr val="CC7831"/>
                </a:solidFill>
              </a:rPr>
              <a:t>new </a:t>
            </a:r>
            <a:r>
              <a:t>PriorityQueue&lt;&gt;(</a:t>
            </a:r>
            <a:r>
              <a:rPr>
                <a:solidFill>
                  <a:srgbClr val="CC7831"/>
                </a:solidFill>
              </a:rPr>
              <a:t>new </a:t>
            </a:r>
            <a:r>
              <a:t>GameComp())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algn="l" defTabSz="457200">
              <a:defRPr b="0" sz="1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for </a:t>
            </a:r>
            <a:r>
              <a:t>(Game game : games) {</a:t>
            </a:r>
          </a:p>
          <a:p>
            <a:pPr algn="l" defTabSz="457200">
              <a:defRPr b="0" sz="1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queue.add(game)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algn="l" defTabSz="457200">
              <a:defRPr b="0" sz="1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nvändning av datalogis k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Användning av datalogis klass</a:t>
            </a:r>
          </a:p>
        </p:txBody>
      </p:sp>
      <p:sp>
        <p:nvSpPr>
          <p:cNvPr id="17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083" y="3289300"/>
            <a:ext cx="7570070" cy="551921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Result result = new Result(queue.peek().getId());"/>
          <p:cNvSpPr txBox="1"/>
          <p:nvPr/>
        </p:nvSpPr>
        <p:spPr>
          <a:xfrm>
            <a:off x="1117600" y="2762249"/>
            <a:ext cx="47019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Result result = </a:t>
            </a:r>
            <a:r>
              <a:rPr>
                <a:solidFill>
                  <a:srgbClr val="CC7831"/>
                </a:solidFill>
              </a:rPr>
              <a:t>new </a:t>
            </a:r>
            <a:r>
              <a:t>Result(queue.peek().getId())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amed SQL Qu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Named SQL Queries</a:t>
            </a:r>
          </a:p>
        </p:txBody>
      </p:sp>
      <p:sp>
        <p:nvSpPr>
          <p:cNvPr id="17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821" y="4427298"/>
            <a:ext cx="5961871" cy="4417607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Query query = session.getNamedQuery(&quot;updateResultScore1&quot;);"/>
          <p:cNvSpPr txBox="1"/>
          <p:nvPr/>
        </p:nvSpPr>
        <p:spPr>
          <a:xfrm>
            <a:off x="1092200" y="2793999"/>
            <a:ext cx="55277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Query query = session.getNamedQuery(</a:t>
            </a:r>
            <a:r>
              <a:rPr>
                <a:solidFill>
                  <a:srgbClr val="6A8759"/>
                </a:solidFill>
              </a:rPr>
              <a:t>"updateResultScore1"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6755" y="5052584"/>
            <a:ext cx="4109595" cy="3716766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&lt;query name=&quot;updateResultScore1&quot;&gt;…"/>
          <p:cNvSpPr txBox="1"/>
          <p:nvPr/>
        </p:nvSpPr>
        <p:spPr>
          <a:xfrm>
            <a:off x="2603500" y="3632200"/>
            <a:ext cx="85555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200">
                <a:solidFill>
                  <a:srgbClr val="6A875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8BF6B"/>
                </a:solidFill>
              </a:rPr>
              <a:t>&lt;query </a:t>
            </a:r>
            <a:r>
              <a:rPr>
                <a:solidFill>
                  <a:srgbClr val="BABABA"/>
                </a:solidFill>
              </a:rPr>
              <a:t>name</a:t>
            </a:r>
            <a:r>
              <a:t>="updateResultScore1"</a:t>
            </a:r>
            <a:r>
              <a:rPr>
                <a:solidFill>
                  <a:srgbClr val="E8BF6B"/>
                </a:solidFill>
              </a:rPr>
              <a:t>&gt;</a:t>
            </a:r>
            <a:endParaRPr>
              <a:solidFill>
                <a:srgbClr val="E8BF6B"/>
              </a:solidFill>
            </a:endParaRPr>
          </a:p>
          <a:p>
            <a:pPr algn="l" defTabSz="457200">
              <a:defRPr b="0" sz="1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8BF6B"/>
                </a:solidFill>
              </a:rPr>
              <a:t>    </a:t>
            </a:r>
            <a:r>
              <a:t>&lt;![CDATA[update Result result set </a:t>
            </a:r>
            <a:r>
              <a:rPr>
                <a:solidFill>
                  <a:srgbClr val="9876AA"/>
                </a:solidFill>
              </a:rPr>
              <a:t>team1Score</a:t>
            </a:r>
            <a:r>
              <a:t> = :score1 where result.</a:t>
            </a:r>
            <a:r>
              <a:rPr>
                <a:solidFill>
                  <a:srgbClr val="9876AA"/>
                </a:solidFill>
              </a:rPr>
              <a:t>gameId</a:t>
            </a:r>
            <a:r>
              <a:t> = :gameId]]&gt;</a:t>
            </a:r>
          </a:p>
          <a:p>
            <a:pPr algn="l" defTabSz="457200">
              <a:defRPr b="0" sz="1200">
                <a:solidFill>
                  <a:srgbClr val="E8BF6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&lt;/query&gt;</a:t>
            </a:r>
          </a:p>
        </p:txBody>
      </p:sp>
      <p:sp>
        <p:nvSpPr>
          <p:cNvPr id="183" name="query.setParameter(&quot;score1&quot;, score1);…"/>
          <p:cNvSpPr txBox="1"/>
          <p:nvPr/>
        </p:nvSpPr>
        <p:spPr>
          <a:xfrm>
            <a:off x="1104208" y="3102649"/>
            <a:ext cx="360089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query.setParameter(</a:t>
            </a:r>
            <a:r>
              <a:rPr>
                <a:solidFill>
                  <a:srgbClr val="6A8759"/>
                </a:solidFill>
              </a:rPr>
              <a:t>"score1"</a:t>
            </a:r>
            <a:r>
              <a:rPr>
                <a:solidFill>
                  <a:srgbClr val="CC7831"/>
                </a:solidFill>
              </a:rPr>
              <a:t>, </a:t>
            </a:r>
            <a:r>
              <a:t>score1)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algn="l" defTabSz="457200">
              <a:defRPr b="0" sz="1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query.setParameter(</a:t>
            </a:r>
            <a:r>
              <a:rPr>
                <a:solidFill>
                  <a:srgbClr val="6A8759"/>
                </a:solidFill>
              </a:rPr>
              <a:t>"gameId"</a:t>
            </a:r>
            <a:r>
              <a:rPr>
                <a:solidFill>
                  <a:srgbClr val="CC7831"/>
                </a:solidFill>
              </a:rPr>
              <a:t>, </a:t>
            </a:r>
            <a:r>
              <a:t>gameId)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HQL join = mixat objek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HQL join = mixat objekt</a:t>
            </a:r>
          </a:p>
        </p:txBody>
      </p:sp>
      <p:sp>
        <p:nvSpPr>
          <p:cNvPr id="18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&lt;query name=&quot;getResultTeams&quot;&gt;…"/>
          <p:cNvSpPr txBox="1"/>
          <p:nvPr/>
        </p:nvSpPr>
        <p:spPr>
          <a:xfrm>
            <a:off x="1041400" y="2660650"/>
            <a:ext cx="708749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200">
                <a:solidFill>
                  <a:srgbClr val="6A875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8BF6B"/>
                </a:solidFill>
              </a:rPr>
              <a:t>&lt;query </a:t>
            </a:r>
            <a:r>
              <a:rPr>
                <a:solidFill>
                  <a:srgbClr val="BABABA"/>
                </a:solidFill>
              </a:rPr>
              <a:t>name</a:t>
            </a:r>
            <a:r>
              <a:t>="getResultTeams"</a:t>
            </a:r>
            <a:r>
              <a:rPr>
                <a:solidFill>
                  <a:srgbClr val="E8BF6B"/>
                </a:solidFill>
              </a:rPr>
              <a:t>&gt;</a:t>
            </a:r>
            <a:endParaRPr>
              <a:solidFill>
                <a:srgbClr val="E8BF6B"/>
              </a:solidFill>
            </a:endParaRPr>
          </a:p>
          <a:p>
            <a:pPr algn="l" defTabSz="457200">
              <a:defRPr b="0" sz="1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8BF6B"/>
                </a:solidFill>
              </a:rPr>
              <a:t>    </a:t>
            </a:r>
            <a:r>
              <a:t>&lt;![CDATA[from Result result, Game game where result.</a:t>
            </a:r>
            <a:r>
              <a:rPr>
                <a:solidFill>
                  <a:srgbClr val="9876AA"/>
                </a:solidFill>
              </a:rPr>
              <a:t>gameId</a:t>
            </a:r>
            <a:r>
              <a:t> = game.id]]&gt;</a:t>
            </a:r>
          </a:p>
          <a:p>
            <a:pPr algn="l" defTabSz="457200">
              <a:defRPr b="0" sz="1200">
                <a:solidFill>
                  <a:srgbClr val="E8BF6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&lt;/query&gt;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16" y="3721100"/>
            <a:ext cx="8452628" cy="491710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List&lt;Object[]&gt; resultList"/>
          <p:cNvSpPr txBox="1"/>
          <p:nvPr/>
        </p:nvSpPr>
        <p:spPr>
          <a:xfrm>
            <a:off x="9169400" y="2838449"/>
            <a:ext cx="24998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List&lt;Object[]&gt; resultList</a:t>
            </a:r>
          </a:p>
        </p:txBody>
      </p:sp>
      <p:sp>
        <p:nvSpPr>
          <p:cNvPr id="190" name="Arrow 11"/>
          <p:cNvSpPr/>
          <p:nvPr/>
        </p:nvSpPr>
        <p:spPr>
          <a:xfrm>
            <a:off x="8289939" y="2754750"/>
            <a:ext cx="718415" cy="540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