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1f659d9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1f659d9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алгоритм является классической реализацией данного подхода, где в качестве цепей используются уникальные слова.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1f659d9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1f659d9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же, но на английском корпусе.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1f659d9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1f659d9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длинные предложения.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короткие предложения.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редкие слова.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1-2. Первые две проблемы можно решить довольно легко — к примеру, генерировать предложения до тех пор, пока оно не станет желаемой длины. Возможна и более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Можно просто убирать редкие слова (но, как мы видели ранее, если использовать слова, которые встречаются более 1 раза, то размер словаря уменьшается в полтора раза!)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алгоритм Маркова не выбирает самый вероятный вариант, но выбирает варианты с заданной вероятностью </a:t>
            </a:r>
            <a:r>
              <a:rPr i="1" lang="ru"/>
              <a:t>случайным образом</a:t>
            </a:r>
            <a:r>
              <a:rPr lang="ru"/>
              <a:t>. Таким образом, даже очень маловероятные слова (которые встретились рядом лишь единожды), вполне могут оказаться рядом в сгенерированном тексте даже не один раз. То есть стоит убирать не только редкие слова сами по себе, но редкие связки слов. Если слово1 встречается после слова2 всего единожды/дважды, хотя само по себе слово1 очень распространённое, его тоже стоило бы убрать. Однако это лишь уменьшит наш и так не слишком большой словарь.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1f659d9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1f659d9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Целью было создание синонимичного, похожего по смыслу и грамматике текста на основе готового шаблона. С этой целью использовалось предложение-шаблон, все слова заменяются на синонимы (из Вики-словаря), ставя их в соответствующую оригиналу форму с помощью pymorphy. Сгенерированный текст проходил проверку на уникальность, но возникло несколько проблем с грамматической несоответствием, а также с подбором синонимов. </a:t>
            </a:r>
            <a:r>
              <a:rPr lang="ru"/>
              <a:t>Алгоритм не зависит от текущего корпуса, он полностью полагается только на внешние источники — на словарь синонимов и Pymorpy2 соответственно. возможности по улучшению алгоритма очень ограничены. </a:t>
            </a:r>
            <a:r>
              <a:rPr lang="ru"/>
              <a:t>Кроме того, результат всё же не удовлетворял изначальным целям проекта.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1f659d9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1f659d9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1f659d9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1f659d9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Предложение разбивается на слова. Слова условно делятся на “заменяемые” и “незаменяемые”. Подчеркнуты заменяемые слова. Для простоты будем считать, что именные части речи являются заменяемыми, остальные - нет.  Для составления цепей Маркова рассматривается два случая: два “заменяемых” слово, заменяемое слово после незаменяемого. Причем, слово ставится в начальную форму. Т.о., словарь, составленный словарь для этих четырех словосочетаний будет выглядеть как на картинке справа.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1f659d9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1f659d9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выглядит структура данных.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Далее для построения предложения берется шаблон, и все заменяемые слова заменяются на основе данной цепи.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1f659d9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1f659d9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видно, предложения на основе разных шаблонов получаются очень разными. Лучше всего, конечно, подходят описательные и повествовательные предложения, а также короткие предложения, к примеру, заголовки статей. Наихудший же результат показывают разговорные предложения, в которых практически отсутствуют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Наилучшего результата удалось добиться с пословицами и крылатыми выражениями. В них почти нет глаголов, зачастую не более 2 грамматических основ. За исключением небольших багов и неточностей, которые вы можете тут видеть, некоторые пословицы звучат вполне нормально и даже аутентично.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1f659d9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1f659d9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--Модульность. Каждый элемент алгоритма может быть улучшен. Более объемный корпус, более качественный морфологический анализатор, усложненная версия цепей Маркова - все это может быть применимо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--Использование шаблонов обеспечивает гибкость. Разные предложения дают разные результаты.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--Никаких больших вычислительных мощностей не потребуется.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1f659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1f659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Генератор произвольного текста, который будет проходить проверку на уникальность, создавать грамматически верные предложения. Дополнительные цели — некоторая смысловая нагрузка; русскоязычный текст.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1f659d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1f659d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использоваться вместо стандартного Lorem ispum, то есть это</a:t>
            </a:r>
            <a:r>
              <a:rPr lang="ru" sz="1000">
                <a:solidFill>
                  <a:srgbClr val="222222"/>
                </a:solidFill>
              </a:rPr>
              <a:t> </a:t>
            </a: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текст-«рыба» (условный, зачастую бессмысленный текст-заполнитель, вставляемый в макет страницы.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может использоваться для спам-ботов, раскручивания сайтов в поисковых системах.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использоваться как «Метод нарезок» Берроуза.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1f659d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1f659d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существующие в сети варианты не генерируются, а строятся на основе шаблонов и, как следствие, выглядят похожими друг на друга и не проходят проверки на уникальность.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1f659d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1f659d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GPT-2 нейросеть от Open-AI. Достигла очень впечатляющих результатов на данный момент, как вы можете видеть. К сожалению, это не Open-source.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1f659d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1f659d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Це́пь Ма́ркова — последовательность случайных событий с конечным или счётным числом исходов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где вероятность наступления каждого события зависит от состояния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достигнутого в предыдущем событии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[</a:t>
            </a:r>
            <a:r>
              <a:rPr lang="ru">
                <a:solidFill>
                  <a:srgbClr val="0086B3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].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Характеризуется тем свойством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что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говоря нестрого</a:t>
            </a:r>
            <a:r>
              <a:rPr lang="ru">
                <a:solidFill>
                  <a:srgbClr val="63A35C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при фиксированном настоящем будущее независимо от прошлого.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События называются цепями. </a:t>
            </a:r>
            <a:r>
              <a:rPr i="1" lang="ru">
                <a:solidFill>
                  <a:srgbClr val="333333"/>
                </a:solidFill>
                <a:highlight>
                  <a:srgbClr val="FFFFFF"/>
                </a:highlight>
              </a:rPr>
              <a:t>В классическом подходе в качестве цепей используются уникальные слова, то есть считается вероятности возникновения одной формы слова после другой. </a:t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Корпусом называется исходный текст, на основе которого строятся сами цепи.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1f659d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1f659d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 использован язык Python 3.7.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обусловлен тем, что этот язык, во-первых, достаточно высокоуровневый и не слишком сложный в использовании, что позволило сосредоточиться на непосредственной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задаче, а не тонкостях реализации.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Во-вторых, это большое количество функционала «из коробки» (то есть не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требующих дополнительной установки и настройки), к примеру, ассоциативные словари (dict), хэширование 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т.д. Кроме того, язык повсеместно используется в различных data science проектах и для него написано много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готовых решений, которые можно использовать (я использовал scipy и numpy для математических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вычислений, matplotlib для построения графиков и морфологический модуль pymorphy2.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недостаткам языка можно отнести относительно медленную скорость, которая вызвала некоторые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трудности, впрочем, небольшие — большинство времени алгоритм работает с уже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обработанными данными, сохраненными в надлежащем виде, так что скорость непосредственной генерации не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страдает.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1f659d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1f659d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Pymorphy - это морфологический анализатор, является библиотекой для Python.  Модуль pymorphy хранит слова из корпуса pymorphy в удобном для обработки и представления виде. Также анализатор может строить гипотезы насчёт незнакомых слов. на практике это значит, что некоторые опечатки могут быть проигнорированы и слово будет интерпретировано правильно.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1f659d9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1f659d9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(подробно)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корпуса были использованы: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DFDFD"/>
                </a:highlight>
              </a:rPr>
              <a:t>1 - Книги, находящиеся электронной библиотеке RoyalLib в свободном доступе.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2 - Корпус коротких текстов на русском языке на основе постов в твиттере.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3 - </a:t>
            </a:r>
            <a:r>
              <a:rPr lang="ru" sz="1050">
                <a:solidFill>
                  <a:srgbClr val="333333"/>
                </a:solidFill>
                <a:highlight>
                  <a:srgbClr val="FDFDFD"/>
                </a:highlight>
              </a:rPr>
              <a:t> Открытый размеченный корпус OpenCorpora, создается силами сообществами и постоянно растет.</a:t>
            </a:r>
            <a:endParaRPr sz="1050">
              <a:solidFill>
                <a:srgbClr val="333333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DFDFD"/>
                </a:highlight>
              </a:rPr>
              <a:t>По оси x - количество уникальных форм, а по y - количество слов, обладающих заданной хар-ой.</a:t>
            </a:r>
            <a:endParaRPr sz="1050">
              <a:solidFill>
                <a:srgbClr val="333333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DFDFD"/>
                </a:highlight>
              </a:rPr>
              <a:t>Здесь хар. 1 - это слова (а точнее формы слов), встречающиеся в тексте более 2 раз, хар.2 - более 5 раз, и хар.3 - количество слов со вложенностью более 10.</a:t>
            </a:r>
            <a:endParaRPr sz="1050">
              <a:solidFill>
                <a:srgbClr val="333333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DFDFD"/>
                </a:highlight>
              </a:rPr>
              <a:t>Здесь n-вложенность означает, что слово образует n различных пар с другими словами.</a:t>
            </a:r>
            <a:endParaRPr sz="1050">
              <a:solidFill>
                <a:srgbClr val="333333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rgbClr val="222222"/>
                </a:solidFill>
              </a:rPr>
              <a:t>Генерация текста на русском языке с использованием цепей Маркова</a:t>
            </a:r>
            <a:endParaRPr b="1" sz="7000"/>
          </a:p>
        </p:txBody>
      </p:sp>
      <p:sp>
        <p:nvSpPr>
          <p:cNvPr id="87" name="Google Shape;87;p13"/>
          <p:cNvSpPr txBox="1"/>
          <p:nvPr/>
        </p:nvSpPr>
        <p:spPr>
          <a:xfrm>
            <a:off x="4619100" y="4240050"/>
            <a:ext cx="47823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Lato"/>
                <a:ea typeface="Lato"/>
                <a:cs typeface="Lato"/>
                <a:sym typeface="Lato"/>
              </a:rPr>
              <a:t>Автор: Поздняков Иван, БГУ МехМат 2к. 2гр.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Lato"/>
                <a:ea typeface="Lato"/>
                <a:cs typeface="Lato"/>
                <a:sym typeface="Lato"/>
              </a:rPr>
              <a:t>Научный руководитель: Ю.И. Пономаренко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115675" y="53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алгоритм</a:t>
            </a:r>
            <a:r>
              <a:rPr b="0" i="1" lang="ru" sz="2400"/>
              <a:t> </a:t>
            </a:r>
            <a:r>
              <a:rPr b="0" lang="ru" sz="2400"/>
              <a:t>(классический)</a:t>
            </a:r>
            <a:r>
              <a:rPr lang="ru"/>
              <a:t>: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0" y="1902625"/>
            <a:ext cx="8839199" cy="243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5" y="1497600"/>
            <a:ext cx="18451925" cy="29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type="title"/>
          </p:nvPr>
        </p:nvSpPr>
        <p:spPr>
          <a:xfrm>
            <a:off x="1172675" y="54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алгоритм</a:t>
            </a:r>
            <a:r>
              <a:rPr b="0" i="1" lang="ru" sz="2400"/>
              <a:t> </a:t>
            </a:r>
            <a:r>
              <a:rPr b="0" lang="ru" sz="2400"/>
              <a:t>(классический)</a:t>
            </a:r>
            <a:r>
              <a:rPr lang="ru"/>
              <a:t>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925850" y="809950"/>
            <a:ext cx="290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7650" y="1582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Слишком длинные и слишком короткие предложения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Редкие слова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Дисперсия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25" y="506700"/>
            <a:ext cx="3578050" cy="45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857000" y="51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Второй алгоритм </a:t>
            </a:r>
            <a:r>
              <a:rPr b="0" lang="ru" sz="2300"/>
              <a:t>(синонимический)</a:t>
            </a:r>
            <a:endParaRPr b="0" sz="2300"/>
          </a:p>
        </p:txBody>
      </p:sp>
      <p:sp>
        <p:nvSpPr>
          <p:cNvPr id="160" name="Google Shape;160;p25"/>
          <p:cNvSpPr txBox="1"/>
          <p:nvPr/>
        </p:nvSpPr>
        <p:spPr>
          <a:xfrm>
            <a:off x="3984800" y="1535500"/>
            <a:ext cx="49551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Использование pymorphy2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Использование сервиса по подбора синонимов (вики-словарь)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--Цепи Маркова не использовались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680900" y="92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алгоритм 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624000" y="1697275"/>
            <a:ext cx="49551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-- Использование pymorphy2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-- Использование Цепей Маркова для смыслового согласования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--Использование предложения-шаблона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065700" y="640400"/>
            <a:ext cx="186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76550" y="1645525"/>
            <a:ext cx="19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любит петь - </a:t>
            </a: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×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любят </a:t>
            </a:r>
            <a:r>
              <a:rPr lang="ru" u="sng"/>
              <a:t>чтение </a:t>
            </a:r>
            <a:r>
              <a:rPr lang="ru"/>
              <a:t>- </a:t>
            </a: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/>
              <a:t>чтение книги </a:t>
            </a: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/>
              <a:t>чтением книг</a:t>
            </a: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75" y="2269150"/>
            <a:ext cx="6273270" cy="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10063"/>
          <a:stretch/>
        </p:blipFill>
        <p:spPr>
          <a:xfrm>
            <a:off x="1822100" y="493450"/>
            <a:ext cx="5499800" cy="44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604875" y="41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43900"/>
            <a:ext cx="8839199" cy="41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2846788" y="434675"/>
            <a:ext cx="388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50" y="969875"/>
            <a:ext cx="5823000" cy="42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888125" y="8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Итоги: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82600" y="1524150"/>
            <a:ext cx="3372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Преимущества: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-- 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Смысловое согласование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Модульность алгоритма.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Гибкость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Простота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231400" y="1429950"/>
            <a:ext cx="36723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Lato"/>
                <a:ea typeface="Lato"/>
                <a:cs typeface="Lato"/>
                <a:sym typeface="Lato"/>
              </a:rPr>
              <a:t>Преимущества: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Работа только с русскими текстами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--Лексемы не всегда верно определяются, обработка опечаток и посторонних символов не идеальная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--Нет работы с базы данными, все данные хранятся в data файлах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-- Не все шаблоны дают одинаково качественные результаты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Создание генератора текста на русском языке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Итоговый текст должен быть грамматически правильным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Итоговый текст не должен являться полностью смысловой бессмыслицей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Расширяемость и модульность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использования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Чат боты, голосовые помощники.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Lorem ipsum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SzPts val="1900"/>
              <a:buChar char="-"/>
            </a:pPr>
            <a:r>
              <a:rPr lang="ru" sz="1900"/>
              <a:t>Комментарии на сайте, заголовки и пр.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375" y="680250"/>
            <a:ext cx="5919250" cy="4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975" y="680250"/>
            <a:ext cx="1601100" cy="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2889" l="0" r="0" t="10866"/>
          <a:stretch/>
        </p:blipFill>
        <p:spPr>
          <a:xfrm>
            <a:off x="1862150" y="678275"/>
            <a:ext cx="5419700" cy="41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859900" y="91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цепях Маркова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0" y="1950600"/>
            <a:ext cx="737000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35250" y="1597400"/>
            <a:ext cx="8003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rgbClr val="333333"/>
                </a:solidFill>
                <a:highlight>
                  <a:schemeClr val="lt1"/>
                </a:highlight>
              </a:rPr>
              <a:t>Це́пь Ма́ркова</a:t>
            </a:r>
            <a:r>
              <a:rPr lang="ru" sz="1100">
                <a:solidFill>
                  <a:srgbClr val="333333"/>
                </a:solidFill>
                <a:highlight>
                  <a:schemeClr val="lt1"/>
                </a:highlight>
              </a:rPr>
              <a:t> — последовательность случайных событий с конечным или счётным числом исходов</a:t>
            </a:r>
            <a:r>
              <a:rPr lang="ru" sz="1100">
                <a:solidFill>
                  <a:srgbClr val="63A35C"/>
                </a:solidFill>
                <a:highlight>
                  <a:schemeClr val="lt1"/>
                </a:highlight>
              </a:rPr>
              <a:t>, </a:t>
            </a:r>
            <a:r>
              <a:rPr lang="ru" sz="1100">
                <a:solidFill>
                  <a:srgbClr val="333333"/>
                </a:solidFill>
                <a:highlight>
                  <a:schemeClr val="lt1"/>
                </a:highlight>
              </a:rPr>
              <a:t>где вероятность наступления каждого события зависит от состояния</a:t>
            </a:r>
            <a:r>
              <a:rPr lang="ru" sz="1100">
                <a:solidFill>
                  <a:srgbClr val="63A35C"/>
                </a:solidFill>
                <a:highlight>
                  <a:schemeClr val="lt1"/>
                </a:highlight>
              </a:rPr>
              <a:t>, </a:t>
            </a:r>
            <a:r>
              <a:rPr lang="ru" sz="1100">
                <a:solidFill>
                  <a:srgbClr val="333333"/>
                </a:solidFill>
                <a:highlight>
                  <a:schemeClr val="lt1"/>
                </a:highlight>
              </a:rPr>
              <a:t>достигнутого в предыдущем событии.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85975" y="53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Python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1485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Преимущества: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-- Высокоуровневый язык с читаемым и простым синтаксисом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-- Готовые решения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-- Модульность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500"/>
              <a:t>Недостатки: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--Относительно медленная скорость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907000" y="87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Pymorphy2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75" y="1343063"/>
            <a:ext cx="37528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Корпуса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100" y="518125"/>
            <a:ext cx="5977300" cy="45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