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212E2-68D1-0942-A03D-919021020F34}" v="7" dt="2023-03-08T19:29:2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59E6A-928A-BE4B-AD85-EE83E9D675E9}" type="doc">
      <dgm:prSet loTypeId="urn:microsoft.com/office/officeart/2005/8/layout/process1" loCatId="" qsTypeId="urn:microsoft.com/office/officeart/2005/8/quickstyle/simple1" qsCatId="simple" csTypeId="urn:microsoft.com/office/officeart/2005/8/colors/accent4_2" csCatId="accent4" phldr="1"/>
      <dgm:spPr/>
    </dgm:pt>
    <dgm:pt modelId="{4FA0F4B3-C9FB-A24E-B10B-6C0F7DDE7F88}">
      <dgm:prSet phldrT="[Text]"/>
      <dgm:spPr/>
      <dgm:t>
        <a:bodyPr/>
        <a:lstStyle/>
        <a:p>
          <a:r>
            <a:rPr lang="en-US" dirty="0"/>
            <a:t>Input Buffer</a:t>
          </a:r>
        </a:p>
      </dgm:t>
    </dgm:pt>
    <dgm:pt modelId="{65901042-CA8B-3C48-A9FD-CDAA0FF6C5FD}" type="parTrans" cxnId="{3DB0E61A-3587-8B43-BD07-E271753F5BFD}">
      <dgm:prSet/>
      <dgm:spPr/>
      <dgm:t>
        <a:bodyPr/>
        <a:lstStyle/>
        <a:p>
          <a:endParaRPr lang="en-US"/>
        </a:p>
      </dgm:t>
    </dgm:pt>
    <dgm:pt modelId="{5686EC96-24FD-E54E-B632-5F7C0CC0D47D}" type="sibTrans" cxnId="{3DB0E61A-3587-8B43-BD07-E271753F5BFD}">
      <dgm:prSet/>
      <dgm:spPr/>
      <dgm:t>
        <a:bodyPr/>
        <a:lstStyle/>
        <a:p>
          <a:endParaRPr lang="en-US"/>
        </a:p>
      </dgm:t>
    </dgm:pt>
    <dgm:pt modelId="{FCA4B7F2-BB51-284B-998F-3B5EDF9BA187}">
      <dgm:prSet phldrT="[Text]"/>
      <dgm:spPr/>
      <dgm:t>
        <a:bodyPr/>
        <a:lstStyle/>
        <a:p>
          <a:r>
            <a:rPr lang="en-US" dirty="0"/>
            <a:t>Helper Functions</a:t>
          </a:r>
        </a:p>
      </dgm:t>
    </dgm:pt>
    <dgm:pt modelId="{AB1F7B0D-1BD0-1B42-AF5B-5DFD738992BA}" type="parTrans" cxnId="{5E1ECD7D-5C58-2D47-AFD5-D0E96058B270}">
      <dgm:prSet/>
      <dgm:spPr/>
      <dgm:t>
        <a:bodyPr/>
        <a:lstStyle/>
        <a:p>
          <a:endParaRPr lang="en-US"/>
        </a:p>
      </dgm:t>
    </dgm:pt>
    <dgm:pt modelId="{B39AA01C-505D-B44A-9163-ACD4FB2B865E}" type="sibTrans" cxnId="{5E1ECD7D-5C58-2D47-AFD5-D0E96058B270}">
      <dgm:prSet/>
      <dgm:spPr/>
      <dgm:t>
        <a:bodyPr/>
        <a:lstStyle/>
        <a:p>
          <a:endParaRPr lang="en-US"/>
        </a:p>
      </dgm:t>
    </dgm:pt>
    <dgm:pt modelId="{21CBBA9F-5E22-D24F-A9DF-841BE01C783F}">
      <dgm:prSet phldrT="[Text]"/>
      <dgm:spPr/>
      <dgm:t>
        <a:bodyPr/>
        <a:lstStyle/>
        <a:p>
          <a:r>
            <a:rPr lang="en-US" dirty="0"/>
            <a:t>Main </a:t>
          </a:r>
          <a:r>
            <a:rPr lang="en-US" dirty="0" err="1"/>
            <a:t>Lexer</a:t>
          </a:r>
          <a:r>
            <a:rPr lang="en-US" dirty="0"/>
            <a:t> Function</a:t>
          </a:r>
        </a:p>
      </dgm:t>
    </dgm:pt>
    <dgm:pt modelId="{329D214F-1055-0E4C-997F-3A258B11EDC0}" type="parTrans" cxnId="{4767C71A-8552-A948-8083-33CD5BD96F5E}">
      <dgm:prSet/>
      <dgm:spPr/>
      <dgm:t>
        <a:bodyPr/>
        <a:lstStyle/>
        <a:p>
          <a:endParaRPr lang="en-US"/>
        </a:p>
      </dgm:t>
    </dgm:pt>
    <dgm:pt modelId="{559D8834-3A3F-434A-B673-6F4EA5153943}" type="sibTrans" cxnId="{4767C71A-8552-A948-8083-33CD5BD96F5E}">
      <dgm:prSet/>
      <dgm:spPr/>
      <dgm:t>
        <a:bodyPr/>
        <a:lstStyle/>
        <a:p>
          <a:endParaRPr lang="en-US"/>
        </a:p>
      </dgm:t>
    </dgm:pt>
    <dgm:pt modelId="{7F793EDA-8E36-B443-B7C3-F3A1DCF70DAE}" type="pres">
      <dgm:prSet presAssocID="{1E559E6A-928A-BE4B-AD85-EE83E9D675E9}" presName="Name0" presStyleCnt="0">
        <dgm:presLayoutVars>
          <dgm:dir/>
          <dgm:resizeHandles val="exact"/>
        </dgm:presLayoutVars>
      </dgm:prSet>
      <dgm:spPr/>
    </dgm:pt>
    <dgm:pt modelId="{2F56BDE1-0DC4-A54C-8E04-E3DB039ECB0E}" type="pres">
      <dgm:prSet presAssocID="{4FA0F4B3-C9FB-A24E-B10B-6C0F7DDE7F88}" presName="node" presStyleLbl="node1" presStyleIdx="0" presStyleCnt="3" custScaleX="22137" custScaleY="22471" custLinFactNeighborX="22425" custLinFactNeighborY="-25347">
        <dgm:presLayoutVars>
          <dgm:bulletEnabled val="1"/>
        </dgm:presLayoutVars>
      </dgm:prSet>
      <dgm:spPr/>
    </dgm:pt>
    <dgm:pt modelId="{08A0D4F3-CD45-FA4F-B361-FCC6CC9F6044}" type="pres">
      <dgm:prSet presAssocID="{5686EC96-24FD-E54E-B632-5F7C0CC0D47D}" presName="sibTrans" presStyleLbl="sibTrans2D1" presStyleIdx="0" presStyleCnt="2" custScaleX="147452" custScaleY="58392"/>
      <dgm:spPr/>
    </dgm:pt>
    <dgm:pt modelId="{497B8426-D64B-454C-887C-5F1369099392}" type="pres">
      <dgm:prSet presAssocID="{5686EC96-24FD-E54E-B632-5F7C0CC0D47D}" presName="connectorText" presStyleLbl="sibTrans2D1" presStyleIdx="0" presStyleCnt="2"/>
      <dgm:spPr/>
    </dgm:pt>
    <dgm:pt modelId="{E3CDEDD0-FAF7-0646-AF9B-2824E78FF278}" type="pres">
      <dgm:prSet presAssocID="{FCA4B7F2-BB51-284B-998F-3B5EDF9BA187}" presName="node" presStyleLbl="node1" presStyleIdx="1" presStyleCnt="3" custScaleX="22137" custScaleY="22471" custLinFactNeighborX="-24226" custLinFactNeighborY="-25347">
        <dgm:presLayoutVars>
          <dgm:bulletEnabled val="1"/>
        </dgm:presLayoutVars>
      </dgm:prSet>
      <dgm:spPr/>
    </dgm:pt>
    <dgm:pt modelId="{87B60187-07D9-3F42-B1B3-65575D65857A}" type="pres">
      <dgm:prSet presAssocID="{B39AA01C-505D-B44A-9163-ACD4FB2B865E}" presName="sibTrans" presStyleLbl="sibTrans2D1" presStyleIdx="1" presStyleCnt="2" custScaleX="149517" custScaleY="58392"/>
      <dgm:spPr/>
    </dgm:pt>
    <dgm:pt modelId="{F38197B1-02A3-8E42-BA5D-0E6A23305CF9}" type="pres">
      <dgm:prSet presAssocID="{B39AA01C-505D-B44A-9163-ACD4FB2B865E}" presName="connectorText" presStyleLbl="sibTrans2D1" presStyleIdx="1" presStyleCnt="2"/>
      <dgm:spPr/>
    </dgm:pt>
    <dgm:pt modelId="{3C864689-9EE3-4846-8F61-F8E65A6A38B8}" type="pres">
      <dgm:prSet presAssocID="{21CBBA9F-5E22-D24F-A9DF-841BE01C783F}" presName="node" presStyleLbl="node1" presStyleIdx="2" presStyleCnt="3" custScaleX="27383" custScaleY="22471" custLinFactNeighborX="-73999" custLinFactNeighborY="-25554">
        <dgm:presLayoutVars>
          <dgm:bulletEnabled val="1"/>
        </dgm:presLayoutVars>
      </dgm:prSet>
      <dgm:spPr/>
    </dgm:pt>
  </dgm:ptLst>
  <dgm:cxnLst>
    <dgm:cxn modelId="{4767C71A-8552-A948-8083-33CD5BD96F5E}" srcId="{1E559E6A-928A-BE4B-AD85-EE83E9D675E9}" destId="{21CBBA9F-5E22-D24F-A9DF-841BE01C783F}" srcOrd="2" destOrd="0" parTransId="{329D214F-1055-0E4C-997F-3A258B11EDC0}" sibTransId="{559D8834-3A3F-434A-B673-6F4EA5153943}"/>
    <dgm:cxn modelId="{3DB0E61A-3587-8B43-BD07-E271753F5BFD}" srcId="{1E559E6A-928A-BE4B-AD85-EE83E9D675E9}" destId="{4FA0F4B3-C9FB-A24E-B10B-6C0F7DDE7F88}" srcOrd="0" destOrd="0" parTransId="{65901042-CA8B-3C48-A9FD-CDAA0FF6C5FD}" sibTransId="{5686EC96-24FD-E54E-B632-5F7C0CC0D47D}"/>
    <dgm:cxn modelId="{5F1B0123-BA69-8A41-962B-EE644C0B6574}" type="presOf" srcId="{4FA0F4B3-C9FB-A24E-B10B-6C0F7DDE7F88}" destId="{2F56BDE1-0DC4-A54C-8E04-E3DB039ECB0E}" srcOrd="0" destOrd="0" presId="urn:microsoft.com/office/officeart/2005/8/layout/process1"/>
    <dgm:cxn modelId="{5E1ECD7D-5C58-2D47-AFD5-D0E96058B270}" srcId="{1E559E6A-928A-BE4B-AD85-EE83E9D675E9}" destId="{FCA4B7F2-BB51-284B-998F-3B5EDF9BA187}" srcOrd="1" destOrd="0" parTransId="{AB1F7B0D-1BD0-1B42-AF5B-5DFD738992BA}" sibTransId="{B39AA01C-505D-B44A-9163-ACD4FB2B865E}"/>
    <dgm:cxn modelId="{479A2F8A-6AF2-2A4E-944D-F369054E9192}" type="presOf" srcId="{1E559E6A-928A-BE4B-AD85-EE83E9D675E9}" destId="{7F793EDA-8E36-B443-B7C3-F3A1DCF70DAE}" srcOrd="0" destOrd="0" presId="urn:microsoft.com/office/officeart/2005/8/layout/process1"/>
    <dgm:cxn modelId="{1F10AD8F-CE0D-864A-95DB-808442B6A162}" type="presOf" srcId="{5686EC96-24FD-E54E-B632-5F7C0CC0D47D}" destId="{497B8426-D64B-454C-887C-5F1369099392}" srcOrd="1" destOrd="0" presId="urn:microsoft.com/office/officeart/2005/8/layout/process1"/>
    <dgm:cxn modelId="{8B35FE97-F139-4841-9912-5918380CF564}" type="presOf" srcId="{FCA4B7F2-BB51-284B-998F-3B5EDF9BA187}" destId="{E3CDEDD0-FAF7-0646-AF9B-2824E78FF278}" srcOrd="0" destOrd="0" presId="urn:microsoft.com/office/officeart/2005/8/layout/process1"/>
    <dgm:cxn modelId="{142B769E-563F-CD49-A691-880283EDC898}" type="presOf" srcId="{21CBBA9F-5E22-D24F-A9DF-841BE01C783F}" destId="{3C864689-9EE3-4846-8F61-F8E65A6A38B8}" srcOrd="0" destOrd="0" presId="urn:microsoft.com/office/officeart/2005/8/layout/process1"/>
    <dgm:cxn modelId="{85CFFEC3-3B93-ED40-B7ED-CE9316FD5802}" type="presOf" srcId="{B39AA01C-505D-B44A-9163-ACD4FB2B865E}" destId="{F38197B1-02A3-8E42-BA5D-0E6A23305CF9}" srcOrd="1" destOrd="0" presId="urn:microsoft.com/office/officeart/2005/8/layout/process1"/>
    <dgm:cxn modelId="{61FFB0F3-B830-7942-B967-5969C72EBABA}" type="presOf" srcId="{5686EC96-24FD-E54E-B632-5F7C0CC0D47D}" destId="{08A0D4F3-CD45-FA4F-B361-FCC6CC9F6044}" srcOrd="0" destOrd="0" presId="urn:microsoft.com/office/officeart/2005/8/layout/process1"/>
    <dgm:cxn modelId="{B36CF1FC-D009-1043-A8FA-9848EABB04AF}" type="presOf" srcId="{B39AA01C-505D-B44A-9163-ACD4FB2B865E}" destId="{87B60187-07D9-3F42-B1B3-65575D65857A}" srcOrd="0" destOrd="0" presId="urn:microsoft.com/office/officeart/2005/8/layout/process1"/>
    <dgm:cxn modelId="{384FEDF1-9CE0-EF43-A767-C59F599D0171}" type="presParOf" srcId="{7F793EDA-8E36-B443-B7C3-F3A1DCF70DAE}" destId="{2F56BDE1-0DC4-A54C-8E04-E3DB039ECB0E}" srcOrd="0" destOrd="0" presId="urn:microsoft.com/office/officeart/2005/8/layout/process1"/>
    <dgm:cxn modelId="{BEC8F1D9-7403-2F44-B4DD-EC6D248344CF}" type="presParOf" srcId="{7F793EDA-8E36-B443-B7C3-F3A1DCF70DAE}" destId="{08A0D4F3-CD45-FA4F-B361-FCC6CC9F6044}" srcOrd="1" destOrd="0" presId="urn:microsoft.com/office/officeart/2005/8/layout/process1"/>
    <dgm:cxn modelId="{37E87DFC-049B-8346-95E5-C85188BE7DD8}" type="presParOf" srcId="{08A0D4F3-CD45-FA4F-B361-FCC6CC9F6044}" destId="{497B8426-D64B-454C-887C-5F1369099392}" srcOrd="0" destOrd="0" presId="urn:microsoft.com/office/officeart/2005/8/layout/process1"/>
    <dgm:cxn modelId="{4D800FF3-5EBE-C048-AC4D-D5CAD4BE9B04}" type="presParOf" srcId="{7F793EDA-8E36-B443-B7C3-F3A1DCF70DAE}" destId="{E3CDEDD0-FAF7-0646-AF9B-2824E78FF278}" srcOrd="2" destOrd="0" presId="urn:microsoft.com/office/officeart/2005/8/layout/process1"/>
    <dgm:cxn modelId="{3B65A4BD-920B-AA43-864F-734BF3466E6C}" type="presParOf" srcId="{7F793EDA-8E36-B443-B7C3-F3A1DCF70DAE}" destId="{87B60187-07D9-3F42-B1B3-65575D65857A}" srcOrd="3" destOrd="0" presId="urn:microsoft.com/office/officeart/2005/8/layout/process1"/>
    <dgm:cxn modelId="{8D9B9B60-7937-3348-A1BF-C26392A80345}" type="presParOf" srcId="{87B60187-07D9-3F42-B1B3-65575D65857A}" destId="{F38197B1-02A3-8E42-BA5D-0E6A23305CF9}" srcOrd="0" destOrd="0" presId="urn:microsoft.com/office/officeart/2005/8/layout/process1"/>
    <dgm:cxn modelId="{C5C666C5-695C-E94D-928A-813EAE5B1BFF}" type="presParOf" srcId="{7F793EDA-8E36-B443-B7C3-F3A1DCF70DAE}" destId="{3C864689-9EE3-4846-8F61-F8E65A6A38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6BDE1-0DC4-A54C-8E04-E3DB039ECB0E}">
      <dsp:nvSpPr>
        <dsp:cNvPr id="0" name=""/>
        <dsp:cNvSpPr/>
      </dsp:nvSpPr>
      <dsp:spPr>
        <a:xfrm>
          <a:off x="407958" y="518033"/>
          <a:ext cx="1478867" cy="900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 Buffer</a:t>
          </a:r>
        </a:p>
      </dsp:txBody>
      <dsp:txXfrm>
        <a:off x="434339" y="544414"/>
        <a:ext cx="1426105" cy="847946"/>
      </dsp:txXfrm>
    </dsp:sp>
    <dsp:sp modelId="{08A0D4F3-CD45-FA4F-B361-FCC6CC9F6044}">
      <dsp:nvSpPr>
        <dsp:cNvPr id="0" name=""/>
        <dsp:cNvSpPr/>
      </dsp:nvSpPr>
      <dsp:spPr>
        <a:xfrm>
          <a:off x="2114559" y="484677"/>
          <a:ext cx="143235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14559" y="678161"/>
        <a:ext cx="1142127" cy="580452"/>
      </dsp:txXfrm>
    </dsp:sp>
    <dsp:sp modelId="{E3CDEDD0-FAF7-0646-AF9B-2824E78FF278}">
      <dsp:nvSpPr>
        <dsp:cNvPr id="0" name=""/>
        <dsp:cNvSpPr/>
      </dsp:nvSpPr>
      <dsp:spPr>
        <a:xfrm>
          <a:off x="3719662" y="518033"/>
          <a:ext cx="1478867" cy="900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Helper Functions</a:t>
          </a:r>
        </a:p>
      </dsp:txBody>
      <dsp:txXfrm>
        <a:off x="3746043" y="544414"/>
        <a:ext cx="1426105" cy="847946"/>
      </dsp:txXfrm>
    </dsp:sp>
    <dsp:sp modelId="{87B60187-07D9-3F42-B1B3-65575D65857A}">
      <dsp:nvSpPr>
        <dsp:cNvPr id="0" name=""/>
        <dsp:cNvSpPr/>
      </dsp:nvSpPr>
      <dsp:spPr>
        <a:xfrm rot="21591700">
          <a:off x="5410271" y="480675"/>
          <a:ext cx="1412649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10271" y="674509"/>
        <a:ext cx="1122423" cy="580452"/>
      </dsp:txXfrm>
    </dsp:sp>
    <dsp:sp modelId="{3C864689-9EE3-4846-8F61-F8E65A6A38B8}">
      <dsp:nvSpPr>
        <dsp:cNvPr id="0" name=""/>
        <dsp:cNvSpPr/>
      </dsp:nvSpPr>
      <dsp:spPr>
        <a:xfrm>
          <a:off x="6981182" y="509736"/>
          <a:ext cx="1829327" cy="900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</a:t>
          </a:r>
          <a:r>
            <a:rPr lang="en-US" sz="2400" kern="1200" dirty="0" err="1"/>
            <a:t>Lexer</a:t>
          </a:r>
          <a:r>
            <a:rPr lang="en-US" sz="2400" kern="1200" dirty="0"/>
            <a:t> Function</a:t>
          </a:r>
        </a:p>
      </dsp:txBody>
      <dsp:txXfrm>
        <a:off x="7007563" y="536117"/>
        <a:ext cx="1776565" cy="847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58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6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A520639-6E54-53BE-9E01-485CCE0D0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558" b="19192"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52E23-4F72-46DA-77FD-60CE42BD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263650"/>
            <a:ext cx="7113494" cy="1880480"/>
          </a:xfrm>
        </p:spPr>
        <p:txBody>
          <a:bodyPr>
            <a:normAutofit/>
          </a:bodyPr>
          <a:lstStyle/>
          <a:p>
            <a:r>
              <a:rPr lang="en-US" dirty="0"/>
              <a:t>Honors Project</a:t>
            </a:r>
            <a:br>
              <a:rPr lang="en-US" dirty="0"/>
            </a:br>
            <a:r>
              <a:rPr lang="en-US" dirty="0"/>
              <a:t>Lexical Analyzer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5A084-BA1F-9AD2-D7F5-218F37FB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anchor="t">
            <a:normAutofit/>
          </a:bodyPr>
          <a:lstStyle/>
          <a:p>
            <a:r>
              <a:rPr lang="en-US" dirty="0"/>
              <a:t>By: Bemnet Merkebu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06FD63-63B5-4FE3-A87F-05F94B2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6DBE9-D336-44D1-92FA-BA402C62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46B389-851B-469E-BEE7-92EA8166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23CA0E-FA7F-4ACA-9F3B-4FEBC353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93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Input buffer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Input buffer </a:t>
            </a:r>
          </a:p>
          <a:p>
            <a:pPr marL="342900" indent="-342900">
              <a:buFontTx/>
              <a:buChar char="-"/>
            </a:pPr>
            <a:r>
              <a:rPr lang="en-US" dirty="0"/>
              <a:t>Save the raw code in a file </a:t>
            </a:r>
          </a:p>
          <a:p>
            <a:pPr marL="342900" indent="-342900">
              <a:buFontTx/>
              <a:buChar char="-"/>
            </a:pPr>
            <a:r>
              <a:rPr lang="en-US" dirty="0"/>
              <a:t>As of now, I am testing it by direct input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Goal</a:t>
            </a:r>
            <a:r>
              <a:rPr lang="en-US" dirty="0"/>
              <a:t>: to open a file with code -&gt; print analysis 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F103ACA-6CAC-2091-C0A5-8CD7230DC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3598862"/>
            <a:ext cx="6731000" cy="1181100"/>
          </a:xfrm>
        </p:spPr>
      </p:pic>
    </p:spTree>
    <p:extLst>
      <p:ext uri="{BB962C8B-B14F-4D97-AF65-F5344CB8AC3E}">
        <p14:creationId xmlns:p14="http://schemas.microsoft.com/office/powerpoint/2010/main" val="16799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401727"/>
            <a:ext cx="10134600" cy="1288489"/>
          </a:xfrm>
        </p:spPr>
        <p:txBody>
          <a:bodyPr/>
          <a:lstStyle/>
          <a:p>
            <a:r>
              <a:rPr lang="en-US" dirty="0"/>
              <a:t>Tiny state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976029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Process through the stream of characters as special characters as a delimiter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ACC430-9122-D92C-E511-CD5614C7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500196"/>
            <a:ext cx="5672138" cy="5155721"/>
          </a:xfrm>
        </p:spPr>
      </p:pic>
    </p:spTree>
    <p:extLst>
      <p:ext uri="{BB962C8B-B14F-4D97-AF65-F5344CB8AC3E}">
        <p14:creationId xmlns:p14="http://schemas.microsoft.com/office/powerpoint/2010/main" val="266117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98250"/>
            <a:ext cx="10134600" cy="1288489"/>
          </a:xfrm>
        </p:spPr>
        <p:txBody>
          <a:bodyPr/>
          <a:lstStyle/>
          <a:p>
            <a:r>
              <a:rPr lang="en-US" dirty="0"/>
              <a:t>Tiny state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090239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State machine diagram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CA676A-A240-19BA-60F3-80AB8EA9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7503-A064-0481-185B-97A9569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3C01-268A-4E7B-4B95-E7B18063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Lexical Analyzer: Process a source code into meaningful tokens (lexemes)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9900D525-E0B3-2716-ECE4-9095B8B6C5E4}"/>
              </a:ext>
            </a:extLst>
          </p:cNvPr>
          <p:cNvSpPr/>
          <p:nvPr/>
        </p:nvSpPr>
        <p:spPr>
          <a:xfrm>
            <a:off x="2171702" y="2801949"/>
            <a:ext cx="1243012" cy="12541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Buffer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91B90C7E-4F78-B612-C76B-EDB720CFE178}"/>
              </a:ext>
            </a:extLst>
          </p:cNvPr>
          <p:cNvSpPr/>
          <p:nvPr/>
        </p:nvSpPr>
        <p:spPr>
          <a:xfrm>
            <a:off x="5224464" y="2801948"/>
            <a:ext cx="1243012" cy="12541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58BF082E-22EE-3332-786C-4FBA150F3FCE}"/>
              </a:ext>
            </a:extLst>
          </p:cNvPr>
          <p:cNvSpPr/>
          <p:nvPr/>
        </p:nvSpPr>
        <p:spPr>
          <a:xfrm>
            <a:off x="8193882" y="2801948"/>
            <a:ext cx="1243012" cy="12541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3DECCD70-9A0A-E004-57C7-5E78AD06EA56}"/>
              </a:ext>
            </a:extLst>
          </p:cNvPr>
          <p:cNvSpPr/>
          <p:nvPr/>
        </p:nvSpPr>
        <p:spPr>
          <a:xfrm>
            <a:off x="8193882" y="4696094"/>
            <a:ext cx="1243012" cy="12541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7D6D93BB-F48F-89F3-059B-07E17296ED4B}"/>
              </a:ext>
            </a:extLst>
          </p:cNvPr>
          <p:cNvSpPr/>
          <p:nvPr/>
        </p:nvSpPr>
        <p:spPr>
          <a:xfrm>
            <a:off x="5224464" y="4696094"/>
            <a:ext cx="1243012" cy="12541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27A44FD7-30B4-9BB6-8B5F-9E1D08C9C366}"/>
              </a:ext>
            </a:extLst>
          </p:cNvPr>
          <p:cNvSpPr/>
          <p:nvPr/>
        </p:nvSpPr>
        <p:spPr>
          <a:xfrm>
            <a:off x="2133600" y="4696093"/>
            <a:ext cx="1243012" cy="12541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token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2DC9397-21CE-46A2-866A-4DD388C9E59A}"/>
              </a:ext>
            </a:extLst>
          </p:cNvPr>
          <p:cNvSpPr/>
          <p:nvPr/>
        </p:nvSpPr>
        <p:spPr>
          <a:xfrm>
            <a:off x="3827860" y="3250403"/>
            <a:ext cx="900113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3BF12FE-DAA3-BF75-4FD4-C16678390E34}"/>
              </a:ext>
            </a:extLst>
          </p:cNvPr>
          <p:cNvSpPr/>
          <p:nvPr/>
        </p:nvSpPr>
        <p:spPr>
          <a:xfrm>
            <a:off x="6880622" y="3243258"/>
            <a:ext cx="900113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11CA033E-1B2B-8474-F30A-AF8BBB826A0C}"/>
              </a:ext>
            </a:extLst>
          </p:cNvPr>
          <p:cNvSpPr/>
          <p:nvPr/>
        </p:nvSpPr>
        <p:spPr>
          <a:xfrm rot="16200000">
            <a:off x="1041613" y="4015958"/>
            <a:ext cx="1147744" cy="6992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E127B31F-244E-5226-1357-995F14B93377}"/>
              </a:ext>
            </a:extLst>
          </p:cNvPr>
          <p:cNvSpPr/>
          <p:nvPr/>
        </p:nvSpPr>
        <p:spPr>
          <a:xfrm rot="5400000">
            <a:off x="9446426" y="4015958"/>
            <a:ext cx="1147744" cy="6992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9295628-17DA-0283-2705-D89982CB176E}"/>
              </a:ext>
            </a:extLst>
          </p:cNvPr>
          <p:cNvSpPr/>
          <p:nvPr/>
        </p:nvSpPr>
        <p:spPr>
          <a:xfrm rot="10800000">
            <a:off x="6880622" y="5144548"/>
            <a:ext cx="900113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CC26386-8EDC-CB0D-7138-0F27AD64B6F5}"/>
              </a:ext>
            </a:extLst>
          </p:cNvPr>
          <p:cNvSpPr/>
          <p:nvPr/>
        </p:nvSpPr>
        <p:spPr>
          <a:xfrm rot="10800000">
            <a:off x="3789757" y="5144549"/>
            <a:ext cx="900113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7503-A064-0481-185B-97A9569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5FD9F-9269-0B25-AB76-55601439C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050974"/>
              </p:ext>
            </p:extLst>
          </p:nvPr>
        </p:nvGraphicFramePr>
        <p:xfrm>
          <a:off x="1028700" y="2162175"/>
          <a:ext cx="10134600" cy="396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1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D24682-CD2F-0373-240B-D5B037119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3040087"/>
            <a:ext cx="5537200" cy="27559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Define the essential token type that are needed</a:t>
            </a:r>
          </a:p>
          <a:p>
            <a:pPr marL="342900" indent="-342900">
              <a:buFontTx/>
              <a:buChar char="-"/>
            </a:pPr>
            <a:r>
              <a:rPr lang="en-US" dirty="0"/>
              <a:t>Implement with enumerated list, (indexed list)</a:t>
            </a:r>
          </a:p>
        </p:txBody>
      </p:sp>
    </p:spTree>
    <p:extLst>
      <p:ext uri="{BB962C8B-B14F-4D97-AF65-F5344CB8AC3E}">
        <p14:creationId xmlns:p14="http://schemas.microsoft.com/office/powerpoint/2010/main" val="332034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6708"/>
            <a:ext cx="10134600" cy="1288489"/>
          </a:xfrm>
        </p:spPr>
        <p:txBody>
          <a:bodyPr/>
          <a:lstStyle/>
          <a:p>
            <a:r>
              <a:rPr lang="en-US" dirty="0"/>
              <a:t>Steps taken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733275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Important tokens in C (main language components)</a:t>
            </a:r>
          </a:p>
          <a:p>
            <a:pPr marL="342900" indent="-342900">
              <a:buFontTx/>
              <a:buChar char="-"/>
            </a:pPr>
            <a:r>
              <a:rPr lang="en-US" dirty="0"/>
              <a:t>Identifiers in C ( _int, INT, int,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in_T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dirty="0"/>
              <a:t>Keywords in C (If, Else, While, For, print)</a:t>
            </a:r>
          </a:p>
          <a:p>
            <a:pPr marL="342900" indent="-342900">
              <a:buFontTx/>
              <a:buChar char="-"/>
            </a:pPr>
            <a:r>
              <a:rPr lang="en-US" dirty="0"/>
              <a:t>Operators in C (+, -, /, *)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Strings in C </a:t>
            </a:r>
          </a:p>
          <a:p>
            <a:pPr marL="342900" indent="-342900">
              <a:buFontTx/>
              <a:buChar char="-"/>
            </a:pPr>
            <a:r>
              <a:rPr lang="en-US" dirty="0"/>
              <a:t>Special Characters in C ( ;   .   ,  \ )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Constant in C ( 1 , 2 , 4, .. </a:t>
            </a:r>
            <a:r>
              <a:rPr lang="en-US" dirty="0" err="1"/>
              <a:t>isDigit</a:t>
            </a:r>
            <a:r>
              <a:rPr lang="en-US" dirty="0"/>
              <a:t>())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13283-7085-6E06-3898-B7C4F595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89220"/>
            <a:ext cx="10134600" cy="9420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1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6708"/>
            <a:ext cx="10134600" cy="1288489"/>
          </a:xfrm>
        </p:spPr>
        <p:txBody>
          <a:bodyPr/>
          <a:lstStyle/>
          <a:p>
            <a:r>
              <a:rPr lang="en-US" dirty="0"/>
              <a:t>Steps taken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733275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Define regular expressions for the tokens defined above</a:t>
            </a:r>
          </a:p>
          <a:p>
            <a:pPr marL="342900" indent="-342900">
              <a:buFontTx/>
              <a:buChar char="-"/>
            </a:pPr>
            <a:r>
              <a:rPr lang="en-US" dirty="0"/>
              <a:t>Offer more capabilities to match and capture characters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C7A5193-B133-5113-AD8A-43CC4AF05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814968"/>
            <a:ext cx="5986463" cy="3300081"/>
          </a:xfrm>
        </p:spPr>
      </p:pic>
    </p:spTree>
    <p:extLst>
      <p:ext uri="{BB962C8B-B14F-4D97-AF65-F5344CB8AC3E}">
        <p14:creationId xmlns:p14="http://schemas.microsoft.com/office/powerpoint/2010/main" val="77912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6708"/>
            <a:ext cx="10134600" cy="1288489"/>
          </a:xfrm>
        </p:spPr>
        <p:txBody>
          <a:bodyPr/>
          <a:lstStyle/>
          <a:p>
            <a:r>
              <a:rPr lang="en-US" dirty="0"/>
              <a:t>Token structure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733275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Define struct to handle the data of tokens</a:t>
            </a:r>
          </a:p>
          <a:p>
            <a:pPr marL="342900" indent="-342900">
              <a:buFontTx/>
              <a:buChar char="-"/>
            </a:pPr>
            <a:r>
              <a:rPr lang="en-US" dirty="0"/>
              <a:t>Value</a:t>
            </a:r>
          </a:p>
          <a:p>
            <a:pPr marL="617220" lvl="1" indent="-342900"/>
            <a:r>
              <a:rPr lang="en-US" dirty="0"/>
              <a:t>Int – for numerical values</a:t>
            </a:r>
          </a:p>
          <a:p>
            <a:pPr marL="617220" lvl="1" indent="-342900"/>
            <a:r>
              <a:rPr lang="en-US" dirty="0"/>
              <a:t>Char – for other values  </a:t>
            </a:r>
          </a:p>
          <a:p>
            <a:pPr marL="342900" indent="-342900">
              <a:buFontTx/>
              <a:buChar char="-"/>
            </a:pPr>
            <a:r>
              <a:rPr lang="en-US" dirty="0"/>
              <a:t>Token Type</a:t>
            </a:r>
          </a:p>
          <a:p>
            <a:pPr marL="342900" indent="-342900">
              <a:buFontTx/>
              <a:buChar char="-"/>
            </a:pPr>
            <a:r>
              <a:rPr lang="en-US" dirty="0"/>
              <a:t>Error storage (For the next part of the compiler)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5144231-5F63-5837-D5F1-1600C9F5A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4230692"/>
            <a:ext cx="8267700" cy="2260600"/>
          </a:xfrm>
        </p:spPr>
      </p:pic>
    </p:spTree>
    <p:extLst>
      <p:ext uri="{BB962C8B-B14F-4D97-AF65-F5344CB8AC3E}">
        <p14:creationId xmlns:p14="http://schemas.microsoft.com/office/powerpoint/2010/main" val="156136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98250"/>
            <a:ext cx="10134600" cy="1288489"/>
          </a:xfrm>
        </p:spPr>
        <p:txBody>
          <a:bodyPr/>
          <a:lstStyle/>
          <a:p>
            <a:r>
              <a:rPr lang="en-US" dirty="0"/>
              <a:t>Helper function (1) – Next character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090239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Iterate through a string (stream of characters)</a:t>
            </a:r>
          </a:p>
          <a:p>
            <a:pPr marL="342900" indent="-342900">
              <a:buFontTx/>
              <a:buChar char="-"/>
            </a:pPr>
            <a:r>
              <a:rPr lang="en-US" dirty="0"/>
              <a:t>Return the next character to analyze</a:t>
            </a:r>
          </a:p>
          <a:p>
            <a:pPr marL="342900" indent="-342900">
              <a:buFontTx/>
              <a:buChar char="-"/>
            </a:pPr>
            <a:r>
              <a:rPr lang="en-US" dirty="0"/>
              <a:t>Base case, </a:t>
            </a:r>
            <a:r>
              <a:rPr lang="en-US" dirty="0" err="1"/>
              <a:t>Curr_char</a:t>
            </a:r>
            <a:r>
              <a:rPr lang="en-US" dirty="0"/>
              <a:t> is NULL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55FD78B-BC3C-8C3C-4B54-E07D2D84E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576781"/>
            <a:ext cx="7754888" cy="3968750"/>
          </a:xfrm>
        </p:spPr>
      </p:pic>
    </p:spTree>
    <p:extLst>
      <p:ext uri="{BB962C8B-B14F-4D97-AF65-F5344CB8AC3E}">
        <p14:creationId xmlns:p14="http://schemas.microsoft.com/office/powerpoint/2010/main" val="386488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Helper functions (2) – &lt;</a:t>
            </a:r>
            <a:r>
              <a:rPr lang="en-US" dirty="0" err="1"/>
              <a:t>ctype.h</a:t>
            </a:r>
            <a:r>
              <a:rPr lang="en-US" dirty="0"/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Match digits for instance</a:t>
            </a:r>
          </a:p>
          <a:p>
            <a:pPr marL="342900" indent="-342900">
              <a:buFontTx/>
              <a:buChar char="-"/>
            </a:pPr>
            <a:r>
              <a:rPr lang="en-US" dirty="0"/>
              <a:t>From Generic C library</a:t>
            </a:r>
          </a:p>
          <a:p>
            <a:pPr marL="342900" indent="-342900">
              <a:buFontTx/>
              <a:buChar char="-"/>
            </a:pPr>
            <a:r>
              <a:rPr lang="en-US" dirty="0"/>
              <a:t>Checks if a current character is digit or not 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02A09DB-C55A-02F7-CB83-82312F05C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87" y="3294054"/>
            <a:ext cx="7848600" cy="2692400"/>
          </a:xfrm>
        </p:spPr>
      </p:pic>
      <p:pic>
        <p:nvPicPr>
          <p:cNvPr id="9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FA332E1-58B9-4134-DEF8-86F34182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869929"/>
            <a:ext cx="4838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932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297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Bembo</vt:lpstr>
      <vt:lpstr>AdornVTI</vt:lpstr>
      <vt:lpstr>Honors Project Lexical Analyzer in c</vt:lpstr>
      <vt:lpstr>Overview</vt:lpstr>
      <vt:lpstr>Overview</vt:lpstr>
      <vt:lpstr>Steps taken</vt:lpstr>
      <vt:lpstr>Steps taken</vt:lpstr>
      <vt:lpstr>Steps taken</vt:lpstr>
      <vt:lpstr>Token structure </vt:lpstr>
      <vt:lpstr>Helper function (1) – Next character</vt:lpstr>
      <vt:lpstr>Helper functions (2) – &lt;ctype.h&gt;</vt:lpstr>
      <vt:lpstr>Input buffer</vt:lpstr>
      <vt:lpstr>Tiny state machine</vt:lpstr>
      <vt:lpstr>Tiny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Honors Project Lexical Analyzer in c</dc:title>
  <dc:creator>Merkebu, Bemnet Tesera</dc:creator>
  <cp:lastModifiedBy>Merkebu, Bemnet</cp:lastModifiedBy>
  <cp:revision>2</cp:revision>
  <dcterms:created xsi:type="dcterms:W3CDTF">2023-03-02T17:37:22Z</dcterms:created>
  <dcterms:modified xsi:type="dcterms:W3CDTF">2023-03-09T03:49:24Z</dcterms:modified>
</cp:coreProperties>
</file>