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74" r:id="rId3"/>
    <p:sldId id="263" r:id="rId4"/>
    <p:sldId id="269" r:id="rId5"/>
    <p:sldId id="258" r:id="rId6"/>
    <p:sldId id="261" r:id="rId7"/>
    <p:sldId id="266" r:id="rId8"/>
    <p:sldId id="268" r:id="rId9"/>
    <p:sldId id="262" r:id="rId10"/>
    <p:sldId id="264" r:id="rId11"/>
    <p:sldId id="272" r:id="rId12"/>
    <p:sldId id="277" r:id="rId13"/>
    <p:sldId id="278" r:id="rId14"/>
    <p:sldId id="273" r:id="rId15"/>
    <p:sldId id="279" r:id="rId16"/>
    <p:sldId id="275" r:id="rId17"/>
    <p:sldId id="271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CD9E1-E1FC-CE4E-87E7-119D33649AA6}" v="90" dt="2023-04-14T03:40:59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9"/>
    <p:restoredTop sz="95865"/>
  </p:normalViewPr>
  <p:slideViewPr>
    <p:cSldViewPr snapToGrid="0">
      <p:cViewPr>
        <p:scale>
          <a:sx n="105" d="100"/>
          <a:sy n="105" d="100"/>
        </p:scale>
        <p:origin x="76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58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3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1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6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7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pp/c-language/lexical-grammar?view=msvc-17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nors College Handbook">
            <a:extLst>
              <a:ext uri="{FF2B5EF4-FFF2-40B4-BE49-F238E27FC236}">
                <a16:creationId xmlns:a16="http://schemas.microsoft.com/office/drawing/2014/main" id="{72239983-9583-E03C-C4CE-1BE2403F5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9850" r="9028" b="33174"/>
          <a:stretch/>
        </p:blipFill>
        <p:spPr bwMode="auto">
          <a:xfrm>
            <a:off x="820428" y="2757054"/>
            <a:ext cx="4042517" cy="123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4B9037-167A-085C-F569-1FC4CAF0FDDB}"/>
              </a:ext>
            </a:extLst>
          </p:cNvPr>
          <p:cNvSpPr/>
          <p:nvPr/>
        </p:nvSpPr>
        <p:spPr>
          <a:xfrm>
            <a:off x="6107596" y="0"/>
            <a:ext cx="6084403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052E23-4F72-46DA-77FD-60CE42BD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422" y="1605750"/>
            <a:ext cx="4612277" cy="20773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Honors Project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Lexical Analyzer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5A084-BA1F-9AD2-D7F5-218F37FB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9295" y="4876803"/>
            <a:ext cx="4635470" cy="123332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Bemnet Merkebu</a:t>
            </a:r>
          </a:p>
        </p:txBody>
      </p:sp>
    </p:spTree>
    <p:extLst>
      <p:ext uri="{BB962C8B-B14F-4D97-AF65-F5344CB8AC3E}">
        <p14:creationId xmlns:p14="http://schemas.microsoft.com/office/powerpoint/2010/main" val="308693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10134600" cy="1288489"/>
          </a:xfrm>
        </p:spPr>
        <p:txBody>
          <a:bodyPr/>
          <a:lstStyle/>
          <a:p>
            <a:r>
              <a:rPr lang="en-US" dirty="0"/>
              <a:t> Detect Constants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461804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4879FBD-7E0F-469C-0D6C-04D1FC43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400" y="1845461"/>
            <a:ext cx="4787900" cy="29718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9269-1BCB-9964-5812-E9E3F044554F}"/>
              </a:ext>
            </a:extLst>
          </p:cNvPr>
          <p:cNvSpPr txBox="1">
            <a:spLocks/>
          </p:cNvSpPr>
          <p:nvPr/>
        </p:nvSpPr>
        <p:spPr>
          <a:xfrm>
            <a:off x="1028700" y="1845461"/>
            <a:ext cx="4941794" cy="316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Use </a:t>
            </a:r>
            <a:r>
              <a:rPr lang="en-US" b="1" dirty="0" err="1"/>
              <a:t>isDigit</a:t>
            </a:r>
            <a:r>
              <a:rPr lang="en-US" b="1" dirty="0"/>
              <a:t>( ) </a:t>
            </a:r>
            <a:r>
              <a:rPr lang="en-US" dirty="0"/>
              <a:t>generic C function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Iterate through the characters in the buffer</a:t>
            </a:r>
          </a:p>
          <a:p>
            <a:pPr marL="342900" indent="-342900">
              <a:buFontTx/>
              <a:buChar char="-"/>
            </a:pPr>
            <a:r>
              <a:rPr lang="en-US" dirty="0"/>
              <a:t>Check if the current character is a number</a:t>
            </a:r>
          </a:p>
          <a:p>
            <a:pPr lvl="1" indent="0">
              <a:buNone/>
            </a:pPr>
            <a:r>
              <a:rPr lang="en-US" dirty="0"/>
              <a:t>        Set token type to </a:t>
            </a:r>
            <a:r>
              <a:rPr lang="en-US" b="1" dirty="0"/>
              <a:t>CONSTANT</a:t>
            </a:r>
          </a:p>
          <a:p>
            <a:pPr lvl="1" indent="0">
              <a:buNone/>
            </a:pPr>
            <a:r>
              <a:rPr lang="en-US" b="1" dirty="0"/>
              <a:t>        </a:t>
            </a:r>
            <a:r>
              <a:rPr lang="en-US" dirty="0"/>
              <a:t>Specify the type of constant</a:t>
            </a:r>
          </a:p>
          <a:p>
            <a:pPr marL="342900" indent="-342900">
              <a:buFontTx/>
              <a:buChar char="-"/>
            </a:pPr>
            <a:r>
              <a:rPr lang="en-US" dirty="0"/>
              <a:t>Next character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b="1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2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17929"/>
            <a:ext cx="10134600" cy="1288489"/>
          </a:xfrm>
        </p:spPr>
        <p:txBody>
          <a:bodyPr/>
          <a:lstStyle/>
          <a:p>
            <a:r>
              <a:rPr lang="en-US" dirty="0"/>
              <a:t>Detect String literals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461804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3024880-7259-F2A3-8CC4-5DCF3C645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722" y="1219188"/>
            <a:ext cx="4311725" cy="482265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CE20-4D4A-9BBA-F556-E3021979A3B9}"/>
              </a:ext>
            </a:extLst>
          </p:cNvPr>
          <p:cNvSpPr txBox="1">
            <a:spLocks/>
          </p:cNvSpPr>
          <p:nvPr/>
        </p:nvSpPr>
        <p:spPr>
          <a:xfrm>
            <a:off x="1028700" y="1750422"/>
            <a:ext cx="5520019" cy="423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Detect for an </a:t>
            </a:r>
            <a:r>
              <a:rPr lang="en-US" b="1" dirty="0"/>
              <a:t>alphabet</a:t>
            </a:r>
            <a:r>
              <a:rPr lang="en-US" dirty="0"/>
              <a:t> or </a:t>
            </a:r>
            <a:r>
              <a:rPr lang="en-US" b="1" dirty="0"/>
              <a:t>num</a:t>
            </a:r>
            <a:r>
              <a:rPr lang="en-US" dirty="0"/>
              <a:t> enclosed in  “ ”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 an array of type char to accumulate the following characters</a:t>
            </a:r>
          </a:p>
          <a:p>
            <a:pPr marL="342900" indent="-342900">
              <a:buFontTx/>
              <a:buChar char="-"/>
            </a:pPr>
            <a:r>
              <a:rPr lang="en-US" dirty="0"/>
              <a:t>Check if the current character is  </a:t>
            </a:r>
            <a:r>
              <a:rPr lang="en-US" b="1" dirty="0"/>
              <a:t>“ </a:t>
            </a:r>
          </a:p>
          <a:p>
            <a:pPr lvl="1" indent="0">
              <a:buNone/>
            </a:pPr>
            <a:r>
              <a:rPr lang="en-US" b="1" dirty="0"/>
              <a:t>      if</a:t>
            </a:r>
            <a:r>
              <a:rPr lang="en-US" dirty="0"/>
              <a:t>  </a:t>
            </a:r>
            <a:r>
              <a:rPr lang="en-US" b="1" dirty="0"/>
              <a:t>” </a:t>
            </a:r>
            <a:r>
              <a:rPr lang="en-US" dirty="0"/>
              <a:t>or </a:t>
            </a:r>
            <a:r>
              <a:rPr lang="en-US" b="1" dirty="0"/>
              <a:t>/</a:t>
            </a:r>
            <a:r>
              <a:rPr lang="en-US" dirty="0"/>
              <a:t> is not detected</a:t>
            </a:r>
          </a:p>
          <a:p>
            <a:pPr lvl="1" indent="0">
              <a:buNone/>
            </a:pPr>
            <a:r>
              <a:rPr lang="en-US" b="1" dirty="0"/>
              <a:t>	</a:t>
            </a:r>
            <a:r>
              <a:rPr lang="en-US" dirty="0"/>
              <a:t>Keep on adding the characters to the array</a:t>
            </a:r>
          </a:p>
          <a:p>
            <a:pPr lvl="1" indent="0">
              <a:buNone/>
            </a:pPr>
            <a:r>
              <a:rPr lang="en-US" b="1" dirty="0"/>
              <a:t>      else</a:t>
            </a:r>
          </a:p>
          <a:p>
            <a:pPr lvl="1" indent="0">
              <a:buNone/>
            </a:pPr>
            <a:r>
              <a:rPr lang="en-US" b="1" dirty="0"/>
              <a:t>	</a:t>
            </a:r>
            <a:r>
              <a:rPr lang="en-US" dirty="0"/>
              <a:t>Set the token type to STRING_LITERAL</a:t>
            </a:r>
          </a:p>
          <a:p>
            <a:pPr lvl="1" indent="0">
              <a:buNone/>
            </a:pPr>
            <a:r>
              <a:rPr lang="en-US" b="1" dirty="0"/>
              <a:t>	</a:t>
            </a:r>
            <a:r>
              <a:rPr lang="en-US" dirty="0"/>
              <a:t>Set the description text to the value in the array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Return token</a:t>
            </a:r>
          </a:p>
          <a:p>
            <a:pPr lvl="1" indent="0">
              <a:buNone/>
            </a:pPr>
            <a:endParaRPr lang="en-US" b="1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4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10134600" cy="1288489"/>
          </a:xfrm>
        </p:spPr>
        <p:txBody>
          <a:bodyPr/>
          <a:lstStyle/>
          <a:p>
            <a:r>
              <a:rPr lang="en-US" dirty="0"/>
              <a:t>Detect two character tokens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461804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8" name="Content Placeholder 7" descr="Text, chat or text message&#10;&#10;Description automatically generated">
            <a:extLst>
              <a:ext uri="{FF2B5EF4-FFF2-40B4-BE49-F238E27FC236}">
                <a16:creationId xmlns:a16="http://schemas.microsoft.com/office/drawing/2014/main" id="{23BB05AC-761E-8DB5-E9C8-A08AD66E5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600859"/>
            <a:ext cx="4318000" cy="3835400"/>
          </a:xfr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AEB1A49-75F4-2C64-B1EB-9E2EEC41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511959"/>
            <a:ext cx="5270500" cy="39243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3731E4-2F1B-C85A-155B-5347B7CC90CB}"/>
              </a:ext>
            </a:extLst>
          </p:cNvPr>
          <p:cNvSpPr txBox="1">
            <a:spLocks/>
          </p:cNvSpPr>
          <p:nvPr/>
        </p:nvSpPr>
        <p:spPr>
          <a:xfrm>
            <a:off x="1028700" y="1512497"/>
            <a:ext cx="10134600" cy="108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Scan current character</a:t>
            </a:r>
          </a:p>
          <a:p>
            <a:pPr marL="342900" indent="-342900">
              <a:buFontTx/>
              <a:buChar char="-"/>
            </a:pPr>
            <a:r>
              <a:rPr lang="en-US" dirty="0"/>
              <a:t>Check if the next meets the condition, then set token type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5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36" y="0"/>
            <a:ext cx="10134600" cy="1288489"/>
          </a:xfrm>
        </p:spPr>
        <p:txBody>
          <a:bodyPr/>
          <a:lstStyle/>
          <a:p>
            <a:r>
              <a:rPr lang="en-US" dirty="0"/>
              <a:t>Token count accumulator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B4196B0E-6968-625C-FC2B-6317FE90A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706" y="2586255"/>
            <a:ext cx="6982758" cy="262890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1DF3C-F07F-8F6F-DCF1-19AFABF758D3}"/>
              </a:ext>
            </a:extLst>
          </p:cNvPr>
          <p:cNvSpPr txBox="1">
            <a:spLocks/>
          </p:cNvSpPr>
          <p:nvPr/>
        </p:nvSpPr>
        <p:spPr>
          <a:xfrm>
            <a:off x="867336" y="1884594"/>
            <a:ext cx="3906370" cy="3088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Output the count of tokens detected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 an array of length 5 and type integer</a:t>
            </a:r>
          </a:p>
          <a:p>
            <a:pPr marL="342900" indent="-342900">
              <a:buFontTx/>
              <a:buChar char="-"/>
            </a:pPr>
            <a:r>
              <a:rPr lang="en-US" dirty="0"/>
              <a:t>Increment each array element according to the token type</a:t>
            </a:r>
          </a:p>
          <a:p>
            <a:pPr marL="342900" indent="-342900">
              <a:buFontTx/>
              <a:buChar char="-"/>
            </a:pPr>
            <a:r>
              <a:rPr lang="en-US" dirty="0"/>
              <a:t>Output the token counts</a:t>
            </a:r>
          </a:p>
          <a:p>
            <a:pPr lvl="1" indent="0">
              <a:buNone/>
            </a:pPr>
            <a:endParaRPr lang="en-US" b="1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635561-5EAC-0068-F2A3-AEA4F5C6F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59"/>
          <a:stretch/>
        </p:blipFill>
        <p:spPr>
          <a:xfrm>
            <a:off x="4773706" y="1526088"/>
            <a:ext cx="6982758" cy="7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4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10134600" cy="1288489"/>
          </a:xfrm>
        </p:spPr>
        <p:txBody>
          <a:bodyPr/>
          <a:lstStyle/>
          <a:p>
            <a:r>
              <a:rPr lang="en-US" dirty="0"/>
              <a:t>Comment handling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461804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08B2483-A955-BD48-0420-206F28EC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8521" y="424561"/>
            <a:ext cx="4034779" cy="600887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F54C-2A8D-80EB-71EE-623BCFE5ABB6}"/>
              </a:ext>
            </a:extLst>
          </p:cNvPr>
          <p:cNvSpPr txBox="1">
            <a:spLocks/>
          </p:cNvSpPr>
          <p:nvPr/>
        </p:nvSpPr>
        <p:spPr>
          <a:xfrm>
            <a:off x="1028700" y="1733275"/>
            <a:ext cx="50673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Handle different versions of comments</a:t>
            </a:r>
          </a:p>
          <a:p>
            <a:pPr marL="342900" indent="-342900">
              <a:buFontTx/>
              <a:buChar char="-"/>
            </a:pPr>
            <a:r>
              <a:rPr lang="en-US" dirty="0"/>
              <a:t>If a comment is detected, </a:t>
            </a:r>
            <a:r>
              <a:rPr lang="en-US" b="1" dirty="0"/>
              <a:t>skip</a:t>
            </a:r>
            <a:r>
              <a:rPr lang="en-US" dirty="0"/>
              <a:t> characters</a:t>
            </a:r>
          </a:p>
          <a:p>
            <a:pPr marL="342900" indent="-342900">
              <a:buFontTx/>
              <a:buChar char="-"/>
            </a:pPr>
            <a:r>
              <a:rPr lang="en-US" dirty="0"/>
              <a:t>Types of comments:-</a:t>
            </a:r>
          </a:p>
          <a:p>
            <a:pPr marL="617220" lvl="1" indent="-342900"/>
            <a:r>
              <a:rPr lang="en-US" dirty="0"/>
              <a:t>Inline comments</a:t>
            </a:r>
          </a:p>
          <a:p>
            <a:pPr lvl="1" indent="0">
              <a:buNone/>
            </a:pPr>
            <a:r>
              <a:rPr lang="en-US" dirty="0"/>
              <a:t>	Skip any stream of characters following ‘</a:t>
            </a:r>
            <a:r>
              <a:rPr lang="en-US" b="1" dirty="0"/>
              <a:t>//</a:t>
            </a:r>
            <a:r>
              <a:rPr lang="en-US" dirty="0"/>
              <a:t>’</a:t>
            </a:r>
          </a:p>
          <a:p>
            <a:pPr lvl="1" indent="0">
              <a:buNone/>
            </a:pPr>
            <a:r>
              <a:rPr lang="en-US" dirty="0"/>
              <a:t>	But stop End of the line or ‘\n’</a:t>
            </a:r>
          </a:p>
          <a:p>
            <a:pPr marL="617220" lvl="1" indent="-342900"/>
            <a:r>
              <a:rPr lang="en-US" dirty="0"/>
              <a:t>Block comments </a:t>
            </a:r>
          </a:p>
          <a:p>
            <a:pPr lvl="1" indent="0">
              <a:buNone/>
            </a:pPr>
            <a:r>
              <a:rPr lang="en-US" dirty="0"/>
              <a:t>	Skip any stream of characters following ‘</a:t>
            </a:r>
            <a:r>
              <a:rPr lang="en-US" b="1" dirty="0"/>
              <a:t>/*</a:t>
            </a:r>
            <a:r>
              <a:rPr lang="en-US" dirty="0"/>
              <a:t>’ till set of  ‘</a:t>
            </a:r>
            <a:r>
              <a:rPr lang="en-US" b="1" dirty="0"/>
              <a:t>*/</a:t>
            </a:r>
            <a:r>
              <a:rPr lang="en-US" dirty="0"/>
              <a:t>’ is detected </a:t>
            </a:r>
          </a:p>
          <a:p>
            <a:pPr lvl="1" indent="0">
              <a:buNone/>
            </a:pPr>
            <a:r>
              <a:rPr lang="en-US" dirty="0"/>
              <a:t>	Multiple-line comment handling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3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73315"/>
            <a:ext cx="10134600" cy="1288489"/>
          </a:xfrm>
        </p:spPr>
        <p:txBody>
          <a:bodyPr/>
          <a:lstStyle/>
          <a:p>
            <a:r>
              <a:rPr lang="en-US" dirty="0"/>
              <a:t>Error handling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461804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F54C-2A8D-80EB-71EE-623BCFE5ABB6}"/>
              </a:ext>
            </a:extLst>
          </p:cNvPr>
          <p:cNvSpPr txBox="1">
            <a:spLocks/>
          </p:cNvSpPr>
          <p:nvPr/>
        </p:nvSpPr>
        <p:spPr>
          <a:xfrm>
            <a:off x="1028701" y="1859439"/>
            <a:ext cx="4978400" cy="288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System Font Regular"/>
              <a:buChar char="-"/>
            </a:pPr>
            <a:r>
              <a:rPr lang="en-US" dirty="0"/>
              <a:t>Uses </a:t>
            </a:r>
            <a:r>
              <a:rPr lang="en-US" b="1" dirty="0"/>
              <a:t>line</a:t>
            </a:r>
            <a:r>
              <a:rPr lang="en-US" dirty="0"/>
              <a:t> and </a:t>
            </a:r>
            <a:r>
              <a:rPr lang="en-US" b="1" dirty="0"/>
              <a:t>column</a:t>
            </a:r>
            <a:r>
              <a:rPr lang="en-US" dirty="0"/>
              <a:t> of the current character</a:t>
            </a:r>
          </a:p>
          <a:p>
            <a:pPr marL="342900" indent="-342900">
              <a:buFont typeface="System Font Regular"/>
              <a:buChar char="-"/>
            </a:pPr>
            <a:r>
              <a:rPr lang="en-US" dirty="0"/>
              <a:t>Takes in the specific error message</a:t>
            </a:r>
          </a:p>
          <a:p>
            <a:pPr marL="342900" indent="-342900">
              <a:buFont typeface="System Font Regular"/>
              <a:buChar char="-"/>
            </a:pPr>
            <a:r>
              <a:rPr lang="en-US" dirty="0"/>
              <a:t>Check if the arguments are met</a:t>
            </a:r>
          </a:p>
          <a:p>
            <a:pPr marL="617220" lvl="1" indent="-342900">
              <a:buFont typeface="System Font Regular"/>
              <a:buChar char="-"/>
            </a:pPr>
            <a:r>
              <a:rPr lang="en-US" dirty="0"/>
              <a:t>Outputs the error message</a:t>
            </a:r>
          </a:p>
          <a:p>
            <a:pPr marL="617220" lvl="1" indent="-342900">
              <a:buFont typeface="System Font Regular"/>
              <a:buChar char="-"/>
            </a:pPr>
            <a:r>
              <a:rPr lang="en-US" dirty="0"/>
              <a:t>Output a new line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77D2F021-6F98-592C-9005-1478EA72A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776" y="1859439"/>
            <a:ext cx="4978400" cy="2984500"/>
          </a:xfrm>
        </p:spPr>
      </p:pic>
    </p:spTree>
    <p:extLst>
      <p:ext uri="{BB962C8B-B14F-4D97-AF65-F5344CB8AC3E}">
        <p14:creationId xmlns:p14="http://schemas.microsoft.com/office/powerpoint/2010/main" val="313316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26894"/>
            <a:ext cx="10134600" cy="1288489"/>
          </a:xfrm>
        </p:spPr>
        <p:txBody>
          <a:bodyPr/>
          <a:lstStyle/>
          <a:p>
            <a:r>
              <a:rPr lang="en-US" dirty="0"/>
              <a:t>Program Versions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428367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/>
              <a:t>Standard input version</a:t>
            </a:r>
          </a:p>
          <a:p>
            <a:pPr marL="457200" indent="-457200">
              <a:buAutoNum type="arabicPeriod"/>
            </a:pPr>
            <a:r>
              <a:rPr lang="en-US" dirty="0"/>
              <a:t>Debugging Version </a:t>
            </a:r>
          </a:p>
          <a:p>
            <a:pPr marL="457200" indent="-457200">
              <a:buAutoNum type="arabicPeriod"/>
            </a:pPr>
            <a:r>
              <a:rPr lang="en-US" dirty="0"/>
              <a:t>Run from a default file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0505D1DF-DC11-990C-C6D4-E379F697A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993917"/>
            <a:ext cx="7378700" cy="2959100"/>
          </a:xfrm>
        </p:spPr>
      </p:pic>
    </p:spTree>
    <p:extLst>
      <p:ext uri="{BB962C8B-B14F-4D97-AF65-F5344CB8AC3E}">
        <p14:creationId xmlns:p14="http://schemas.microsoft.com/office/powerpoint/2010/main" val="221177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98250"/>
            <a:ext cx="10134600" cy="1288489"/>
          </a:xfrm>
        </p:spPr>
        <p:txBody>
          <a:bodyPr/>
          <a:lstStyle/>
          <a:p>
            <a:r>
              <a:rPr lang="en-US" dirty="0"/>
              <a:t>Basic Arithmetic Operations samples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090239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A92062B-AB33-2130-F55A-29DEF0DB2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750" y="3793401"/>
            <a:ext cx="3810000" cy="2171700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BA6C160-F3AB-B3DC-4571-69FCAD52B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1243111"/>
            <a:ext cx="4279900" cy="2019300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F49E24-F6BA-9EC0-F423-468FF9B69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997" y="1140850"/>
            <a:ext cx="4930104" cy="53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5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98250"/>
            <a:ext cx="10134600" cy="1288489"/>
          </a:xfrm>
        </p:spPr>
        <p:txBody>
          <a:bodyPr/>
          <a:lstStyle/>
          <a:p>
            <a:r>
              <a:rPr lang="en-US" dirty="0"/>
              <a:t>Basic Arithmetic Operations samples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090239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395D-95A1-2EFC-5032-9B37E85C621F}"/>
              </a:ext>
            </a:extLst>
          </p:cNvPr>
          <p:cNvSpPr txBox="1">
            <a:spLocks/>
          </p:cNvSpPr>
          <p:nvPr/>
        </p:nvSpPr>
        <p:spPr>
          <a:xfrm>
            <a:off x="1028700" y="952824"/>
            <a:ext cx="5067300" cy="530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E9E1E-EA64-A45D-2096-88E3A94A5EAA}"/>
              </a:ext>
            </a:extLst>
          </p:cNvPr>
          <p:cNvSpPr txBox="1"/>
          <p:nvPr/>
        </p:nvSpPr>
        <p:spPr>
          <a:xfrm>
            <a:off x="7928090" y="4925811"/>
            <a:ext cx="418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Prompt ( ‘ // ‘ )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347B00-5B68-61B1-841C-80005CA0B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14" r="8237"/>
          <a:stretch/>
        </p:blipFill>
        <p:spPr>
          <a:xfrm>
            <a:off x="6147174" y="5373939"/>
            <a:ext cx="5652174" cy="1124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EBE0F5-A54C-B77D-F6B6-1C81C1809D3A}"/>
              </a:ext>
            </a:extLst>
          </p:cNvPr>
          <p:cNvSpPr txBox="1"/>
          <p:nvPr/>
        </p:nvSpPr>
        <p:spPr>
          <a:xfrm>
            <a:off x="7989503" y="1042425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7968853-0AEC-41DE-CB26-DB0804806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459571"/>
            <a:ext cx="4584700" cy="3377346"/>
          </a:xfrm>
          <a:prstGeom prst="rect">
            <a:avLst/>
          </a:prstGeom>
        </p:spPr>
      </p:pic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80F8A5AF-02C1-2E56-169F-5E8F6DC84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5574" y="1644834"/>
            <a:ext cx="5405560" cy="4281421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240E51-E8D4-6E65-D010-45B89583D7D6}"/>
              </a:ext>
            </a:extLst>
          </p:cNvPr>
          <p:cNvSpPr txBox="1"/>
          <p:nvPr/>
        </p:nvSpPr>
        <p:spPr>
          <a:xfrm>
            <a:off x="1874616" y="112609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191172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7503-A064-0481-185B-97A95699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70079"/>
            <a:ext cx="10134600" cy="128848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3C01-268A-4E7B-4B95-E7B18063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6784211" cy="422601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/>
              <a:t>Compiler</a:t>
            </a:r>
            <a:r>
              <a:rPr lang="en-US" dirty="0"/>
              <a:t>: a program that changes a code into a machine-understandable format </a:t>
            </a:r>
          </a:p>
          <a:p>
            <a:pPr marL="342900" indent="-342900">
              <a:buFontTx/>
              <a:buChar char="-"/>
            </a:pPr>
            <a:r>
              <a:rPr lang="en-US" dirty="0"/>
              <a:t>Think of it as a </a:t>
            </a:r>
            <a:r>
              <a:rPr lang="en-US" b="1" dirty="0"/>
              <a:t>translator </a:t>
            </a:r>
            <a:r>
              <a:rPr lang="en-US" dirty="0"/>
              <a:t>from your code into the machine</a:t>
            </a:r>
          </a:p>
          <a:p>
            <a:pPr marL="342900" indent="-342900">
              <a:buFontTx/>
              <a:buChar char="-"/>
            </a:pPr>
            <a:r>
              <a:rPr lang="en-US" dirty="0"/>
              <a:t>This means reading through each character of the entire file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Consisted of different parts and stages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Let’s evaluate a simple C expression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10" name="Picture 9" descr="Screen Shot 2018-08-23 at 12.50.36 PM.png">
            <a:extLst>
              <a:ext uri="{FF2B5EF4-FFF2-40B4-BE49-F238E27FC236}">
                <a16:creationId xmlns:a16="http://schemas.microsoft.com/office/drawing/2014/main" id="{5ECF5320-BCB6-9DEA-3ABA-6F0E583A6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38" y="278606"/>
            <a:ext cx="4132910" cy="6300787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AF7F702-5465-F010-C7A6-10C9E0FB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405512"/>
            <a:ext cx="4013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5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7503-A064-0481-185B-97A9569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797DCEF-401F-1A66-63C5-62E8BAF6F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0018" y="1785258"/>
            <a:ext cx="3484599" cy="111374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466CA4-10C2-1C95-C31B-B9B51AE17FD7}"/>
              </a:ext>
            </a:extLst>
          </p:cNvPr>
          <p:cNvSpPr txBox="1">
            <a:spLocks/>
          </p:cNvSpPr>
          <p:nvPr/>
        </p:nvSpPr>
        <p:spPr>
          <a:xfrm>
            <a:off x="1028700" y="2161903"/>
            <a:ext cx="5706951" cy="422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The main parts of a compiler are </a:t>
            </a:r>
            <a:r>
              <a:rPr lang="en-US" dirty="0" err="1"/>
              <a:t>lexer</a:t>
            </a:r>
            <a:r>
              <a:rPr lang="en-US" dirty="0"/>
              <a:t> and parser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Lexer</a:t>
            </a:r>
            <a:r>
              <a:rPr lang="en-US" dirty="0"/>
              <a:t> converts every character or group of characters into specific tokens</a:t>
            </a:r>
          </a:p>
          <a:p>
            <a:pPr marL="342900" indent="-342900">
              <a:buFontTx/>
              <a:buChar char="-"/>
            </a:pPr>
            <a:r>
              <a:rPr lang="en-US" dirty="0"/>
              <a:t>Parser analyzes the syntax in which the tokens are ordered </a:t>
            </a:r>
          </a:p>
          <a:p>
            <a:pPr marL="342900" indent="-342900">
              <a:buFontTx/>
              <a:buChar char="-"/>
            </a:pPr>
            <a:r>
              <a:rPr lang="en-US" dirty="0"/>
              <a:t>Lexical analysis is the basic process, we can’t be overlapping with parsing syntax</a:t>
            </a:r>
          </a:p>
          <a:p>
            <a:pPr marL="891540" lvl="3" indent="-342900">
              <a:buFontTx/>
              <a:buChar char="-"/>
            </a:pPr>
            <a:endParaRPr lang="en-US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49B260FB-CD43-9AC6-271D-F16335E0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18" y="3117361"/>
            <a:ext cx="3484599" cy="21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48785"/>
            <a:ext cx="10134600" cy="1288489"/>
          </a:xfrm>
        </p:spPr>
        <p:txBody>
          <a:bodyPr/>
          <a:lstStyle/>
          <a:p>
            <a:r>
              <a:rPr lang="en-US" dirty="0"/>
              <a:t>C – lexical grammar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811536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Standard C grammar contains few token types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These token types can further be specified 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AE1ACB-DCE3-0A3D-95B7-B3B7A14D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884394"/>
            <a:ext cx="5222031" cy="262222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EF3F3-EFF6-A64F-B302-C11B93AD3DEA}"/>
              </a:ext>
            </a:extLst>
          </p:cNvPr>
          <p:cNvSpPr txBox="1"/>
          <p:nvPr/>
        </p:nvSpPr>
        <p:spPr>
          <a:xfrm>
            <a:off x="5787342" y="62734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B1B73-B480-A7E0-1673-D4D6C4D8EE07}"/>
              </a:ext>
            </a:extLst>
          </p:cNvPr>
          <p:cNvSpPr txBox="1"/>
          <p:nvPr/>
        </p:nvSpPr>
        <p:spPr>
          <a:xfrm>
            <a:off x="1028700" y="6088812"/>
            <a:ext cx="801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https://learn.microsoft.com/en-us/cpp/c-language/lexical-grammar?view=msvc-170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0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Define the standard C token types</a:t>
            </a:r>
          </a:p>
          <a:p>
            <a:pPr marL="342900" indent="-342900">
              <a:buFontTx/>
              <a:buChar char="-"/>
            </a:pPr>
            <a:r>
              <a:rPr lang="en-US" dirty="0"/>
              <a:t>Implement with an enumerated list, (indexed list)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8F32E7D-E8F4-8D98-1F0A-9FA9B3ECF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3429000"/>
            <a:ext cx="4700768" cy="2313544"/>
          </a:xfrm>
        </p:spPr>
      </p:pic>
    </p:spTree>
    <p:extLst>
      <p:ext uri="{BB962C8B-B14F-4D97-AF65-F5344CB8AC3E}">
        <p14:creationId xmlns:p14="http://schemas.microsoft.com/office/powerpoint/2010/main" val="332034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66708"/>
            <a:ext cx="10134600" cy="1288489"/>
          </a:xfrm>
        </p:spPr>
        <p:txBody>
          <a:bodyPr/>
          <a:lstStyle/>
          <a:p>
            <a:r>
              <a:rPr lang="en-US" dirty="0"/>
              <a:t>Token structure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733275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Define struct to handle the data of tokens</a:t>
            </a:r>
          </a:p>
          <a:p>
            <a:pPr marL="342900" indent="-342900">
              <a:buFontTx/>
              <a:buChar char="-"/>
            </a:pPr>
            <a:r>
              <a:rPr lang="en-US" dirty="0"/>
              <a:t>Value</a:t>
            </a:r>
          </a:p>
          <a:p>
            <a:pPr marL="617220" lvl="1" indent="-342900"/>
            <a:r>
              <a:rPr lang="en-US" dirty="0"/>
              <a:t>Int – for numerical values</a:t>
            </a:r>
          </a:p>
          <a:p>
            <a:pPr marL="617220" lvl="1" indent="-342900"/>
            <a:r>
              <a:rPr lang="en-US" dirty="0"/>
              <a:t>Char – for labels</a:t>
            </a:r>
          </a:p>
          <a:p>
            <a:pPr marL="342900" indent="-342900">
              <a:buFontTx/>
              <a:buChar char="-"/>
            </a:pPr>
            <a:r>
              <a:rPr lang="en-US" dirty="0"/>
              <a:t>Token Type</a:t>
            </a:r>
          </a:p>
          <a:p>
            <a:pPr marL="342900" indent="-342900">
              <a:buFontTx/>
              <a:buChar char="-"/>
            </a:pPr>
            <a:r>
              <a:rPr lang="en-US" dirty="0"/>
              <a:t>Error module (For the next part of the compiler)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E5144231-5F63-5837-D5F1-1600C9F5A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4230692"/>
            <a:ext cx="8267700" cy="2260600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01ED011-CB54-ABAA-DC3A-C6009E08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0" y="1010952"/>
            <a:ext cx="3175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6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50838"/>
            <a:ext cx="10134600" cy="1288489"/>
          </a:xfrm>
        </p:spPr>
        <p:txBody>
          <a:bodyPr/>
          <a:lstStyle/>
          <a:p>
            <a:r>
              <a:rPr lang="en-US" dirty="0"/>
              <a:t>Input buffer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2002970"/>
            <a:ext cx="10134600" cy="398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Input buffer </a:t>
            </a:r>
          </a:p>
          <a:p>
            <a:pPr marL="342900" indent="-342900">
              <a:buFontTx/>
              <a:buChar char="-"/>
            </a:pPr>
            <a:r>
              <a:rPr lang="en-US" dirty="0"/>
              <a:t>Take the input and store it in intermediary</a:t>
            </a:r>
          </a:p>
          <a:p>
            <a:pPr marL="342900" indent="-342900">
              <a:buFontTx/>
              <a:buChar char="-"/>
            </a:pPr>
            <a:r>
              <a:rPr lang="en-US" dirty="0"/>
              <a:t>Helpful for optimal resource use and debugging errors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lvl="6" indent="0">
              <a:buNone/>
            </a:pPr>
            <a:endParaRPr lang="en-US" dirty="0"/>
          </a:p>
          <a:p>
            <a:pPr marL="3314700" lvl="6" indent="-342900">
              <a:buFontTx/>
              <a:buChar char="-"/>
            </a:pPr>
            <a:endParaRPr lang="en-US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F103ACA-6CAC-2091-C0A5-8CD7230DC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3755879"/>
            <a:ext cx="6731000" cy="1181100"/>
          </a:xfr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0A621478-3CEF-A6A7-E18B-AFD65A03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120" y="2084105"/>
            <a:ext cx="3594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10134600" cy="1288489"/>
          </a:xfrm>
        </p:spPr>
        <p:txBody>
          <a:bodyPr/>
          <a:lstStyle/>
          <a:p>
            <a:r>
              <a:rPr lang="en-US" dirty="0"/>
              <a:t>Input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461804"/>
            <a:ext cx="10134600" cy="452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8A93A-D1EB-6F69-CB7E-36041D8F9448}"/>
              </a:ext>
            </a:extLst>
          </p:cNvPr>
          <p:cNvSpPr txBox="1"/>
          <p:nvPr/>
        </p:nvSpPr>
        <p:spPr>
          <a:xfrm>
            <a:off x="653143" y="1461804"/>
            <a:ext cx="4470399" cy="4657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Divide the raw code into lines, columns (grammar equivalent for words), characters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Make a next character function that checks whether a newline is detected or which column and position the cursor is at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I didn’t use regex matching rather evaluated each character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Will need a finite state to detect tokens</a:t>
            </a:r>
          </a:p>
        </p:txBody>
      </p:sp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1438ECF8-9CD5-AE39-A580-87852E350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118" y="1854887"/>
            <a:ext cx="6591300" cy="3403600"/>
          </a:xfrm>
        </p:spPr>
      </p:pic>
    </p:spTree>
    <p:extLst>
      <p:ext uri="{BB962C8B-B14F-4D97-AF65-F5344CB8AC3E}">
        <p14:creationId xmlns:p14="http://schemas.microsoft.com/office/powerpoint/2010/main" val="26524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3BA-9A0D-5ED4-8249-1CB2C1B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53788"/>
            <a:ext cx="10134600" cy="1288489"/>
          </a:xfrm>
        </p:spPr>
        <p:txBody>
          <a:bodyPr/>
          <a:lstStyle/>
          <a:p>
            <a:r>
              <a:rPr lang="en-US" dirty="0"/>
              <a:t>Next character ( 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0E00B2-2722-C8E9-2AA8-2915742E7F02}"/>
              </a:ext>
            </a:extLst>
          </p:cNvPr>
          <p:cNvSpPr txBox="1">
            <a:spLocks/>
          </p:cNvSpPr>
          <p:nvPr/>
        </p:nvSpPr>
        <p:spPr>
          <a:xfrm>
            <a:off x="1028700" y="1545820"/>
            <a:ext cx="4675414" cy="423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Iterate through the characters in the buffer</a:t>
            </a:r>
          </a:p>
          <a:p>
            <a:pPr marL="342900" indent="-342900">
              <a:buFontTx/>
              <a:buChar char="-"/>
            </a:pPr>
            <a:r>
              <a:rPr lang="en-US" dirty="0"/>
              <a:t>Return the next character to analyze</a:t>
            </a:r>
          </a:p>
          <a:p>
            <a:pPr marL="342900" indent="-342900">
              <a:buFontTx/>
              <a:buChar char="-"/>
            </a:pPr>
            <a:r>
              <a:rPr lang="en-US" dirty="0"/>
              <a:t>Check if  a new line is detected</a:t>
            </a:r>
          </a:p>
          <a:p>
            <a:pPr lvl="1" indent="0">
              <a:buNone/>
            </a:pPr>
            <a:r>
              <a:rPr lang="en-US" dirty="0"/>
              <a:t>       Increment </a:t>
            </a:r>
            <a:r>
              <a:rPr lang="en-US" b="1" dirty="0"/>
              <a:t>Line</a:t>
            </a:r>
            <a:r>
              <a:rPr lang="en-US" dirty="0"/>
              <a:t> by 1</a:t>
            </a:r>
          </a:p>
          <a:p>
            <a:pPr lvl="1" indent="0">
              <a:buNone/>
            </a:pPr>
            <a:r>
              <a:rPr lang="en-US" dirty="0"/>
              <a:t>       Set </a:t>
            </a:r>
            <a:r>
              <a:rPr lang="en-US" b="1" dirty="0"/>
              <a:t>Column</a:t>
            </a:r>
            <a:r>
              <a:rPr lang="en-US" dirty="0"/>
              <a:t> to 0</a:t>
            </a:r>
          </a:p>
          <a:p>
            <a:pPr marL="342900" indent="-342900">
              <a:buFontTx/>
              <a:buChar char="-"/>
            </a:pPr>
            <a:r>
              <a:rPr lang="en-US" dirty="0"/>
              <a:t>Check if it is the End of the file</a:t>
            </a:r>
          </a:p>
          <a:p>
            <a:pPr lvl="1" indent="0">
              <a:buNone/>
            </a:pPr>
            <a:r>
              <a:rPr lang="en-US" dirty="0"/>
              <a:t>        Output final analysis</a:t>
            </a:r>
          </a:p>
          <a:p>
            <a:pPr marL="342900" indent="-342900">
              <a:buFontTx/>
              <a:buChar char="-"/>
            </a:pPr>
            <a:r>
              <a:rPr lang="en-US" dirty="0"/>
              <a:t>Terminate the program</a:t>
            </a:r>
          </a:p>
          <a:p>
            <a:pPr lvl="1" indent="0">
              <a:buNone/>
            </a:pPr>
            <a:r>
              <a:rPr lang="en-US" dirty="0"/>
              <a:t>   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7BF1DD3-6EE9-93FA-71A7-DC4174D9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335"/>
          <a:stretch/>
        </p:blipFill>
        <p:spPr>
          <a:xfrm>
            <a:off x="5831351" y="1512498"/>
            <a:ext cx="5680292" cy="3968750"/>
          </a:xfrm>
        </p:spPr>
      </p:pic>
    </p:spTree>
    <p:extLst>
      <p:ext uri="{BB962C8B-B14F-4D97-AF65-F5344CB8AC3E}">
        <p14:creationId xmlns:p14="http://schemas.microsoft.com/office/powerpoint/2010/main" val="386488965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17145</TotalTime>
  <Words>602</Words>
  <Application>Microsoft Macintosh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Bembo</vt:lpstr>
      <vt:lpstr>System Font Regular</vt:lpstr>
      <vt:lpstr>AdornVTI</vt:lpstr>
      <vt:lpstr>Honors Project  Lexical Analyzer in c</vt:lpstr>
      <vt:lpstr>Overview</vt:lpstr>
      <vt:lpstr>Overview</vt:lpstr>
      <vt:lpstr>C – lexical grammar</vt:lpstr>
      <vt:lpstr>Steps taken</vt:lpstr>
      <vt:lpstr>Token structure </vt:lpstr>
      <vt:lpstr>Input buffer</vt:lpstr>
      <vt:lpstr>Input processing</vt:lpstr>
      <vt:lpstr>Next character ( )</vt:lpstr>
      <vt:lpstr> Detect Constants</vt:lpstr>
      <vt:lpstr>Detect String literals</vt:lpstr>
      <vt:lpstr>Detect two character tokens</vt:lpstr>
      <vt:lpstr>Token count accumulator</vt:lpstr>
      <vt:lpstr>Comment handling </vt:lpstr>
      <vt:lpstr>Error handling </vt:lpstr>
      <vt:lpstr>Program Versions</vt:lpstr>
      <vt:lpstr>Basic Arithmetic Operations samples</vt:lpstr>
      <vt:lpstr>Basic Arithmetic Operations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Honors Project Lexical Analyzer in c</dc:title>
  <dc:creator>Merkebu, Bemnet Tesera</dc:creator>
  <cp:lastModifiedBy>Merkebu, Bemnet</cp:lastModifiedBy>
  <cp:revision>3</cp:revision>
  <dcterms:created xsi:type="dcterms:W3CDTF">2023-03-02T17:37:22Z</dcterms:created>
  <dcterms:modified xsi:type="dcterms:W3CDTF">2023-04-14T16:16:19Z</dcterms:modified>
</cp:coreProperties>
</file>