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aleway Thin"/>
      <p:regular r:id="rId22"/>
      <p:bold r:id="rId23"/>
      <p:italic r:id="rId24"/>
      <p:boldItalic r:id="rId25"/>
    </p:embeddedFont>
    <p:embeddedFont>
      <p:font typeface="Varela Round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alewayThin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alewayThin-italic.fntdata"/><Relationship Id="rId23" Type="http://schemas.openxmlformats.org/officeDocument/2006/relationships/font" Target="fonts/RalewayThi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VarelaRound-regular.fntdata"/><Relationship Id="rId25" Type="http://schemas.openxmlformats.org/officeDocument/2006/relationships/font" Target="fonts/RalewayTh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849fe79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849fe79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a08ffbb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a08ffbb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a08ffbb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a08ffbb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a08ffbbe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a08ffbbe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80e52bd8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480e52bd8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a08ffbbe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a08ffbbe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08ffbbe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a08ffbbe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a08ffbbe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a08ffbbe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.wikipedia.org/wiki/Test_driven_development#:~:text=Test%2DDriven%20Development%20(TDD),en%20remaniant%20le%20code%20continuellement.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rketplace.visualstudio.com/items?itemName=MS-vsliveshare.vsliveshare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6C6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759350" y="1979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Dojo</a:t>
            </a:r>
            <a:endParaRPr/>
          </a:p>
        </p:txBody>
      </p:sp>
      <p:sp>
        <p:nvSpPr>
          <p:cNvPr id="127" name="Google Shape;127;p26"/>
          <p:cNvSpPr txBox="1"/>
          <p:nvPr>
            <p:ph idx="2" type="title"/>
          </p:nvPr>
        </p:nvSpPr>
        <p:spPr>
          <a:xfrm>
            <a:off x="3036450" y="3454275"/>
            <a:ext cx="3071100" cy="634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</a:t>
            </a:r>
            <a:endParaRPr/>
          </a:p>
        </p:txBody>
      </p:sp>
      <p:pic>
        <p:nvPicPr>
          <p:cNvPr descr="_MG_8468.jpg"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098" y="1125275"/>
            <a:ext cx="2467474" cy="16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Vocabulaire</a:t>
            </a:r>
            <a:endParaRPr/>
          </a:p>
        </p:txBody>
      </p:sp>
      <p:sp>
        <p:nvSpPr>
          <p:cNvPr id="134" name="Google Shape;134;p2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 txBox="1"/>
          <p:nvPr>
            <p:ph idx="2" type="title"/>
          </p:nvPr>
        </p:nvSpPr>
        <p:spPr>
          <a:xfrm>
            <a:off x="1184175" y="2820825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Dojo</a:t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1150700" y="3417775"/>
            <a:ext cx="72693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scène, le lieu des réjouissance, l’état d’esprit.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Principe : coder, jeter, recommencer.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→ </a:t>
            </a:r>
            <a:r>
              <a:rPr lang="fr" sz="1800"/>
              <a:t>Acquérir</a:t>
            </a:r>
            <a:r>
              <a:rPr lang="fr" sz="1800"/>
              <a:t> les bons </a:t>
            </a:r>
            <a:r>
              <a:rPr lang="fr" sz="1800"/>
              <a:t>réflexes</a:t>
            </a:r>
            <a:endParaRPr sz="1800"/>
          </a:p>
        </p:txBody>
      </p:sp>
      <p:sp>
        <p:nvSpPr>
          <p:cNvPr id="137" name="Google Shape;137;p27"/>
          <p:cNvSpPr txBox="1"/>
          <p:nvPr>
            <p:ph idx="2" type="title"/>
          </p:nvPr>
        </p:nvSpPr>
        <p:spPr>
          <a:xfrm>
            <a:off x="1184175" y="839625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Kata</a:t>
            </a:r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1135950" y="1436575"/>
            <a:ext cx="7608600" cy="16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Problème à résoudre via l’écriture d’un programme.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(mouvement à pratiquer de manière répétitive, jusqu’à atteindre la </a:t>
            </a:r>
            <a:r>
              <a:rPr lang="fr" sz="1800"/>
              <a:t>maîtrise</a:t>
            </a:r>
            <a:r>
              <a:rPr lang="fr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Rôles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/>
        </p:nvSpPr>
        <p:spPr>
          <a:xfrm>
            <a:off x="1095050" y="974100"/>
            <a:ext cx="687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/>
              <a:t>Pilote :</a:t>
            </a:r>
            <a:r>
              <a:rPr lang="fr" sz="1800"/>
              <a:t> </a:t>
            </a:r>
            <a:r>
              <a:rPr b="1" lang="fr" sz="1800"/>
              <a:t>Il est chargé d’écrire le code</a:t>
            </a:r>
            <a:r>
              <a:rPr lang="fr" sz="1800"/>
              <a:t> et de discuter avec son co-pilote pour s’approcher d’une solution au Kata.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/>
              <a:t>Co-pilote :</a:t>
            </a:r>
            <a:r>
              <a:rPr lang="fr" sz="1800"/>
              <a:t> Il conseille le pilote pour aller vers une solution. </a:t>
            </a:r>
            <a:r>
              <a:rPr b="1" lang="fr" sz="1800"/>
              <a:t>Il n’écrit rien</a:t>
            </a:r>
            <a:r>
              <a:rPr lang="fr" sz="1800"/>
              <a:t> (avant d’être pilote lui-même)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/>
              <a:t>Autres membres :</a:t>
            </a:r>
            <a:r>
              <a:rPr lang="fr" sz="1800"/>
              <a:t> Ils cherchent par des </a:t>
            </a:r>
            <a:r>
              <a:rPr lang="fr" sz="1800"/>
              <a:t>ressources</a:t>
            </a:r>
            <a:r>
              <a:rPr lang="fr" sz="1800"/>
              <a:t> utiles à la résolution du Kata.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2860500" y="1995025"/>
            <a:ext cx="1166100" cy="31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2860500" y="2312425"/>
            <a:ext cx="1166100" cy="31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2860500" y="2629825"/>
            <a:ext cx="1166100" cy="317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3" name="Google Shape;153;p2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Règles</a:t>
            </a:r>
            <a:endParaRPr/>
          </a:p>
        </p:txBody>
      </p:sp>
      <p:sp>
        <p:nvSpPr>
          <p:cNvPr id="154" name="Google Shape;154;p2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/>
        </p:nvSpPr>
        <p:spPr>
          <a:xfrm>
            <a:off x="1095050" y="974100"/>
            <a:ext cx="76497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Équipes</a:t>
            </a:r>
            <a:r>
              <a:rPr lang="fr" sz="1800"/>
              <a:t> de </a:t>
            </a:r>
            <a:r>
              <a:rPr b="1" lang="fr" sz="1800"/>
              <a:t>3 à 6</a:t>
            </a:r>
            <a:r>
              <a:rPr b="1" lang="fr" sz="1800"/>
              <a:t> personnes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Rotation des rôles toutes les </a:t>
            </a:r>
            <a:r>
              <a:rPr b="1" lang="fr" sz="1800"/>
              <a:t>3 ou 5 minutes</a:t>
            </a:r>
            <a:br>
              <a:rPr lang="fr" sz="1800"/>
            </a:br>
            <a:br>
              <a:rPr lang="fr" sz="1800"/>
            </a:br>
            <a:br>
              <a:rPr lang="fr" sz="1800"/>
            </a:br>
            <a:br>
              <a:rPr lang="fr" sz="1800"/>
            </a:br>
            <a:br>
              <a:rPr lang="fr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Dès qu’un membre ne comprend pas, il s’écrit “STOP”. </a:t>
            </a:r>
            <a:r>
              <a:rPr b="1" lang="fr" sz="1800"/>
              <a:t>Le chrono s’arrête immédiatement et on prend le temps d’expliquer. </a:t>
            </a:r>
            <a:r>
              <a:rPr lang="fr" sz="1800"/>
              <a:t>On re-</a:t>
            </a:r>
            <a:r>
              <a:rPr lang="fr" sz="1800"/>
              <a:t>démarre</a:t>
            </a:r>
            <a:r>
              <a:rPr lang="fr" sz="1800"/>
              <a:t> le chrono </a:t>
            </a:r>
            <a:r>
              <a:rPr b="1" lang="fr" sz="1800"/>
              <a:t>dès que tout est clair pour tout le monde</a:t>
            </a:r>
            <a:r>
              <a:rPr lang="fr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 sz="1800"/>
              <a:t>Pas de distractions</a:t>
            </a:r>
            <a:r>
              <a:rPr lang="fr" sz="1800"/>
              <a:t> (notifs, etc…).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29"/>
          <p:cNvSpPr txBox="1"/>
          <p:nvPr/>
        </p:nvSpPr>
        <p:spPr>
          <a:xfrm>
            <a:off x="2915300" y="1922350"/>
            <a:ext cx="12810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Pierre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Paulette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Jacques</a:t>
            </a:r>
            <a:endParaRPr sz="1800"/>
          </a:p>
        </p:txBody>
      </p:sp>
      <p:sp>
        <p:nvSpPr>
          <p:cNvPr id="157" name="Google Shape;157;p29"/>
          <p:cNvSpPr/>
          <p:nvPr/>
        </p:nvSpPr>
        <p:spPr>
          <a:xfrm>
            <a:off x="4994100" y="1995025"/>
            <a:ext cx="1166100" cy="31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4994100" y="2312425"/>
            <a:ext cx="1166100" cy="31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4994100" y="2629825"/>
            <a:ext cx="1166100" cy="317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5048900" y="1922350"/>
            <a:ext cx="12810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Jacques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Pierre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</a:t>
            </a:r>
            <a:r>
              <a:rPr lang="fr" sz="1800"/>
              <a:t>ulette</a:t>
            </a:r>
            <a:endParaRPr sz="1800"/>
          </a:p>
        </p:txBody>
      </p:sp>
      <p:sp>
        <p:nvSpPr>
          <p:cNvPr id="161" name="Google Shape;161;p29"/>
          <p:cNvSpPr txBox="1"/>
          <p:nvPr/>
        </p:nvSpPr>
        <p:spPr>
          <a:xfrm>
            <a:off x="1380150" y="1918825"/>
            <a:ext cx="1166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</a:rPr>
              <a:t>Pilote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1379950" y="2223625"/>
            <a:ext cx="1166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6"/>
                </a:solidFill>
              </a:rPr>
              <a:t>Co-pilote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1379950" y="2572702"/>
            <a:ext cx="1166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CCCCCC"/>
                </a:solidFill>
              </a:rPr>
              <a:t>Membre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4179003" y="2147302"/>
            <a:ext cx="1166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34343"/>
                </a:solidFill>
              </a:rPr>
              <a:t>3min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4310050" y="2501700"/>
            <a:ext cx="4554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7127700" y="1995025"/>
            <a:ext cx="1166100" cy="31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7127700" y="2312425"/>
            <a:ext cx="1166100" cy="31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7127700" y="2629825"/>
            <a:ext cx="1166100" cy="317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7182500" y="1922350"/>
            <a:ext cx="12810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Paulette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Jacques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Pierre</a:t>
            </a:r>
            <a:endParaRPr sz="1800"/>
          </a:p>
        </p:txBody>
      </p:sp>
      <p:sp>
        <p:nvSpPr>
          <p:cNvPr id="170" name="Google Shape;170;p29"/>
          <p:cNvSpPr txBox="1"/>
          <p:nvPr/>
        </p:nvSpPr>
        <p:spPr>
          <a:xfrm>
            <a:off x="6312603" y="2147302"/>
            <a:ext cx="11661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434343"/>
                </a:solidFill>
              </a:rPr>
              <a:t>3min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6443650" y="2501700"/>
            <a:ext cx="455400" cy="14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dojo</a:t>
            </a:r>
            <a:endParaRPr/>
          </a:p>
        </p:txBody>
      </p:sp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1095050" y="1126500"/>
            <a:ext cx="687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/>
              <a:t>Algo</a:t>
            </a:r>
            <a:r>
              <a:rPr lang="fr" sz="1800" u="sng"/>
              <a:t> :</a:t>
            </a:r>
            <a:r>
              <a:rPr lang="fr" sz="1800"/>
              <a:t> Problèmes</a:t>
            </a:r>
            <a:r>
              <a:rPr lang="fr" sz="1800"/>
              <a:t> </a:t>
            </a:r>
            <a:r>
              <a:rPr lang="fr" sz="1800"/>
              <a:t>d'algorithmique</a:t>
            </a:r>
            <a:r>
              <a:rPr lang="fr" sz="1800"/>
              <a:t> sans lien particulier avec une techno.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/>
              <a:t>Algo TDD</a:t>
            </a:r>
            <a:r>
              <a:rPr lang="fr" sz="1800" u="sng"/>
              <a:t> :</a:t>
            </a:r>
            <a:r>
              <a:rPr lang="fr" sz="1800"/>
              <a:t> La même, en appliquant scrupuleusement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la démarche TDD </a:t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/>
              <a:t>Orienté framework :</a:t>
            </a:r>
            <a:r>
              <a:rPr lang="fr" sz="1800"/>
              <a:t> Le but est de produire ou de </a:t>
            </a:r>
            <a:r>
              <a:rPr lang="fr" sz="1800"/>
              <a:t>compléter</a:t>
            </a:r>
            <a:r>
              <a:rPr lang="fr" sz="1800"/>
              <a:t> une application web à l’aide d’une bibliothèque / d’un framework abordé en formation (Symfony, React, …)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CodeSandbox</a:t>
            </a:r>
            <a:endParaRPr/>
          </a:p>
        </p:txBody>
      </p:sp>
      <p:sp>
        <p:nvSpPr>
          <p:cNvPr id="189" name="Google Shape;189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1102425" y="1126500"/>
            <a:ext cx="687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Forker la sandbox de départ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275" y="1660400"/>
            <a:ext cx="3220525" cy="31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175" y="1372575"/>
            <a:ext cx="1806875" cy="344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/>
          <p:nvPr/>
        </p:nvSpPr>
        <p:spPr>
          <a:xfrm>
            <a:off x="1669275" y="4243200"/>
            <a:ext cx="1018500" cy="5238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1282875" y="4275000"/>
            <a:ext cx="386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</a:rPr>
              <a:t>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5181850" y="4024400"/>
            <a:ext cx="1791300" cy="3600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6994425" y="3974300"/>
            <a:ext cx="386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</a:rPr>
              <a:t>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5181849" y="2157050"/>
            <a:ext cx="1710600" cy="2328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6972134" y="2036450"/>
            <a:ext cx="460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3"/>
                </a:solidFill>
              </a:rPr>
              <a:t>4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VSCode &amp; LiveShare</a:t>
            </a:r>
            <a:endParaRPr/>
          </a:p>
        </p:txBody>
      </p:sp>
      <p:sp>
        <p:nvSpPr>
          <p:cNvPr id="204" name="Google Shape;204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1095050" y="966725"/>
            <a:ext cx="725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Télécharger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le plugin LiveShare</a:t>
            </a:r>
            <a:r>
              <a:rPr lang="fr" sz="1800"/>
              <a:t> pour VSCode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Aller dans l’onglet Liveshare depuis le menu de gauche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L’équipe désigne un hôte (avec une bonne connexion internet si possible)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L’hôte ouvre le dépôt de départ dans </a:t>
            </a:r>
            <a:br>
              <a:rPr lang="fr" sz="1800"/>
            </a:br>
            <a:r>
              <a:rPr lang="fr" sz="1800"/>
              <a:t>VScode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Il démarre une session</a:t>
            </a:r>
            <a:br>
              <a:rPr lang="fr" sz="1800"/>
            </a:br>
            <a:r>
              <a:rPr lang="fr" sz="1800"/>
              <a:t>(“Start collaboration session”)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200" y="2369725"/>
            <a:ext cx="2860274" cy="22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VSCode &amp; LiveShare</a:t>
            </a:r>
            <a:endParaRPr/>
          </a:p>
        </p:txBody>
      </p:sp>
      <p:sp>
        <p:nvSpPr>
          <p:cNvPr id="212" name="Google Shape;212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1095050" y="966725"/>
            <a:ext cx="725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Il s’authentifie </a:t>
            </a:r>
            <a:br>
              <a:rPr lang="fr" sz="1800"/>
            </a:br>
            <a:r>
              <a:rPr lang="fr" sz="1800"/>
              <a:t>(avec GitHub)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On demande ensuite </a:t>
            </a:r>
            <a:br>
              <a:rPr lang="fr" sz="1800"/>
            </a:br>
            <a:r>
              <a:rPr lang="fr" sz="1800"/>
              <a:t>d’ouvrir l’URL dans VSCode, faire “OK”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La session est démarrée, un lien de partage</a:t>
            </a:r>
            <a:br>
              <a:rPr lang="fr" sz="1800"/>
            </a:br>
            <a:r>
              <a:rPr lang="fr" sz="1800"/>
              <a:t>est généré et copié dans son presse-papier : </a:t>
            </a:r>
            <a:br>
              <a:rPr lang="fr" sz="1800"/>
            </a:br>
            <a:br>
              <a:rPr lang="fr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L’hôte le partage avec le reste de l’équipe.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/>
              <a:t>Les autres membre font “Join collaboration session” dans l’onglet VSCode, ils peuvent rejoindre après avoir été authentifié</a:t>
            </a:r>
            <a:endParaRPr sz="1800"/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825" y="892930"/>
            <a:ext cx="4390775" cy="10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325" y="870324"/>
            <a:ext cx="2308424" cy="27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 rotWithShape="1">
          <a:blip r:embed="rId5">
            <a:alphaModFix/>
          </a:blip>
          <a:srcRect b="0" l="0" r="13217" t="62822"/>
          <a:stretch/>
        </p:blipFill>
        <p:spPr>
          <a:xfrm>
            <a:off x="1642188" y="2973975"/>
            <a:ext cx="3343624" cy="52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