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7" r:id="rId4"/>
    <p:sldId id="258" r:id="rId5"/>
    <p:sldId id="281" r:id="rId6"/>
    <p:sldId id="259" r:id="rId7"/>
    <p:sldId id="283" r:id="rId8"/>
    <p:sldId id="261" r:id="rId9"/>
    <p:sldId id="262" r:id="rId10"/>
    <p:sldId id="287" r:id="rId11"/>
    <p:sldId id="263" r:id="rId12"/>
    <p:sldId id="264" r:id="rId13"/>
    <p:sldId id="284" r:id="rId14"/>
    <p:sldId id="285" r:id="rId15"/>
    <p:sldId id="288" r:id="rId16"/>
    <p:sldId id="266" r:id="rId17"/>
    <p:sldId id="267" r:id="rId18"/>
    <p:sldId id="268" r:id="rId19"/>
    <p:sldId id="269" r:id="rId20"/>
    <p:sldId id="296" r:id="rId21"/>
    <p:sldId id="289" r:id="rId22"/>
    <p:sldId id="270" r:id="rId23"/>
    <p:sldId id="293" r:id="rId24"/>
    <p:sldId id="273" r:id="rId25"/>
    <p:sldId id="271" r:id="rId26"/>
    <p:sldId id="272" r:id="rId27"/>
    <p:sldId id="295" r:id="rId28"/>
    <p:sldId id="275" r:id="rId29"/>
    <p:sldId id="274" r:id="rId30"/>
    <p:sldId id="276" r:id="rId31"/>
    <p:sldId id="294" r:id="rId32"/>
    <p:sldId id="300" r:id="rId33"/>
    <p:sldId id="277" r:id="rId34"/>
    <p:sldId id="278" r:id="rId35"/>
    <p:sldId id="301" r:id="rId36"/>
    <p:sldId id="297" r:id="rId37"/>
    <p:sldId id="298" r:id="rId38"/>
    <p:sldId id="299" r:id="rId39"/>
    <p:sldId id="302" r:id="rId40"/>
    <p:sldId id="303" r:id="rId41"/>
    <p:sldId id="30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2" autoAdjust="0"/>
    <p:restoredTop sz="94660"/>
  </p:normalViewPr>
  <p:slideViewPr>
    <p:cSldViewPr snapToGrid="0">
      <p:cViewPr varScale="1">
        <p:scale>
          <a:sx n="72" d="100"/>
          <a:sy n="72"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s.wikipedia.org/w/index.php?title=Scrum_(development)&amp;action=edit&amp;redlink=1" TargetMode="External"/><Relationship Id="rId2" Type="http://schemas.openxmlformats.org/officeDocument/2006/relationships/hyperlink" Target="https://es.wikipedia.org/wiki/Historias_de_usuari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gif"/><Relationship Id="rId7" Type="http://schemas.openxmlformats.org/officeDocument/2006/relationships/image" Target="../media/image32.gif"/><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eg"/><Relationship Id="rId4" Type="http://schemas.openxmlformats.org/officeDocument/2006/relationships/image" Target="../media/image29.jpg"/><Relationship Id="rId9"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54CF7-0EBB-4E2E-8025-636292B41237}"/>
              </a:ext>
            </a:extLst>
          </p:cNvPr>
          <p:cNvSpPr>
            <a:spLocks noGrp="1"/>
          </p:cNvSpPr>
          <p:nvPr>
            <p:ph type="ctrTitle"/>
          </p:nvPr>
        </p:nvSpPr>
        <p:spPr>
          <a:xfrm>
            <a:off x="2862469" y="-384306"/>
            <a:ext cx="6124299" cy="3419061"/>
          </a:xfrm>
          <a:scene3d>
            <a:camera prst="perspectiveRelaxed"/>
            <a:lightRig rig="threePt" dir="tl">
              <a:rot lat="0" lon="0" rev="1200000"/>
            </a:lightRig>
          </a:scene3d>
          <a:sp3d>
            <a:bevelT w="38100" h="12700"/>
          </a:sp3d>
        </p:spPr>
        <p:style>
          <a:lnRef idx="0">
            <a:schemeClr val="accent2"/>
          </a:lnRef>
          <a:fillRef idx="3">
            <a:schemeClr val="accent2"/>
          </a:fillRef>
          <a:effectRef idx="3">
            <a:schemeClr val="accent2"/>
          </a:effectRef>
          <a:fontRef idx="minor">
            <a:schemeClr val="lt1"/>
          </a:fontRef>
        </p:style>
        <p:txBody>
          <a:bodyPr>
            <a:normAutofit/>
          </a:bodyPr>
          <a:lstStyle/>
          <a:p>
            <a:pPr algn="ctr"/>
            <a:r>
              <a:rPr lang="es-BO"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PRESENTACION DE PROYECTO CONTROL Y SEGUIMIENTO DE PASANTÍAS</a:t>
            </a:r>
          </a:p>
        </p:txBody>
      </p:sp>
      <p:sp>
        <p:nvSpPr>
          <p:cNvPr id="3" name="Subtítulo 2">
            <a:extLst>
              <a:ext uri="{FF2B5EF4-FFF2-40B4-BE49-F238E27FC236}">
                <a16:creationId xmlns:a16="http://schemas.microsoft.com/office/drawing/2014/main" id="{67B764B5-E0E1-49EB-8E53-A2A429A4A550}"/>
              </a:ext>
            </a:extLst>
          </p:cNvPr>
          <p:cNvSpPr>
            <a:spLocks noGrp="1"/>
          </p:cNvSpPr>
          <p:nvPr>
            <p:ph type="subTitle" idx="1"/>
          </p:nvPr>
        </p:nvSpPr>
        <p:spPr>
          <a:xfrm>
            <a:off x="4376371" y="3853779"/>
            <a:ext cx="3711561" cy="2624299"/>
          </a:xfrm>
        </p:spPr>
        <p:txBody>
          <a:bodyPr>
            <a:normAutofit fontScale="77500" lnSpcReduction="20000"/>
          </a:bodyPr>
          <a:lstStyle/>
          <a:p>
            <a:pPr algn="ctr"/>
            <a:r>
              <a:rPr lang="es-BO" dirty="0">
                <a:solidFill>
                  <a:srgbClr val="FFFF00"/>
                </a:solidFill>
                <a:latin typeface="Arial" panose="020B0604020202020204" pitchFamily="34" charset="0"/>
                <a:cs typeface="Arial" panose="020B0604020202020204" pitchFamily="34" charset="0"/>
              </a:rPr>
              <a:t>INTEGRANTES:</a:t>
            </a:r>
          </a:p>
          <a:p>
            <a:pPr algn="ctr"/>
            <a:r>
              <a:rPr lang="es-BO" b="1" i="1" dirty="0">
                <a:latin typeface="Arial" panose="020B0604020202020204" pitchFamily="34" charset="0"/>
                <a:cs typeface="Arial" panose="020B0604020202020204" pitchFamily="34" charset="0"/>
              </a:rPr>
              <a:t>JHONAS EMANUEL THAMES  AMAYA</a:t>
            </a:r>
            <a:endParaRPr lang="es-BO" dirty="0">
              <a:latin typeface="Arial" panose="020B0604020202020204" pitchFamily="34" charset="0"/>
              <a:cs typeface="Arial" panose="020B0604020202020204" pitchFamily="34" charset="0"/>
            </a:endParaRPr>
          </a:p>
          <a:p>
            <a:pPr algn="ctr"/>
            <a:r>
              <a:rPr lang="es-BO" b="1" i="1" dirty="0">
                <a:latin typeface="Arial" panose="020B0604020202020204" pitchFamily="34" charset="0"/>
                <a:cs typeface="Arial" panose="020B0604020202020204" pitchFamily="34" charset="0"/>
              </a:rPr>
              <a:t>JAIME IVAN QUISPE TARQUI</a:t>
            </a:r>
          </a:p>
          <a:p>
            <a:pPr algn="ctr"/>
            <a:r>
              <a:rPr lang="es-BO" b="1" i="1" dirty="0">
                <a:latin typeface="Arial" panose="020B0604020202020204" pitchFamily="34" charset="0"/>
                <a:cs typeface="Arial" panose="020B0604020202020204" pitchFamily="34" charset="0"/>
              </a:rPr>
              <a:t>HUASCAR JOSUE VERASTEGUI LARICO </a:t>
            </a:r>
            <a:endParaRPr lang="es-BO" dirty="0">
              <a:latin typeface="Arial" panose="020B0604020202020204" pitchFamily="34" charset="0"/>
              <a:cs typeface="Arial" panose="020B0604020202020204" pitchFamily="34" charset="0"/>
            </a:endParaRPr>
          </a:p>
          <a:p>
            <a:pPr algn="ctr"/>
            <a:r>
              <a:rPr lang="es-BO" b="1" i="1" dirty="0">
                <a:latin typeface="Arial" panose="020B0604020202020204" pitchFamily="34" charset="0"/>
                <a:cs typeface="Arial" panose="020B0604020202020204" pitchFamily="34" charset="0"/>
              </a:rPr>
              <a:t>JUAN ROLANDO ROQUE  MERCADO</a:t>
            </a:r>
            <a:endParaRPr lang="es-BO" dirty="0">
              <a:latin typeface="Arial" panose="020B0604020202020204" pitchFamily="34" charset="0"/>
              <a:cs typeface="Arial" panose="020B0604020202020204" pitchFamily="34" charset="0"/>
            </a:endParaRPr>
          </a:p>
          <a:p>
            <a:pPr algn="ctr"/>
            <a:r>
              <a:rPr lang="es-BO" b="1" i="1" dirty="0">
                <a:latin typeface="Arial" panose="020B0604020202020204" pitchFamily="34" charset="0"/>
                <a:cs typeface="Arial" panose="020B0604020202020204" pitchFamily="34" charset="0"/>
              </a:rPr>
              <a:t>ANGEL RAFAEL MÉRIDA</a:t>
            </a:r>
            <a:endParaRPr lang="es-BO" dirty="0">
              <a:latin typeface="Arial" panose="020B0604020202020204" pitchFamily="34" charset="0"/>
              <a:cs typeface="Arial" panose="020B0604020202020204" pitchFamily="34" charset="0"/>
            </a:endParaRPr>
          </a:p>
          <a:p>
            <a:pPr algn="ctr"/>
            <a:r>
              <a:rPr lang="es-BO" b="1" i="1" dirty="0">
                <a:latin typeface="Arial" panose="020B0604020202020204" pitchFamily="34" charset="0"/>
                <a:cs typeface="Arial" panose="020B0604020202020204" pitchFamily="34" charset="0"/>
              </a:rPr>
              <a:t>VANESSA FLORES  MAMANI</a:t>
            </a:r>
            <a:endParaRPr lang="es-BO" dirty="0">
              <a:latin typeface="Arial" panose="020B0604020202020204" pitchFamily="34" charset="0"/>
              <a:cs typeface="Arial" panose="020B0604020202020204" pitchFamily="34" charset="0"/>
            </a:endParaRPr>
          </a:p>
          <a:p>
            <a:pPr algn="ctr"/>
            <a:r>
              <a:rPr lang="es-BO" b="1" i="1" dirty="0">
                <a:latin typeface="Arial" panose="020B0604020202020204" pitchFamily="34" charset="0"/>
                <a:cs typeface="Arial" panose="020B0604020202020204" pitchFamily="34" charset="0"/>
              </a:rPr>
              <a:t>ROY FRANCO CAYO BARTOLOME</a:t>
            </a:r>
            <a:endParaRPr lang="es-BO" dirty="0">
              <a:latin typeface="Arial" panose="020B0604020202020204" pitchFamily="34" charset="0"/>
              <a:cs typeface="Arial" panose="020B0604020202020204" pitchFamily="34" charset="0"/>
            </a:endParaRPr>
          </a:p>
          <a:p>
            <a:pPr algn="ctr"/>
            <a:endParaRPr lang="es-BO" dirty="0"/>
          </a:p>
        </p:txBody>
      </p:sp>
      <p:pic>
        <p:nvPicPr>
          <p:cNvPr id="13" name="Imagen 12">
            <a:extLst>
              <a:ext uri="{FF2B5EF4-FFF2-40B4-BE49-F238E27FC236}">
                <a16:creationId xmlns:a16="http://schemas.microsoft.com/office/drawing/2014/main" id="{D7BECEC5-715E-4AF9-9DDE-5BC3EDEF3CA0}"/>
              </a:ext>
            </a:extLst>
          </p:cNvPr>
          <p:cNvPicPr/>
          <p:nvPr/>
        </p:nvPicPr>
        <p:blipFill>
          <a:blip r:embed="rId2">
            <a:extLst>
              <a:ext uri="{28A0092B-C50C-407E-A947-70E740481C1C}">
                <a14:useLocalDpi xmlns:a14="http://schemas.microsoft.com/office/drawing/2010/main" val="0"/>
              </a:ext>
            </a:extLst>
          </a:blip>
          <a:stretch>
            <a:fillRect/>
          </a:stretch>
        </p:blipFill>
        <p:spPr>
          <a:xfrm>
            <a:off x="9581322" y="559160"/>
            <a:ext cx="1722784" cy="1948070"/>
          </a:xfrm>
          <a:prstGeom prst="rect">
            <a:avLst/>
          </a:prstGeom>
        </p:spPr>
      </p:pic>
      <p:pic>
        <p:nvPicPr>
          <p:cNvPr id="14" name="Imagen 13">
            <a:extLst>
              <a:ext uri="{FF2B5EF4-FFF2-40B4-BE49-F238E27FC236}">
                <a16:creationId xmlns:a16="http://schemas.microsoft.com/office/drawing/2014/main" id="{947CEFD4-F724-46B8-91A0-F1B84FC0CC4E}"/>
              </a:ext>
            </a:extLst>
          </p:cNvPr>
          <p:cNvPicPr/>
          <p:nvPr/>
        </p:nvPicPr>
        <p:blipFill>
          <a:blip r:embed="rId3">
            <a:extLst>
              <a:ext uri="{28A0092B-C50C-407E-A947-70E740481C1C}">
                <a14:useLocalDpi xmlns:a14="http://schemas.microsoft.com/office/drawing/2010/main" val="0"/>
              </a:ext>
            </a:extLst>
          </a:blip>
          <a:stretch>
            <a:fillRect/>
          </a:stretch>
        </p:blipFill>
        <p:spPr>
          <a:xfrm>
            <a:off x="9505356" y="2804596"/>
            <a:ext cx="1798750" cy="8056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5" name="Rectángulo 14">
            <a:extLst>
              <a:ext uri="{FF2B5EF4-FFF2-40B4-BE49-F238E27FC236}">
                <a16:creationId xmlns:a16="http://schemas.microsoft.com/office/drawing/2014/main" id="{6FBA87FC-833E-4E95-BF36-DD9D45EA5469}"/>
              </a:ext>
            </a:extLst>
          </p:cNvPr>
          <p:cNvSpPr/>
          <p:nvPr/>
        </p:nvSpPr>
        <p:spPr>
          <a:xfrm>
            <a:off x="3673433" y="2716696"/>
            <a:ext cx="4845133" cy="9814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7000"/>
              </a:lnSpc>
              <a:spcAft>
                <a:spcPts val="800"/>
              </a:spcAft>
            </a:pPr>
            <a:r>
              <a:rPr lang="es-BO" sz="5400" b="1" spc="50" dirty="0">
                <a:ln w="0"/>
                <a:solidFill>
                  <a:schemeClr val="bg2"/>
                </a:solidFill>
                <a:effectLst>
                  <a:innerShdw blurRad="63500" dist="50800" dir="13500000">
                    <a:srgbClr val="000000">
                      <a:alpha val="50000"/>
                    </a:srgbClr>
                  </a:innerShdw>
                </a:effectLst>
                <a:latin typeface="Times New Roman" panose="02020603050405020304" pitchFamily="18" charset="0"/>
                <a:ea typeface="Calibri" panose="020F0502020204030204" pitchFamily="34" charset="0"/>
                <a:cs typeface="Times New Roman" panose="02020603050405020304" pitchFamily="18" charset="0"/>
              </a:rPr>
              <a:t>(internship)</a:t>
            </a:r>
            <a:endParaRPr lang="es-BO" sz="54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407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27784" y="2571109"/>
            <a:ext cx="4871866" cy="1456267"/>
          </a:xfrm>
        </p:spPr>
        <p:txBody>
          <a:bodyPr/>
          <a:lstStyle/>
          <a:p>
            <a:pPr algn="ctr"/>
            <a:r>
              <a:rPr lang="es-BO" sz="4400" b="1" dirty="0">
                <a:latin typeface="Arial" panose="020B0604020202020204" pitchFamily="34" charset="0"/>
                <a:cs typeface="Arial" panose="020B0604020202020204" pitchFamily="34" charset="0"/>
              </a:rPr>
              <a:t>ANTECEDENTES</a:t>
            </a:r>
            <a:r>
              <a:rPr lang="es-BO" dirty="0"/>
              <a:t> </a:t>
            </a:r>
            <a:endParaRPr lang="es-MX" dirty="0"/>
          </a:p>
        </p:txBody>
      </p:sp>
      <p:sp>
        <p:nvSpPr>
          <p:cNvPr id="4" name="Título 1">
            <a:extLst>
              <a:ext uri="{FF2B5EF4-FFF2-40B4-BE49-F238E27FC236}">
                <a16:creationId xmlns:a16="http://schemas.microsoft.com/office/drawing/2014/main" id="{7CD3CF9A-A0C4-4B42-9EFF-2120AF8107CD}"/>
              </a:ext>
            </a:extLst>
          </p:cNvPr>
          <p:cNvSpPr txBox="1">
            <a:spLocks/>
          </p:cNvSpPr>
          <p:nvPr/>
        </p:nvSpPr>
        <p:spPr>
          <a:xfrm>
            <a:off x="3627784" y="801758"/>
            <a:ext cx="4734338" cy="1086678"/>
          </a:xfrm>
          <a:prstGeom prst="rect">
            <a:avLst/>
          </a:prstGeom>
        </p:spPr>
        <p:style>
          <a:lnRef idx="1">
            <a:schemeClr val="accent1"/>
          </a:lnRef>
          <a:fillRef idx="1003">
            <a:schemeClr val="dk2"/>
          </a:fillRef>
          <a:effectRef idx="1">
            <a:schemeClr val="accent1"/>
          </a:effectRef>
          <a:fontRef idx="minor">
            <a:schemeClr val="dk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s-MX" sz="5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CAPITULO II</a:t>
            </a:r>
          </a:p>
        </p:txBody>
      </p:sp>
    </p:spTree>
    <p:extLst>
      <p:ext uri="{BB962C8B-B14F-4D97-AF65-F5344CB8AC3E}">
        <p14:creationId xmlns:p14="http://schemas.microsoft.com/office/powerpoint/2010/main" val="280454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764E9-086A-4925-9B89-5F32E628A687}"/>
              </a:ext>
            </a:extLst>
          </p:cNvPr>
          <p:cNvSpPr>
            <a:spLocks noGrp="1"/>
          </p:cNvSpPr>
          <p:nvPr>
            <p:ph type="title"/>
          </p:nvPr>
        </p:nvSpPr>
        <p:spPr>
          <a:xfrm>
            <a:off x="4471578" y="86063"/>
            <a:ext cx="3625873" cy="654143"/>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s-BO" sz="4000" b="1" dirty="0">
                <a:solidFill>
                  <a:schemeClr val="tx1"/>
                </a:solidFill>
                <a:latin typeface="Arial" panose="020B0604020202020204" pitchFamily="34" charset="0"/>
                <a:cs typeface="Arial" panose="020B0604020202020204" pitchFamily="34" charset="0"/>
              </a:rPr>
              <a:t>PASANTÍAS:</a:t>
            </a:r>
            <a:r>
              <a:rPr lang="es-BO" sz="4000" b="1" dirty="0">
                <a:latin typeface="Arial" panose="020B0604020202020204" pitchFamily="34" charset="0"/>
                <a:cs typeface="Arial" panose="020B0604020202020204" pitchFamily="34" charset="0"/>
              </a:rPr>
              <a:t>  </a:t>
            </a:r>
            <a:endParaRPr lang="es-BO" sz="40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235605B9-0D01-4DCB-A49F-7874587CD81C}"/>
              </a:ext>
            </a:extLst>
          </p:cNvPr>
          <p:cNvSpPr>
            <a:spLocks noGrp="1"/>
          </p:cNvSpPr>
          <p:nvPr>
            <p:ph idx="1"/>
          </p:nvPr>
        </p:nvSpPr>
        <p:spPr>
          <a:xfrm>
            <a:off x="819607" y="909902"/>
            <a:ext cx="11135138" cy="986918"/>
          </a:xfrm>
        </p:spPr>
        <p:txBody>
          <a:bodyPr>
            <a:normAutofit fontScale="92500" lnSpcReduction="20000"/>
          </a:bodyPr>
          <a:lstStyle/>
          <a:p>
            <a:pPr marL="0" indent="0" algn="just">
              <a:buNone/>
            </a:pPr>
            <a:r>
              <a:rPr lang="es-BO" sz="3200" dirty="0">
                <a:latin typeface="Arial" panose="020B0604020202020204" pitchFamily="34" charset="0"/>
                <a:cs typeface="Arial" panose="020B0604020202020204" pitchFamily="34" charset="0"/>
              </a:rPr>
              <a:t>Las pasantías son materias regulares de los últimos 2 años de formación que se cursan en todas las carreras de Infocal.</a:t>
            </a:r>
          </a:p>
          <a:p>
            <a:endParaRPr lang="es-BO" dirty="0"/>
          </a:p>
        </p:txBody>
      </p:sp>
      <p:sp>
        <p:nvSpPr>
          <p:cNvPr id="4" name="Rectángulo 3">
            <a:extLst>
              <a:ext uri="{FF2B5EF4-FFF2-40B4-BE49-F238E27FC236}">
                <a16:creationId xmlns:a16="http://schemas.microsoft.com/office/drawing/2014/main" id="{57EB1EB1-CB02-421A-8DD6-51E7C3855040}"/>
              </a:ext>
            </a:extLst>
          </p:cNvPr>
          <p:cNvSpPr/>
          <p:nvPr/>
        </p:nvSpPr>
        <p:spPr>
          <a:xfrm>
            <a:off x="4227091" y="1719236"/>
            <a:ext cx="3737818" cy="61837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nSpc>
                <a:spcPct val="150000"/>
              </a:lnSpc>
              <a:spcBef>
                <a:spcPts val="1200"/>
              </a:spcBef>
              <a:spcAft>
                <a:spcPts val="600"/>
              </a:spcAft>
            </a:pPr>
            <a:r>
              <a:rPr lang="es-BO" sz="26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TIPOS</a:t>
            </a:r>
            <a:r>
              <a:rPr lang="es-BO" sz="2600" b="1" dirty="0">
                <a:latin typeface="Arial" panose="020B0604020202020204" pitchFamily="34" charset="0"/>
                <a:ea typeface="Times New Roman" panose="02020603050405020304" pitchFamily="18" charset="0"/>
                <a:cs typeface="Times New Roman" panose="02020603050405020304" pitchFamily="18" charset="0"/>
              </a:rPr>
              <a:t> </a:t>
            </a:r>
            <a:r>
              <a:rPr lang="es-BO" sz="26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DE</a:t>
            </a:r>
            <a:r>
              <a:rPr lang="es-BO" sz="2600" b="1" dirty="0">
                <a:latin typeface="Arial" panose="020B0604020202020204" pitchFamily="34" charset="0"/>
                <a:ea typeface="Times New Roman" panose="02020603050405020304" pitchFamily="18" charset="0"/>
                <a:cs typeface="Times New Roman" panose="02020603050405020304" pitchFamily="18" charset="0"/>
              </a:rPr>
              <a:t> </a:t>
            </a:r>
            <a:r>
              <a:rPr lang="es-BO" sz="26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PASANTÍAS</a:t>
            </a:r>
          </a:p>
        </p:txBody>
      </p:sp>
      <p:sp>
        <p:nvSpPr>
          <p:cNvPr id="5" name="Rectángulo 4">
            <a:extLst>
              <a:ext uri="{FF2B5EF4-FFF2-40B4-BE49-F238E27FC236}">
                <a16:creationId xmlns:a16="http://schemas.microsoft.com/office/drawing/2014/main" id="{F9763554-FF1F-4C86-8407-C6FAE33198A0}"/>
              </a:ext>
            </a:extLst>
          </p:cNvPr>
          <p:cNvSpPr/>
          <p:nvPr/>
        </p:nvSpPr>
        <p:spPr>
          <a:xfrm>
            <a:off x="575120" y="2684877"/>
            <a:ext cx="3651971" cy="3547446"/>
          </a:xfrm>
          <a:prstGeom prst="rect">
            <a:avLst/>
          </a:prstGeom>
        </p:spPr>
        <p:style>
          <a:lnRef idx="1">
            <a:schemeClr val="accent1"/>
          </a:lnRef>
          <a:fillRef idx="1002">
            <a:schemeClr val="dk2"/>
          </a:fillRef>
          <a:effectRef idx="1">
            <a:schemeClr val="accent1"/>
          </a:effectRef>
          <a:fontRef idx="minor">
            <a:schemeClr val="dk1"/>
          </a:fontRef>
        </p:style>
        <p:txBody>
          <a:bodyPr wrap="square">
            <a:spAutoFit/>
          </a:bodyPr>
          <a:lstStyle/>
          <a:p>
            <a:pPr marL="342900" lvl="0" indent="-342900" algn="just">
              <a:lnSpc>
                <a:spcPct val="150000"/>
              </a:lnSpc>
              <a:spcAft>
                <a:spcPts val="0"/>
              </a:spcAft>
              <a:buFont typeface="Symbol" panose="05050102010706020507" pitchFamily="18" charset="2"/>
              <a:buBlip>
                <a:blip r:embed="rId2"/>
              </a:buBlip>
            </a:pPr>
            <a:r>
              <a:rPr lang="es-BO"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Anual:</a:t>
            </a:r>
            <a:endPar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s-BO" sz="2000" dirty="0">
                <a:solidFill>
                  <a:schemeClr val="tx1"/>
                </a:solidFill>
                <a:latin typeface="Arial" panose="020B0604020202020204" pitchFamily="34" charset="0"/>
                <a:ea typeface="Calibri" panose="020F0502020204030204" pitchFamily="34" charset="0"/>
                <a:cs typeface="Times New Roman" panose="02020603050405020304" pitchFamily="18" charset="0"/>
              </a:rPr>
              <a:t>Involucran realizar 240 horas de trabajo en una empresa sea privada o pública. Realizando 2 pasantías desde segundo hasta tercer año de la carrera, sumados en total 480 horas.</a:t>
            </a:r>
            <a:endParaRPr lang="es-BO"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506F8237-8F07-49C0-B2B7-12DCEBD326E4}"/>
              </a:ext>
            </a:extLst>
          </p:cNvPr>
          <p:cNvSpPr/>
          <p:nvPr/>
        </p:nvSpPr>
        <p:spPr>
          <a:xfrm>
            <a:off x="8097451" y="2777210"/>
            <a:ext cx="3519429" cy="3362780"/>
          </a:xfrm>
          <a:prstGeom prst="rect">
            <a:avLst/>
          </a:prstGeom>
        </p:spPr>
        <p:style>
          <a:lnRef idx="1">
            <a:schemeClr val="accent2"/>
          </a:lnRef>
          <a:fillRef idx="1002">
            <a:schemeClr val="dk2"/>
          </a:fillRef>
          <a:effectRef idx="2">
            <a:schemeClr val="accent2"/>
          </a:effectRef>
          <a:fontRef idx="minor">
            <a:schemeClr val="lt1"/>
          </a:fontRef>
        </p:style>
        <p:txBody>
          <a:bodyPr wrap="square">
            <a:spAutoFit/>
          </a:bodyPr>
          <a:lstStyle/>
          <a:p>
            <a:pPr marL="342900" lvl="0" indent="-342900" algn="just">
              <a:lnSpc>
                <a:spcPct val="150000"/>
              </a:lnSpc>
              <a:spcAft>
                <a:spcPts val="0"/>
              </a:spcAft>
              <a:buFont typeface="Symbol" panose="05050102010706020507" pitchFamily="18" charset="2"/>
              <a:buBlip>
                <a:blip r:embed="rId2"/>
              </a:buBlip>
            </a:pPr>
            <a:r>
              <a:rPr lang="es-BO" sz="2000" b="1" dirty="0">
                <a:latin typeface="Arial" panose="020B0604020202020204" pitchFamily="34" charset="0"/>
                <a:ea typeface="Calibri" panose="020F0502020204030204" pitchFamily="34" charset="0"/>
                <a:cs typeface="Times New Roman" panose="02020603050405020304" pitchFamily="18" charset="0"/>
              </a:rPr>
              <a:t>Semestral:</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s-BO" sz="2000" dirty="0">
                <a:latin typeface="Arial" panose="020B0604020202020204" pitchFamily="34" charset="0"/>
                <a:ea typeface="Calibri" panose="020F0502020204030204" pitchFamily="34" charset="0"/>
                <a:cs typeface="Times New Roman" panose="02020603050405020304" pitchFamily="18" charset="0"/>
              </a:rPr>
              <a:t>Involucran realizar 160 horas de trabajo en una empresa sea privada o pública. Realizando 3 pasantías desde cuarto hasta sexto semestre, sumados en total 480 horas.</a:t>
            </a:r>
            <a:endParaRPr lang="es-BO"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B016CC10-8C7E-49E2-A0DA-E4CD75101361}"/>
              </a:ext>
            </a:extLst>
          </p:cNvPr>
          <p:cNvPicPr>
            <a:picLocks noChangeAspect="1"/>
          </p:cNvPicPr>
          <p:nvPr/>
        </p:nvPicPr>
        <p:blipFill>
          <a:blip r:embed="rId3"/>
          <a:stretch>
            <a:fillRect/>
          </a:stretch>
        </p:blipFill>
        <p:spPr>
          <a:xfrm>
            <a:off x="4398909" y="3410086"/>
            <a:ext cx="3526723" cy="2097027"/>
          </a:xfrm>
          <a:prstGeom prst="rect">
            <a:avLst/>
          </a:prstGeom>
          <a:ln>
            <a:noFill/>
          </a:ln>
          <a:effectLst>
            <a:softEdge rad="112500"/>
          </a:effectLst>
        </p:spPr>
      </p:pic>
    </p:spTree>
    <p:extLst>
      <p:ext uri="{BB962C8B-B14F-4D97-AF65-F5344CB8AC3E}">
        <p14:creationId xmlns:p14="http://schemas.microsoft.com/office/powerpoint/2010/main" val="152055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764CF-5C44-4E5B-B8BF-18567AA26776}"/>
              </a:ext>
            </a:extLst>
          </p:cNvPr>
          <p:cNvSpPr>
            <a:spLocks noGrp="1"/>
          </p:cNvSpPr>
          <p:nvPr>
            <p:ph type="title"/>
          </p:nvPr>
        </p:nvSpPr>
        <p:spPr>
          <a:xfrm>
            <a:off x="930328" y="296313"/>
            <a:ext cx="10131425" cy="605307"/>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s-BO" sz="2800" b="1" dirty="0">
                <a:solidFill>
                  <a:schemeClr val="tx1"/>
                </a:solidFill>
              </a:rPr>
              <a:t>LA REALIZACIÓN DE PASANTÍAS INVOLUCRAn VARIAS ÁREAS.</a:t>
            </a:r>
            <a:endParaRPr lang="es-BO" sz="2800" dirty="0">
              <a:solidFill>
                <a:schemeClr val="tx1"/>
              </a:solidFill>
            </a:endParaRPr>
          </a:p>
        </p:txBody>
      </p:sp>
      <p:sp>
        <p:nvSpPr>
          <p:cNvPr id="5" name="Rectángulo 4">
            <a:extLst>
              <a:ext uri="{FF2B5EF4-FFF2-40B4-BE49-F238E27FC236}">
                <a16:creationId xmlns:a16="http://schemas.microsoft.com/office/drawing/2014/main" id="{A9D38614-34AF-41A9-B03E-9FCE08E059C2}"/>
              </a:ext>
            </a:extLst>
          </p:cNvPr>
          <p:cNvSpPr/>
          <p:nvPr/>
        </p:nvSpPr>
        <p:spPr>
          <a:xfrm>
            <a:off x="440634" y="1167151"/>
            <a:ext cx="3594144" cy="423514"/>
          </a:xfrm>
          <a:prstGeom prst="rect">
            <a:avLst/>
          </a:prstGeom>
        </p:spPr>
        <p:style>
          <a:lnRef idx="1">
            <a:schemeClr val="accent2"/>
          </a:lnRef>
          <a:fillRef idx="1003">
            <a:schemeClr val="dk2"/>
          </a:fillRef>
          <a:effectRef idx="2">
            <a:schemeClr val="accent2"/>
          </a:effectRef>
          <a:fontRef idx="minor">
            <a:schemeClr val="lt1"/>
          </a:fontRef>
        </p:style>
        <p:txBody>
          <a:bodyPr wrap="square">
            <a:spAutoFit/>
          </a:bodyPr>
          <a:lstStyle/>
          <a:p>
            <a:pPr marL="342900" lvl="0" indent="-342900" algn="just">
              <a:lnSpc>
                <a:spcPct val="115000"/>
              </a:lnSpc>
              <a:spcAft>
                <a:spcPts val="0"/>
              </a:spcAft>
              <a:buFont typeface="+mj-lt"/>
              <a:buAutoNum type="arabicPeriod"/>
            </a:pPr>
            <a:r>
              <a:rPr lang="es-BO" sz="2000" b="1" dirty="0">
                <a:latin typeface="Arial" panose="020B0604020202020204" pitchFamily="34" charset="0"/>
                <a:ea typeface="Calibri" panose="020F0502020204030204" pitchFamily="34" charset="0"/>
                <a:cs typeface="Times New Roman" panose="02020603050405020304" pitchFamily="18" charset="0"/>
              </a:rPr>
              <a:t>DIRECCION ACADEMICA</a:t>
            </a:r>
            <a:endParaRPr lang="es-BO"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485FF213-DE88-479E-86BE-03CDE4AEEFB6}"/>
              </a:ext>
            </a:extLst>
          </p:cNvPr>
          <p:cNvSpPr/>
          <p:nvPr/>
        </p:nvSpPr>
        <p:spPr>
          <a:xfrm>
            <a:off x="4691269" y="1194059"/>
            <a:ext cx="2033412" cy="423514"/>
          </a:xfrm>
          <a:prstGeom prst="rect">
            <a:avLst/>
          </a:prstGeom>
        </p:spPr>
        <p:style>
          <a:lnRef idx="1">
            <a:schemeClr val="accent2"/>
          </a:lnRef>
          <a:fillRef idx="1003">
            <a:schemeClr val="dk2"/>
          </a:fillRef>
          <a:effectRef idx="2">
            <a:schemeClr val="accent2"/>
          </a:effectRef>
          <a:fontRef idx="minor">
            <a:schemeClr val="lt1"/>
          </a:fontRef>
        </p:style>
        <p:txBody>
          <a:bodyPr wrap="square">
            <a:spAutoFit/>
          </a:bodyPr>
          <a:lstStyle/>
          <a:p>
            <a:pPr lvl="0" algn="just">
              <a:lnSpc>
                <a:spcPct val="115000"/>
              </a:lnSpc>
              <a:spcAft>
                <a:spcPts val="800"/>
              </a:spcAft>
            </a:pPr>
            <a:r>
              <a:rPr lang="es-BO" sz="2000" b="1" dirty="0">
                <a:latin typeface="Arial" panose="020B0604020202020204" pitchFamily="34" charset="0"/>
                <a:ea typeface="Calibri" panose="020F0502020204030204" pitchFamily="34" charset="0"/>
                <a:cs typeface="Times New Roman" panose="02020603050405020304" pitchFamily="18" charset="0"/>
              </a:rPr>
              <a:t>2. REGISTROS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857E89DE-5862-442A-BDF2-19BD48426105}"/>
              </a:ext>
            </a:extLst>
          </p:cNvPr>
          <p:cNvPicPr>
            <a:picLocks noChangeAspect="1"/>
          </p:cNvPicPr>
          <p:nvPr/>
        </p:nvPicPr>
        <p:blipFill>
          <a:blip r:embed="rId2"/>
          <a:stretch>
            <a:fillRect/>
          </a:stretch>
        </p:blipFill>
        <p:spPr>
          <a:xfrm>
            <a:off x="930328" y="1707508"/>
            <a:ext cx="2660598" cy="2350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agen 7">
            <a:extLst>
              <a:ext uri="{FF2B5EF4-FFF2-40B4-BE49-F238E27FC236}">
                <a16:creationId xmlns:a16="http://schemas.microsoft.com/office/drawing/2014/main" id="{EA6A092B-357C-4103-A5B9-7A5788625B76}"/>
              </a:ext>
            </a:extLst>
          </p:cNvPr>
          <p:cNvPicPr>
            <a:picLocks noChangeAspect="1"/>
          </p:cNvPicPr>
          <p:nvPr/>
        </p:nvPicPr>
        <p:blipFill>
          <a:blip r:embed="rId3"/>
          <a:stretch>
            <a:fillRect/>
          </a:stretch>
        </p:blipFill>
        <p:spPr>
          <a:xfrm>
            <a:off x="4446902" y="1805172"/>
            <a:ext cx="2567322" cy="19512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ángulo 6">
            <a:extLst>
              <a:ext uri="{FF2B5EF4-FFF2-40B4-BE49-F238E27FC236}">
                <a16:creationId xmlns:a16="http://schemas.microsoft.com/office/drawing/2014/main" id="{C5225719-F3C4-486A-A6EC-F6F4ACAECE29}"/>
              </a:ext>
            </a:extLst>
          </p:cNvPr>
          <p:cNvSpPr/>
          <p:nvPr/>
        </p:nvSpPr>
        <p:spPr>
          <a:xfrm>
            <a:off x="7014224" y="1127757"/>
            <a:ext cx="4028661" cy="423514"/>
          </a:xfrm>
          <a:prstGeom prst="rect">
            <a:avLst/>
          </a:prstGeom>
        </p:spPr>
        <p:style>
          <a:lnRef idx="1">
            <a:schemeClr val="accent2"/>
          </a:lnRef>
          <a:fillRef idx="1003">
            <a:schemeClr val="dk1"/>
          </a:fillRef>
          <a:effectRef idx="2">
            <a:schemeClr val="accent2"/>
          </a:effectRef>
          <a:fontRef idx="minor">
            <a:schemeClr val="lt1"/>
          </a:fontRef>
        </p:style>
        <p:txBody>
          <a:bodyPr wrap="square">
            <a:spAutoFit/>
          </a:bodyPr>
          <a:lstStyle/>
          <a:p>
            <a:pPr lvl="0" algn="just">
              <a:lnSpc>
                <a:spcPct val="115000"/>
              </a:lnSpc>
              <a:spcAft>
                <a:spcPts val="800"/>
              </a:spcAft>
            </a:pPr>
            <a:r>
              <a:rPr lang="es-BO" sz="2000" b="1" dirty="0">
                <a:latin typeface="Arial" panose="020B0604020202020204" pitchFamily="34" charset="0"/>
                <a:ea typeface="Calibri" panose="020F0502020204030204" pitchFamily="34" charset="0"/>
                <a:cs typeface="Times New Roman" panose="02020603050405020304" pitchFamily="18" charset="0"/>
              </a:rPr>
              <a:t>3. JEFATURAS DE CARRERAS</a:t>
            </a:r>
            <a:endParaRPr lang="es-BO"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293809E0-14F5-4208-A1FB-C90D4C997295}"/>
              </a:ext>
            </a:extLst>
          </p:cNvPr>
          <p:cNvPicPr>
            <a:picLocks noChangeAspect="1"/>
          </p:cNvPicPr>
          <p:nvPr/>
        </p:nvPicPr>
        <p:blipFill>
          <a:blip r:embed="rId4"/>
          <a:stretch>
            <a:fillRect/>
          </a:stretch>
        </p:blipFill>
        <p:spPr>
          <a:xfrm>
            <a:off x="7660238" y="1707508"/>
            <a:ext cx="2736632" cy="22509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ángulo 9">
            <a:extLst>
              <a:ext uri="{FF2B5EF4-FFF2-40B4-BE49-F238E27FC236}">
                <a16:creationId xmlns:a16="http://schemas.microsoft.com/office/drawing/2014/main" id="{018FCFDC-F6AE-4707-91F0-085007F2F0DF}"/>
              </a:ext>
            </a:extLst>
          </p:cNvPr>
          <p:cNvSpPr/>
          <p:nvPr/>
        </p:nvSpPr>
        <p:spPr>
          <a:xfrm>
            <a:off x="2862469" y="4202510"/>
            <a:ext cx="1828800" cy="423514"/>
          </a:xfrm>
          <a:prstGeom prst="rect">
            <a:avLst/>
          </a:prstGeom>
        </p:spPr>
        <p:style>
          <a:lnRef idx="1">
            <a:schemeClr val="accent2"/>
          </a:lnRef>
          <a:fillRef idx="1003">
            <a:schemeClr val="dk2"/>
          </a:fillRef>
          <a:effectRef idx="2">
            <a:schemeClr val="accent2"/>
          </a:effectRef>
          <a:fontRef idx="minor">
            <a:schemeClr val="lt1"/>
          </a:fontRef>
        </p:style>
        <p:txBody>
          <a:bodyPr wrap="square">
            <a:spAutoFit/>
          </a:bodyPr>
          <a:lstStyle/>
          <a:p>
            <a:pPr lvl="0" algn="just">
              <a:lnSpc>
                <a:spcPct val="115000"/>
              </a:lnSpc>
              <a:spcAft>
                <a:spcPts val="800"/>
              </a:spcAft>
            </a:pPr>
            <a:r>
              <a:rPr lang="es-BO" sz="2000" b="1" dirty="0">
                <a:latin typeface="Arial" panose="020B0604020202020204" pitchFamily="34" charset="0"/>
                <a:ea typeface="Calibri" panose="020F0502020204030204" pitchFamily="34" charset="0"/>
                <a:cs typeface="Times New Roman" panose="02020603050405020304" pitchFamily="18" charset="0"/>
              </a:rPr>
              <a:t>4. TUTORES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16DD102D-2B12-4CC4-818A-F624FC13FA9C}"/>
              </a:ext>
            </a:extLst>
          </p:cNvPr>
          <p:cNvPicPr>
            <a:picLocks noChangeAspect="1"/>
          </p:cNvPicPr>
          <p:nvPr/>
        </p:nvPicPr>
        <p:blipFill>
          <a:blip r:embed="rId5"/>
          <a:stretch>
            <a:fillRect/>
          </a:stretch>
        </p:blipFill>
        <p:spPr>
          <a:xfrm>
            <a:off x="2699271" y="4789911"/>
            <a:ext cx="2280235" cy="1708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ángulo 11">
            <a:extLst>
              <a:ext uri="{FF2B5EF4-FFF2-40B4-BE49-F238E27FC236}">
                <a16:creationId xmlns:a16="http://schemas.microsoft.com/office/drawing/2014/main" id="{FC7BBA29-7C71-408F-9E95-E528436C25A9}"/>
              </a:ext>
            </a:extLst>
          </p:cNvPr>
          <p:cNvSpPr/>
          <p:nvPr/>
        </p:nvSpPr>
        <p:spPr>
          <a:xfrm>
            <a:off x="6290611" y="4057679"/>
            <a:ext cx="2093843" cy="504305"/>
          </a:xfrm>
          <a:prstGeom prst="rect">
            <a:avLst/>
          </a:prstGeom>
        </p:spPr>
        <p:style>
          <a:lnRef idx="1">
            <a:schemeClr val="accent2"/>
          </a:lnRef>
          <a:fillRef idx="1003">
            <a:schemeClr val="lt2"/>
          </a:fillRef>
          <a:effectRef idx="2">
            <a:schemeClr val="accent2"/>
          </a:effectRef>
          <a:fontRef idx="minor">
            <a:schemeClr val="lt1"/>
          </a:fontRef>
        </p:style>
        <p:txBody>
          <a:bodyPr wrap="square">
            <a:spAutoFit/>
          </a:bodyPr>
          <a:lstStyle/>
          <a:p>
            <a:pPr lvl="0" algn="just">
              <a:lnSpc>
                <a:spcPct val="150000"/>
              </a:lnSpc>
              <a:spcAft>
                <a:spcPts val="800"/>
              </a:spcAft>
            </a:pPr>
            <a:r>
              <a:rPr lang="es-BO" sz="2000" b="1" dirty="0">
                <a:latin typeface="Arial" panose="020B0604020202020204" pitchFamily="34" charset="0"/>
                <a:ea typeface="Calibri" panose="020F0502020204030204" pitchFamily="34" charset="0"/>
                <a:cs typeface="Times New Roman" panose="02020603050405020304" pitchFamily="18" charset="0"/>
              </a:rPr>
              <a:t>5. ESTUDIANTE</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B5EC7A1E-D0FD-40F8-9ADE-15519EF5E806}"/>
              </a:ext>
            </a:extLst>
          </p:cNvPr>
          <p:cNvPicPr>
            <a:picLocks noChangeAspect="1"/>
          </p:cNvPicPr>
          <p:nvPr/>
        </p:nvPicPr>
        <p:blipFill>
          <a:blip r:embed="rId6"/>
          <a:stretch>
            <a:fillRect/>
          </a:stretch>
        </p:blipFill>
        <p:spPr>
          <a:xfrm>
            <a:off x="6197416" y="4789911"/>
            <a:ext cx="2280235" cy="1733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7787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64095" y="121398"/>
            <a:ext cx="1015947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s-ES" sz="4000" b="1" dirty="0">
                <a:solidFill>
                  <a:schemeClr val="tx1"/>
                </a:solidFill>
              </a:rPr>
              <a:t>REQUISITOS DE PASANTÍA PARA ESTUDIANTE</a:t>
            </a:r>
          </a:p>
        </p:txBody>
      </p:sp>
      <p:sp>
        <p:nvSpPr>
          <p:cNvPr id="5" name="Rectángulo 4"/>
          <p:cNvSpPr/>
          <p:nvPr/>
        </p:nvSpPr>
        <p:spPr>
          <a:xfrm>
            <a:off x="3763619" y="1689407"/>
            <a:ext cx="5760167" cy="1000980"/>
          </a:xfrm>
          <a:prstGeom prst="rect">
            <a:avLst/>
          </a:prstGeom>
          <a:ln w="9525" cap="flat" cmpd="sng" algn="ctr">
            <a:solidFill>
              <a:schemeClr val="accent2"/>
            </a:solidFill>
            <a:prstDash val="solid"/>
            <a:round/>
            <a:headEnd type="none" w="med" len="med"/>
            <a:tailEnd type="none" w="med" len="med"/>
          </a:ln>
        </p:spPr>
        <p:style>
          <a:lnRef idx="0">
            <a:scrgbClr r="0" g="0" b="0"/>
          </a:lnRef>
          <a:fillRef idx="1002">
            <a:schemeClr val="dk2"/>
          </a:fillRef>
          <a:effectRef idx="0">
            <a:scrgbClr r="0" g="0" b="0"/>
          </a:effectRef>
          <a:fontRef idx="minor">
            <a:schemeClr val="accent2"/>
          </a:fontRef>
        </p:style>
        <p:txBody>
          <a:bodyPr wrap="none">
            <a:spAutoFit/>
          </a:bodyPr>
          <a:lstStyle/>
          <a:p>
            <a:pPr marL="45720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Estar inscrito en la pasantía.</a:t>
            </a:r>
          </a:p>
          <a:p>
            <a:pPr marL="45720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Debe haber aprobado la pasantía anterior.</a:t>
            </a:r>
          </a:p>
        </p:txBody>
      </p:sp>
      <p:sp>
        <p:nvSpPr>
          <p:cNvPr id="8" name="Rectángulo 7"/>
          <p:cNvSpPr/>
          <p:nvPr/>
        </p:nvSpPr>
        <p:spPr>
          <a:xfrm>
            <a:off x="1473437" y="3616234"/>
            <a:ext cx="9597499" cy="2755306"/>
          </a:xfrm>
          <a:prstGeom prst="rect">
            <a:avLst/>
          </a:prstGeom>
          <a:ln w="9525" cap="flat" cmpd="sng" algn="ctr">
            <a:solidFill>
              <a:schemeClr val="dk1"/>
            </a:solidFill>
            <a:prstDash val="solid"/>
            <a:round/>
            <a:headEnd type="none" w="med" len="med"/>
            <a:tailEnd type="none" w="med" len="med"/>
          </a:ln>
        </p:spPr>
        <p:style>
          <a:lnRef idx="0">
            <a:scrgbClr r="0" g="0" b="0"/>
          </a:lnRef>
          <a:fillRef idx="1002">
            <a:schemeClr val="dk2"/>
          </a:fillRef>
          <a:effectRef idx="0">
            <a:scrgbClr r="0" g="0" b="0"/>
          </a:effectRef>
          <a:fontRef idx="minor">
            <a:schemeClr val="dk1"/>
          </a:fontRef>
        </p:style>
        <p:txBody>
          <a:bodyPr wrap="none">
            <a:spAutoFit/>
          </a:bodyPr>
          <a:lstStyle/>
          <a:p>
            <a:pPr marL="457200" indent="-457200" algn="just">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Cuaderno de Pasantía con firmas del tutor y supervisor.</a:t>
            </a:r>
          </a:p>
          <a:p>
            <a:pPr marL="457200" indent="-457200" algn="just">
              <a:lnSpc>
                <a:spcPct val="115000"/>
              </a:lnSpc>
              <a:spcBef>
                <a:spcPts val="1200"/>
              </a:spcBef>
              <a:spcAft>
                <a:spcPts val="600"/>
              </a:spcAft>
              <a:buFont typeface="+mj-lt"/>
              <a:buAutoNum type="arabicPeriod"/>
            </a:pPr>
            <a:r>
              <a:rPr lang="es-MX"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Informe técnico</a:t>
            </a:r>
            <a:endParaRPr lang="es-ES" sz="2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457200" lvl="0" indent="-457200" algn="just">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Croquis del lugar de pasantía</a:t>
            </a:r>
          </a:p>
          <a:p>
            <a:pPr marL="457200" lvl="0" indent="-457200" algn="just">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Registro diario de asistencia</a:t>
            </a:r>
          </a:p>
          <a:p>
            <a:pPr marL="457200" lvl="0" indent="-457200" algn="just">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Certificado de pasantía con firmas/sellos de la empresa (original y copia).</a:t>
            </a:r>
            <a:endParaRPr lang="es-ES" sz="2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p:txBody>
      </p:sp>
      <p:sp>
        <p:nvSpPr>
          <p:cNvPr id="12" name="Rectángulo 11"/>
          <p:cNvSpPr/>
          <p:nvPr/>
        </p:nvSpPr>
        <p:spPr>
          <a:xfrm>
            <a:off x="799051" y="973626"/>
            <a:ext cx="6344686" cy="552459"/>
          </a:xfrm>
          <a:prstGeom prst="rect">
            <a:avLst/>
          </a:prstGeom>
        </p:spPr>
        <p:style>
          <a:lnRef idx="0">
            <a:schemeClr val="dk1"/>
          </a:lnRef>
          <a:fillRef idx="1001">
            <a:schemeClr val="dk2"/>
          </a:fillRef>
          <a:effectRef idx="3">
            <a:schemeClr val="dk1"/>
          </a:effectRef>
          <a:fontRef idx="minor">
            <a:schemeClr val="lt1"/>
          </a:fontRef>
        </p:style>
        <p:txBody>
          <a:bodyPr wrap="none">
            <a:spAutoFit/>
          </a:bodyPr>
          <a:lstStyle/>
          <a:p>
            <a:pPr>
              <a:lnSpc>
                <a:spcPct val="115000"/>
              </a:lnSpc>
              <a:spcBef>
                <a:spcPts val="1200"/>
              </a:spcBef>
              <a:spcAft>
                <a:spcPts val="600"/>
              </a:spcAft>
            </a:pPr>
            <a:r>
              <a:rPr lang="es-BO" sz="2600" b="1"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REQUISITOS DE INICIO DE PASANTÍA</a:t>
            </a:r>
            <a:r>
              <a:rPr lang="es-BO" sz="26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es-ES" sz="2600" b="1"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3" name="Rectángulo 12"/>
          <p:cNvSpPr/>
          <p:nvPr/>
        </p:nvSpPr>
        <p:spPr>
          <a:xfrm>
            <a:off x="799051" y="2889509"/>
            <a:ext cx="8884035" cy="552459"/>
          </a:xfrm>
          <a:prstGeom prst="rect">
            <a:avLst/>
          </a:prstGeom>
        </p:spPr>
        <p:style>
          <a:lnRef idx="0">
            <a:schemeClr val="dk1"/>
          </a:lnRef>
          <a:fillRef idx="1001">
            <a:schemeClr val="dk2"/>
          </a:fillRef>
          <a:effectRef idx="3">
            <a:schemeClr val="dk1"/>
          </a:effectRef>
          <a:fontRef idx="minor">
            <a:schemeClr val="lt1"/>
          </a:fontRef>
        </p:style>
        <p:txBody>
          <a:bodyPr wrap="none">
            <a:spAutoFit/>
          </a:bodyPr>
          <a:lstStyle/>
          <a:p>
            <a:pPr>
              <a:lnSpc>
                <a:spcPct val="115000"/>
              </a:lnSpc>
              <a:spcBef>
                <a:spcPts val="1200"/>
              </a:spcBef>
              <a:spcAft>
                <a:spcPts val="600"/>
              </a:spcAft>
            </a:pPr>
            <a:r>
              <a:rPr lang="es-BO" sz="2600" b="1"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DOCUMENTOS PARA LA CONCLUSION DE PASANTÍA:</a:t>
            </a:r>
            <a:endParaRPr lang="es-ES" sz="2600" b="1" dirty="0">
              <a:solidFill>
                <a:srgbClr val="00B0F0"/>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44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68595" y="53383"/>
            <a:ext cx="527595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s-ES" sz="3600" b="1" dirty="0">
                <a:solidFill>
                  <a:schemeClr val="tx1"/>
                </a:solidFill>
              </a:rPr>
              <a:t>ACTIVIDADES PARA TUTOR</a:t>
            </a:r>
          </a:p>
        </p:txBody>
      </p:sp>
      <p:sp>
        <p:nvSpPr>
          <p:cNvPr id="5" name="Rectángulo 4"/>
          <p:cNvSpPr/>
          <p:nvPr/>
        </p:nvSpPr>
        <p:spPr>
          <a:xfrm>
            <a:off x="957945" y="2107234"/>
            <a:ext cx="4122817" cy="2092881"/>
          </a:xfrm>
          <a:prstGeom prst="rect">
            <a:avLst/>
          </a:prstGeom>
        </p:spPr>
        <p:style>
          <a:lnRef idx="1">
            <a:schemeClr val="accent6"/>
          </a:lnRef>
          <a:fillRef idx="1003">
            <a:schemeClr val="dk2"/>
          </a:fillRef>
          <a:effectRef idx="2">
            <a:schemeClr val="accent6"/>
          </a:effectRef>
          <a:fontRef idx="minor">
            <a:schemeClr val="lt1"/>
          </a:fontRef>
        </p:style>
        <p:txBody>
          <a:bodyPr wrap="square">
            <a:spAutoFit/>
          </a:bodyPr>
          <a:lstStyle/>
          <a:p>
            <a:pPr marL="45720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PRESENTACION DE CUADERNO SEGÚN CRONOGRAMA</a:t>
            </a:r>
          </a:p>
          <a:p>
            <a:pPr marL="457200" indent="-457200">
              <a:lnSpc>
                <a:spcPct val="115000"/>
              </a:lnSpc>
              <a:spcBef>
                <a:spcPts val="1200"/>
              </a:spcBef>
              <a:spcAft>
                <a:spcPts val="600"/>
              </a:spcAft>
              <a:buFont typeface="+mj-lt"/>
              <a:buAutoNum type="arabicPeriod"/>
            </a:pPr>
            <a:r>
              <a:rPr lang="en-US" sz="2000" b="1" dirty="0">
                <a:latin typeface="Arial" panose="020B0604020202020204" pitchFamily="34" charset="0"/>
                <a:cs typeface="Arial" panose="020B0604020202020204" pitchFamily="34" charset="0"/>
              </a:rPr>
              <a:t>VISTO BUENO DE SUPERVISOR</a:t>
            </a:r>
            <a:endParaRPr lang="es-ES" sz="2000" b="1" dirty="0">
              <a:latin typeface="Arial" panose="020B0604020202020204" pitchFamily="34" charset="0"/>
              <a:cs typeface="Arial" panose="020B0604020202020204" pitchFamily="34" charset="0"/>
            </a:endParaRPr>
          </a:p>
        </p:txBody>
      </p:sp>
      <p:sp>
        <p:nvSpPr>
          <p:cNvPr id="8" name="Rectángulo 7"/>
          <p:cNvSpPr/>
          <p:nvPr/>
        </p:nvSpPr>
        <p:spPr>
          <a:xfrm>
            <a:off x="6716479" y="1776199"/>
            <a:ext cx="5056135" cy="3694025"/>
          </a:xfrm>
          <a:prstGeom prst="rect">
            <a:avLst/>
          </a:prstGeom>
        </p:spPr>
        <p:style>
          <a:lnRef idx="1">
            <a:schemeClr val="accent6"/>
          </a:lnRef>
          <a:fillRef idx="1003">
            <a:schemeClr val="lt2"/>
          </a:fillRef>
          <a:effectRef idx="2">
            <a:schemeClr val="accent6"/>
          </a:effectRef>
          <a:fontRef idx="minor">
            <a:schemeClr val="lt1"/>
          </a:fontRef>
        </p:style>
        <p:txBody>
          <a:bodyPr wrap="square">
            <a:spAutoFit/>
          </a:bodyPr>
          <a:lstStyle/>
          <a:p>
            <a:pPr marL="45720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Certificado de pasantía (original y copia)</a:t>
            </a:r>
          </a:p>
          <a:p>
            <a:pPr marL="457200" indent="-457200">
              <a:lnSpc>
                <a:spcPct val="115000"/>
              </a:lnSpc>
              <a:spcBef>
                <a:spcPts val="1200"/>
              </a:spcBef>
              <a:spcAft>
                <a:spcPts val="600"/>
              </a:spcAft>
              <a:buFont typeface="+mj-lt"/>
              <a:buAutoNum type="arabicPeriod"/>
            </a:pPr>
            <a:r>
              <a:rPr lang="es-MX"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Ficha de evaluación </a:t>
            </a:r>
            <a:r>
              <a:rPr lang="es-MX" sz="2000" b="1" dirty="0">
                <a:solidFill>
                  <a:schemeClr val="accent6">
                    <a:lumMod val="75000"/>
                  </a:schemeClr>
                </a:solidFill>
                <a:latin typeface="Arial" panose="020B0604020202020204" pitchFamily="34" charset="0"/>
                <a:ea typeface="Times New Roman" panose="02020603050405020304" pitchFamily="18" charset="0"/>
                <a:cs typeface="Arial" panose="020B0604020202020204" pitchFamily="34" charset="0"/>
              </a:rPr>
              <a:t>()f</a:t>
            </a:r>
            <a:r>
              <a:rPr lang="es-MX"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irmas / sellos</a:t>
            </a:r>
            <a:endParaRPr lang="es-ES" sz="2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457200" lvl="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Croquis</a:t>
            </a:r>
          </a:p>
          <a:p>
            <a:pPr marL="457200" lvl="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Registro diario</a:t>
            </a:r>
          </a:p>
          <a:p>
            <a:pPr marL="457200" lvl="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Informe técnico</a:t>
            </a:r>
          </a:p>
          <a:p>
            <a:pPr marL="457200" lvl="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Seguimiento pasantía</a:t>
            </a:r>
            <a:endParaRPr lang="es-ES" sz="2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p:txBody>
      </p:sp>
      <p:sp>
        <p:nvSpPr>
          <p:cNvPr id="12" name="Rectángulo 11"/>
          <p:cNvSpPr/>
          <p:nvPr/>
        </p:nvSpPr>
        <p:spPr>
          <a:xfrm>
            <a:off x="508250" y="801298"/>
            <a:ext cx="4686994" cy="941796"/>
          </a:xfrm>
          <a:prstGeom prst="rect">
            <a:avLst/>
          </a:prstGeom>
        </p:spPr>
        <p:style>
          <a:lnRef idx="0">
            <a:schemeClr val="dk1"/>
          </a:lnRef>
          <a:fillRef idx="1001">
            <a:schemeClr val="dk2"/>
          </a:fillRef>
          <a:effectRef idx="3">
            <a:schemeClr val="dk1"/>
          </a:effectRef>
          <a:fontRef idx="minor">
            <a:schemeClr val="lt1"/>
          </a:fontRef>
        </p:style>
        <p:txBody>
          <a:bodyPr wrap="square">
            <a:spAutoFit/>
          </a:bodyPr>
          <a:lstStyle/>
          <a:p>
            <a:pPr algn="ctr">
              <a:lnSpc>
                <a:spcPct val="115000"/>
              </a:lnSpc>
              <a:spcBef>
                <a:spcPts val="1200"/>
              </a:spcBef>
              <a:spcAft>
                <a:spcPts val="600"/>
              </a:spcAft>
            </a:pPr>
            <a:r>
              <a:rPr lang="es-BO" sz="2400" b="1" dirty="0">
                <a:solidFill>
                  <a:srgbClr val="00B0F0"/>
                </a:solidFill>
                <a:latin typeface="Arial" panose="020B0604020202020204" pitchFamily="34" charset="0"/>
                <a:cs typeface="Times New Roman" panose="02020603050405020304" pitchFamily="18" charset="0"/>
              </a:rPr>
              <a:t>A) REVISION DE CUADERNO SEMANALMENTE</a:t>
            </a:r>
            <a:endParaRPr lang="es-ES" sz="2400" b="1" dirty="0">
              <a:solidFill>
                <a:srgbClr val="00B0F0"/>
              </a:solidFill>
              <a:latin typeface="Arial" panose="020B0604020202020204" pitchFamily="34" charset="0"/>
              <a:cs typeface="Times New Roman" panose="02020603050405020304" pitchFamily="18" charset="0"/>
            </a:endParaRPr>
          </a:p>
        </p:txBody>
      </p:sp>
      <p:sp>
        <p:nvSpPr>
          <p:cNvPr id="13" name="Rectángulo 12"/>
          <p:cNvSpPr/>
          <p:nvPr/>
        </p:nvSpPr>
        <p:spPr>
          <a:xfrm>
            <a:off x="5632174" y="801298"/>
            <a:ext cx="6334539" cy="941796"/>
          </a:xfrm>
          <a:prstGeom prst="rect">
            <a:avLst/>
          </a:prstGeom>
        </p:spPr>
        <p:style>
          <a:lnRef idx="0">
            <a:schemeClr val="dk1"/>
          </a:lnRef>
          <a:fillRef idx="1001">
            <a:schemeClr val="dk2"/>
          </a:fillRef>
          <a:effectRef idx="3">
            <a:schemeClr val="dk1"/>
          </a:effectRef>
          <a:fontRef idx="minor">
            <a:schemeClr val="lt1"/>
          </a:fontRef>
        </p:style>
        <p:txBody>
          <a:bodyPr wrap="square">
            <a:spAutoFit/>
          </a:bodyPr>
          <a:lstStyle/>
          <a:p>
            <a:pPr algn="ctr">
              <a:lnSpc>
                <a:spcPct val="115000"/>
              </a:lnSpc>
              <a:spcBef>
                <a:spcPts val="1200"/>
              </a:spcBef>
              <a:spcAft>
                <a:spcPts val="600"/>
              </a:spcAft>
            </a:pPr>
            <a:r>
              <a:rPr lang="es-BO" sz="2400" b="1" dirty="0">
                <a:solidFill>
                  <a:srgbClr val="00B0F0"/>
                </a:solidFill>
                <a:latin typeface="Arial" panose="020B0604020202020204" pitchFamily="34" charset="0"/>
                <a:cs typeface="Times New Roman" panose="02020603050405020304" pitchFamily="18" charset="0"/>
              </a:rPr>
              <a:t>B) ENTREGA DE DOCUMENTACION A REGISTROS</a:t>
            </a:r>
            <a:endParaRPr lang="es-ES"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Rectángulo 6"/>
          <p:cNvSpPr/>
          <p:nvPr/>
        </p:nvSpPr>
        <p:spPr>
          <a:xfrm>
            <a:off x="2110283" y="4493742"/>
            <a:ext cx="3659452" cy="552459"/>
          </a:xfrm>
          <a:prstGeom prst="rect">
            <a:avLst/>
          </a:prstGeom>
        </p:spPr>
        <p:style>
          <a:lnRef idx="0">
            <a:schemeClr val="dk1"/>
          </a:lnRef>
          <a:fillRef idx="1001">
            <a:schemeClr val="dk2"/>
          </a:fillRef>
          <a:effectRef idx="3">
            <a:schemeClr val="dk1"/>
          </a:effectRef>
          <a:fontRef idx="minor">
            <a:schemeClr val="lt1"/>
          </a:fontRef>
        </p:style>
        <p:txBody>
          <a:bodyPr wrap="square">
            <a:spAutoFit/>
          </a:bodyPr>
          <a:lstStyle/>
          <a:p>
            <a:pPr>
              <a:lnSpc>
                <a:spcPct val="115000"/>
              </a:lnSpc>
              <a:spcBef>
                <a:spcPts val="1200"/>
              </a:spcBef>
              <a:spcAft>
                <a:spcPts val="600"/>
              </a:spcAft>
            </a:pPr>
            <a:r>
              <a:rPr lang="es-BO" sz="2600" b="1" dirty="0">
                <a:solidFill>
                  <a:srgbClr val="00B0F0"/>
                </a:solidFill>
                <a:latin typeface="Arial" panose="020B0604020202020204" pitchFamily="34" charset="0"/>
                <a:cs typeface="Times New Roman" panose="02020603050405020304" pitchFamily="18" charset="0"/>
              </a:rPr>
              <a:t>C) INFORME</a:t>
            </a:r>
            <a:r>
              <a:rPr lang="es-BO" sz="20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es-BO" sz="2600" b="1" dirty="0">
                <a:solidFill>
                  <a:srgbClr val="00B0F0"/>
                </a:solidFill>
                <a:latin typeface="Arial" panose="020B0604020202020204" pitchFamily="34" charset="0"/>
                <a:cs typeface="Times New Roman" panose="02020603050405020304" pitchFamily="18" charset="0"/>
              </a:rPr>
              <a:t>FINAL</a:t>
            </a:r>
            <a:endParaRPr lang="es-ES" sz="20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Rectángulo 8">
            <a:extLst>
              <a:ext uri="{FF2B5EF4-FFF2-40B4-BE49-F238E27FC236}">
                <a16:creationId xmlns:a16="http://schemas.microsoft.com/office/drawing/2014/main" id="{3212618A-C1A5-41AF-BEEA-F9C5CF850C28}"/>
              </a:ext>
            </a:extLst>
          </p:cNvPr>
          <p:cNvSpPr/>
          <p:nvPr/>
        </p:nvSpPr>
        <p:spPr>
          <a:xfrm>
            <a:off x="1185134" y="5179236"/>
            <a:ext cx="4447040" cy="1124090"/>
          </a:xfrm>
          <a:prstGeom prst="rect">
            <a:avLst/>
          </a:prstGeom>
        </p:spPr>
        <p:style>
          <a:lnRef idx="1">
            <a:schemeClr val="accent6"/>
          </a:lnRef>
          <a:fillRef idx="1003">
            <a:schemeClr val="lt2"/>
          </a:fillRef>
          <a:effectRef idx="2">
            <a:schemeClr val="accent6"/>
          </a:effectRef>
          <a:fontRef idx="minor">
            <a:schemeClr val="lt1"/>
          </a:fontRef>
        </p:style>
        <p:txBody>
          <a:bodyPr wrap="square">
            <a:spAutoFit/>
          </a:bodyPr>
          <a:lstStyle/>
          <a:p>
            <a:pPr marL="457200" lvl="0" indent="-457200">
              <a:lnSpc>
                <a:spcPct val="115000"/>
              </a:lnSpc>
              <a:spcBef>
                <a:spcPts val="1200"/>
              </a:spcBef>
              <a:spcAft>
                <a:spcPts val="600"/>
              </a:spcAft>
              <a:buFont typeface="+mj-lt"/>
              <a:buAutoNum type="arabicPeriod"/>
            </a:pPr>
            <a:r>
              <a:rPr lang="es-BO"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Reporte de aprobados/reprobados y abandono.</a:t>
            </a:r>
            <a:endParaRPr lang="es-ES" sz="2000" b="1"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9360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83226" y="2287842"/>
            <a:ext cx="5145157" cy="1462524"/>
          </a:xfrm>
        </p:spPr>
        <p:txBody>
          <a:bodyPr>
            <a:normAutofit fontScale="92500"/>
          </a:bodyPr>
          <a:lstStyle/>
          <a:p>
            <a:pPr marL="0" indent="0" algn="ctr">
              <a:buNone/>
            </a:pPr>
            <a:r>
              <a:rPr lang="es-BO" sz="4800" b="1" dirty="0">
                <a:latin typeface="Arial" panose="020B0604020202020204" pitchFamily="34" charset="0"/>
                <a:cs typeface="Arial" panose="020B0604020202020204" pitchFamily="34" charset="0"/>
              </a:rPr>
              <a:t>MARCO TEÓRICO</a:t>
            </a:r>
          </a:p>
          <a:p>
            <a:endParaRPr lang="es-MX" dirty="0"/>
          </a:p>
        </p:txBody>
      </p:sp>
      <p:sp>
        <p:nvSpPr>
          <p:cNvPr id="5" name="Título 1">
            <a:extLst>
              <a:ext uri="{FF2B5EF4-FFF2-40B4-BE49-F238E27FC236}">
                <a16:creationId xmlns:a16="http://schemas.microsoft.com/office/drawing/2014/main" id="{F907FF86-A812-4B6D-9F36-B14A52082523}"/>
              </a:ext>
            </a:extLst>
          </p:cNvPr>
          <p:cNvSpPr txBox="1">
            <a:spLocks/>
          </p:cNvSpPr>
          <p:nvPr/>
        </p:nvSpPr>
        <p:spPr>
          <a:xfrm>
            <a:off x="3488636" y="788504"/>
            <a:ext cx="4734338" cy="1086678"/>
          </a:xfrm>
          <a:prstGeom prst="rect">
            <a:avLst/>
          </a:prstGeom>
        </p:spPr>
        <p:style>
          <a:lnRef idx="1">
            <a:schemeClr val="accent1"/>
          </a:lnRef>
          <a:fillRef idx="1003">
            <a:schemeClr val="lt2"/>
          </a:fillRef>
          <a:effectRef idx="1">
            <a:schemeClr val="accent1"/>
          </a:effectRef>
          <a:fontRef idx="minor">
            <a:schemeClr val="dk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s-MX" sz="5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CAPITULO 3</a:t>
            </a:r>
          </a:p>
        </p:txBody>
      </p:sp>
    </p:spTree>
    <p:extLst>
      <p:ext uri="{BB962C8B-B14F-4D97-AF65-F5344CB8AC3E}">
        <p14:creationId xmlns:p14="http://schemas.microsoft.com/office/powerpoint/2010/main" val="185865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E47E8-88CD-47D3-B0F9-0261ED398B69}"/>
              </a:ext>
            </a:extLst>
          </p:cNvPr>
          <p:cNvSpPr>
            <a:spLocks noGrp="1"/>
          </p:cNvSpPr>
          <p:nvPr>
            <p:ph type="title"/>
          </p:nvPr>
        </p:nvSpPr>
        <p:spPr>
          <a:xfrm>
            <a:off x="2449996" y="225288"/>
            <a:ext cx="7292008" cy="755374"/>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s-BO" sz="4400" b="1" dirty="0">
                <a:solidFill>
                  <a:schemeClr val="tx1"/>
                </a:solidFill>
                <a:latin typeface="Arial" panose="020B0604020202020204" pitchFamily="34" charset="0"/>
                <a:cs typeface="Arial" panose="020B0604020202020204" pitchFamily="34" charset="0"/>
              </a:rPr>
              <a:t>METODOLOGÍA SCRUM</a:t>
            </a:r>
            <a:endParaRPr lang="es-BO" sz="4400"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65D0F06A-FE47-4D2C-806F-864E3AA0710B}"/>
              </a:ext>
            </a:extLst>
          </p:cNvPr>
          <p:cNvSpPr/>
          <p:nvPr/>
        </p:nvSpPr>
        <p:spPr>
          <a:xfrm>
            <a:off x="788821" y="1659285"/>
            <a:ext cx="5950225" cy="3970318"/>
          </a:xfrm>
          <a:prstGeom prst="rect">
            <a:avLst/>
          </a:prstGeom>
        </p:spPr>
        <p:txBody>
          <a:bodyPr wrap="square">
            <a:spAutoFit/>
          </a:bodyPr>
          <a:lstStyle/>
          <a:p>
            <a:pPr algn="just"/>
            <a:r>
              <a:rPr lang="es-ES" sz="3600" dirty="0">
                <a:latin typeface="Arial" panose="020B0604020202020204" pitchFamily="34" charset="0"/>
                <a:ea typeface="Calibri" panose="020F0502020204030204" pitchFamily="34" charset="0"/>
              </a:rPr>
              <a:t>“Scrum también se utiliza para resolver situaciones en que no se está entregando al cliente lo que necesita, cuando las entregas se alargan demasiado, los costes se disparan.</a:t>
            </a:r>
            <a:endParaRPr lang="es-BO" sz="3600" dirty="0"/>
          </a:p>
        </p:txBody>
      </p:sp>
      <p:pic>
        <p:nvPicPr>
          <p:cNvPr id="5" name="Imagen 4">
            <a:extLst>
              <a:ext uri="{FF2B5EF4-FFF2-40B4-BE49-F238E27FC236}">
                <a16:creationId xmlns:a16="http://schemas.microsoft.com/office/drawing/2014/main" id="{96C60573-0765-4436-A54A-79498E2DE7DA}"/>
              </a:ext>
            </a:extLst>
          </p:cNvPr>
          <p:cNvPicPr>
            <a:picLocks noChangeAspect="1"/>
          </p:cNvPicPr>
          <p:nvPr/>
        </p:nvPicPr>
        <p:blipFill>
          <a:blip r:embed="rId2"/>
          <a:stretch>
            <a:fillRect/>
          </a:stretch>
        </p:blipFill>
        <p:spPr>
          <a:xfrm>
            <a:off x="7050903" y="1805842"/>
            <a:ext cx="5021851" cy="3481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5372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2A2769B-C9ED-4B12-839C-AFEA3E40E05D}"/>
              </a:ext>
            </a:extLst>
          </p:cNvPr>
          <p:cNvSpPr/>
          <p:nvPr/>
        </p:nvSpPr>
        <p:spPr>
          <a:xfrm>
            <a:off x="3253091" y="507142"/>
            <a:ext cx="4826962" cy="740011"/>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nSpc>
                <a:spcPct val="115000"/>
              </a:lnSpc>
              <a:spcBef>
                <a:spcPts val="1200"/>
              </a:spcBef>
              <a:spcAft>
                <a:spcPts val="600"/>
              </a:spcAft>
            </a:pPr>
            <a:r>
              <a:rPr lang="es-BO" sz="4000" b="1" kern="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ROLES DE SCRUM</a:t>
            </a:r>
          </a:p>
        </p:txBody>
      </p:sp>
      <p:pic>
        <p:nvPicPr>
          <p:cNvPr id="6" name="Picture 2">
            <a:extLst>
              <a:ext uri="{FF2B5EF4-FFF2-40B4-BE49-F238E27FC236}">
                <a16:creationId xmlns:a16="http://schemas.microsoft.com/office/drawing/2014/main" id="{EBA12377-04FF-47FF-99B9-DDA6997F14B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027583" y="1471333"/>
            <a:ext cx="7805531" cy="4879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6427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23AEF7-EBA9-47AD-B753-ED733222A306}"/>
              </a:ext>
            </a:extLst>
          </p:cNvPr>
          <p:cNvSpPr/>
          <p:nvPr/>
        </p:nvSpPr>
        <p:spPr>
          <a:xfrm>
            <a:off x="761668" y="1445691"/>
            <a:ext cx="4153382" cy="1938992"/>
          </a:xfrm>
          <a:prstGeom prst="rect">
            <a:avLst/>
          </a:prstGeom>
        </p:spPr>
        <p:style>
          <a:lnRef idx="1">
            <a:schemeClr val="accent2"/>
          </a:lnRef>
          <a:fillRef idx="1002">
            <a:schemeClr val="dk2"/>
          </a:fillRef>
          <a:effectRef idx="2">
            <a:schemeClr val="accent2"/>
          </a:effectRef>
          <a:fontRef idx="minor">
            <a:schemeClr val="lt1"/>
          </a:fontRef>
        </p:style>
        <p:txBody>
          <a:bodyPr wrap="square">
            <a:spAutoFit/>
          </a:bodyPr>
          <a:lstStyle/>
          <a:p>
            <a:pPr algn="just"/>
            <a:r>
              <a:rPr lang="es-BO" sz="2400" dirty="0">
                <a:solidFill>
                  <a:schemeClr val="tx1"/>
                </a:solidFill>
                <a:latin typeface="Arial" panose="020B0604020202020204" pitchFamily="34" charset="0"/>
                <a:ea typeface="Calibri" panose="020F0502020204030204" pitchFamily="34" charset="0"/>
              </a:rPr>
              <a:t>El Product Owner ayuda al usuario a escribir las </a:t>
            </a:r>
            <a:r>
              <a:rPr lang="es-BO" sz="2400" u="sng" dirty="0">
                <a:solidFill>
                  <a:schemeClr val="tx1"/>
                </a:solidFill>
                <a:latin typeface="Arial" panose="020B0604020202020204" pitchFamily="34" charset="0"/>
                <a:ea typeface="Calibri" panose="020F0502020204030204" pitchFamily="34" charset="0"/>
                <a:hlinkClick r:id="rId2" tooltip="Historias de usuario">
                  <a:extLst>
                    <a:ext uri="{A12FA001-AC4F-418D-AE19-62706E023703}">
                      <ahyp:hlinkClr xmlns:ahyp="http://schemas.microsoft.com/office/drawing/2018/hyperlinkcolor" val="tx"/>
                    </a:ext>
                  </a:extLst>
                </a:hlinkClick>
              </a:rPr>
              <a:t>historias de usuario</a:t>
            </a:r>
            <a:r>
              <a:rPr lang="es-BO" sz="2400" dirty="0">
                <a:solidFill>
                  <a:schemeClr val="tx1"/>
                </a:solidFill>
                <a:latin typeface="Arial" panose="020B0604020202020204" pitchFamily="34" charset="0"/>
                <a:ea typeface="Calibri" panose="020F0502020204030204" pitchFamily="34" charset="0"/>
              </a:rPr>
              <a:t>, las prioriza, y las coloca en el </a:t>
            </a:r>
            <a:r>
              <a:rPr lang="es-BO" sz="2400" u="sng" dirty="0">
                <a:solidFill>
                  <a:schemeClr val="tx1"/>
                </a:solidFill>
                <a:latin typeface="Arial" panose="020B0604020202020204" pitchFamily="34" charset="0"/>
                <a:ea typeface="Calibri" panose="020F0502020204030204" pitchFamily="34" charset="0"/>
                <a:hlinkClick r:id="rId3" tooltip="Scrum (development) (aún no redactado)">
                  <a:extLst>
                    <a:ext uri="{A12FA001-AC4F-418D-AE19-62706E023703}">
                      <ahyp:hlinkClr xmlns:ahyp="http://schemas.microsoft.com/office/drawing/2018/hyperlinkcolor" val="tx"/>
                    </a:ext>
                  </a:extLst>
                </a:hlinkClick>
              </a:rPr>
              <a:t>Product Backlog</a:t>
            </a:r>
            <a:r>
              <a:rPr lang="es-BO" sz="2400" dirty="0">
                <a:solidFill>
                  <a:schemeClr val="tx1"/>
                </a:solidFill>
                <a:latin typeface="Arial" panose="020B0604020202020204" pitchFamily="34" charset="0"/>
                <a:ea typeface="Calibri" panose="020F0502020204030204" pitchFamily="34" charset="0"/>
              </a:rPr>
              <a:t>.</a:t>
            </a:r>
            <a:endParaRPr lang="es-BO" sz="2400" dirty="0">
              <a:solidFill>
                <a:schemeClr val="tx1"/>
              </a:solidFill>
            </a:endParaRPr>
          </a:p>
        </p:txBody>
      </p:sp>
      <p:sp>
        <p:nvSpPr>
          <p:cNvPr id="2" name="Rectángulo 1">
            <a:extLst>
              <a:ext uri="{FF2B5EF4-FFF2-40B4-BE49-F238E27FC236}">
                <a16:creationId xmlns:a16="http://schemas.microsoft.com/office/drawing/2014/main" id="{9ADEF687-3369-444B-A9F1-164D032A98F3}"/>
              </a:ext>
            </a:extLst>
          </p:cNvPr>
          <p:cNvSpPr/>
          <p:nvPr/>
        </p:nvSpPr>
        <p:spPr>
          <a:xfrm>
            <a:off x="1120581" y="528432"/>
            <a:ext cx="3435556" cy="6588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150000"/>
              </a:lnSpc>
              <a:spcBef>
                <a:spcPts val="1200"/>
              </a:spcBef>
              <a:spcAft>
                <a:spcPts val="600"/>
              </a:spcAft>
            </a:pPr>
            <a:r>
              <a:rPr lang="es-BO" sz="2800" b="1" u="sng"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PRODUCT OWNER</a:t>
            </a:r>
            <a:endParaRPr lang="es-BO" sz="28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Rectángulo 5">
            <a:extLst>
              <a:ext uri="{FF2B5EF4-FFF2-40B4-BE49-F238E27FC236}">
                <a16:creationId xmlns:a16="http://schemas.microsoft.com/office/drawing/2014/main" id="{E1DEA809-AF76-4D01-B217-EFE8B7C90DCF}"/>
              </a:ext>
            </a:extLst>
          </p:cNvPr>
          <p:cNvSpPr/>
          <p:nvPr/>
        </p:nvSpPr>
        <p:spPr>
          <a:xfrm>
            <a:off x="7495600" y="1466999"/>
            <a:ext cx="4033476" cy="1569660"/>
          </a:xfrm>
          <a:prstGeom prst="rect">
            <a:avLst/>
          </a:prstGeom>
        </p:spPr>
        <p:style>
          <a:lnRef idx="1">
            <a:schemeClr val="accent2"/>
          </a:lnRef>
          <a:fillRef idx="1002">
            <a:schemeClr val="dk2"/>
          </a:fillRef>
          <a:effectRef idx="2">
            <a:schemeClr val="accent2"/>
          </a:effectRef>
          <a:fontRef idx="minor">
            <a:schemeClr val="lt1"/>
          </a:fontRef>
        </p:style>
        <p:txBody>
          <a:bodyPr wrap="square">
            <a:spAutoFit/>
          </a:bodyPr>
          <a:lstStyle/>
          <a:p>
            <a:pPr algn="just"/>
            <a:r>
              <a:rPr lang="es-BO" sz="2400" dirty="0">
                <a:latin typeface="Arial" panose="020B0604020202020204" pitchFamily="34" charset="0"/>
                <a:ea typeface="Calibri" panose="020F0502020204030204" pitchFamily="34" charset="0"/>
              </a:rPr>
              <a:t>El Scrum Master es el responsable de asegurar que Scrum se entienda y se adopte.</a:t>
            </a:r>
            <a:endParaRPr lang="es-BO" sz="2400" dirty="0"/>
          </a:p>
        </p:txBody>
      </p:sp>
      <p:sp>
        <p:nvSpPr>
          <p:cNvPr id="8" name="Rectángulo 7">
            <a:extLst>
              <a:ext uri="{FF2B5EF4-FFF2-40B4-BE49-F238E27FC236}">
                <a16:creationId xmlns:a16="http://schemas.microsoft.com/office/drawing/2014/main" id="{19B86D0A-A83D-4A8C-82D9-538ED8356E0F}"/>
              </a:ext>
            </a:extLst>
          </p:cNvPr>
          <p:cNvSpPr/>
          <p:nvPr/>
        </p:nvSpPr>
        <p:spPr>
          <a:xfrm>
            <a:off x="7953258" y="540029"/>
            <a:ext cx="3118161" cy="54572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115000"/>
              </a:lnSpc>
              <a:spcBef>
                <a:spcPts val="1200"/>
              </a:spcBef>
              <a:spcAft>
                <a:spcPts val="600"/>
              </a:spcAft>
            </a:pPr>
            <a:r>
              <a:rPr lang="es-BO" sz="2800" b="1" u="sng" dirty="0">
                <a:solidFill>
                  <a:schemeClr val="tx1"/>
                </a:solidFill>
                <a:latin typeface="Arial" panose="020B0604020202020204" pitchFamily="34" charset="0"/>
                <a:ea typeface="Times New Roman" panose="02020603050405020304" pitchFamily="18" charset="0"/>
                <a:cs typeface="Arial" panose="020B0604020202020204" pitchFamily="34" charset="0"/>
              </a:rPr>
              <a:t>SCRUM MASTER</a:t>
            </a:r>
            <a:endParaRPr lang="es-BO" sz="2800" b="1" u="sng" dirty="0">
              <a:solidFill>
                <a:schemeClr val="tx1"/>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Rectángulo 9">
            <a:extLst>
              <a:ext uri="{FF2B5EF4-FFF2-40B4-BE49-F238E27FC236}">
                <a16:creationId xmlns:a16="http://schemas.microsoft.com/office/drawing/2014/main" id="{FBD6B237-F2A8-4510-BF21-4FFEC82A9036}"/>
              </a:ext>
            </a:extLst>
          </p:cNvPr>
          <p:cNvSpPr/>
          <p:nvPr/>
        </p:nvSpPr>
        <p:spPr>
          <a:xfrm>
            <a:off x="4274598" y="3602220"/>
            <a:ext cx="4033476" cy="54572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115000"/>
              </a:lnSpc>
              <a:spcBef>
                <a:spcPts val="1200"/>
              </a:spcBef>
              <a:spcAft>
                <a:spcPts val="600"/>
              </a:spcAft>
            </a:pPr>
            <a:r>
              <a:rPr lang="es-BO" sz="2800" b="1" u="sng"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DEVELOPMENT TEAM</a:t>
            </a:r>
          </a:p>
        </p:txBody>
      </p:sp>
      <p:sp>
        <p:nvSpPr>
          <p:cNvPr id="11" name="Rectángulo 10">
            <a:extLst>
              <a:ext uri="{FF2B5EF4-FFF2-40B4-BE49-F238E27FC236}">
                <a16:creationId xmlns:a16="http://schemas.microsoft.com/office/drawing/2014/main" id="{771F6610-5E01-417D-A672-69124EE69DD3}"/>
              </a:ext>
            </a:extLst>
          </p:cNvPr>
          <p:cNvSpPr/>
          <p:nvPr/>
        </p:nvSpPr>
        <p:spPr>
          <a:xfrm>
            <a:off x="1985038" y="4443548"/>
            <a:ext cx="9514751" cy="1866537"/>
          </a:xfrm>
          <a:prstGeom prst="rect">
            <a:avLst/>
          </a:prstGeom>
        </p:spPr>
        <p:style>
          <a:lnRef idx="1">
            <a:schemeClr val="accent2"/>
          </a:lnRef>
          <a:fillRef idx="1002">
            <a:schemeClr val="dk2"/>
          </a:fillRef>
          <a:effectRef idx="2">
            <a:schemeClr val="accent2"/>
          </a:effectRef>
          <a:fontRef idx="minor">
            <a:schemeClr val="lt1"/>
          </a:fontRef>
        </p:style>
        <p:txBody>
          <a:bodyPr wrap="square">
            <a:spAutoFit/>
          </a:bodyPr>
          <a:lstStyle/>
          <a:p>
            <a:pPr marL="342900" lvl="0" indent="-342900" algn="just">
              <a:lnSpc>
                <a:spcPct val="115000"/>
              </a:lnSpc>
              <a:spcAft>
                <a:spcPts val="800"/>
              </a:spcAft>
              <a:buFont typeface="Symbol" panose="05050102010706020507" pitchFamily="18" charset="2"/>
              <a:buChar char=""/>
            </a:pPr>
            <a:r>
              <a:rPr lang="es-BO" sz="2400" dirty="0">
                <a:latin typeface="Arial" panose="020B0604020202020204" pitchFamily="34" charset="0"/>
                <a:ea typeface="Calibri" panose="020F0502020204030204" pitchFamily="34" charset="0"/>
                <a:cs typeface="Times New Roman" panose="02020603050405020304" pitchFamily="18" charset="0"/>
              </a:rPr>
              <a:t>Responsables del diseño, implementación y verificación del sistema en desarrollo.</a:t>
            </a:r>
            <a:endParaRPr lang="es-BO"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s-BO" sz="2400" dirty="0">
                <a:latin typeface="Arial" panose="020B0604020202020204" pitchFamily="34" charset="0"/>
                <a:ea typeface="Calibri" panose="020F0502020204030204" pitchFamily="34" charset="0"/>
                <a:cs typeface="Times New Roman" panose="02020603050405020304" pitchFamily="18" charset="0"/>
              </a:rPr>
              <a:t>En conjunto, deben tener todos los conocimientos y capacidades para producir software funcional de buena calidad.</a:t>
            </a:r>
            <a:endParaRPr lang="es-BO"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531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C89A58E-5966-4725-9ABB-5AAD2B19AC6B}"/>
              </a:ext>
            </a:extLst>
          </p:cNvPr>
          <p:cNvSpPr/>
          <p:nvPr/>
        </p:nvSpPr>
        <p:spPr>
          <a:xfrm>
            <a:off x="2593739" y="164345"/>
            <a:ext cx="6288901" cy="54572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15000"/>
              </a:lnSpc>
              <a:spcBef>
                <a:spcPts val="1200"/>
              </a:spcBef>
              <a:spcAft>
                <a:spcPts val="600"/>
              </a:spcAft>
            </a:pPr>
            <a:r>
              <a:rPr lang="es-BO" sz="2800" b="1" kern="0" dirty="0">
                <a:latin typeface="Arial" panose="020B0604020202020204" pitchFamily="34" charset="0"/>
                <a:ea typeface="Times New Roman" panose="02020603050405020304" pitchFamily="18" charset="0"/>
                <a:cs typeface="Times New Roman" panose="02020603050405020304" pitchFamily="18" charset="0"/>
              </a:rPr>
              <a:t>HERRAMIENTAS DE DESARROLLO</a:t>
            </a:r>
          </a:p>
        </p:txBody>
      </p:sp>
      <p:pic>
        <p:nvPicPr>
          <p:cNvPr id="29" name="Imagen 28">
            <a:extLst>
              <a:ext uri="{FF2B5EF4-FFF2-40B4-BE49-F238E27FC236}">
                <a16:creationId xmlns:a16="http://schemas.microsoft.com/office/drawing/2014/main" id="{CDCC7D51-C133-43A7-B290-2ED03B03A294}"/>
              </a:ext>
            </a:extLst>
          </p:cNvPr>
          <p:cNvPicPr>
            <a:picLocks noChangeAspect="1"/>
          </p:cNvPicPr>
          <p:nvPr/>
        </p:nvPicPr>
        <p:blipFill>
          <a:blip r:embed="rId2"/>
          <a:stretch>
            <a:fillRect/>
          </a:stretch>
        </p:blipFill>
        <p:spPr>
          <a:xfrm>
            <a:off x="1995773" y="1325064"/>
            <a:ext cx="3671598" cy="20652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C8489A94-3659-4982-BD14-AA3C88105AD0}"/>
              </a:ext>
            </a:extLst>
          </p:cNvPr>
          <p:cNvPicPr>
            <a:picLocks noChangeAspect="1"/>
          </p:cNvPicPr>
          <p:nvPr/>
        </p:nvPicPr>
        <p:blipFill>
          <a:blip r:embed="rId3"/>
          <a:stretch>
            <a:fillRect/>
          </a:stretch>
        </p:blipFill>
        <p:spPr>
          <a:xfrm>
            <a:off x="6644503" y="1325064"/>
            <a:ext cx="3085954" cy="2042935"/>
          </a:xfrm>
          <a:prstGeom prst="rect">
            <a:avLst/>
          </a:prstGeom>
        </p:spPr>
      </p:pic>
      <p:pic>
        <p:nvPicPr>
          <p:cNvPr id="13" name="Imagen 12">
            <a:extLst>
              <a:ext uri="{FF2B5EF4-FFF2-40B4-BE49-F238E27FC236}">
                <a16:creationId xmlns:a16="http://schemas.microsoft.com/office/drawing/2014/main" id="{03F5BEC5-0792-4853-8320-71379B5F0204}"/>
              </a:ext>
            </a:extLst>
          </p:cNvPr>
          <p:cNvPicPr>
            <a:picLocks noChangeAspect="1"/>
          </p:cNvPicPr>
          <p:nvPr/>
        </p:nvPicPr>
        <p:blipFill>
          <a:blip r:embed="rId4"/>
          <a:stretch>
            <a:fillRect/>
          </a:stretch>
        </p:blipFill>
        <p:spPr>
          <a:xfrm>
            <a:off x="3831572" y="4005331"/>
            <a:ext cx="4637162" cy="1379156"/>
          </a:xfrm>
          <a:prstGeom prst="rect">
            <a:avLst/>
          </a:prstGeom>
        </p:spPr>
      </p:pic>
    </p:spTree>
    <p:extLst>
      <p:ext uri="{BB962C8B-B14F-4D97-AF65-F5344CB8AC3E}">
        <p14:creationId xmlns:p14="http://schemas.microsoft.com/office/powerpoint/2010/main" val="218839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8831" y="775252"/>
            <a:ext cx="4734338" cy="1086678"/>
          </a:xfrm>
        </p:spPr>
        <p:style>
          <a:lnRef idx="1">
            <a:schemeClr val="accent1"/>
          </a:lnRef>
          <a:fillRef idx="1003">
            <a:schemeClr val="dk2"/>
          </a:fillRef>
          <a:effectRef idx="1">
            <a:schemeClr val="accent1"/>
          </a:effectRef>
          <a:fontRef idx="minor">
            <a:schemeClr val="dk1"/>
          </a:fontRef>
        </p:style>
        <p:txBody>
          <a:bodyPr>
            <a:normAutofit/>
          </a:bodyPr>
          <a:lstStyle/>
          <a:p>
            <a:pPr algn="ctr"/>
            <a:r>
              <a:rPr lang="es-MX" sz="5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CAPITULO I</a:t>
            </a:r>
          </a:p>
        </p:txBody>
      </p:sp>
      <p:sp>
        <p:nvSpPr>
          <p:cNvPr id="3" name="Marcador de contenido 2"/>
          <p:cNvSpPr>
            <a:spLocks noGrp="1"/>
          </p:cNvSpPr>
          <p:nvPr>
            <p:ph idx="1"/>
          </p:nvPr>
        </p:nvSpPr>
        <p:spPr>
          <a:xfrm>
            <a:off x="3856385" y="2605894"/>
            <a:ext cx="4558748" cy="495116"/>
          </a:xfrm>
        </p:spPr>
        <p:txBody>
          <a:bodyPr>
            <a:noAutofit/>
          </a:bodyPr>
          <a:lstStyle/>
          <a:p>
            <a:pPr marL="0" indent="0" algn="ctr">
              <a:buNone/>
            </a:pPr>
            <a:r>
              <a:rPr lang="es-MX" sz="4400" dirty="0">
                <a:latin typeface="Arial" panose="020B0604020202020204" pitchFamily="34" charset="0"/>
                <a:cs typeface="Arial" panose="020B0604020202020204" pitchFamily="34" charset="0"/>
              </a:rPr>
              <a:t>INTRODUCCI</a:t>
            </a:r>
            <a:r>
              <a:rPr lang="es-BO" sz="4400" b="1" dirty="0">
                <a:latin typeface="Arial" panose="020B0604020202020204" pitchFamily="34" charset="0"/>
                <a:cs typeface="Arial" panose="020B0604020202020204" pitchFamily="34" charset="0"/>
              </a:rPr>
              <a:t>Ó</a:t>
            </a:r>
            <a:r>
              <a:rPr lang="es-MX" sz="4400" dirty="0">
                <a:latin typeface="Arial" panose="020B0604020202020204" pitchFamily="34" charset="0"/>
                <a:cs typeface="Arial" panose="020B0604020202020204" pitchFamily="34" charset="0"/>
              </a:rPr>
              <a:t>N</a:t>
            </a:r>
          </a:p>
        </p:txBody>
      </p:sp>
    </p:spTree>
    <p:extLst>
      <p:ext uri="{BB962C8B-B14F-4D97-AF65-F5344CB8AC3E}">
        <p14:creationId xmlns:p14="http://schemas.microsoft.com/office/powerpoint/2010/main" val="102429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7FCF8CF-8ED1-45C4-B6ED-04E29931F4A4}"/>
              </a:ext>
            </a:extLst>
          </p:cNvPr>
          <p:cNvSpPr/>
          <p:nvPr/>
        </p:nvSpPr>
        <p:spPr>
          <a:xfrm>
            <a:off x="2033121" y="539651"/>
            <a:ext cx="8101898" cy="54572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15000"/>
              </a:lnSpc>
              <a:spcBef>
                <a:spcPts val="1200"/>
              </a:spcBef>
              <a:spcAft>
                <a:spcPts val="600"/>
              </a:spcAft>
            </a:pPr>
            <a:r>
              <a:rPr lang="es-BO" sz="2800" b="1" kern="0" dirty="0">
                <a:latin typeface="Arial" panose="020B0604020202020204" pitchFamily="34" charset="0"/>
                <a:ea typeface="Times New Roman" panose="02020603050405020304" pitchFamily="18" charset="0"/>
                <a:cs typeface="Times New Roman" panose="02020603050405020304" pitchFamily="18" charset="0"/>
              </a:rPr>
              <a:t>HERRAMIENTAS DE DISEÑO Y DESARROLLO</a:t>
            </a:r>
          </a:p>
        </p:txBody>
      </p:sp>
      <p:pic>
        <p:nvPicPr>
          <p:cNvPr id="1026" name="Picture 2" descr="Resultado de imagen para imagenes de caricatura de VISIO 2013,">
            <a:extLst>
              <a:ext uri="{FF2B5EF4-FFF2-40B4-BE49-F238E27FC236}">
                <a16:creationId xmlns:a16="http://schemas.microsoft.com/office/drawing/2014/main" id="{BEB637E5-ECB0-4582-A63E-06F64E697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120" y="1533798"/>
            <a:ext cx="2615645" cy="18509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7" name="Imagen 16">
            <a:extLst>
              <a:ext uri="{FF2B5EF4-FFF2-40B4-BE49-F238E27FC236}">
                <a16:creationId xmlns:a16="http://schemas.microsoft.com/office/drawing/2014/main" id="{3AFAAE5B-7EC7-4875-9085-51837AB9FF26}"/>
              </a:ext>
            </a:extLst>
          </p:cNvPr>
          <p:cNvPicPr>
            <a:picLocks noChangeAspect="1"/>
          </p:cNvPicPr>
          <p:nvPr/>
        </p:nvPicPr>
        <p:blipFill rotWithShape="1">
          <a:blip r:embed="rId3"/>
          <a:srcRect l="13826" t="23623" r="18278" b="17540"/>
          <a:stretch/>
        </p:blipFill>
        <p:spPr>
          <a:xfrm>
            <a:off x="2033121" y="3530338"/>
            <a:ext cx="2615644" cy="17018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a:extLst>
              <a:ext uri="{FF2B5EF4-FFF2-40B4-BE49-F238E27FC236}">
                <a16:creationId xmlns:a16="http://schemas.microsoft.com/office/drawing/2014/main" id="{7A9FBEEB-AB01-4B8F-A54F-E35B909E56AD}"/>
              </a:ext>
            </a:extLst>
          </p:cNvPr>
          <p:cNvPicPr>
            <a:picLocks noChangeAspect="1"/>
          </p:cNvPicPr>
          <p:nvPr/>
        </p:nvPicPr>
        <p:blipFill>
          <a:blip r:embed="rId4"/>
          <a:stretch>
            <a:fillRect/>
          </a:stretch>
        </p:blipFill>
        <p:spPr>
          <a:xfrm>
            <a:off x="7935465" y="3516400"/>
            <a:ext cx="2579651" cy="1741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Imagen 20">
            <a:extLst>
              <a:ext uri="{FF2B5EF4-FFF2-40B4-BE49-F238E27FC236}">
                <a16:creationId xmlns:a16="http://schemas.microsoft.com/office/drawing/2014/main" id="{B9F3C449-A8E0-404A-ADDF-269FDDDD15FE}"/>
              </a:ext>
            </a:extLst>
          </p:cNvPr>
          <p:cNvPicPr>
            <a:picLocks noChangeAspect="1"/>
          </p:cNvPicPr>
          <p:nvPr/>
        </p:nvPicPr>
        <p:blipFill>
          <a:blip r:embed="rId5"/>
          <a:stretch>
            <a:fillRect/>
          </a:stretch>
        </p:blipFill>
        <p:spPr>
          <a:xfrm>
            <a:off x="4022392" y="5332633"/>
            <a:ext cx="1520512" cy="1220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Imagen 22">
            <a:extLst>
              <a:ext uri="{FF2B5EF4-FFF2-40B4-BE49-F238E27FC236}">
                <a16:creationId xmlns:a16="http://schemas.microsoft.com/office/drawing/2014/main" id="{98EB339A-0AE7-4641-B467-B85048EF0CA2}"/>
              </a:ext>
            </a:extLst>
          </p:cNvPr>
          <p:cNvPicPr>
            <a:picLocks noChangeAspect="1"/>
          </p:cNvPicPr>
          <p:nvPr/>
        </p:nvPicPr>
        <p:blipFill>
          <a:blip r:embed="rId6"/>
          <a:stretch>
            <a:fillRect/>
          </a:stretch>
        </p:blipFill>
        <p:spPr>
          <a:xfrm>
            <a:off x="4782648" y="1571555"/>
            <a:ext cx="2669240" cy="1813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Imagen 24">
            <a:extLst>
              <a:ext uri="{FF2B5EF4-FFF2-40B4-BE49-F238E27FC236}">
                <a16:creationId xmlns:a16="http://schemas.microsoft.com/office/drawing/2014/main" id="{998C17C2-5B46-4245-9559-A7BD1DE8FBDC}"/>
              </a:ext>
            </a:extLst>
          </p:cNvPr>
          <p:cNvPicPr>
            <a:picLocks noChangeAspect="1"/>
          </p:cNvPicPr>
          <p:nvPr/>
        </p:nvPicPr>
        <p:blipFill>
          <a:blip r:embed="rId7"/>
          <a:stretch>
            <a:fillRect/>
          </a:stretch>
        </p:blipFill>
        <p:spPr>
          <a:xfrm>
            <a:off x="5022761" y="3572447"/>
            <a:ext cx="2421711" cy="16853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7" name="Imagen 26">
            <a:extLst>
              <a:ext uri="{FF2B5EF4-FFF2-40B4-BE49-F238E27FC236}">
                <a16:creationId xmlns:a16="http://schemas.microsoft.com/office/drawing/2014/main" id="{1E120F7D-7288-4727-9792-68B6D888660B}"/>
              </a:ext>
            </a:extLst>
          </p:cNvPr>
          <p:cNvPicPr>
            <a:picLocks noChangeAspect="1"/>
          </p:cNvPicPr>
          <p:nvPr/>
        </p:nvPicPr>
        <p:blipFill>
          <a:blip r:embed="rId8"/>
          <a:stretch>
            <a:fillRect/>
          </a:stretch>
        </p:blipFill>
        <p:spPr>
          <a:xfrm>
            <a:off x="6869429" y="5389461"/>
            <a:ext cx="1422001" cy="11641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n 2">
            <a:extLst>
              <a:ext uri="{FF2B5EF4-FFF2-40B4-BE49-F238E27FC236}">
                <a16:creationId xmlns:a16="http://schemas.microsoft.com/office/drawing/2014/main" id="{A7059B6F-5536-4DE0-BBF6-BC7A317B7BA7}"/>
              </a:ext>
            </a:extLst>
          </p:cNvPr>
          <p:cNvPicPr>
            <a:picLocks noChangeAspect="1"/>
          </p:cNvPicPr>
          <p:nvPr/>
        </p:nvPicPr>
        <p:blipFill rotWithShape="1">
          <a:blip r:embed="rId9"/>
          <a:srcRect l="29283" t="19494" r="27320" b="17110"/>
          <a:stretch/>
        </p:blipFill>
        <p:spPr>
          <a:xfrm>
            <a:off x="7935464" y="1533798"/>
            <a:ext cx="2579651" cy="1850923"/>
          </a:xfrm>
          <a:prstGeom prst="rect">
            <a:avLst/>
          </a:prstGeom>
        </p:spPr>
      </p:pic>
    </p:spTree>
    <p:extLst>
      <p:ext uri="{BB962C8B-B14F-4D97-AF65-F5344CB8AC3E}">
        <p14:creationId xmlns:p14="http://schemas.microsoft.com/office/powerpoint/2010/main" val="3203969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6B389C-8E5A-49FD-AA2E-E2B4721FC5FE}"/>
              </a:ext>
            </a:extLst>
          </p:cNvPr>
          <p:cNvSpPr txBox="1">
            <a:spLocks/>
          </p:cNvSpPr>
          <p:nvPr/>
        </p:nvSpPr>
        <p:spPr>
          <a:xfrm>
            <a:off x="3892595" y="748748"/>
            <a:ext cx="4734338" cy="1086678"/>
          </a:xfrm>
          <a:prstGeom prst="rect">
            <a:avLst/>
          </a:prstGeom>
        </p:spPr>
        <p:style>
          <a:lnRef idx="1">
            <a:schemeClr val="accent1"/>
          </a:lnRef>
          <a:fillRef idx="1003">
            <a:schemeClr val="dk2"/>
          </a:fillRef>
          <a:effectRef idx="1">
            <a:schemeClr val="accent1"/>
          </a:effectRef>
          <a:fontRef idx="minor">
            <a:schemeClr val="dk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s-MX" sz="5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CAPITULO 4</a:t>
            </a:r>
          </a:p>
        </p:txBody>
      </p:sp>
      <p:sp>
        <p:nvSpPr>
          <p:cNvPr id="6" name="Rectángulo 5">
            <a:extLst>
              <a:ext uri="{FF2B5EF4-FFF2-40B4-BE49-F238E27FC236}">
                <a16:creationId xmlns:a16="http://schemas.microsoft.com/office/drawing/2014/main" id="{14404FDB-6039-40C9-A035-15A2A1EE8D6A}"/>
              </a:ext>
            </a:extLst>
          </p:cNvPr>
          <p:cNvSpPr/>
          <p:nvPr/>
        </p:nvSpPr>
        <p:spPr>
          <a:xfrm>
            <a:off x="2133600" y="2557213"/>
            <a:ext cx="8252329" cy="982513"/>
          </a:xfrm>
          <a:prstGeom prst="rect">
            <a:avLst/>
          </a:prstGeom>
        </p:spPr>
        <p:txBody>
          <a:bodyPr wrap="square">
            <a:spAutoFit/>
          </a:bodyPr>
          <a:lstStyle/>
          <a:p>
            <a:pPr>
              <a:lnSpc>
                <a:spcPct val="150000"/>
              </a:lnSpc>
              <a:spcBef>
                <a:spcPts val="1200"/>
              </a:spcBef>
              <a:spcAft>
                <a:spcPts val="600"/>
              </a:spcAft>
            </a:pPr>
            <a:r>
              <a:rPr lang="es-BO" sz="4400" b="1" kern="0" dirty="0">
                <a:latin typeface="Arial" panose="020B0604020202020204" pitchFamily="34" charset="0"/>
                <a:ea typeface="Times New Roman" panose="02020603050405020304" pitchFamily="18" charset="0"/>
                <a:cs typeface="Times New Roman" panose="02020603050405020304" pitchFamily="18" charset="0"/>
              </a:rPr>
              <a:t>FASE DE ANALISIS Y DISEÑO</a:t>
            </a:r>
          </a:p>
        </p:txBody>
      </p:sp>
    </p:spTree>
    <p:extLst>
      <p:ext uri="{BB962C8B-B14F-4D97-AF65-F5344CB8AC3E}">
        <p14:creationId xmlns:p14="http://schemas.microsoft.com/office/powerpoint/2010/main" val="167790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651B6-7F4B-46D6-BE9F-A9393C3CD85C}"/>
              </a:ext>
            </a:extLst>
          </p:cNvPr>
          <p:cNvSpPr>
            <a:spLocks noGrp="1"/>
          </p:cNvSpPr>
          <p:nvPr>
            <p:ph type="title"/>
          </p:nvPr>
        </p:nvSpPr>
        <p:spPr>
          <a:xfrm>
            <a:off x="2743199" y="258417"/>
            <a:ext cx="6308035" cy="781878"/>
          </a:xfrm>
        </p:spPr>
        <p:style>
          <a:lnRef idx="1">
            <a:schemeClr val="accent2"/>
          </a:lnRef>
          <a:fillRef idx="1001">
            <a:schemeClr val="dk2"/>
          </a:fillRef>
          <a:effectRef idx="2">
            <a:schemeClr val="accent2"/>
          </a:effectRef>
          <a:fontRef idx="minor">
            <a:schemeClr val="lt1"/>
          </a:fontRef>
        </p:style>
        <p:txBody>
          <a:bodyPr>
            <a:normAutofit fontScale="90000"/>
          </a:bodyPr>
          <a:lstStyle/>
          <a:p>
            <a:pPr algn="ctr"/>
            <a:r>
              <a:rPr lang="es-BO" sz="4400" dirty="0">
                <a:latin typeface="Arial" panose="020B0604020202020204" pitchFamily="34" charset="0"/>
                <a:cs typeface="Arial" panose="020B0604020202020204" pitchFamily="34" charset="0"/>
              </a:rPr>
              <a:t>HISTORIA DE USUARIO</a:t>
            </a:r>
          </a:p>
        </p:txBody>
      </p:sp>
      <p:sp>
        <p:nvSpPr>
          <p:cNvPr id="3" name="Marcador de contenido 2">
            <a:extLst>
              <a:ext uri="{FF2B5EF4-FFF2-40B4-BE49-F238E27FC236}">
                <a16:creationId xmlns:a16="http://schemas.microsoft.com/office/drawing/2014/main" id="{30D73D38-00DD-44E7-BB4A-C129B2E6459F}"/>
              </a:ext>
            </a:extLst>
          </p:cNvPr>
          <p:cNvSpPr>
            <a:spLocks noGrp="1"/>
          </p:cNvSpPr>
          <p:nvPr>
            <p:ph idx="1"/>
          </p:nvPr>
        </p:nvSpPr>
        <p:spPr>
          <a:xfrm>
            <a:off x="1722783" y="2078211"/>
            <a:ext cx="9264502" cy="4256327"/>
          </a:xfrm>
        </p:spPr>
        <p:txBody>
          <a:bodyPr>
            <a:noAutofit/>
          </a:bodyPr>
          <a:lstStyle/>
          <a:p>
            <a:pPr lvl="0" algn="just"/>
            <a:r>
              <a:rPr lang="es-ES" sz="3200" dirty="0">
                <a:latin typeface="Arial" panose="020B0604020202020204" pitchFamily="34" charset="0"/>
                <a:cs typeface="Arial" panose="020B0604020202020204" pitchFamily="34" charset="0"/>
              </a:rPr>
              <a:t>Técnica de captura de requisitos centrada en uso/usuario:</a:t>
            </a:r>
            <a:endParaRPr lang="es-BO" sz="3200" dirty="0">
              <a:latin typeface="Arial" panose="020B0604020202020204" pitchFamily="34" charset="0"/>
              <a:cs typeface="Arial" panose="020B0604020202020204" pitchFamily="34" charset="0"/>
            </a:endParaRPr>
          </a:p>
          <a:p>
            <a:pPr lvl="0" algn="just"/>
            <a:r>
              <a:rPr lang="es-ES" sz="3200" dirty="0">
                <a:latin typeface="Arial" panose="020B0604020202020204" pitchFamily="34" charset="0"/>
                <a:cs typeface="Arial" panose="020B0604020202020204" pitchFamily="34" charset="0"/>
              </a:rPr>
              <a:t>Descripción de requisitos basada en objetivos de usuario y la interacción de los usuarios con el sistema para el logro de dichos objetivos</a:t>
            </a:r>
            <a:endParaRPr lang="es-BO" sz="3200" dirty="0">
              <a:latin typeface="Arial" panose="020B0604020202020204" pitchFamily="34" charset="0"/>
              <a:cs typeface="Arial" panose="020B0604020202020204" pitchFamily="34" charset="0"/>
            </a:endParaRPr>
          </a:p>
          <a:p>
            <a:pPr lvl="0" algn="just"/>
            <a:r>
              <a:rPr lang="es-ES" sz="3200" dirty="0">
                <a:latin typeface="Arial" panose="020B0604020202020204" pitchFamily="34" charset="0"/>
                <a:cs typeface="Arial" panose="020B0604020202020204" pitchFamily="34" charset="0"/>
              </a:rPr>
              <a:t>Descripción concisa por escrito de un requisito funcional del sistema software que proporciona valor para el usuario (en general, stakeholder).</a:t>
            </a:r>
            <a:endParaRPr lang="es-BO" sz="3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0D883058-DADE-4A0A-A79C-8C1CB878EBF4}"/>
              </a:ext>
            </a:extLst>
          </p:cNvPr>
          <p:cNvSpPr/>
          <p:nvPr/>
        </p:nvSpPr>
        <p:spPr>
          <a:xfrm>
            <a:off x="614348" y="1205310"/>
            <a:ext cx="4913525" cy="70788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s-BO" sz="4000" b="1" dirty="0">
                <a:solidFill>
                  <a:schemeClr val="tx1"/>
                </a:solidFill>
                <a:latin typeface="Arial" panose="020B0604020202020204" pitchFamily="34" charset="0"/>
                <a:cs typeface="Arial" panose="020B0604020202020204" pitchFamily="34" charset="0"/>
              </a:rPr>
              <a:t>1.-INTRODUCCIÓN</a:t>
            </a:r>
            <a:r>
              <a:rPr lang="es-BO" sz="4000" b="1" dirty="0">
                <a:solidFill>
                  <a:schemeClr val="tx1"/>
                </a:solidFill>
              </a:rPr>
              <a:t>:</a:t>
            </a:r>
          </a:p>
        </p:txBody>
      </p:sp>
    </p:spTree>
    <p:extLst>
      <p:ext uri="{BB962C8B-B14F-4D97-AF65-F5344CB8AC3E}">
        <p14:creationId xmlns:p14="http://schemas.microsoft.com/office/powerpoint/2010/main" val="5756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96E3127-D1F6-4D63-8428-6B19A56729B4}"/>
              </a:ext>
            </a:extLst>
          </p:cNvPr>
          <p:cNvSpPr/>
          <p:nvPr/>
        </p:nvSpPr>
        <p:spPr>
          <a:xfrm>
            <a:off x="963633" y="458978"/>
            <a:ext cx="10264733" cy="82067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lnSpc>
                <a:spcPct val="150000"/>
              </a:lnSpc>
              <a:spcBef>
                <a:spcPts val="1200"/>
              </a:spcBef>
              <a:spcAft>
                <a:spcPts val="600"/>
              </a:spcAft>
            </a:pPr>
            <a:r>
              <a:rPr lang="es-BO" sz="36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FORMATO DE LAS HISTORIAS DE USUARIOS</a:t>
            </a:r>
          </a:p>
        </p:txBody>
      </p:sp>
      <p:pic>
        <p:nvPicPr>
          <p:cNvPr id="5" name="Imagen 4">
            <a:extLst>
              <a:ext uri="{FF2B5EF4-FFF2-40B4-BE49-F238E27FC236}">
                <a16:creationId xmlns:a16="http://schemas.microsoft.com/office/drawing/2014/main" id="{1949BAD3-4D20-4452-B9B5-8532E1ECBDCC}"/>
              </a:ext>
            </a:extLst>
          </p:cNvPr>
          <p:cNvPicPr/>
          <p:nvPr/>
        </p:nvPicPr>
        <p:blipFill rotWithShape="1">
          <a:blip r:embed="rId2" cstate="print">
            <a:extLst>
              <a:ext uri="{28A0092B-C50C-407E-A947-70E740481C1C}">
                <a14:useLocalDpi xmlns:a14="http://schemas.microsoft.com/office/drawing/2010/main" val="0"/>
              </a:ext>
            </a:extLst>
          </a:blip>
          <a:srcRect l="36490" t="34413" r="22777" b="26343"/>
          <a:stretch/>
        </p:blipFill>
        <p:spPr bwMode="auto">
          <a:xfrm>
            <a:off x="2539425" y="1683026"/>
            <a:ext cx="7113148" cy="3947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9394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E510AC95-2B4D-45D6-A0F9-5E13C8DD5A67}"/>
              </a:ext>
            </a:extLst>
          </p:cNvPr>
          <p:cNvGraphicFramePr>
            <a:graphicFrameLocks noGrp="1"/>
          </p:cNvGraphicFramePr>
          <p:nvPr>
            <p:extLst>
              <p:ext uri="{D42A27DB-BD31-4B8C-83A1-F6EECF244321}">
                <p14:modId xmlns:p14="http://schemas.microsoft.com/office/powerpoint/2010/main" val="901994694"/>
              </p:ext>
            </p:extLst>
          </p:nvPr>
        </p:nvGraphicFramePr>
        <p:xfrm>
          <a:off x="1345961" y="1577009"/>
          <a:ext cx="9795570" cy="4143510"/>
        </p:xfrm>
        <a:graphic>
          <a:graphicData uri="http://schemas.openxmlformats.org/drawingml/2006/table">
            <a:tbl>
              <a:tblPr firstRow="1" firstCol="1" bandRow="1">
                <a:tableStyleId>{284E427A-3D55-4303-BF80-6455036E1DE7}</a:tableStyleId>
              </a:tblPr>
              <a:tblGrid>
                <a:gridCol w="6844222">
                  <a:extLst>
                    <a:ext uri="{9D8B030D-6E8A-4147-A177-3AD203B41FA5}">
                      <a16:colId xmlns:a16="http://schemas.microsoft.com/office/drawing/2014/main" val="1649039100"/>
                    </a:ext>
                  </a:extLst>
                </a:gridCol>
                <a:gridCol w="2951348">
                  <a:extLst>
                    <a:ext uri="{9D8B030D-6E8A-4147-A177-3AD203B41FA5}">
                      <a16:colId xmlns:a16="http://schemas.microsoft.com/office/drawing/2014/main" val="719915250"/>
                    </a:ext>
                  </a:extLst>
                </a:gridCol>
              </a:tblGrid>
              <a:tr h="818149">
                <a:tc>
                  <a:txBody>
                    <a:bodyPr/>
                    <a:lstStyle/>
                    <a:p>
                      <a:pPr algn="ctr">
                        <a:lnSpc>
                          <a:spcPct val="107000"/>
                        </a:lnSpc>
                        <a:spcAft>
                          <a:spcPts val="0"/>
                        </a:spcAft>
                      </a:pPr>
                      <a:r>
                        <a:rPr lang="en-US" sz="2800" dirty="0">
                          <a:solidFill>
                            <a:schemeClr val="bg1"/>
                          </a:solidFill>
                          <a:effectLst/>
                          <a:latin typeface="Arial" panose="020B0604020202020204" pitchFamily="34" charset="0"/>
                          <a:cs typeface="Arial" panose="020B0604020202020204" pitchFamily="34" charset="0"/>
                        </a:rPr>
                        <a:t>HISTORIA DE USUARIO</a:t>
                      </a:r>
                      <a:endParaRPr lang="es-BO" sz="2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algn="l">
                        <a:lnSpc>
                          <a:spcPct val="107000"/>
                        </a:lnSpc>
                        <a:spcAft>
                          <a:spcPts val="0"/>
                        </a:spcAft>
                      </a:pPr>
                      <a:r>
                        <a:rPr lang="en-US" sz="2400" dirty="0">
                          <a:solidFill>
                            <a:schemeClr val="bg1"/>
                          </a:solidFill>
                          <a:effectLst/>
                        </a:rPr>
                        <a:t>CODIGO: 1</a:t>
                      </a:r>
                      <a:endParaRPr lang="es-BO"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0384450"/>
                  </a:ext>
                </a:extLst>
              </a:tr>
              <a:tr h="833145">
                <a:tc>
                  <a:txBody>
                    <a:bodyPr/>
                    <a:lstStyle/>
                    <a:p>
                      <a:pPr algn="just">
                        <a:lnSpc>
                          <a:spcPct val="107000"/>
                        </a:lnSpc>
                        <a:spcAft>
                          <a:spcPts val="0"/>
                        </a:spcAft>
                      </a:pPr>
                      <a:r>
                        <a:rPr lang="en-US" sz="2800" dirty="0">
                          <a:solidFill>
                            <a:srgbClr val="7030A0"/>
                          </a:solidFill>
                          <a:effectLst/>
                          <a:latin typeface="Arial" panose="020B0604020202020204" pitchFamily="34" charset="0"/>
                          <a:cs typeface="Arial" panose="020B0604020202020204" pitchFamily="34" charset="0"/>
                        </a:rPr>
                        <a:t>ROL DE USUARIO:</a:t>
                      </a:r>
                      <a:r>
                        <a:rPr lang="en-US" sz="2000" dirty="0">
                          <a:effectLst/>
                          <a:latin typeface="Arial" panose="020B0604020202020204" pitchFamily="34" charset="0"/>
                          <a:cs typeface="Arial" panose="020B0604020202020204" pitchFamily="34" charset="0"/>
                        </a:rPr>
                        <a:t> Estudiante</a:t>
                      </a:r>
                      <a:endParaRPr lang="es-BO" sz="18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b"/>
                </a:tc>
                <a:tc>
                  <a:txBody>
                    <a:bodyPr/>
                    <a:lstStyle/>
                    <a:p>
                      <a:pPr algn="just">
                        <a:lnSpc>
                          <a:spcPct val="107000"/>
                        </a:lnSpc>
                        <a:spcAft>
                          <a:spcPts val="0"/>
                        </a:spcAft>
                      </a:pPr>
                      <a:r>
                        <a:rPr lang="en-US" sz="2400" b="1" dirty="0">
                          <a:solidFill>
                            <a:schemeClr val="bg1"/>
                          </a:solidFill>
                          <a:effectLst/>
                        </a:rPr>
                        <a:t>FECHA: </a:t>
                      </a:r>
                      <a:endParaRPr lang="es-BO"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445898082"/>
                  </a:ext>
                </a:extLst>
              </a:tr>
              <a:tr h="1674067">
                <a:tc gridSpan="2">
                  <a:txBody>
                    <a:bodyPr/>
                    <a:lstStyle/>
                    <a:p>
                      <a:pPr algn="just">
                        <a:lnSpc>
                          <a:spcPct val="107000"/>
                        </a:lnSpc>
                        <a:spcAft>
                          <a:spcPts val="0"/>
                        </a:spcAft>
                      </a:pPr>
                      <a:r>
                        <a:rPr lang="es-ES" sz="2400" dirty="0">
                          <a:solidFill>
                            <a:srgbClr val="7030A0"/>
                          </a:solidFill>
                          <a:effectLst/>
                          <a:latin typeface="Arial" panose="020B0604020202020204" pitchFamily="34" charset="0"/>
                          <a:cs typeface="Arial" panose="020B0604020202020204" pitchFamily="34" charset="0"/>
                        </a:rPr>
                        <a:t>DESCRIPCION: </a:t>
                      </a:r>
                      <a:r>
                        <a:rPr lang="es-ES" sz="2000" dirty="0">
                          <a:effectLst/>
                          <a:latin typeface="Arial" panose="020B0604020202020204" pitchFamily="34" charset="0"/>
                          <a:cs typeface="Arial" panose="020B0604020202020204" pitchFamily="34" charset="0"/>
                        </a:rPr>
                        <a:t>Yo como usuario(estudiante) , me gustaría verlos requisitos necesarios de la pasantía, de modo que con esos requisitos podre inscribirme a la pasantía.</a:t>
                      </a:r>
                      <a:endParaRPr lang="es-BO" sz="18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tc>
                <a:tc hMerge="1">
                  <a:txBody>
                    <a:bodyPr/>
                    <a:lstStyle/>
                    <a:p>
                      <a:endParaRPr lang="es-BO"/>
                    </a:p>
                  </a:txBody>
                  <a:tcPr/>
                </a:tc>
                <a:extLst>
                  <a:ext uri="{0D108BD9-81ED-4DB2-BD59-A6C34878D82A}">
                    <a16:rowId xmlns:a16="http://schemas.microsoft.com/office/drawing/2014/main" val="576098543"/>
                  </a:ext>
                </a:extLst>
              </a:tr>
              <a:tr h="818149">
                <a:tc gridSpan="2">
                  <a:txBody>
                    <a:bodyPr/>
                    <a:lstStyle/>
                    <a:p>
                      <a:pPr algn="just">
                        <a:lnSpc>
                          <a:spcPct val="107000"/>
                        </a:lnSpc>
                        <a:spcAft>
                          <a:spcPts val="0"/>
                        </a:spcAft>
                      </a:pPr>
                      <a:r>
                        <a:rPr lang="en-US" sz="2400" dirty="0">
                          <a:solidFill>
                            <a:srgbClr val="7030A0"/>
                          </a:solidFill>
                          <a:effectLst/>
                          <a:latin typeface="Arial" panose="020B0604020202020204" pitchFamily="34" charset="0"/>
                          <a:cs typeface="Arial" panose="020B0604020202020204" pitchFamily="34" charset="0"/>
                        </a:rPr>
                        <a:t>OBSERVACION</a:t>
                      </a:r>
                      <a:r>
                        <a:rPr lang="en-US" sz="2000" dirty="0">
                          <a:effectLst/>
                          <a:latin typeface="Arial" panose="020B0604020202020204" pitchFamily="34" charset="0"/>
                          <a:cs typeface="Arial" panose="020B0604020202020204" pitchFamily="34" charset="0"/>
                        </a:rPr>
                        <a:t>: Ninguna</a:t>
                      </a:r>
                      <a:endParaRPr lang="es-BO" sz="18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tc>
                <a:tc hMerge="1">
                  <a:txBody>
                    <a:bodyPr/>
                    <a:lstStyle/>
                    <a:p>
                      <a:endParaRPr lang="es-BO"/>
                    </a:p>
                  </a:txBody>
                  <a:tcPr/>
                </a:tc>
                <a:extLst>
                  <a:ext uri="{0D108BD9-81ED-4DB2-BD59-A6C34878D82A}">
                    <a16:rowId xmlns:a16="http://schemas.microsoft.com/office/drawing/2014/main" val="483305570"/>
                  </a:ext>
                </a:extLst>
              </a:tr>
            </a:tbl>
          </a:graphicData>
        </a:graphic>
      </p:graphicFrame>
      <p:sp>
        <p:nvSpPr>
          <p:cNvPr id="2" name="Rectángulo 1"/>
          <p:cNvSpPr/>
          <p:nvPr/>
        </p:nvSpPr>
        <p:spPr>
          <a:xfrm>
            <a:off x="341008" y="281411"/>
            <a:ext cx="11805476" cy="707886"/>
          </a:xfrm>
          <a:prstGeom prst="rect">
            <a:avLst/>
          </a:prstGeom>
        </p:spPr>
        <p:style>
          <a:lnRef idx="0">
            <a:schemeClr val="dk1"/>
          </a:lnRef>
          <a:fillRef idx="1001">
            <a:schemeClr val="dk2"/>
          </a:fillRef>
          <a:effectRef idx="3">
            <a:schemeClr val="dk1"/>
          </a:effectRef>
          <a:fontRef idx="minor">
            <a:schemeClr val="lt1"/>
          </a:fontRef>
        </p:style>
        <p:txBody>
          <a:bodyPr wrap="none">
            <a:spAutoFit/>
          </a:bodyPr>
          <a:lstStyle/>
          <a:p>
            <a:pPr lvl="0"/>
            <a:r>
              <a:rPr lang="es-ES" sz="4000" dirty="0"/>
              <a:t>Ejemplo de Historia de Usuario del Sistema de Pasantías</a:t>
            </a:r>
            <a:endParaRPr lang="es-BO" sz="3600" dirty="0"/>
          </a:p>
        </p:txBody>
      </p:sp>
    </p:spTree>
    <p:extLst>
      <p:ext uri="{BB962C8B-B14F-4D97-AF65-F5344CB8AC3E}">
        <p14:creationId xmlns:p14="http://schemas.microsoft.com/office/powerpoint/2010/main" val="3528370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6547F57-9B93-44CD-A054-A87BD4F96443}"/>
              </a:ext>
            </a:extLst>
          </p:cNvPr>
          <p:cNvSpPr/>
          <p:nvPr/>
        </p:nvSpPr>
        <p:spPr>
          <a:xfrm>
            <a:off x="2414542" y="363709"/>
            <a:ext cx="7362913" cy="74001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nSpc>
                <a:spcPct val="115000"/>
              </a:lnSpc>
              <a:spcBef>
                <a:spcPts val="1200"/>
              </a:spcBef>
              <a:spcAft>
                <a:spcPts val="600"/>
              </a:spcAft>
            </a:pPr>
            <a:r>
              <a:rPr lang="es-BO" sz="4000" b="1" kern="0" dirty="0">
                <a:latin typeface="Arial" panose="020B0604020202020204" pitchFamily="34" charset="0"/>
                <a:ea typeface="Times New Roman" panose="02020603050405020304" pitchFamily="18" charset="0"/>
                <a:cs typeface="Times New Roman" panose="02020603050405020304" pitchFamily="18" charset="0"/>
              </a:rPr>
              <a:t>MODELO DE CASOS DE USO</a:t>
            </a:r>
          </a:p>
        </p:txBody>
      </p:sp>
      <p:sp>
        <p:nvSpPr>
          <p:cNvPr id="5" name="Rectángulo 4">
            <a:extLst>
              <a:ext uri="{FF2B5EF4-FFF2-40B4-BE49-F238E27FC236}">
                <a16:creationId xmlns:a16="http://schemas.microsoft.com/office/drawing/2014/main" id="{6E48E75A-59BA-4BBA-9273-EA9456830412}"/>
              </a:ext>
            </a:extLst>
          </p:cNvPr>
          <p:cNvSpPr/>
          <p:nvPr/>
        </p:nvSpPr>
        <p:spPr>
          <a:xfrm>
            <a:off x="457198" y="1234845"/>
            <a:ext cx="11277600" cy="2309415"/>
          </a:xfrm>
          <a:prstGeom prst="rect">
            <a:avLst/>
          </a:prstGeom>
        </p:spPr>
        <p:txBody>
          <a:bodyPr wrap="square">
            <a:spAutoFit/>
          </a:bodyPr>
          <a:lstStyle/>
          <a:p>
            <a:pPr marL="180340" algn="just">
              <a:lnSpc>
                <a:spcPct val="115000"/>
              </a:lnSpc>
              <a:spcAft>
                <a:spcPts val="800"/>
              </a:spcAft>
            </a:pPr>
            <a:r>
              <a:rPr lang="es-ES" sz="3200" dirty="0">
                <a:latin typeface="Arial" panose="020B0604020202020204" pitchFamily="34" charset="0"/>
                <a:ea typeface="Calibri" panose="020F0502020204030204" pitchFamily="34" charset="0"/>
                <a:cs typeface="Times New Roman" panose="02020603050405020304" pitchFamily="18" charset="0"/>
              </a:rPr>
              <a:t>Un caso de uso es una descripción de las actividades que deben realizarse para llevar a cabo un proceso. Representan las funciones que proporciona un sistema que son de valor para sus usuarios.</a:t>
            </a:r>
          </a:p>
        </p:txBody>
      </p:sp>
      <p:sp>
        <p:nvSpPr>
          <p:cNvPr id="2" name="Rectángulo 1">
            <a:extLst>
              <a:ext uri="{FF2B5EF4-FFF2-40B4-BE49-F238E27FC236}">
                <a16:creationId xmlns:a16="http://schemas.microsoft.com/office/drawing/2014/main" id="{F0B045AE-C434-4C5F-BC80-A21CB7FFD656}"/>
              </a:ext>
            </a:extLst>
          </p:cNvPr>
          <p:cNvSpPr/>
          <p:nvPr/>
        </p:nvSpPr>
        <p:spPr>
          <a:xfrm>
            <a:off x="2414542" y="3675385"/>
            <a:ext cx="8527774" cy="2554545"/>
          </a:xfrm>
          <a:prstGeom prst="rect">
            <a:avLst/>
          </a:prstGeom>
        </p:spPr>
        <p:style>
          <a:lnRef idx="1">
            <a:schemeClr val="accent2"/>
          </a:lnRef>
          <a:fillRef idx="1002">
            <a:schemeClr val="dk2"/>
          </a:fillRef>
          <a:effectRef idx="1">
            <a:schemeClr val="accent2"/>
          </a:effectRef>
          <a:fontRef idx="minor">
            <a:schemeClr val="dk1"/>
          </a:fontRef>
        </p:style>
        <p:txBody>
          <a:bodyPr wrap="square">
            <a:spAutoFit/>
          </a:bodyPr>
          <a:lstStyle/>
          <a:p>
            <a:pPr marL="285750" indent="-285750">
              <a:buFont typeface="Wingdings" panose="05000000000000000000" pitchFamily="2" charset="2"/>
              <a:buChar char="Ø"/>
            </a:pPr>
            <a:r>
              <a:rPr lang="es-ES" sz="3200" dirty="0">
                <a:latin typeface="Arial" panose="020B0604020202020204" pitchFamily="34" charset="0"/>
                <a:ea typeface="Calibri" panose="020F0502020204030204" pitchFamily="34" charset="0"/>
                <a:cs typeface="Times New Roman" panose="02020603050405020304" pitchFamily="18" charset="0"/>
              </a:rPr>
              <a:t>ESCENARIO: Es una secuencia de interacciones que se desarrollarán entre un sistema y sus actores en respuesta a un evento que inicia un actor principal sobre el propio sistema.</a:t>
            </a:r>
            <a:endParaRPr lang="es-ES" sz="3200" dirty="0"/>
          </a:p>
        </p:txBody>
      </p:sp>
    </p:spTree>
    <p:extLst>
      <p:ext uri="{BB962C8B-B14F-4D97-AF65-F5344CB8AC3E}">
        <p14:creationId xmlns:p14="http://schemas.microsoft.com/office/powerpoint/2010/main" val="305611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DAC5493-5B25-4089-8C27-A5C3F32ECE12}"/>
              </a:ext>
            </a:extLst>
          </p:cNvPr>
          <p:cNvSpPr/>
          <p:nvPr/>
        </p:nvSpPr>
        <p:spPr>
          <a:xfrm>
            <a:off x="3250349" y="180295"/>
            <a:ext cx="5691302" cy="64633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IDENTIFICACIÓN DE ACTORES</a:t>
            </a:r>
            <a:endParaRPr lang="es-BO" sz="3600" dirty="0"/>
          </a:p>
        </p:txBody>
      </p:sp>
      <p:sp>
        <p:nvSpPr>
          <p:cNvPr id="2" name="Rectángulo 1">
            <a:extLst>
              <a:ext uri="{FF2B5EF4-FFF2-40B4-BE49-F238E27FC236}">
                <a16:creationId xmlns:a16="http://schemas.microsoft.com/office/drawing/2014/main" id="{66C64B14-955B-4491-8970-521502184E07}"/>
              </a:ext>
            </a:extLst>
          </p:cNvPr>
          <p:cNvSpPr/>
          <p:nvPr/>
        </p:nvSpPr>
        <p:spPr>
          <a:xfrm>
            <a:off x="322607" y="997696"/>
            <a:ext cx="7801495" cy="55598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marL="180340" algn="just">
              <a:lnSpc>
                <a:spcPct val="115000"/>
              </a:lnSpc>
              <a:spcAft>
                <a:spcPts val="800"/>
              </a:spcAft>
            </a:pPr>
            <a:r>
              <a:rPr lang="es-E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Los actores del sistema son los siguientes:</a:t>
            </a:r>
            <a:endParaRPr lang="es-BO"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887CCE2C-A2EF-40DA-BA46-90D4E78EB3E4}"/>
              </a:ext>
            </a:extLst>
          </p:cNvPr>
          <p:cNvSpPr/>
          <p:nvPr/>
        </p:nvSpPr>
        <p:spPr>
          <a:xfrm>
            <a:off x="604107" y="1707861"/>
            <a:ext cx="8995956" cy="914481"/>
          </a:xfrm>
          <a:prstGeom prst="rect">
            <a:avLst/>
          </a:prstGeom>
        </p:spPr>
        <p:style>
          <a:lnRef idx="0">
            <a:scrgbClr r="0" g="0" b="0"/>
          </a:lnRef>
          <a:fillRef idx="1003">
            <a:schemeClr val="lt2"/>
          </a:fillRef>
          <a:effectRef idx="0">
            <a:scrgbClr r="0" g="0" b="0"/>
          </a:effectRef>
          <a:fontRef idx="major"/>
        </p:style>
        <p:txBody>
          <a:bodyPr wrap="square">
            <a:spAutoFit/>
          </a:bodyPr>
          <a:lstStyle/>
          <a:p>
            <a:pPr marL="342900" lvl="0" indent="-342900" algn="just">
              <a:lnSpc>
                <a:spcPct val="115000"/>
              </a:lnSpc>
              <a:spcAft>
                <a:spcPts val="1000"/>
              </a:spcAft>
              <a:buFont typeface="Wingdings" panose="05000000000000000000" pitchFamily="2" charset="2"/>
              <a:buChar char=""/>
            </a:pPr>
            <a:r>
              <a:rPr lang="es-ES" sz="2400" b="1" dirty="0">
                <a:latin typeface="Arial" panose="020B0604020202020204" pitchFamily="34" charset="0"/>
                <a:ea typeface="Calibri" panose="020F0502020204030204" pitchFamily="34" charset="0"/>
                <a:cs typeface="Times New Roman" panose="02020603050405020304" pitchFamily="18" charset="0"/>
              </a:rPr>
              <a:t>REGISTRO.-</a:t>
            </a:r>
            <a:r>
              <a:rPr lang="es-ES" sz="2400" dirty="0">
                <a:latin typeface="Arial" panose="020B0604020202020204" pitchFamily="34" charset="0"/>
                <a:ea typeface="Calibri" panose="020F0502020204030204" pitchFamily="34" charset="0"/>
                <a:cs typeface="Times New Roman" panose="02020603050405020304" pitchFamily="18" charset="0"/>
              </a:rPr>
              <a:t> Es la persona encargada del manejo sistema y es el que verifica la documentación y la Recepciona.</a:t>
            </a:r>
            <a:endParaRPr lang="es-BO"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66AC3A04-C5BD-4825-8B13-33C9776B0A7C}"/>
              </a:ext>
            </a:extLst>
          </p:cNvPr>
          <p:cNvSpPr/>
          <p:nvPr/>
        </p:nvSpPr>
        <p:spPr>
          <a:xfrm>
            <a:off x="604108" y="2794793"/>
            <a:ext cx="8995955" cy="1330364"/>
          </a:xfrm>
          <a:prstGeom prst="rect">
            <a:avLst/>
          </a:prstGeom>
        </p:spPr>
        <p:style>
          <a:lnRef idx="0">
            <a:scrgbClr r="0" g="0" b="0"/>
          </a:lnRef>
          <a:fillRef idx="1003">
            <a:schemeClr val="lt2"/>
          </a:fillRef>
          <a:effectRef idx="0">
            <a:scrgbClr r="0" g="0" b="0"/>
          </a:effectRef>
          <a:fontRef idx="major"/>
        </p:style>
        <p:txBody>
          <a:bodyPr wrap="square">
            <a:spAutoFit/>
          </a:bodyPr>
          <a:lstStyle/>
          <a:p>
            <a:pPr marL="342900" lvl="0" indent="-342900" algn="just">
              <a:lnSpc>
                <a:spcPct val="115000"/>
              </a:lnSpc>
              <a:spcAft>
                <a:spcPts val="1000"/>
              </a:spcAft>
              <a:buFont typeface="Wingdings" panose="05000000000000000000" pitchFamily="2" charset="2"/>
              <a:buChar char=""/>
            </a:pPr>
            <a:r>
              <a:rPr lang="es-ES" sz="2400" b="1" dirty="0">
                <a:latin typeface="Arial" panose="020B0604020202020204" pitchFamily="34" charset="0"/>
                <a:cs typeface="Times New Roman" panose="02020603050405020304" pitchFamily="18" charset="0"/>
              </a:rPr>
              <a:t>TUTOR</a:t>
            </a:r>
            <a:r>
              <a:rPr lang="es-ES" sz="2400" dirty="0">
                <a:latin typeface="Arial" panose="020B0604020202020204" pitchFamily="34" charset="0"/>
                <a:cs typeface="Times New Roman" panose="02020603050405020304" pitchFamily="18" charset="0"/>
              </a:rPr>
              <a:t>.- Es el individuo que es el encargado de controlar la pasantía. Asimismo, es el que registra las notas del pasante en el sistema.</a:t>
            </a:r>
            <a:endParaRPr lang="es-BO" sz="2400" dirty="0">
              <a:latin typeface="Arial" panose="020B060402020202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2C07BA96-429C-4B37-8A80-A8333C652C5C}"/>
              </a:ext>
            </a:extLst>
          </p:cNvPr>
          <p:cNvSpPr/>
          <p:nvPr/>
        </p:nvSpPr>
        <p:spPr>
          <a:xfrm>
            <a:off x="604108" y="4296226"/>
            <a:ext cx="8746432" cy="905633"/>
          </a:xfrm>
          <a:prstGeom prst="rect">
            <a:avLst/>
          </a:prstGeom>
        </p:spPr>
        <p:style>
          <a:lnRef idx="0">
            <a:scrgbClr r="0" g="0" b="0"/>
          </a:lnRef>
          <a:fillRef idx="1003">
            <a:schemeClr val="lt1"/>
          </a:fillRef>
          <a:effectRef idx="0">
            <a:scrgbClr r="0" g="0" b="0"/>
          </a:effectRef>
          <a:fontRef idx="major"/>
        </p:style>
        <p:txBody>
          <a:bodyPr wrap="square">
            <a:spAutoFit/>
          </a:bodyPr>
          <a:lstStyle/>
          <a:p>
            <a:pPr marL="342900" indent="-342900" algn="just">
              <a:lnSpc>
                <a:spcPct val="115000"/>
              </a:lnSpc>
              <a:spcAft>
                <a:spcPts val="1000"/>
              </a:spcAft>
              <a:buFont typeface="Wingdings" panose="05000000000000000000" pitchFamily="2" charset="2"/>
              <a:buChar char=""/>
            </a:pPr>
            <a:r>
              <a:rPr lang="es-ES" sz="2400" b="1" dirty="0">
                <a:latin typeface="Arial" panose="020B0604020202020204" pitchFamily="34" charset="0"/>
                <a:cs typeface="Times New Roman" panose="02020603050405020304" pitchFamily="18" charset="0"/>
              </a:rPr>
              <a:t>ESTUDIANTE.- </a:t>
            </a:r>
            <a:r>
              <a:rPr lang="es-ES" sz="2400" dirty="0">
                <a:latin typeface="Arial" panose="020B0604020202020204" pitchFamily="34" charset="0"/>
                <a:cs typeface="Times New Roman" panose="02020603050405020304" pitchFamily="18" charset="0"/>
              </a:rPr>
              <a:t>Son los que tendrán el acceso de ver requisitos de pasantía y en que estado se encuentra.</a:t>
            </a:r>
            <a:endParaRPr lang="es-BO" sz="2400" dirty="0">
              <a:latin typeface="Arial" panose="020B060402020202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8352A47C-5B96-4602-B1F1-5FB4F02A212F}"/>
              </a:ext>
            </a:extLst>
          </p:cNvPr>
          <p:cNvSpPr/>
          <p:nvPr/>
        </p:nvSpPr>
        <p:spPr>
          <a:xfrm>
            <a:off x="604109" y="5407487"/>
            <a:ext cx="8746431" cy="905633"/>
          </a:xfrm>
          <a:prstGeom prst="rect">
            <a:avLst/>
          </a:prstGeom>
        </p:spPr>
        <p:style>
          <a:lnRef idx="0">
            <a:scrgbClr r="0" g="0" b="0"/>
          </a:lnRef>
          <a:fillRef idx="1003">
            <a:schemeClr val="lt2"/>
          </a:fillRef>
          <a:effectRef idx="0">
            <a:scrgbClr r="0" g="0" b="0"/>
          </a:effectRef>
          <a:fontRef idx="major"/>
        </p:style>
        <p:txBody>
          <a:bodyPr wrap="square">
            <a:spAutoFit/>
          </a:bodyPr>
          <a:lstStyle/>
          <a:p>
            <a:pPr marL="342900" lvl="0" indent="-342900" algn="just">
              <a:lnSpc>
                <a:spcPct val="115000"/>
              </a:lnSpc>
              <a:spcAft>
                <a:spcPts val="1000"/>
              </a:spcAft>
              <a:buFont typeface="Wingdings" panose="05000000000000000000" pitchFamily="2" charset="2"/>
              <a:buChar char=""/>
            </a:pPr>
            <a:r>
              <a:rPr lang="es-ES" sz="2400" b="1" dirty="0">
                <a:latin typeface="Arial" panose="020B0604020202020204" pitchFamily="34" charset="0"/>
                <a:cs typeface="Times New Roman" panose="02020603050405020304" pitchFamily="18" charset="0"/>
              </a:rPr>
              <a:t>JEFE DE CARRERA</a:t>
            </a:r>
            <a:r>
              <a:rPr lang="es-ES" sz="2400" dirty="0">
                <a:latin typeface="Arial" panose="020B0604020202020204" pitchFamily="34" charset="0"/>
                <a:cs typeface="Times New Roman" panose="02020603050405020304" pitchFamily="18" charset="0"/>
              </a:rPr>
              <a:t>.- Es el individuo que es el encargado de controlar al tutor sobre la pasantía.</a:t>
            </a:r>
            <a:endParaRPr lang="es-BO" sz="2400" dirty="0">
              <a:latin typeface="Arial" panose="020B060402020202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AC30A03F-5158-42D7-B11B-4E4C0D7E50B8}"/>
              </a:ext>
            </a:extLst>
          </p:cNvPr>
          <p:cNvPicPr>
            <a:picLocks noChangeAspect="1"/>
          </p:cNvPicPr>
          <p:nvPr/>
        </p:nvPicPr>
        <p:blipFill>
          <a:blip r:embed="rId2"/>
          <a:stretch>
            <a:fillRect/>
          </a:stretch>
        </p:blipFill>
        <p:spPr>
          <a:xfrm>
            <a:off x="9695096" y="2684427"/>
            <a:ext cx="2139404" cy="1121666"/>
          </a:xfrm>
          <a:prstGeom prst="rect">
            <a:avLst/>
          </a:prstGeom>
        </p:spPr>
      </p:pic>
      <p:pic>
        <p:nvPicPr>
          <p:cNvPr id="12" name="Imagen 11">
            <a:extLst>
              <a:ext uri="{FF2B5EF4-FFF2-40B4-BE49-F238E27FC236}">
                <a16:creationId xmlns:a16="http://schemas.microsoft.com/office/drawing/2014/main" id="{13B5C07D-BAF7-4090-913C-63B3F86EEACD}"/>
              </a:ext>
            </a:extLst>
          </p:cNvPr>
          <p:cNvPicPr>
            <a:picLocks noChangeAspect="1"/>
          </p:cNvPicPr>
          <p:nvPr/>
        </p:nvPicPr>
        <p:blipFill>
          <a:blip r:embed="rId3"/>
          <a:stretch>
            <a:fillRect/>
          </a:stretch>
        </p:blipFill>
        <p:spPr>
          <a:xfrm>
            <a:off x="9695096" y="3941687"/>
            <a:ext cx="2139404" cy="1203415"/>
          </a:xfrm>
          <a:prstGeom prst="rect">
            <a:avLst/>
          </a:prstGeom>
        </p:spPr>
      </p:pic>
      <p:pic>
        <p:nvPicPr>
          <p:cNvPr id="14" name="Imagen 13">
            <a:extLst>
              <a:ext uri="{FF2B5EF4-FFF2-40B4-BE49-F238E27FC236}">
                <a16:creationId xmlns:a16="http://schemas.microsoft.com/office/drawing/2014/main" id="{58EB8248-9E89-4C6B-A492-6D87BD3A3AFD}"/>
              </a:ext>
            </a:extLst>
          </p:cNvPr>
          <p:cNvPicPr>
            <a:picLocks noChangeAspect="1"/>
          </p:cNvPicPr>
          <p:nvPr/>
        </p:nvPicPr>
        <p:blipFill>
          <a:blip r:embed="rId4"/>
          <a:stretch>
            <a:fillRect/>
          </a:stretch>
        </p:blipFill>
        <p:spPr>
          <a:xfrm>
            <a:off x="9695096" y="1553682"/>
            <a:ext cx="2139404" cy="1014789"/>
          </a:xfrm>
          <a:prstGeom prst="rect">
            <a:avLst/>
          </a:prstGeom>
        </p:spPr>
      </p:pic>
      <p:pic>
        <p:nvPicPr>
          <p:cNvPr id="16" name="Imagen 15">
            <a:extLst>
              <a:ext uri="{FF2B5EF4-FFF2-40B4-BE49-F238E27FC236}">
                <a16:creationId xmlns:a16="http://schemas.microsoft.com/office/drawing/2014/main" id="{0EB2A307-FAAF-4A73-B3CE-EB3677560FF7}"/>
              </a:ext>
            </a:extLst>
          </p:cNvPr>
          <p:cNvPicPr>
            <a:picLocks noChangeAspect="1"/>
          </p:cNvPicPr>
          <p:nvPr/>
        </p:nvPicPr>
        <p:blipFill>
          <a:blip r:embed="rId5"/>
          <a:stretch>
            <a:fillRect/>
          </a:stretch>
        </p:blipFill>
        <p:spPr>
          <a:xfrm>
            <a:off x="9695096" y="5295928"/>
            <a:ext cx="2139404" cy="1203414"/>
          </a:xfrm>
          <a:prstGeom prst="rect">
            <a:avLst/>
          </a:prstGeom>
        </p:spPr>
      </p:pic>
    </p:spTree>
    <p:extLst>
      <p:ext uri="{BB962C8B-B14F-4D97-AF65-F5344CB8AC3E}">
        <p14:creationId xmlns:p14="http://schemas.microsoft.com/office/powerpoint/2010/main" val="1323637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88330DE-7D29-49FE-81A1-D748A4727B23}"/>
              </a:ext>
            </a:extLst>
          </p:cNvPr>
          <p:cNvSpPr/>
          <p:nvPr/>
        </p:nvSpPr>
        <p:spPr>
          <a:xfrm>
            <a:off x="1979997" y="3102131"/>
            <a:ext cx="8634993" cy="1323439"/>
          </a:xfrm>
          <a:prstGeom prst="rect">
            <a:avLst/>
          </a:prstGeom>
        </p:spPr>
        <p:style>
          <a:lnRef idx="0">
            <a:scrgbClr r="0" g="0" b="0"/>
          </a:lnRef>
          <a:fillRef idx="1002">
            <a:schemeClr val="dk2"/>
          </a:fillRef>
          <a:effectRef idx="0">
            <a:scrgbClr r="0" g="0" b="0"/>
          </a:effectRef>
          <a:fontRef idx="major"/>
        </p:style>
        <p:txBody>
          <a:bodyPr wrap="none">
            <a:spAutoFit/>
          </a:bodyPr>
          <a:lstStyle/>
          <a:p>
            <a:pPr algn="ctr"/>
            <a:r>
              <a:rPr lang="es-MX" sz="4000" b="1" dirty="0">
                <a:latin typeface="Arial" panose="020B0604020202020204" pitchFamily="34" charset="0"/>
                <a:cs typeface="Arial" panose="020B0604020202020204" pitchFamily="34" charset="0"/>
              </a:rPr>
              <a:t>ULTIMA VERSION DEL DIAGRAMA</a:t>
            </a:r>
          </a:p>
          <a:p>
            <a:pPr algn="ctr"/>
            <a:r>
              <a:rPr lang="es-MX" sz="4000" b="1" dirty="0">
                <a:latin typeface="Arial" panose="020B0604020202020204" pitchFamily="34" charset="0"/>
                <a:cs typeface="Arial" panose="020B0604020202020204" pitchFamily="34" charset="0"/>
              </a:rPr>
              <a:t> DE CLASES:</a:t>
            </a:r>
            <a:endParaRPr lang="es-BO" sz="4000" dirty="0">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6490D3E2-E7A3-46BC-8E14-50A4745BE3F3}"/>
              </a:ext>
            </a:extLst>
          </p:cNvPr>
          <p:cNvSpPr/>
          <p:nvPr/>
        </p:nvSpPr>
        <p:spPr>
          <a:xfrm>
            <a:off x="1573094" y="814198"/>
            <a:ext cx="9448801"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s-MX" sz="4000" dirty="0">
                <a:solidFill>
                  <a:schemeClr val="tx1"/>
                </a:solidFill>
              </a:rPr>
              <a:t>DIAGRAMA DE CASOS DE USO DEL SISTEMA DE PASANTIAS – “INTERNSHIP”</a:t>
            </a:r>
            <a:endParaRPr lang="es-BO" sz="4000" dirty="0">
              <a:solidFill>
                <a:schemeClr val="tx1"/>
              </a:solidFill>
            </a:endParaRPr>
          </a:p>
        </p:txBody>
      </p:sp>
    </p:spTree>
    <p:extLst>
      <p:ext uri="{BB962C8B-B14F-4D97-AF65-F5344CB8AC3E}">
        <p14:creationId xmlns:p14="http://schemas.microsoft.com/office/powerpoint/2010/main" val="173274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D15741B3-DC1E-479F-9386-933F0109BFBC}"/>
              </a:ext>
            </a:extLst>
          </p:cNvPr>
          <p:cNvGrpSpPr/>
          <p:nvPr/>
        </p:nvGrpSpPr>
        <p:grpSpPr>
          <a:xfrm>
            <a:off x="391022" y="101787"/>
            <a:ext cx="11409956" cy="6654426"/>
            <a:chOff x="121580" y="-320139"/>
            <a:chExt cx="9090660" cy="6624071"/>
          </a:xfrm>
        </p:grpSpPr>
        <p:pic>
          <p:nvPicPr>
            <p:cNvPr id="5" name="Imagen 4">
              <a:extLst>
                <a:ext uri="{FF2B5EF4-FFF2-40B4-BE49-F238E27FC236}">
                  <a16:creationId xmlns:a16="http://schemas.microsoft.com/office/drawing/2014/main" id="{72420A85-04EB-4267-9795-F072178CD210}"/>
                </a:ext>
              </a:extLst>
            </p:cNvPr>
            <p:cNvPicPr>
              <a:picLocks noChangeAspect="1"/>
            </p:cNvPicPr>
            <p:nvPr/>
          </p:nvPicPr>
          <p:blipFill rotWithShape="1">
            <a:blip r:embed="rId2">
              <a:extLst>
                <a:ext uri="{28A0092B-C50C-407E-A947-70E740481C1C}">
                  <a14:useLocalDpi xmlns:a14="http://schemas.microsoft.com/office/drawing/2010/main" val="0"/>
                </a:ext>
              </a:extLst>
            </a:blip>
            <a:srcRect l="723" t="1089" r="607" b="1"/>
            <a:stretch/>
          </p:blipFill>
          <p:spPr bwMode="auto">
            <a:xfrm>
              <a:off x="121580" y="42607"/>
              <a:ext cx="9090660" cy="6261325"/>
            </a:xfrm>
            <a:prstGeom prst="rect">
              <a:avLst/>
            </a:prstGeom>
            <a:noFill/>
            <a:ln>
              <a:noFill/>
            </a:ln>
            <a:extLst>
              <a:ext uri="{53640926-AAD7-44D8-BBD7-CCE9431645EC}">
                <a14:shadowObscured xmlns:a14="http://schemas.microsoft.com/office/drawing/2010/main"/>
              </a:ext>
            </a:extLst>
          </p:spPr>
        </p:pic>
        <p:sp>
          <p:nvSpPr>
            <p:cNvPr id="6" name="Rectángulo 5">
              <a:extLst>
                <a:ext uri="{FF2B5EF4-FFF2-40B4-BE49-F238E27FC236}">
                  <a16:creationId xmlns:a16="http://schemas.microsoft.com/office/drawing/2014/main" id="{92F55C18-B2D4-448A-980E-44DEE1C74FF0}"/>
                </a:ext>
              </a:extLst>
            </p:cNvPr>
            <p:cNvSpPr/>
            <p:nvPr/>
          </p:nvSpPr>
          <p:spPr>
            <a:xfrm>
              <a:off x="1866227" y="-320139"/>
              <a:ext cx="5448300" cy="358563"/>
            </a:xfrm>
            <a:prstGeom prst="rect">
              <a:avLst/>
            </a:prstGeom>
            <a:ln/>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800" b="1" i="1" dirty="0">
                  <a:solidFill>
                    <a:schemeClr val="tx1"/>
                  </a:solidFill>
                  <a:effectLst/>
                  <a:ea typeface="Calibri" panose="020F0502020204030204" pitchFamily="34" charset="0"/>
                  <a:cs typeface="Times New Roman" panose="02020603050405020304" pitchFamily="18" charset="0"/>
                </a:rPr>
                <a:t>DIAGRAMA GENERAL DE PASANTÍA</a:t>
              </a:r>
              <a:endParaRPr lang="es-BO" sz="1600" dirty="0">
                <a:solidFill>
                  <a:schemeClr val="tx1"/>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27491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C09163BF-496A-4074-B5AE-948653FF7F2B}"/>
              </a:ext>
            </a:extLst>
          </p:cNvPr>
          <p:cNvGrpSpPr/>
          <p:nvPr/>
        </p:nvGrpSpPr>
        <p:grpSpPr>
          <a:xfrm>
            <a:off x="493560" y="516835"/>
            <a:ext cx="11367135" cy="5933867"/>
            <a:chOff x="0" y="127221"/>
            <a:chExt cx="8892540" cy="6046884"/>
          </a:xfrm>
        </p:grpSpPr>
        <p:pic>
          <p:nvPicPr>
            <p:cNvPr id="5" name="Imagen 4">
              <a:extLst>
                <a:ext uri="{FF2B5EF4-FFF2-40B4-BE49-F238E27FC236}">
                  <a16:creationId xmlns:a16="http://schemas.microsoft.com/office/drawing/2014/main" id="{C531BC70-7ECF-4E17-B689-DB3A9719E5F4}"/>
                </a:ext>
              </a:extLst>
            </p:cNvPr>
            <p:cNvPicPr>
              <a:picLocks noChangeAspect="1"/>
            </p:cNvPicPr>
            <p:nvPr/>
          </p:nvPicPr>
          <p:blipFill rotWithShape="1">
            <a:blip r:embed="rId2">
              <a:extLst>
                <a:ext uri="{28A0092B-C50C-407E-A947-70E740481C1C}">
                  <a14:useLocalDpi xmlns:a14="http://schemas.microsoft.com/office/drawing/2010/main" val="0"/>
                </a:ext>
              </a:extLst>
            </a:blip>
            <a:srcRect l="1482" t="9853" r="-185"/>
            <a:stretch/>
          </p:blipFill>
          <p:spPr bwMode="auto">
            <a:xfrm>
              <a:off x="0" y="421420"/>
              <a:ext cx="8892540" cy="5752685"/>
            </a:xfrm>
            <a:prstGeom prst="rect">
              <a:avLst/>
            </a:prstGeom>
            <a:noFill/>
            <a:ln>
              <a:noFill/>
            </a:ln>
            <a:extLst>
              <a:ext uri="{53640926-AAD7-44D8-BBD7-CCE9431645EC}">
                <a14:shadowObscured xmlns:a14="http://schemas.microsoft.com/office/drawing/2010/main"/>
              </a:ext>
            </a:extLst>
          </p:spPr>
        </p:pic>
        <p:sp>
          <p:nvSpPr>
            <p:cNvPr id="6" name="Rectángulo 5">
              <a:extLst>
                <a:ext uri="{FF2B5EF4-FFF2-40B4-BE49-F238E27FC236}">
                  <a16:creationId xmlns:a16="http://schemas.microsoft.com/office/drawing/2014/main" id="{6AD90437-BA70-4D8E-ACE6-6697CC18BEF5}"/>
                </a:ext>
              </a:extLst>
            </p:cNvPr>
            <p:cNvSpPr/>
            <p:nvPr/>
          </p:nvSpPr>
          <p:spPr>
            <a:xfrm>
              <a:off x="6432605" y="127221"/>
              <a:ext cx="1812898" cy="294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BO"/>
            </a:p>
          </p:txBody>
        </p:sp>
      </p:grpSp>
      <p:sp>
        <p:nvSpPr>
          <p:cNvPr id="3" name="Rectángulo 2">
            <a:extLst>
              <a:ext uri="{FF2B5EF4-FFF2-40B4-BE49-F238E27FC236}">
                <a16:creationId xmlns:a16="http://schemas.microsoft.com/office/drawing/2014/main" id="{18445775-F478-4645-A324-3BE6EB84C7BD}"/>
              </a:ext>
            </a:extLst>
          </p:cNvPr>
          <p:cNvSpPr/>
          <p:nvPr/>
        </p:nvSpPr>
        <p:spPr>
          <a:xfrm>
            <a:off x="2586696" y="224278"/>
            <a:ext cx="7180861" cy="5812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BO" sz="2800" b="1" dirty="0">
                <a:solidFill>
                  <a:schemeClr val="tx1"/>
                </a:solidFill>
              </a:rPr>
              <a:t>DIAGRAMA DE REPORTES DE PASANTÍAS</a:t>
            </a:r>
          </a:p>
        </p:txBody>
      </p:sp>
    </p:spTree>
    <p:extLst>
      <p:ext uri="{BB962C8B-B14F-4D97-AF65-F5344CB8AC3E}">
        <p14:creationId xmlns:p14="http://schemas.microsoft.com/office/powerpoint/2010/main" val="84407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54922-E078-4631-815F-521055A7B390}"/>
              </a:ext>
            </a:extLst>
          </p:cNvPr>
          <p:cNvSpPr>
            <a:spLocks noGrp="1"/>
          </p:cNvSpPr>
          <p:nvPr>
            <p:ph type="title"/>
          </p:nvPr>
        </p:nvSpPr>
        <p:spPr>
          <a:xfrm>
            <a:off x="3525079" y="397565"/>
            <a:ext cx="4532243" cy="728870"/>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n-US" sz="4000" b="1" dirty="0">
                <a:solidFill>
                  <a:schemeClr val="tx1"/>
                </a:solidFill>
                <a:latin typeface="Arial" panose="020B0604020202020204" pitchFamily="34" charset="0"/>
                <a:cs typeface="Arial" panose="020B0604020202020204" pitchFamily="34" charset="0"/>
              </a:rPr>
              <a:t>INTRODUCCI</a:t>
            </a:r>
            <a:r>
              <a:rPr lang="es-BO" sz="4000" b="1" dirty="0">
                <a:solidFill>
                  <a:schemeClr val="tx1"/>
                </a:solidFill>
                <a:latin typeface="Arial" panose="020B0604020202020204" pitchFamily="34" charset="0"/>
                <a:cs typeface="Arial" panose="020B0604020202020204" pitchFamily="34" charset="0"/>
              </a:rPr>
              <a:t>Ó</a:t>
            </a:r>
            <a:r>
              <a:rPr lang="en-US" sz="4000" b="1" dirty="0">
                <a:solidFill>
                  <a:schemeClr val="tx1"/>
                </a:solidFill>
                <a:latin typeface="Arial" panose="020B0604020202020204" pitchFamily="34" charset="0"/>
                <a:cs typeface="Arial" panose="020B0604020202020204" pitchFamily="34" charset="0"/>
              </a:rPr>
              <a:t>N</a:t>
            </a:r>
            <a:endParaRPr lang="es-BO" sz="3200" dirty="0">
              <a:solidFill>
                <a:schemeClr val="tx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AE922566-FCB1-4712-A372-ED6BC28DCECC}"/>
              </a:ext>
            </a:extLst>
          </p:cNvPr>
          <p:cNvSpPr>
            <a:spLocks noGrp="1"/>
          </p:cNvSpPr>
          <p:nvPr>
            <p:ph idx="1"/>
          </p:nvPr>
        </p:nvSpPr>
        <p:spPr>
          <a:xfrm>
            <a:off x="818322" y="1444487"/>
            <a:ext cx="8087139" cy="4651513"/>
          </a:xfrm>
        </p:spPr>
        <p:style>
          <a:lnRef idx="0">
            <a:scrgbClr r="0" g="0" b="0"/>
          </a:lnRef>
          <a:fillRef idx="1003">
            <a:schemeClr val="dk2"/>
          </a:fillRef>
          <a:effectRef idx="0">
            <a:scrgbClr r="0" g="0" b="0"/>
          </a:effectRef>
          <a:fontRef idx="major"/>
        </p:style>
        <p:txBody>
          <a:bodyPr>
            <a:noAutofit/>
          </a:bodyPr>
          <a:lstStyle/>
          <a:p>
            <a:pPr marL="0" indent="0" algn="just">
              <a:buNone/>
            </a:pPr>
            <a:r>
              <a:rPr lang="es-BO" sz="3600" dirty="0">
                <a:latin typeface="Arial" panose="020B0604020202020204" pitchFamily="34" charset="0"/>
                <a:cs typeface="Arial" panose="020B0604020202020204" pitchFamily="34" charset="0"/>
              </a:rPr>
              <a:t>Hoy en día los problemas relacionados con </a:t>
            </a:r>
            <a:r>
              <a:rPr lang="es-BO" sz="3600" dirty="0">
                <a:solidFill>
                  <a:srgbClr val="FFFF00"/>
                </a:solidFill>
                <a:latin typeface="Arial" panose="020B0604020202020204" pitchFamily="34" charset="0"/>
                <a:cs typeface="Arial" panose="020B0604020202020204" pitchFamily="34" charset="0"/>
              </a:rPr>
              <a:t>CONTROL Y SEGUIMIENTO DE LA DOCUMENTACIÓN DE PASANTÍAS</a:t>
            </a:r>
            <a:r>
              <a:rPr lang="es-BO" sz="3600" dirty="0">
                <a:latin typeface="Arial" panose="020B0604020202020204" pitchFamily="34" charset="0"/>
                <a:cs typeface="Arial" panose="020B0604020202020204" pitchFamily="34" charset="0"/>
              </a:rPr>
              <a:t>, con la mayoría de las carreras de nuestra institución, han causado conflictos en los trámites y solicitud de información de estudiantes egresados o en proceso de pasantía.</a:t>
            </a:r>
          </a:p>
        </p:txBody>
      </p:sp>
      <p:pic>
        <p:nvPicPr>
          <p:cNvPr id="5" name="Imagen 4">
            <a:extLst>
              <a:ext uri="{FF2B5EF4-FFF2-40B4-BE49-F238E27FC236}">
                <a16:creationId xmlns:a16="http://schemas.microsoft.com/office/drawing/2014/main" id="{9867F7FC-9B64-498E-AAA4-7BFDFAC8C73E}"/>
              </a:ext>
            </a:extLst>
          </p:cNvPr>
          <p:cNvPicPr>
            <a:picLocks noChangeAspect="1"/>
          </p:cNvPicPr>
          <p:nvPr/>
        </p:nvPicPr>
        <p:blipFill rotWithShape="1">
          <a:blip r:embed="rId2"/>
          <a:srcRect l="17209" t="11015" r="15335"/>
          <a:stretch/>
        </p:blipFill>
        <p:spPr>
          <a:xfrm>
            <a:off x="9223512" y="1066799"/>
            <a:ext cx="2862470" cy="55990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695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F6A1E90-7786-42D7-A4BB-B645F21CED44}"/>
              </a:ext>
            </a:extLst>
          </p:cNvPr>
          <p:cNvSpPr/>
          <p:nvPr/>
        </p:nvSpPr>
        <p:spPr>
          <a:xfrm>
            <a:off x="2585263" y="415493"/>
            <a:ext cx="7498554" cy="98251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nSpc>
                <a:spcPct val="150000"/>
              </a:lnSpc>
              <a:spcBef>
                <a:spcPts val="1200"/>
              </a:spcBef>
              <a:spcAft>
                <a:spcPts val="600"/>
              </a:spcAft>
            </a:pPr>
            <a:r>
              <a:rPr lang="es-BO" sz="4400" b="1" kern="0" dirty="0">
                <a:latin typeface="Arial" panose="020B0604020202020204" pitchFamily="34" charset="0"/>
                <a:ea typeface="Times New Roman" panose="02020603050405020304" pitchFamily="18" charset="0"/>
                <a:cs typeface="Times New Roman" panose="02020603050405020304" pitchFamily="18" charset="0"/>
              </a:rPr>
              <a:t>DIAGRAMA DE CLASES </a:t>
            </a:r>
          </a:p>
        </p:txBody>
      </p:sp>
      <p:sp>
        <p:nvSpPr>
          <p:cNvPr id="5" name="Rectángulo 4">
            <a:extLst>
              <a:ext uri="{FF2B5EF4-FFF2-40B4-BE49-F238E27FC236}">
                <a16:creationId xmlns:a16="http://schemas.microsoft.com/office/drawing/2014/main" id="{01DF1108-A143-4320-84BE-B4EE817C2283}"/>
              </a:ext>
            </a:extLst>
          </p:cNvPr>
          <p:cNvSpPr/>
          <p:nvPr/>
        </p:nvSpPr>
        <p:spPr>
          <a:xfrm>
            <a:off x="1152940" y="1548442"/>
            <a:ext cx="10363200" cy="4402808"/>
          </a:xfrm>
          <a:prstGeom prst="rect">
            <a:avLst/>
          </a:prstGeom>
        </p:spPr>
        <p:txBody>
          <a:bodyPr wrap="square">
            <a:spAutoFit/>
          </a:bodyPr>
          <a:lstStyle/>
          <a:p>
            <a:pPr algn="just">
              <a:lnSpc>
                <a:spcPct val="107000"/>
              </a:lnSpc>
              <a:spcAft>
                <a:spcPts val="800"/>
              </a:spcAft>
              <a:tabLst>
                <a:tab pos="5170170" algn="l"/>
              </a:tabLst>
            </a:pPr>
            <a:r>
              <a:rPr lang="es-ES" sz="4400" dirty="0">
                <a:latin typeface="Arial" panose="020B0604020202020204" pitchFamily="34" charset="0"/>
                <a:ea typeface="Calibri" panose="020F0502020204030204" pitchFamily="34" charset="0"/>
                <a:cs typeface="Times New Roman" panose="02020603050405020304" pitchFamily="18" charset="0"/>
              </a:rPr>
              <a:t>Un diagrama de Clases representa las clases que serán utilizadas dentro del sistema y las relaciones que existen entre ellas. Nos sirve para visualizar las relaciones entre las clases que involucran el sistema.</a:t>
            </a:r>
            <a:endParaRPr lang="es-BO"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783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611F3337-EC44-4897-8E8D-1D8803FC4085}"/>
              </a:ext>
            </a:extLst>
          </p:cNvPr>
          <p:cNvSpPr/>
          <p:nvPr/>
        </p:nvSpPr>
        <p:spPr>
          <a:xfrm>
            <a:off x="3377926" y="431030"/>
            <a:ext cx="5900205"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4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IDENTIFICACION DE CLASES</a:t>
            </a:r>
            <a:endParaRPr lang="es-BO" sz="4000" dirty="0">
              <a:solidFill>
                <a:schemeClr val="tx1"/>
              </a:solidFill>
            </a:endParaRPr>
          </a:p>
        </p:txBody>
      </p:sp>
      <p:sp>
        <p:nvSpPr>
          <p:cNvPr id="8" name="Rectángulo 7">
            <a:extLst>
              <a:ext uri="{FF2B5EF4-FFF2-40B4-BE49-F238E27FC236}">
                <a16:creationId xmlns:a16="http://schemas.microsoft.com/office/drawing/2014/main" id="{691A1B07-B605-4A4C-A6FA-FECD8B73886D}"/>
              </a:ext>
            </a:extLst>
          </p:cNvPr>
          <p:cNvSpPr/>
          <p:nvPr/>
        </p:nvSpPr>
        <p:spPr>
          <a:xfrm>
            <a:off x="2666204" y="1351752"/>
            <a:ext cx="3429796" cy="3963586"/>
          </a:xfrm>
          <a:prstGeom prst="rect">
            <a:avLst/>
          </a:prstGeom>
        </p:spPr>
        <p:style>
          <a:lnRef idx="2">
            <a:schemeClr val="accent1"/>
          </a:lnRef>
          <a:fillRef idx="1002">
            <a:schemeClr val="dk2"/>
          </a:fillRef>
          <a:effectRef idx="0">
            <a:schemeClr val="accent1"/>
          </a:effectRef>
          <a:fontRef idx="minor">
            <a:schemeClr val="dk1"/>
          </a:fontRef>
        </p:style>
        <p:txBody>
          <a:bodyPr wrap="square">
            <a:spAutoFit/>
          </a:bodyPr>
          <a:lstStyle/>
          <a:p>
            <a:pPr marL="342900" lvl="0" indent="-342900" algn="just">
              <a:lnSpc>
                <a:spcPct val="107000"/>
              </a:lnSpc>
              <a:spcAft>
                <a:spcPts val="0"/>
              </a:spcAft>
              <a:buFont typeface="Wingdings" panose="05000000000000000000" pitchFamily="2" charset="2"/>
              <a:buChar char="v"/>
              <a:tabLst>
                <a:tab pos="5170170" algn="l"/>
              </a:tabLst>
            </a:pP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PERSONA</a:t>
            </a:r>
            <a:endParaRPr lang="es-BO"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DOCUMENTO</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ENTREGA</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CARRERA</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USUARIO</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VISITA</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NOTA </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ESTUDIANTE</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EMPRESA</a:t>
            </a:r>
          </a:p>
          <a:p>
            <a:pPr marL="342900" lvl="0" indent="-342900" algn="just">
              <a:lnSpc>
                <a:spcPct val="107000"/>
              </a:lnSpc>
              <a:spcAft>
                <a:spcPts val="0"/>
              </a:spcAft>
              <a:buFont typeface="Wingdings" panose="05000000000000000000" pitchFamily="2" charset="2"/>
              <a:buChar char=""/>
              <a:tabLst>
                <a:tab pos="5170170" algn="l"/>
              </a:tabLst>
            </a:pP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a16="http://schemas.microsoft.com/office/drawing/2014/main" id="{2F08170A-5B4D-4C2F-BA6F-9D40111D8A4F}"/>
              </a:ext>
            </a:extLst>
          </p:cNvPr>
          <p:cNvSpPr/>
          <p:nvPr/>
        </p:nvSpPr>
        <p:spPr>
          <a:xfrm>
            <a:off x="6932384" y="1351752"/>
            <a:ext cx="3035863" cy="4340419"/>
          </a:xfrm>
          <a:prstGeom prst="rect">
            <a:avLst/>
          </a:prstGeom>
          <a:ln/>
        </p:spPr>
        <p:style>
          <a:lnRef idx="2">
            <a:schemeClr val="accent1"/>
          </a:lnRef>
          <a:fillRef idx="1002">
            <a:schemeClr val="dk2"/>
          </a:fillRef>
          <a:effectRef idx="0">
            <a:schemeClr val="accent1"/>
          </a:effectRef>
          <a:fontRef idx="minor">
            <a:schemeClr val="dk1"/>
          </a:fontRef>
        </p:style>
        <p:txBody>
          <a:bodyPr wrap="square">
            <a:spAutoFit/>
          </a:bodyPr>
          <a:lstStyle/>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EMPLEADO</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ROL</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ESTUDIA</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PASANTIA</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NECESITA</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REQUISITOS </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FUNCIONALIDAD</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PRIVILEGIOS</a:t>
            </a:r>
          </a:p>
          <a:p>
            <a:pPr marL="342900" lvl="0" indent="-342900" algn="just">
              <a:lnSpc>
                <a:spcPct val="107000"/>
              </a:lnSpc>
              <a:spcAft>
                <a:spcPts val="0"/>
              </a:spcAft>
              <a:buFont typeface="Wingdings" panose="05000000000000000000" pitchFamily="2" charset="2"/>
              <a:buChar char="v"/>
              <a:tabLst>
                <a:tab pos="5170170" algn="l"/>
              </a:tabLst>
            </a:pPr>
            <a:r>
              <a:rPr lang="es-BO"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CUENTA</a:t>
            </a:r>
          </a:p>
          <a:p>
            <a:pPr lvl="0" algn="just">
              <a:lnSpc>
                <a:spcPct val="107000"/>
              </a:lnSpc>
              <a:spcAft>
                <a:spcPts val="0"/>
              </a:spcAft>
              <a:tabLst>
                <a:tab pos="5170170" algn="l"/>
              </a:tabLst>
            </a:pPr>
            <a:br>
              <a:rPr lang="en-US" dirty="0">
                <a:latin typeface="Calibri" panose="020F0502020204030204" pitchFamily="34" charset="0"/>
                <a:ea typeface="Calibri" panose="020F0502020204030204" pitchFamily="34" charset="0"/>
                <a:cs typeface="Times New Roman" panose="02020603050405020304" pitchFamily="18" charset="0"/>
              </a:rPr>
            </a:br>
            <a:endParaRPr lang="es-BO" dirty="0"/>
          </a:p>
        </p:txBody>
      </p:sp>
    </p:spTree>
    <p:extLst>
      <p:ext uri="{BB962C8B-B14F-4D97-AF65-F5344CB8AC3E}">
        <p14:creationId xmlns:p14="http://schemas.microsoft.com/office/powerpoint/2010/main" val="1608025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88330DE-7D29-49FE-81A1-D748A4727B23}"/>
              </a:ext>
            </a:extLst>
          </p:cNvPr>
          <p:cNvSpPr/>
          <p:nvPr/>
        </p:nvSpPr>
        <p:spPr>
          <a:xfrm>
            <a:off x="1778503" y="2253992"/>
            <a:ext cx="8634993" cy="1323439"/>
          </a:xfrm>
          <a:prstGeom prst="rect">
            <a:avLst/>
          </a:prstGeom>
        </p:spPr>
        <p:style>
          <a:lnRef idx="0">
            <a:scrgbClr r="0" g="0" b="0"/>
          </a:lnRef>
          <a:fillRef idx="1002">
            <a:schemeClr val="dk2"/>
          </a:fillRef>
          <a:effectRef idx="0">
            <a:scrgbClr r="0" g="0" b="0"/>
          </a:effectRef>
          <a:fontRef idx="major"/>
        </p:style>
        <p:txBody>
          <a:bodyPr wrap="none">
            <a:spAutoFit/>
          </a:bodyPr>
          <a:lstStyle/>
          <a:p>
            <a:pPr algn="ctr"/>
            <a:r>
              <a:rPr lang="es-MX" sz="4000" b="1" dirty="0">
                <a:latin typeface="Arial" panose="020B0604020202020204" pitchFamily="34" charset="0"/>
                <a:cs typeface="Arial" panose="020B0604020202020204" pitchFamily="34" charset="0"/>
              </a:rPr>
              <a:t>ULTIMA VERSION DEL DIAGRAMA</a:t>
            </a:r>
          </a:p>
          <a:p>
            <a:pPr algn="ctr"/>
            <a:r>
              <a:rPr lang="es-MX" sz="4000" b="1" dirty="0">
                <a:latin typeface="Arial" panose="020B0604020202020204" pitchFamily="34" charset="0"/>
                <a:cs typeface="Arial" panose="020B0604020202020204" pitchFamily="34" charset="0"/>
              </a:rPr>
              <a:t> DE CLASES:</a:t>
            </a:r>
            <a:endParaRPr lang="es-BO"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347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FBE8A45-731F-4757-B81E-99B27A4E7D15}"/>
              </a:ext>
            </a:extLst>
          </p:cNvPr>
          <p:cNvSpPr/>
          <p:nvPr/>
        </p:nvSpPr>
        <p:spPr>
          <a:xfrm>
            <a:off x="3301004" y="213236"/>
            <a:ext cx="6135014" cy="59394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lnSpc>
                <a:spcPct val="107000"/>
              </a:lnSpc>
              <a:spcAft>
                <a:spcPts val="800"/>
              </a:spcAft>
            </a:pPr>
            <a:r>
              <a:rPr lang="en-US" sz="3200" dirty="0">
                <a:solidFill>
                  <a:schemeClr val="tx1"/>
                </a:solidFill>
                <a:latin typeface="Algerian" panose="04020705040A02060702" pitchFamily="82" charset="0"/>
                <a:ea typeface="Calibri" panose="020F0502020204030204" pitchFamily="34" charset="0"/>
                <a:cs typeface="Times New Roman" panose="02020603050405020304" pitchFamily="18" charset="0"/>
              </a:rPr>
              <a:t>DIAGRAMA DE CLASES OFICIAL</a:t>
            </a:r>
            <a:endParaRPr lang="es-BO"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C8DF89EC-DBFF-49D9-A09A-4D69A4052892}"/>
              </a:ext>
            </a:extLst>
          </p:cNvPr>
          <p:cNvPicPr/>
          <p:nvPr/>
        </p:nvPicPr>
        <p:blipFill rotWithShape="1">
          <a:blip r:embed="rId2">
            <a:extLst>
              <a:ext uri="{28A0092B-C50C-407E-A947-70E740481C1C}">
                <a14:useLocalDpi xmlns:a14="http://schemas.microsoft.com/office/drawing/2010/main" val="0"/>
              </a:ext>
            </a:extLst>
          </a:blip>
          <a:srcRect r="12656"/>
          <a:stretch/>
        </p:blipFill>
        <p:spPr bwMode="auto">
          <a:xfrm>
            <a:off x="807554" y="898842"/>
            <a:ext cx="10337524" cy="54489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9955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FC13104-58E6-4136-8E8B-12BAA60F1175}"/>
              </a:ext>
            </a:extLst>
          </p:cNvPr>
          <p:cNvSpPr/>
          <p:nvPr/>
        </p:nvSpPr>
        <p:spPr>
          <a:xfrm>
            <a:off x="2982006" y="245165"/>
            <a:ext cx="6227987"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3200" dirty="0">
                <a:solidFill>
                  <a:schemeClr val="tx1"/>
                </a:solidFill>
                <a:latin typeface="Algerian" panose="04020705040A02060702" pitchFamily="82" charset="0"/>
                <a:cs typeface="Times New Roman" panose="02020603050405020304" pitchFamily="18" charset="0"/>
              </a:rPr>
              <a:t>DIAGRAMA ENTIDAD RELACION</a:t>
            </a:r>
            <a:endParaRPr lang="es-BO" sz="2800" dirty="0">
              <a:solidFill>
                <a:schemeClr val="tx1"/>
              </a:solidFill>
            </a:endParaRPr>
          </a:p>
        </p:txBody>
      </p:sp>
      <p:pic>
        <p:nvPicPr>
          <p:cNvPr id="5" name="Imagen 4">
            <a:extLst>
              <a:ext uri="{FF2B5EF4-FFF2-40B4-BE49-F238E27FC236}">
                <a16:creationId xmlns:a16="http://schemas.microsoft.com/office/drawing/2014/main" id="{979801EC-56E6-4802-8F3E-095823EB1A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229" y="887896"/>
            <a:ext cx="11457954" cy="5724939"/>
          </a:xfrm>
          <a:prstGeom prst="rect">
            <a:avLst/>
          </a:prstGeom>
          <a:noFill/>
          <a:ln>
            <a:noFill/>
          </a:ln>
        </p:spPr>
      </p:pic>
    </p:spTree>
    <p:extLst>
      <p:ext uri="{BB962C8B-B14F-4D97-AF65-F5344CB8AC3E}">
        <p14:creationId xmlns:p14="http://schemas.microsoft.com/office/powerpoint/2010/main" val="3858934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6B389C-8E5A-49FD-AA2E-E2B4721FC5FE}"/>
              </a:ext>
            </a:extLst>
          </p:cNvPr>
          <p:cNvSpPr txBox="1">
            <a:spLocks/>
          </p:cNvSpPr>
          <p:nvPr/>
        </p:nvSpPr>
        <p:spPr>
          <a:xfrm>
            <a:off x="3892595" y="748748"/>
            <a:ext cx="4734338" cy="1086678"/>
          </a:xfrm>
          <a:prstGeom prst="rect">
            <a:avLst/>
          </a:prstGeom>
        </p:spPr>
        <p:style>
          <a:lnRef idx="1">
            <a:schemeClr val="accent1"/>
          </a:lnRef>
          <a:fillRef idx="1003">
            <a:schemeClr val="dk2"/>
          </a:fillRef>
          <a:effectRef idx="1">
            <a:schemeClr val="accent1"/>
          </a:effectRef>
          <a:fontRef idx="minor">
            <a:schemeClr val="dk1"/>
          </a:fontRef>
        </p:style>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s-MX" sz="54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CAPITULO 5</a:t>
            </a:r>
          </a:p>
        </p:txBody>
      </p:sp>
      <p:sp>
        <p:nvSpPr>
          <p:cNvPr id="2" name="Rectángulo 1">
            <a:extLst>
              <a:ext uri="{FF2B5EF4-FFF2-40B4-BE49-F238E27FC236}">
                <a16:creationId xmlns:a16="http://schemas.microsoft.com/office/drawing/2014/main" id="{E9C4B9F7-8062-42A7-A696-84622EC266A1}"/>
              </a:ext>
            </a:extLst>
          </p:cNvPr>
          <p:cNvSpPr/>
          <p:nvPr/>
        </p:nvSpPr>
        <p:spPr>
          <a:xfrm>
            <a:off x="2743799" y="2206820"/>
            <a:ext cx="7831435" cy="739754"/>
          </a:xfrm>
          <a:prstGeom prst="rect">
            <a:avLst/>
          </a:prstGeom>
        </p:spPr>
        <p:txBody>
          <a:bodyPr wrap="square">
            <a:spAutoFit/>
          </a:bodyPr>
          <a:lstStyle/>
          <a:p>
            <a:pPr algn="ctr">
              <a:lnSpc>
                <a:spcPct val="150000"/>
              </a:lnSpc>
              <a:spcBef>
                <a:spcPts val="1200"/>
              </a:spcBef>
              <a:spcAft>
                <a:spcPts val="600"/>
              </a:spcAft>
            </a:pPr>
            <a:endParaRPr lang="es-BO" sz="32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Rectángulo 2">
            <a:extLst>
              <a:ext uri="{FF2B5EF4-FFF2-40B4-BE49-F238E27FC236}">
                <a16:creationId xmlns:a16="http://schemas.microsoft.com/office/drawing/2014/main" id="{2C64A00F-4D15-400E-A280-E2D9AD990A7E}"/>
              </a:ext>
            </a:extLst>
          </p:cNvPr>
          <p:cNvSpPr/>
          <p:nvPr/>
        </p:nvSpPr>
        <p:spPr>
          <a:xfrm>
            <a:off x="3730609" y="2659559"/>
            <a:ext cx="4730782" cy="769441"/>
          </a:xfrm>
          <a:prstGeom prst="rect">
            <a:avLst/>
          </a:prstGeom>
        </p:spPr>
        <p:txBody>
          <a:bodyPr wrap="none">
            <a:spAutoFit/>
          </a:bodyPr>
          <a:lstStyle/>
          <a:p>
            <a:r>
              <a:rPr lang="es-ES" sz="4400" b="1" dirty="0">
                <a:latin typeface="Arial" panose="020B0604020202020204" pitchFamily="34" charset="0"/>
                <a:ea typeface="Calibri" panose="020F0502020204030204" pitchFamily="34" charset="0"/>
              </a:rPr>
              <a:t>CONCLUSIONES</a:t>
            </a:r>
            <a:endParaRPr lang="es-BO" sz="4400" dirty="0"/>
          </a:p>
        </p:txBody>
      </p:sp>
    </p:spTree>
    <p:extLst>
      <p:ext uri="{BB962C8B-B14F-4D97-AF65-F5344CB8AC3E}">
        <p14:creationId xmlns:p14="http://schemas.microsoft.com/office/powerpoint/2010/main" val="1801879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CF0B7FE-C622-4138-A5E4-9F6A05B56452}"/>
              </a:ext>
            </a:extLst>
          </p:cNvPr>
          <p:cNvSpPr/>
          <p:nvPr/>
        </p:nvSpPr>
        <p:spPr>
          <a:xfrm>
            <a:off x="424070" y="1193140"/>
            <a:ext cx="11343860" cy="4832092"/>
          </a:xfrm>
          <a:prstGeom prst="rect">
            <a:avLst/>
          </a:prstGeom>
        </p:spPr>
        <p:style>
          <a:lnRef idx="0">
            <a:scrgbClr r="0" g="0" b="0"/>
          </a:lnRef>
          <a:fillRef idx="1003">
            <a:schemeClr val="dk2"/>
          </a:fillRef>
          <a:effectRef idx="0">
            <a:scrgbClr r="0" g="0" b="0"/>
          </a:effectRef>
          <a:fontRef idx="major"/>
        </p:style>
        <p:txBody>
          <a:bodyPr wrap="square">
            <a:spAutoFit/>
          </a:bodyPr>
          <a:lstStyle/>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logro implementar el 99,9% del módulo control de usuarios.</a:t>
            </a:r>
            <a:endParaRPr lang="es-BO" sz="2800" dirty="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logro implementar el 10% de módulo de reportes, porque no alcanzo el tiempo para completar.</a:t>
            </a:r>
            <a:endParaRPr lang="es-BO" sz="2800" dirty="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logro implementar el 99.99% del módulo de base de datos</a:t>
            </a:r>
            <a:endParaRPr lang="es-BO" sz="2800" dirty="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logró implementar el 10 % del módulo de respaldo de documentos, porque no alcanzo el tiempo para completar.</a:t>
            </a:r>
            <a:endParaRPr lang="es-BO" sz="2800" dirty="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logró implementar 70% el Módulo de Control de pasantía.</a:t>
            </a:r>
            <a:endParaRPr lang="es-BO" sz="2800" dirty="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logró implementar 80% Control y Seguimiento de los estudiantes para el docente.</a:t>
            </a:r>
            <a:endParaRPr lang="es-BO" sz="2800" dirty="0">
              <a:latin typeface="Arial" panose="020B0604020202020204" pitchFamily="34" charset="0"/>
              <a:cs typeface="Arial" panose="020B0604020202020204" pitchFamily="34" charset="0"/>
            </a:endParaRPr>
          </a:p>
          <a:p>
            <a:pPr marL="457200" lvl="0" indent="-457200">
              <a:buFont typeface="Wingdings" panose="05000000000000000000" pitchFamily="2" charset="2"/>
              <a:buChar char="v"/>
            </a:pPr>
            <a:r>
              <a:rPr lang="es-ES" sz="2800" dirty="0">
                <a:latin typeface="Arial" panose="020B0604020202020204" pitchFamily="34" charset="0"/>
                <a:cs typeface="Arial" panose="020B0604020202020204" pitchFamily="34" charset="0"/>
              </a:rPr>
              <a:t>Se logró implementar 50% el Control y Seguimiento de la Documentación presentada.</a:t>
            </a:r>
            <a:endParaRPr lang="es-BO" sz="2800"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5897D60E-079B-42A5-A25E-140109D37F52}"/>
              </a:ext>
            </a:extLst>
          </p:cNvPr>
          <p:cNvSpPr/>
          <p:nvPr/>
        </p:nvSpPr>
        <p:spPr>
          <a:xfrm>
            <a:off x="3728328" y="0"/>
            <a:ext cx="3546164" cy="901593"/>
          </a:xfrm>
          <a:prstGeom prst="rect">
            <a:avLst/>
          </a:prstGeom>
        </p:spPr>
        <p:txBody>
          <a:bodyPr wrap="none">
            <a:spAutoFit/>
          </a:bodyPr>
          <a:lstStyle/>
          <a:p>
            <a:pPr marL="342900" lvl="0" indent="-342900" algn="just">
              <a:lnSpc>
                <a:spcPct val="150000"/>
              </a:lnSpc>
              <a:spcAft>
                <a:spcPts val="0"/>
              </a:spcAft>
              <a:buFont typeface="+mj-lt"/>
              <a:buAutoNum type="arabicPeriod"/>
              <a:tabLst>
                <a:tab pos="4128770" algn="ctr"/>
                <a:tab pos="5170170" algn="l"/>
                <a:tab pos="5429250" algn="l"/>
              </a:tabLst>
            </a:pP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OBJETIVOS</a:t>
            </a:r>
            <a:endParaRPr lang="es-BO"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745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29EFE21-C3D8-4F87-8608-F101EABF8069}"/>
              </a:ext>
            </a:extLst>
          </p:cNvPr>
          <p:cNvSpPr/>
          <p:nvPr/>
        </p:nvSpPr>
        <p:spPr>
          <a:xfrm>
            <a:off x="828260" y="1865519"/>
            <a:ext cx="10296939" cy="3901837"/>
          </a:xfrm>
          <a:prstGeom prst="rect">
            <a:avLst/>
          </a:prstGeom>
        </p:spPr>
        <p:txBody>
          <a:bodyPr wrap="square">
            <a:spAutoFit/>
          </a:bodyPr>
          <a:lstStyle/>
          <a:p>
            <a:pPr algn="just">
              <a:lnSpc>
                <a:spcPct val="150000"/>
              </a:lnSpc>
              <a:tabLst>
                <a:tab pos="4128770" algn="ctr"/>
                <a:tab pos="5170170" algn="l"/>
                <a:tab pos="5429250" algn="l"/>
              </a:tabLst>
            </a:pPr>
            <a:r>
              <a:rPr lang="es-ES" sz="2400" dirty="0">
                <a:latin typeface="Arial" panose="020B0604020202020204" pitchFamily="34" charset="0"/>
                <a:ea typeface="Calibri" panose="020F0502020204030204" pitchFamily="34" charset="0"/>
                <a:cs typeface="Arial" panose="020B0604020202020204" pitchFamily="34" charset="0"/>
              </a:rPr>
              <a:t>Al</a:t>
            </a:r>
            <a:r>
              <a:rPr lang="es-ES" sz="2400" b="1" dirty="0">
                <a:latin typeface="Arial" panose="020B0604020202020204" pitchFamily="34" charset="0"/>
                <a:ea typeface="Calibri" panose="020F0502020204030204" pitchFamily="34" charset="0"/>
                <a:cs typeface="Arial" panose="020B0604020202020204" pitchFamily="34" charset="0"/>
              </a:rPr>
              <a:t> </a:t>
            </a:r>
            <a:r>
              <a:rPr lang="es-ES" sz="2400" dirty="0">
                <a:latin typeface="Arial" panose="020B0604020202020204" pitchFamily="34" charset="0"/>
                <a:ea typeface="Calibri" panose="020F0502020204030204" pitchFamily="34" charset="0"/>
                <a:cs typeface="Arial" panose="020B0604020202020204" pitchFamily="34" charset="0"/>
              </a:rPr>
              <a:t>inicio del proyecto se intentó utilizar el Framework Laravel, pero posteriormente se acordó en utilizar el lenguaje HTML, MySql y PHP, por el mayor conocimiento que se tenía de los mismos.</a:t>
            </a:r>
            <a:endParaRPr lang="es-BO" sz="2000" dirty="0">
              <a:latin typeface="Arial" panose="020B0604020202020204" pitchFamily="34" charset="0"/>
              <a:ea typeface="Calibri" panose="020F0502020204030204" pitchFamily="34" charset="0"/>
              <a:cs typeface="Arial" panose="020B0604020202020204" pitchFamily="34" charset="0"/>
            </a:endParaRPr>
          </a:p>
          <a:p>
            <a:pPr marL="899160" algn="just">
              <a:lnSpc>
                <a:spcPct val="150000"/>
              </a:lnSpc>
              <a:spcAft>
                <a:spcPts val="800"/>
              </a:spcAft>
              <a:tabLst>
                <a:tab pos="4128770" algn="ctr"/>
                <a:tab pos="5170170" algn="l"/>
                <a:tab pos="5429250" algn="l"/>
              </a:tabLst>
            </a:pPr>
            <a:r>
              <a:rPr lang="es-ES" sz="2400" dirty="0">
                <a:latin typeface="Arial" panose="020B0604020202020204" pitchFamily="34" charset="0"/>
                <a:ea typeface="Calibri" panose="020F0502020204030204" pitchFamily="34" charset="0"/>
                <a:cs typeface="Arial" panose="020B0604020202020204" pitchFamily="34" charset="0"/>
              </a:rPr>
              <a:t>También se intentó utilizar la Herramienta Xampp para la gestión de base de datos, posteriormente se hizo oficial el uso del motor de base de datos Laragon, la cual nos ayudó a alcanzar objetivos (Mail Sender).</a:t>
            </a:r>
            <a:endParaRPr lang="es-BO"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F28F6BE3-7369-4021-8507-767C29D2D73E}"/>
              </a:ext>
            </a:extLst>
          </p:cNvPr>
          <p:cNvSpPr/>
          <p:nvPr/>
        </p:nvSpPr>
        <p:spPr>
          <a:xfrm>
            <a:off x="1601445" y="639847"/>
            <a:ext cx="8034957" cy="901593"/>
          </a:xfrm>
          <a:prstGeom prst="rect">
            <a:avLst/>
          </a:prstGeom>
        </p:spPr>
        <p:txBody>
          <a:bodyPr wrap="none">
            <a:spAutoFit/>
          </a:bodyPr>
          <a:lstStyle/>
          <a:p>
            <a:pPr algn="just">
              <a:lnSpc>
                <a:spcPct val="150000"/>
              </a:lnSpc>
              <a:tabLst>
                <a:tab pos="4128770" algn="ctr"/>
                <a:tab pos="5170170" algn="l"/>
                <a:tab pos="5429250" algn="l"/>
              </a:tabLst>
            </a:pP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2. HERRAMIENTAS UTILIZADAS</a:t>
            </a:r>
            <a:endParaRPr lang="es-BO"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634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3A36B60-DFC8-46D5-81B7-AC8D9306F49C}"/>
              </a:ext>
            </a:extLst>
          </p:cNvPr>
          <p:cNvSpPr/>
          <p:nvPr/>
        </p:nvSpPr>
        <p:spPr>
          <a:xfrm>
            <a:off x="404982" y="1451317"/>
            <a:ext cx="10959548" cy="1323439"/>
          </a:xfrm>
          <a:prstGeom prst="rect">
            <a:avLst/>
          </a:prstGeom>
        </p:spPr>
        <p:txBody>
          <a:bodyPr wrap="square">
            <a:spAutoFit/>
          </a:bodyPr>
          <a:lstStyle/>
          <a:p>
            <a:r>
              <a:rPr lang="es-ES" sz="2000" dirty="0">
                <a:latin typeface="Arial" panose="020B0604020202020204" pitchFamily="34" charset="0"/>
                <a:cs typeface="Arial" panose="020B0604020202020204" pitchFamily="34" charset="0"/>
              </a:rPr>
              <a:t>La Metologia Scrum plantea un trabajo en equipo el cual fue un poco complicado de seguir por cuestiones de tiempo e ideas diversas.</a:t>
            </a:r>
            <a:endParaRPr lang="es-BO"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Para el desarrollo del presente proyecto se determinó los siguientes roles, según Metodología SCRUM:</a:t>
            </a:r>
            <a:endParaRPr lang="es-BO" sz="2000"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377C937C-B07B-4A28-BA11-7D1CE9D08804}"/>
              </a:ext>
            </a:extLst>
          </p:cNvPr>
          <p:cNvSpPr/>
          <p:nvPr/>
        </p:nvSpPr>
        <p:spPr>
          <a:xfrm>
            <a:off x="1916618" y="250043"/>
            <a:ext cx="8358763" cy="1323439"/>
          </a:xfrm>
          <a:prstGeom prst="rect">
            <a:avLst/>
          </a:prstGeom>
        </p:spPr>
        <p:txBody>
          <a:bodyPr wrap="none">
            <a:spAutoFit/>
          </a:bodyPr>
          <a:lstStyle/>
          <a:p>
            <a:pPr marL="742950" indent="-742950" algn="ctr">
              <a:buAutoNum type="arabicPeriod" startAt="3"/>
            </a:pP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CONCLUSION ACERCA DE LA</a:t>
            </a:r>
          </a:p>
          <a:p>
            <a:pPr algn="ct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 METODOLOGÍA</a:t>
            </a:r>
            <a:endParaRPr lang="es-BO" sz="4000" dirty="0"/>
          </a:p>
        </p:txBody>
      </p:sp>
      <p:sp>
        <p:nvSpPr>
          <p:cNvPr id="4" name="Rectángulo 3">
            <a:extLst>
              <a:ext uri="{FF2B5EF4-FFF2-40B4-BE49-F238E27FC236}">
                <a16:creationId xmlns:a16="http://schemas.microsoft.com/office/drawing/2014/main" id="{D3CF6F56-E0C7-458C-A439-F8AADFE74A5C}"/>
              </a:ext>
            </a:extLst>
          </p:cNvPr>
          <p:cNvSpPr/>
          <p:nvPr/>
        </p:nvSpPr>
        <p:spPr>
          <a:xfrm>
            <a:off x="3047999" y="2637639"/>
            <a:ext cx="6096000" cy="3970318"/>
          </a:xfrm>
          <a:prstGeom prst="rect">
            <a:avLst/>
          </a:prstGeom>
        </p:spPr>
        <p:style>
          <a:lnRef idx="0">
            <a:scrgbClr r="0" g="0" b="0"/>
          </a:lnRef>
          <a:fillRef idx="1003">
            <a:schemeClr val="lt2"/>
          </a:fillRef>
          <a:effectRef idx="0">
            <a:scrgbClr r="0" g="0" b="0"/>
          </a:effectRef>
          <a:fontRef idx="major"/>
        </p:style>
        <p:txBody>
          <a:bodyPr>
            <a:spAutoFit/>
          </a:bodyPr>
          <a:lstStyle/>
          <a:p>
            <a:r>
              <a:rPr lang="es-BO" b="1" dirty="0">
                <a:latin typeface="Arial" panose="020B0604020202020204" pitchFamily="34" charset="0"/>
                <a:cs typeface="Arial" panose="020B0604020202020204" pitchFamily="34" charset="0"/>
              </a:rPr>
              <a:t>Product owner</a:t>
            </a:r>
            <a:r>
              <a:rPr lang="es-BO" b="1" dirty="0">
                <a:latin typeface="Arial" panose="020B0604020202020204" pitchFamily="34" charset="0"/>
                <a:cs typeface="Arial" panose="020B0604020202020204" pitchFamily="34" charset="0"/>
                <a:sym typeface="Wingdings" panose="05000000000000000000" pitchFamily="2" charset="2"/>
              </a:rPr>
              <a:t></a:t>
            </a:r>
            <a:r>
              <a:rPr lang="es-BO" b="1" dirty="0">
                <a:latin typeface="Arial" panose="020B0604020202020204" pitchFamily="34" charset="0"/>
                <a:cs typeface="Arial" panose="020B0604020202020204" pitchFamily="34" charset="0"/>
              </a:rPr>
              <a:t> (Ivan Tarqui). </a:t>
            </a:r>
            <a:r>
              <a:rPr lang="es-BO" dirty="0">
                <a:latin typeface="Arial" panose="020B0604020202020204" pitchFamily="34" charset="0"/>
                <a:cs typeface="Arial" panose="020B0604020202020204" pitchFamily="34" charset="0"/>
              </a:rPr>
              <a:t>Están encargado de recolectar datos mediante cuestionarios y entrevistas.</a:t>
            </a:r>
          </a:p>
          <a:p>
            <a:r>
              <a:rPr lang="es-BO" b="1" dirty="0">
                <a:latin typeface="Arial" panose="020B0604020202020204" pitchFamily="34" charset="0"/>
                <a:cs typeface="Arial" panose="020B0604020202020204" pitchFamily="34" charset="0"/>
              </a:rPr>
              <a:t>Scrum Master</a:t>
            </a:r>
            <a:r>
              <a:rPr lang="es-BO" b="1" dirty="0">
                <a:latin typeface="Arial" panose="020B0604020202020204" pitchFamily="34" charset="0"/>
                <a:cs typeface="Arial" panose="020B0604020202020204" pitchFamily="34" charset="0"/>
                <a:sym typeface="Wingdings" panose="05000000000000000000" pitchFamily="2" charset="2"/>
              </a:rPr>
              <a:t></a:t>
            </a:r>
            <a:r>
              <a:rPr lang="es-BO" b="1" dirty="0">
                <a:latin typeface="Arial" panose="020B0604020202020204" pitchFamily="34" charset="0"/>
                <a:cs typeface="Arial" panose="020B0604020202020204" pitchFamily="34" charset="0"/>
              </a:rPr>
              <a:t>(Vanessa Flores)</a:t>
            </a:r>
            <a:r>
              <a:rPr lang="es-BO" dirty="0">
                <a:latin typeface="Arial" panose="020B0604020202020204" pitchFamily="34" charset="0"/>
                <a:cs typeface="Arial" panose="020B0604020202020204" pitchFamily="34" charset="0"/>
              </a:rPr>
              <a:t>. Están encargado de la fase de planificación y análisis, también de la división de funcionalidades y ejecución de historia de usuarios</a:t>
            </a:r>
          </a:p>
          <a:p>
            <a:r>
              <a:rPr lang="es-BO" b="1" dirty="0">
                <a:latin typeface="Arial" panose="020B0604020202020204" pitchFamily="34" charset="0"/>
                <a:cs typeface="Arial" panose="020B0604020202020204" pitchFamily="34" charset="0"/>
              </a:rPr>
              <a:t>Front End</a:t>
            </a:r>
            <a:r>
              <a:rPr lang="es-BO" b="1" dirty="0">
                <a:latin typeface="Arial" panose="020B0604020202020204" pitchFamily="34" charset="0"/>
                <a:cs typeface="Arial" panose="020B0604020202020204" pitchFamily="34" charset="0"/>
                <a:sym typeface="Wingdings" panose="05000000000000000000" pitchFamily="2" charset="2"/>
              </a:rPr>
              <a:t></a:t>
            </a:r>
            <a:r>
              <a:rPr lang="es-BO" b="1" dirty="0">
                <a:latin typeface="Arial" panose="020B0604020202020204" pitchFamily="34" charset="0"/>
                <a:cs typeface="Arial" panose="020B0604020202020204" pitchFamily="34" charset="0"/>
              </a:rPr>
              <a:t>(Josué Verastegui y juan roque).</a:t>
            </a:r>
            <a:r>
              <a:rPr lang="es-BO" dirty="0">
                <a:latin typeface="Arial" panose="020B0604020202020204" pitchFamily="34" charset="0"/>
                <a:cs typeface="Arial" panose="020B0604020202020204" pitchFamily="34" charset="0"/>
              </a:rPr>
              <a:t> Están encargado de la fase de realizar las vistas y ventanas del sistema</a:t>
            </a:r>
          </a:p>
          <a:p>
            <a:r>
              <a:rPr lang="es-BO" b="1" dirty="0">
                <a:latin typeface="Arial" panose="020B0604020202020204" pitchFamily="34" charset="0"/>
                <a:cs typeface="Arial" panose="020B0604020202020204" pitchFamily="34" charset="0"/>
              </a:rPr>
              <a:t>Back End </a:t>
            </a:r>
            <a:r>
              <a:rPr lang="es-BO" b="1" dirty="0">
                <a:latin typeface="Arial" panose="020B0604020202020204" pitchFamily="34" charset="0"/>
                <a:cs typeface="Arial" panose="020B0604020202020204" pitchFamily="34" charset="0"/>
                <a:sym typeface="Wingdings" panose="05000000000000000000" pitchFamily="2" charset="2"/>
              </a:rPr>
              <a:t></a:t>
            </a:r>
            <a:r>
              <a:rPr lang="es-BO" b="1" dirty="0">
                <a:latin typeface="Arial" panose="020B0604020202020204" pitchFamily="34" charset="0"/>
                <a:cs typeface="Arial" panose="020B0604020202020204" pitchFamily="34" charset="0"/>
              </a:rPr>
              <a:t>(Roy Franco y Rafael Mérida</a:t>
            </a:r>
            <a:r>
              <a:rPr lang="es-BO" dirty="0">
                <a:latin typeface="Arial" panose="020B0604020202020204" pitchFamily="34" charset="0"/>
                <a:cs typeface="Arial" panose="020B0604020202020204" pitchFamily="34" charset="0"/>
              </a:rPr>
              <a:t>), Están encargados de la programación del sistema y de la base de datos. Tanto con los complementos extras y pruebas del sistema.</a:t>
            </a:r>
          </a:p>
          <a:p>
            <a:r>
              <a:rPr lang="es-BO" b="1" dirty="0">
                <a:latin typeface="Arial" panose="020B0604020202020204" pitchFamily="34" charset="0"/>
                <a:cs typeface="Arial" panose="020B0604020202020204" pitchFamily="34" charset="0"/>
              </a:rPr>
              <a:t>Tester</a:t>
            </a:r>
            <a:r>
              <a:rPr lang="es-BO" b="1" dirty="0">
                <a:latin typeface="Arial" panose="020B0604020202020204" pitchFamily="34" charset="0"/>
                <a:cs typeface="Arial" panose="020B0604020202020204" pitchFamily="34" charset="0"/>
                <a:sym typeface="Wingdings" panose="05000000000000000000" pitchFamily="2" charset="2"/>
              </a:rPr>
              <a:t></a:t>
            </a:r>
            <a:r>
              <a:rPr lang="es-BO" b="1" dirty="0">
                <a:latin typeface="Arial" panose="020B0604020202020204" pitchFamily="34" charset="0"/>
                <a:cs typeface="Arial" panose="020B0604020202020204" pitchFamily="34" charset="0"/>
              </a:rPr>
              <a:t>(Jhonas)</a:t>
            </a:r>
            <a:r>
              <a:rPr lang="es-BO" dirty="0">
                <a:latin typeface="Arial" panose="020B0604020202020204" pitchFamily="34" charset="0"/>
                <a:cs typeface="Arial" panose="020B0604020202020204" pitchFamily="34" charset="0"/>
              </a:rPr>
              <a:t>. Están encargado de la fase de recolección de errores del sistema.</a:t>
            </a:r>
          </a:p>
        </p:txBody>
      </p:sp>
    </p:spTree>
    <p:extLst>
      <p:ext uri="{BB962C8B-B14F-4D97-AF65-F5344CB8AC3E}">
        <p14:creationId xmlns:p14="http://schemas.microsoft.com/office/powerpoint/2010/main" val="1362467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8C88D05-5E3D-40CC-BF1A-95B960C67D56}"/>
              </a:ext>
            </a:extLst>
          </p:cNvPr>
          <p:cNvSpPr/>
          <p:nvPr/>
        </p:nvSpPr>
        <p:spPr>
          <a:xfrm>
            <a:off x="44103" y="901593"/>
            <a:ext cx="11529392" cy="5746253"/>
          </a:xfrm>
          <a:prstGeom prst="rect">
            <a:avLst/>
          </a:prstGeom>
        </p:spPr>
        <p:txBody>
          <a:bodyPr wrap="square">
            <a:spAutoFit/>
          </a:bodyPr>
          <a:lstStyle/>
          <a:p>
            <a:pPr marL="457200" algn="just">
              <a:lnSpc>
                <a:spcPct val="150000"/>
              </a:lnSpc>
              <a:spcAft>
                <a:spcPts val="0"/>
              </a:spcAft>
              <a:tabLst>
                <a:tab pos="4128770" algn="ctr"/>
                <a:tab pos="5170170" algn="l"/>
                <a:tab pos="5429250" algn="l"/>
              </a:tabLst>
            </a:pPr>
            <a:r>
              <a:rPr lang="es-ES" sz="2300"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s-ES" sz="2300" b="1" dirty="0">
                <a:latin typeface="Arial" panose="020B0604020202020204" pitchFamily="34" charset="0"/>
                <a:ea typeface="Calibri" panose="020F0502020204030204" pitchFamily="34" charset="0"/>
                <a:cs typeface="Arial" panose="020B0604020202020204" pitchFamily="34" charset="0"/>
              </a:rPr>
              <a:t>Diseño Gráfico:</a:t>
            </a:r>
            <a:endParaRPr lang="es-BO" sz="2300" dirty="0">
              <a:latin typeface="Arial" panose="020B0604020202020204" pitchFamily="34" charset="0"/>
              <a:ea typeface="Calibri" panose="020F0502020204030204" pitchFamily="34" charset="0"/>
              <a:cs typeface="Arial" panose="020B0604020202020204" pitchFamily="34" charset="0"/>
            </a:endParaRPr>
          </a:p>
          <a:p>
            <a:pPr marL="899160" algn="just">
              <a:lnSpc>
                <a:spcPct val="150000"/>
              </a:lnSpc>
              <a:spcAft>
                <a:spcPts val="800"/>
              </a:spcAft>
              <a:tabLst>
                <a:tab pos="4128770" algn="ctr"/>
                <a:tab pos="5170170" algn="l"/>
                <a:tab pos="5429250" algn="l"/>
              </a:tabLst>
            </a:pPr>
            <a:r>
              <a:rPr lang="es-ES" sz="2300" dirty="0">
                <a:latin typeface="Arial" panose="020B0604020202020204" pitchFamily="34" charset="0"/>
                <a:ea typeface="Calibri" panose="020F0502020204030204" pitchFamily="34" charset="0"/>
                <a:cs typeface="Arial" panose="020B0604020202020204" pitchFamily="34" charset="0"/>
              </a:rPr>
              <a:t>Se utilizo Photoshop cs6 para la maqueta de diseño de la página de inicio.</a:t>
            </a:r>
            <a:endParaRPr lang="es-BO" sz="2300" dirty="0">
              <a:latin typeface="Arial" panose="020B0604020202020204" pitchFamily="34" charset="0"/>
              <a:ea typeface="Calibri" panose="020F0502020204030204" pitchFamily="34" charset="0"/>
              <a:cs typeface="Arial" panose="020B0604020202020204" pitchFamily="34" charset="0"/>
            </a:endParaRPr>
          </a:p>
          <a:p>
            <a:pPr marL="899160" algn="just">
              <a:lnSpc>
                <a:spcPct val="150000"/>
              </a:lnSpc>
              <a:spcAft>
                <a:spcPts val="800"/>
              </a:spcAft>
              <a:tabLst>
                <a:tab pos="4128770" algn="ctr"/>
                <a:tab pos="5170170" algn="l"/>
                <a:tab pos="5429250" algn="l"/>
              </a:tabLst>
            </a:pPr>
            <a:r>
              <a:rPr lang="es-ES" sz="2300" b="1" dirty="0">
                <a:latin typeface="Arial" panose="020B0604020202020204" pitchFamily="34" charset="0"/>
                <a:ea typeface="Calibri" panose="020F0502020204030204" pitchFamily="34" charset="0"/>
                <a:cs typeface="Arial" panose="020B0604020202020204" pitchFamily="34" charset="0"/>
              </a:rPr>
              <a:t>Programación: </a:t>
            </a:r>
            <a:endParaRPr lang="es-BO" sz="2300" dirty="0">
              <a:latin typeface="Arial" panose="020B0604020202020204" pitchFamily="34" charset="0"/>
              <a:ea typeface="Calibri" panose="020F0502020204030204" pitchFamily="34" charset="0"/>
              <a:cs typeface="Arial" panose="020B0604020202020204" pitchFamily="34" charset="0"/>
            </a:endParaRPr>
          </a:p>
          <a:p>
            <a:pPr marL="899160" algn="just">
              <a:lnSpc>
                <a:spcPct val="150000"/>
              </a:lnSpc>
              <a:spcAft>
                <a:spcPts val="800"/>
              </a:spcAft>
              <a:tabLst>
                <a:tab pos="4128770" algn="ctr"/>
                <a:tab pos="5170170" algn="l"/>
                <a:tab pos="5429250" algn="l"/>
              </a:tabLst>
            </a:pPr>
            <a:r>
              <a:rPr lang="es-ES" sz="2300" dirty="0">
                <a:latin typeface="Arial" panose="020B0604020202020204" pitchFamily="34" charset="0"/>
                <a:ea typeface="Calibri" panose="020F0502020204030204" pitchFamily="34" charset="0"/>
                <a:cs typeface="Arial" panose="020B0604020202020204" pitchFamily="34" charset="0"/>
              </a:rPr>
              <a:t>Se utilizó PHP puro, utilizando la arquitectura de software Modelo-Vista-Controlador (MVC), se programó en la herramienta Sublime Text ver.3.1.1.</a:t>
            </a:r>
            <a:endParaRPr lang="es-BO" sz="2300" dirty="0">
              <a:latin typeface="Arial" panose="020B0604020202020204" pitchFamily="34" charset="0"/>
              <a:ea typeface="Calibri" panose="020F0502020204030204" pitchFamily="34" charset="0"/>
              <a:cs typeface="Arial" panose="020B0604020202020204" pitchFamily="34" charset="0"/>
            </a:endParaRPr>
          </a:p>
          <a:p>
            <a:pPr indent="899160">
              <a:lnSpc>
                <a:spcPct val="150000"/>
              </a:lnSpc>
              <a:spcAft>
                <a:spcPts val="800"/>
              </a:spcAft>
              <a:tabLst>
                <a:tab pos="4128770" algn="ctr"/>
                <a:tab pos="5170170" algn="l"/>
                <a:tab pos="5429250" algn="l"/>
              </a:tabLst>
            </a:pPr>
            <a:r>
              <a:rPr lang="es-ES" sz="2300" b="1" dirty="0">
                <a:latin typeface="Arial" panose="020B0604020202020204" pitchFamily="34" charset="0"/>
                <a:ea typeface="Calibri" panose="020F0502020204030204" pitchFamily="34" charset="0"/>
                <a:cs typeface="Arial" panose="020B0604020202020204" pitchFamily="34" charset="0"/>
              </a:rPr>
              <a:t>Base de Datos:</a:t>
            </a:r>
            <a:endParaRPr lang="es-BO" sz="2300" dirty="0">
              <a:latin typeface="Arial" panose="020B0604020202020204" pitchFamily="34" charset="0"/>
              <a:ea typeface="Calibri" panose="020F0502020204030204" pitchFamily="34" charset="0"/>
              <a:cs typeface="Arial" panose="020B0604020202020204" pitchFamily="34" charset="0"/>
            </a:endParaRPr>
          </a:p>
          <a:p>
            <a:pPr marL="899160">
              <a:lnSpc>
                <a:spcPct val="150000"/>
              </a:lnSpc>
              <a:spcAft>
                <a:spcPts val="800"/>
              </a:spcAft>
              <a:tabLst>
                <a:tab pos="4128770" algn="ctr"/>
                <a:tab pos="5170170" algn="l"/>
                <a:tab pos="5429250" algn="l"/>
              </a:tabLst>
            </a:pPr>
            <a:r>
              <a:rPr lang="es-ES" sz="2300" dirty="0">
                <a:latin typeface="Arial" panose="020B0604020202020204" pitchFamily="34" charset="0"/>
                <a:ea typeface="Calibri" panose="020F0502020204030204" pitchFamily="34" charset="0"/>
                <a:cs typeface="Arial" panose="020B0604020202020204" pitchFamily="34" charset="0"/>
              </a:rPr>
              <a:t>Se utilizó el gestor de base de datos Xampp ver 3.2.2, después se pasó a Laragon ver. 3.1.9 y para la implementación y programación de la base de datos se utilizó MySQL </a:t>
            </a:r>
            <a:r>
              <a:rPr lang="es-ES" sz="2300" dirty="0" err="1">
                <a:latin typeface="Arial" panose="020B0604020202020204" pitchFamily="34" charset="0"/>
                <a:ea typeface="Calibri" panose="020F0502020204030204" pitchFamily="34" charset="0"/>
                <a:cs typeface="Arial" panose="020B0604020202020204" pitchFamily="34" charset="0"/>
              </a:rPr>
              <a:t>WorkBench</a:t>
            </a:r>
            <a:r>
              <a:rPr lang="es-ES" sz="2300" dirty="0">
                <a:latin typeface="Arial" panose="020B0604020202020204" pitchFamily="34" charset="0"/>
                <a:ea typeface="Calibri" panose="020F0502020204030204" pitchFamily="34" charset="0"/>
                <a:cs typeface="Arial" panose="020B0604020202020204" pitchFamily="34" charset="0"/>
              </a:rPr>
              <a:t> ver 6.2 y para la vista previa de la base de datos </a:t>
            </a:r>
            <a:r>
              <a:rPr lang="es-ES" sz="2300" dirty="0" err="1">
                <a:latin typeface="Arial" panose="020B0604020202020204" pitchFamily="34" charset="0"/>
                <a:ea typeface="Calibri" panose="020F0502020204030204" pitchFamily="34" charset="0"/>
                <a:cs typeface="Arial" panose="020B0604020202020204" pitchFamily="34" charset="0"/>
              </a:rPr>
              <a:t>SqlYog</a:t>
            </a:r>
            <a:r>
              <a:rPr lang="es-ES" sz="2300" dirty="0">
                <a:latin typeface="Arial" panose="020B0604020202020204" pitchFamily="34" charset="0"/>
                <a:ea typeface="Calibri" panose="020F0502020204030204" pitchFamily="34" charset="0"/>
                <a:cs typeface="Arial" panose="020B0604020202020204" pitchFamily="34" charset="0"/>
              </a:rPr>
              <a:t> ver.12.4.3</a:t>
            </a:r>
            <a:endParaRPr lang="es-BO" sz="23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443ECE68-DED6-4D1C-9C50-6C44FB1EA669}"/>
              </a:ext>
            </a:extLst>
          </p:cNvPr>
          <p:cNvSpPr/>
          <p:nvPr/>
        </p:nvSpPr>
        <p:spPr>
          <a:xfrm>
            <a:off x="3043266" y="0"/>
            <a:ext cx="5531066" cy="901593"/>
          </a:xfrm>
          <a:prstGeom prst="rect">
            <a:avLst/>
          </a:prstGeom>
        </p:spPr>
        <p:txBody>
          <a:bodyPr wrap="none">
            <a:spAutoFit/>
          </a:bodyPr>
          <a:lstStyle/>
          <a:p>
            <a:pPr algn="just">
              <a:lnSpc>
                <a:spcPct val="150000"/>
              </a:lnSpc>
              <a:tabLst>
                <a:tab pos="4128770" algn="ctr"/>
                <a:tab pos="5170170" algn="l"/>
                <a:tab pos="5429250" algn="l"/>
              </a:tabLst>
            </a:pP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4.  IMPLEMENTACION</a:t>
            </a:r>
            <a:endParaRPr lang="es-BO"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2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A9CFB-2657-4AF1-BC5D-1EC011AB00EB}"/>
              </a:ext>
            </a:extLst>
          </p:cNvPr>
          <p:cNvSpPr>
            <a:spLocks noGrp="1"/>
          </p:cNvSpPr>
          <p:nvPr>
            <p:ph type="title"/>
          </p:nvPr>
        </p:nvSpPr>
        <p:spPr>
          <a:xfrm>
            <a:off x="1814718" y="420514"/>
            <a:ext cx="8907120" cy="795130"/>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s-BO" sz="4400" b="1" dirty="0">
                <a:solidFill>
                  <a:schemeClr val="tx1"/>
                </a:solidFill>
                <a:latin typeface="Arial" panose="020B0604020202020204" pitchFamily="34" charset="0"/>
                <a:cs typeface="Arial" panose="020B0604020202020204" pitchFamily="34" charset="0"/>
              </a:rPr>
              <a:t>DESCRIPCIÓN DEL PROBLEMA</a:t>
            </a:r>
            <a:endParaRPr lang="es-BO" sz="4400" dirty="0">
              <a:solidFill>
                <a:schemeClr val="tx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F3D4328B-FF12-46BF-8716-51DCE14B9CFA}"/>
              </a:ext>
            </a:extLst>
          </p:cNvPr>
          <p:cNvSpPr>
            <a:spLocks noGrp="1"/>
          </p:cNvSpPr>
          <p:nvPr>
            <p:ph idx="1"/>
          </p:nvPr>
        </p:nvSpPr>
        <p:spPr>
          <a:xfrm>
            <a:off x="899492" y="1021119"/>
            <a:ext cx="10737573" cy="2206020"/>
          </a:xfrm>
        </p:spPr>
        <p:txBody>
          <a:bodyPr>
            <a:normAutofit/>
          </a:bodyPr>
          <a:lstStyle/>
          <a:p>
            <a:pPr marL="0" indent="0" algn="just">
              <a:buNone/>
            </a:pPr>
            <a:r>
              <a:rPr lang="es-BO" sz="3200" dirty="0">
                <a:latin typeface="Arial" panose="020B0604020202020204" pitchFamily="34" charset="0"/>
                <a:cs typeface="Arial" panose="020B0604020202020204" pitchFamily="34" charset="0"/>
              </a:rPr>
              <a:t>Una vez aplicado los </a:t>
            </a:r>
            <a:r>
              <a:rPr lang="es-BO" sz="3200" dirty="0">
                <a:solidFill>
                  <a:srgbClr val="FFFF00"/>
                </a:solidFill>
                <a:latin typeface="Arial" panose="020B0604020202020204" pitchFamily="34" charset="0"/>
                <a:cs typeface="Arial" panose="020B0604020202020204" pitchFamily="34" charset="0"/>
              </a:rPr>
              <a:t>CUESTIONARIOS</a:t>
            </a:r>
            <a:r>
              <a:rPr lang="es-BO" sz="3200" dirty="0">
                <a:latin typeface="Arial" panose="020B0604020202020204" pitchFamily="34" charset="0"/>
                <a:cs typeface="Arial" panose="020B0604020202020204" pitchFamily="34" charset="0"/>
              </a:rPr>
              <a:t> y </a:t>
            </a:r>
            <a:r>
              <a:rPr lang="es-BO" sz="3200" dirty="0">
                <a:solidFill>
                  <a:srgbClr val="FFFF00"/>
                </a:solidFill>
                <a:latin typeface="Arial" panose="020B0604020202020204" pitchFamily="34" charset="0"/>
                <a:cs typeface="Arial" panose="020B0604020202020204" pitchFamily="34" charset="0"/>
              </a:rPr>
              <a:t>ENTREVISTAS</a:t>
            </a:r>
            <a:r>
              <a:rPr lang="es-BO" sz="3200" dirty="0">
                <a:latin typeface="Arial" panose="020B0604020202020204" pitchFamily="34" charset="0"/>
                <a:cs typeface="Arial" panose="020B0604020202020204" pitchFamily="34" charset="0"/>
              </a:rPr>
              <a:t> al personal de la institución involucrado con las pasantías, se pudo evidenciar los siguientes problemas:</a:t>
            </a:r>
          </a:p>
        </p:txBody>
      </p:sp>
      <p:sp>
        <p:nvSpPr>
          <p:cNvPr id="4" name="Rectángulo 3">
            <a:extLst>
              <a:ext uri="{FF2B5EF4-FFF2-40B4-BE49-F238E27FC236}">
                <a16:creationId xmlns:a16="http://schemas.microsoft.com/office/drawing/2014/main" id="{F3FB8BB4-D563-41DD-9EE1-5A85B1D5CEFF}"/>
              </a:ext>
            </a:extLst>
          </p:cNvPr>
          <p:cNvSpPr/>
          <p:nvPr/>
        </p:nvSpPr>
        <p:spPr>
          <a:xfrm>
            <a:off x="1624735" y="3188637"/>
            <a:ext cx="6904384" cy="3046988"/>
          </a:xfrm>
          <a:prstGeom prst="rect">
            <a:avLst/>
          </a:prstGeom>
        </p:spPr>
        <p:style>
          <a:lnRef idx="0">
            <a:scrgbClr r="0" g="0" b="0"/>
          </a:lnRef>
          <a:fillRef idx="1003">
            <a:schemeClr val="lt2"/>
          </a:fillRef>
          <a:effectRef idx="0">
            <a:scrgbClr r="0" g="0" b="0"/>
          </a:effectRef>
          <a:fontRef idx="major"/>
        </p:style>
        <p:txBody>
          <a:bodyPr wrap="square">
            <a:spAutoFit/>
          </a:bodyPr>
          <a:lstStyle/>
          <a:p>
            <a:pPr algn="just">
              <a:buFont typeface="Wingdings" panose="05000000000000000000" pitchFamily="2" charset="2"/>
              <a:buChar char="v"/>
            </a:pPr>
            <a:r>
              <a:rPr lang="es-BO" sz="3200" dirty="0"/>
              <a:t> </a:t>
            </a:r>
            <a:r>
              <a:rPr lang="es-BO" sz="3200" dirty="0">
                <a:latin typeface="Arial" panose="020B0604020202020204" pitchFamily="34" charset="0"/>
                <a:cs typeface="Arial" panose="020B0604020202020204" pitchFamily="34" charset="0"/>
              </a:rPr>
              <a:t>La supervisión de la pasantía no lleva un seguimiento formal.</a:t>
            </a:r>
          </a:p>
          <a:p>
            <a:pPr algn="just">
              <a:buFont typeface="Wingdings" panose="05000000000000000000" pitchFamily="2" charset="2"/>
              <a:buChar char="v"/>
            </a:pPr>
            <a:r>
              <a:rPr lang="es-BO" sz="3200" dirty="0">
                <a:latin typeface="Arial" panose="020B0604020202020204" pitchFamily="34" charset="0"/>
                <a:cs typeface="Arial" panose="020B0604020202020204" pitchFamily="34" charset="0"/>
              </a:rPr>
              <a:t> en ocasiones el docente o tutor no procede con las inspecciones que se deberían realizar en la empresa que está realizando el pasante. </a:t>
            </a:r>
          </a:p>
        </p:txBody>
      </p:sp>
      <p:pic>
        <p:nvPicPr>
          <p:cNvPr id="6" name="Imagen 5">
            <a:extLst>
              <a:ext uri="{FF2B5EF4-FFF2-40B4-BE49-F238E27FC236}">
                <a16:creationId xmlns:a16="http://schemas.microsoft.com/office/drawing/2014/main" id="{3CF8B0B7-A916-4447-8BCD-D1D0943D0EAD}"/>
              </a:ext>
            </a:extLst>
          </p:cNvPr>
          <p:cNvPicPr>
            <a:picLocks noChangeAspect="1"/>
          </p:cNvPicPr>
          <p:nvPr/>
        </p:nvPicPr>
        <p:blipFill>
          <a:blip r:embed="rId2"/>
          <a:stretch>
            <a:fillRect/>
          </a:stretch>
        </p:blipFill>
        <p:spPr>
          <a:xfrm>
            <a:off x="8529119" y="3095541"/>
            <a:ext cx="3478581" cy="314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255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C2D2F5A-81FF-41AE-80B4-A0EFCE565A82}"/>
              </a:ext>
            </a:extLst>
          </p:cNvPr>
          <p:cNvSpPr/>
          <p:nvPr/>
        </p:nvSpPr>
        <p:spPr>
          <a:xfrm>
            <a:off x="636104" y="1012568"/>
            <a:ext cx="11251095" cy="2627964"/>
          </a:xfrm>
          <a:prstGeom prst="rect">
            <a:avLst/>
          </a:prstGeom>
        </p:spPr>
        <p:txBody>
          <a:bodyPr wrap="square">
            <a:spAutoFit/>
          </a:bodyPr>
          <a:lstStyle/>
          <a:p>
            <a:pPr marL="342900" lvl="0" indent="-342900">
              <a:lnSpc>
                <a:spcPct val="150000"/>
              </a:lnSpc>
              <a:spcAft>
                <a:spcPts val="0"/>
              </a:spcAft>
              <a:buFont typeface="+mj-lt"/>
              <a:buAutoNum type="arabicPeriod"/>
              <a:tabLst>
                <a:tab pos="4128770" algn="ctr"/>
                <a:tab pos="5170170" algn="l"/>
                <a:tab pos="5429250" algn="l"/>
              </a:tabLst>
            </a:pPr>
            <a:r>
              <a:rPr lang="es-ES" sz="3200" b="1" dirty="0">
                <a:latin typeface="Arial" panose="020B0604020202020204" pitchFamily="34" charset="0"/>
                <a:ea typeface="Calibri" panose="020F0502020204030204" pitchFamily="34" charset="0"/>
                <a:cs typeface="Times New Roman" panose="02020603050405020304" pitchFamily="18" charset="0"/>
              </a:rPr>
              <a:t>Respecto a la Instalación del Sistema.</a:t>
            </a:r>
            <a:endParaRPr lang="es-BO" sz="2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tabLst>
                <a:tab pos="4128770" algn="ctr"/>
                <a:tab pos="5170170" algn="l"/>
                <a:tab pos="5429250" algn="l"/>
              </a:tabLst>
            </a:pPr>
            <a:r>
              <a:rPr lang="es-ES" sz="2000" dirty="0">
                <a:latin typeface="Arial" panose="020B0604020202020204" pitchFamily="34" charset="0"/>
                <a:ea typeface="Calibri" panose="020F0502020204030204" pitchFamily="34" charset="0"/>
                <a:cs typeface="Times New Roman" panose="02020603050405020304" pitchFamily="18" charset="0"/>
              </a:rPr>
              <a:t>El usuario debe tener en cuenta que es un software bastante intuitivo en las herramientas que </a:t>
            </a:r>
            <a:r>
              <a:rPr lang="es-ES" sz="2000" dirty="0" err="1">
                <a:latin typeface="Arial" panose="020B0604020202020204" pitchFamily="34" charset="0"/>
                <a:ea typeface="Calibri" panose="020F0502020204030204" pitchFamily="34" charset="0"/>
                <a:cs typeface="Times New Roman" panose="02020603050405020304" pitchFamily="18" charset="0"/>
              </a:rPr>
              <a:t>posse</a:t>
            </a:r>
            <a:r>
              <a:rPr lang="es-ES" sz="2000" dirty="0">
                <a:latin typeface="Arial" panose="020B0604020202020204" pitchFamily="34" charset="0"/>
                <a:ea typeface="Calibri" panose="020F0502020204030204" pitchFamily="34" charset="0"/>
                <a:cs typeface="Times New Roman" panose="02020603050405020304" pitchFamily="18" charset="0"/>
              </a:rPr>
              <a:t>, el teclado y mouse no requieres configuraciones especiales para su uso, como también el navegador solo necesita estar actualizado.</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tabLst>
                <a:tab pos="4128770" algn="ctr"/>
                <a:tab pos="5170170" algn="l"/>
                <a:tab pos="5429250" algn="l"/>
              </a:tabLst>
            </a:pPr>
            <a:r>
              <a:rPr lang="es-ES" sz="2000" b="1" dirty="0">
                <a:latin typeface="Arial" panose="020B0604020202020204" pitchFamily="34" charset="0"/>
                <a:ea typeface="Calibri" panose="020F0502020204030204" pitchFamily="34" charset="0"/>
                <a:cs typeface="Times New Roman" panose="02020603050405020304" pitchFamily="18" charset="0"/>
              </a:rPr>
              <a:t> </a:t>
            </a:r>
            <a:endParaRPr lang="es-BO"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id="{51A87FD7-8F44-4A85-851C-754A20879E9E}"/>
              </a:ext>
            </a:extLst>
          </p:cNvPr>
          <p:cNvSpPr/>
          <p:nvPr/>
        </p:nvSpPr>
        <p:spPr>
          <a:xfrm>
            <a:off x="2805083" y="110975"/>
            <a:ext cx="6396303" cy="901593"/>
          </a:xfrm>
          <a:prstGeom prst="rect">
            <a:avLst/>
          </a:prstGeom>
        </p:spPr>
        <p:txBody>
          <a:bodyPr wrap="none">
            <a:spAutoFit/>
          </a:bodyPr>
          <a:lstStyle/>
          <a:p>
            <a:pPr algn="just">
              <a:lnSpc>
                <a:spcPct val="150000"/>
              </a:lnSpc>
              <a:spcAft>
                <a:spcPts val="800"/>
              </a:spcAft>
              <a:tabLst>
                <a:tab pos="4128770" algn="ctr"/>
                <a:tab pos="5170170" algn="l"/>
                <a:tab pos="5429250" algn="l"/>
              </a:tabLst>
            </a:pP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5.  RECOMENDACIONES:</a:t>
            </a:r>
            <a:endParaRPr lang="es-BO"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98C78E0-2F42-4EA2-B48C-6E0933CDA0EA}"/>
              </a:ext>
            </a:extLst>
          </p:cNvPr>
          <p:cNvSpPr/>
          <p:nvPr/>
        </p:nvSpPr>
        <p:spPr>
          <a:xfrm>
            <a:off x="463826" y="3429000"/>
            <a:ext cx="12191999" cy="2800767"/>
          </a:xfrm>
          <a:prstGeom prst="rect">
            <a:avLst/>
          </a:prstGeom>
        </p:spPr>
        <p:txBody>
          <a:bodyPr wrap="square">
            <a:spAutoFit/>
          </a:bodyPr>
          <a:lstStyle/>
          <a:p>
            <a:pPr lvl="0">
              <a:tabLst>
                <a:tab pos="4128770" algn="ctr"/>
                <a:tab pos="5170170" algn="l"/>
                <a:tab pos="5429250" algn="l"/>
              </a:tabLst>
            </a:pPr>
            <a:r>
              <a:rPr lang="es-ES" sz="2800" b="1" dirty="0">
                <a:latin typeface="Arial" panose="020B0604020202020204" pitchFamily="34" charset="0"/>
                <a:ea typeface="Calibri" panose="020F0502020204030204" pitchFamily="34" charset="0"/>
                <a:cs typeface="Times New Roman" panose="02020603050405020304" pitchFamily="18" charset="0"/>
              </a:rPr>
              <a:t>2. Respecto al Hardware y Software.</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457200">
              <a:tabLst>
                <a:tab pos="4128770" algn="ctr"/>
                <a:tab pos="5170170" algn="l"/>
                <a:tab pos="5429250" algn="l"/>
              </a:tabLst>
            </a:pPr>
            <a:r>
              <a:rPr lang="es-ES" sz="2000" dirty="0">
                <a:latin typeface="Arial" panose="020B0604020202020204" pitchFamily="34" charset="0"/>
                <a:ea typeface="Calibri" panose="020F0502020204030204" pitchFamily="34" charset="0"/>
                <a:cs typeface="Times New Roman" panose="02020603050405020304" pitchFamily="18" charset="0"/>
              </a:rPr>
              <a:t>Los requerimientos mínimos para el programa son los siguientes:</a:t>
            </a:r>
            <a:endParaRPr lang="es-BO" sz="1400" dirty="0">
              <a:latin typeface="Calibri" panose="020F0502020204030204" pitchFamily="34" charset="0"/>
              <a:ea typeface="Calibri" panose="020F0502020204030204" pitchFamily="34" charset="0"/>
              <a:cs typeface="Times New Roman" panose="02020603050405020304" pitchFamily="18" charset="0"/>
            </a:endParaRPr>
          </a:p>
          <a:p>
            <a:pPr marL="457200">
              <a:tabLst>
                <a:tab pos="4128770" algn="ctr"/>
                <a:tab pos="5170170" algn="l"/>
                <a:tab pos="5429250" algn="l"/>
              </a:tabLst>
            </a:pPr>
            <a:r>
              <a:rPr lang="es-ES" sz="2000" dirty="0">
                <a:latin typeface="Arial" panose="020B0604020202020204" pitchFamily="34" charset="0"/>
                <a:ea typeface="Calibri" panose="020F0502020204030204" pitchFamily="34" charset="0"/>
                <a:cs typeface="Times New Roman" panose="02020603050405020304" pitchFamily="18" charset="0"/>
              </a:rPr>
              <a:t>Software</a:t>
            </a:r>
            <a:endParaRPr lang="es-BO" sz="14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buSzPts val="1000"/>
              <a:buFont typeface="Symbol" panose="05050102010706020507" pitchFamily="18" charset="2"/>
              <a:buChar char=""/>
              <a:tabLst>
                <a:tab pos="457200" algn="l"/>
              </a:tabLst>
            </a:pPr>
            <a:r>
              <a:rPr lang="es-BO" dirty="0">
                <a:latin typeface="Arial" panose="020B0604020202020204" pitchFamily="34" charset="0"/>
                <a:ea typeface="Times New Roman" panose="02020603050405020304" pitchFamily="18" charset="0"/>
                <a:cs typeface="Times New Roman" panose="02020603050405020304" pitchFamily="18" charset="0"/>
              </a:rPr>
              <a:t>Sistema operativo: Windows 7, 8, o 10 de 64/32 bits </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buSzPts val="1000"/>
              <a:buFont typeface="Symbol" panose="05050102010706020507" pitchFamily="18" charset="2"/>
              <a:buChar char=""/>
              <a:tabLst>
                <a:tab pos="457200" algn="l"/>
              </a:tabLst>
            </a:pPr>
            <a:r>
              <a:rPr lang="es-BO" dirty="0">
                <a:latin typeface="Arial" panose="020B0604020202020204" pitchFamily="34" charset="0"/>
                <a:ea typeface="Times New Roman" panose="02020603050405020304" pitchFamily="18" charset="0"/>
                <a:cs typeface="Times New Roman" panose="02020603050405020304" pitchFamily="18" charset="0"/>
              </a:rPr>
              <a:t>Navegador Google Chrome </a:t>
            </a:r>
            <a:r>
              <a:rPr lang="es-BO" dirty="0">
                <a:latin typeface="Segoe UI" panose="020B0502040204020203" pitchFamily="34" charset="0"/>
                <a:ea typeface="Calibri" panose="020F0502020204030204" pitchFamily="34" charset="0"/>
                <a:cs typeface="Times New Roman" panose="02020603050405020304" pitchFamily="18" charset="0"/>
              </a:rPr>
              <a:t>70.0.3538.77</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1821180" lvl="3"/>
            <a:r>
              <a:rPr lang="es-BO" dirty="0">
                <a:latin typeface="Arial" panose="020B0604020202020204" pitchFamily="34" charset="0"/>
                <a:ea typeface="Times New Roman" panose="02020603050405020304" pitchFamily="18" charset="0"/>
                <a:cs typeface="Times New Roman" panose="02020603050405020304" pitchFamily="18" charset="0"/>
              </a:rPr>
              <a:t>Hardware</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buSzPts val="1000"/>
              <a:buFont typeface="Symbol" panose="05050102010706020507" pitchFamily="18" charset="2"/>
              <a:buChar char=""/>
              <a:tabLst>
                <a:tab pos="457200" algn="l"/>
              </a:tabLst>
            </a:pPr>
            <a:r>
              <a:rPr lang="es-BO" dirty="0">
                <a:latin typeface="Arial" panose="020B0604020202020204" pitchFamily="34" charset="0"/>
                <a:ea typeface="Times New Roman" panose="02020603050405020304" pitchFamily="18" charset="0"/>
                <a:cs typeface="Times New Roman" panose="02020603050405020304" pitchFamily="18" charset="0"/>
              </a:rPr>
              <a:t>Procesador: Celeron 2,4 GHz</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buSzPts val="1000"/>
              <a:buFont typeface="Symbol" panose="05050102010706020507" pitchFamily="18" charset="2"/>
              <a:buChar char=""/>
              <a:tabLst>
                <a:tab pos="457200" algn="l"/>
              </a:tabLst>
            </a:pPr>
            <a:r>
              <a:rPr lang="es-BO" dirty="0">
                <a:latin typeface="Arial" panose="020B0604020202020204" pitchFamily="34" charset="0"/>
                <a:ea typeface="Times New Roman" panose="02020603050405020304" pitchFamily="18" charset="0"/>
                <a:cs typeface="Times New Roman" panose="02020603050405020304" pitchFamily="18" charset="0"/>
              </a:rPr>
              <a:t>Tarjeta gráfica: </a:t>
            </a:r>
            <a:r>
              <a:rPr lang="es-ES" dirty="0">
                <a:latin typeface="Calibri" panose="020F0502020204030204" pitchFamily="34" charset="0"/>
                <a:ea typeface="Times New Roman" panose="02020603050405020304" pitchFamily="18" charset="0"/>
                <a:cs typeface="Calibri" panose="020F0502020204030204" pitchFamily="34" charset="0"/>
              </a:rPr>
              <a:t>Intel HD Graphics</a:t>
            </a:r>
            <a:endParaRPr lang="es-BO"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buSzPts val="1000"/>
              <a:buFont typeface="Symbol" panose="05050102010706020507" pitchFamily="18" charset="2"/>
              <a:buChar char=""/>
              <a:tabLst>
                <a:tab pos="457200" algn="l"/>
              </a:tabLst>
            </a:pPr>
            <a:r>
              <a:rPr lang="es-BO" dirty="0">
                <a:latin typeface="Arial" panose="020B0604020202020204" pitchFamily="34" charset="0"/>
                <a:ea typeface="Times New Roman" panose="02020603050405020304" pitchFamily="18" charset="0"/>
                <a:cs typeface="Times New Roman" panose="02020603050405020304" pitchFamily="18" charset="0"/>
              </a:rPr>
              <a:t>Memoria: 4 GB de RAM</a:t>
            </a:r>
            <a:endParaRPr lang="es-B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088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4AF7A5D-F83A-471F-B926-23B763517487}"/>
              </a:ext>
            </a:extLst>
          </p:cNvPr>
          <p:cNvSpPr/>
          <p:nvPr/>
        </p:nvSpPr>
        <p:spPr>
          <a:xfrm>
            <a:off x="344557" y="601312"/>
            <a:ext cx="11383617" cy="5607754"/>
          </a:xfrm>
          <a:prstGeom prst="rect">
            <a:avLst/>
          </a:prstGeom>
        </p:spPr>
        <p:txBody>
          <a:bodyPr wrap="square">
            <a:spAutoFit/>
          </a:bodyPr>
          <a:lstStyle/>
          <a:p>
            <a:pPr indent="228600" algn="just">
              <a:lnSpc>
                <a:spcPct val="115000"/>
              </a:lnSpc>
              <a:spcAft>
                <a:spcPts val="0"/>
              </a:spcAft>
            </a:pPr>
            <a:r>
              <a:rPr lang="es-ES" sz="2400" b="1" dirty="0">
                <a:latin typeface="Arial" panose="020B0604020202020204" pitchFamily="34" charset="0"/>
                <a:cs typeface="Arial" panose="020B0604020202020204" pitchFamily="34" charset="0"/>
              </a:rPr>
              <a:t>3. Recomendación para el uso del sistema</a:t>
            </a:r>
            <a:endParaRPr lang="es-BO" sz="2400" dirty="0">
              <a:latin typeface="Arial" panose="020B0604020202020204" pitchFamily="34" charset="0"/>
              <a:cs typeface="Arial" panose="020B0604020202020204" pitchFamily="34" charset="0"/>
            </a:endParaRPr>
          </a:p>
          <a:p>
            <a:pPr algn="just">
              <a:lnSpc>
                <a:spcPct val="115000"/>
              </a:lnSpc>
              <a:spcAft>
                <a:spcPts val="0"/>
              </a:spcAft>
            </a:pPr>
            <a:r>
              <a:rPr lang="es-ES" sz="2400" b="1" dirty="0">
                <a:latin typeface="Arial" panose="020B0604020202020204" pitchFamily="34" charset="0"/>
                <a:cs typeface="Arial" panose="020B0604020202020204" pitchFamily="34" charset="0"/>
              </a:rPr>
              <a:t> </a:t>
            </a:r>
            <a:endParaRPr lang="es-BO" sz="2400" dirty="0">
              <a:latin typeface="Arial" panose="020B0604020202020204" pitchFamily="34" charset="0"/>
              <a:cs typeface="Arial" panose="020B0604020202020204" pitchFamily="34" charset="0"/>
            </a:endParaRPr>
          </a:p>
          <a:p>
            <a:pPr marL="342900" lvl="0" indent="-342900" algn="just">
              <a:lnSpc>
                <a:spcPct val="115000"/>
              </a:lnSpc>
              <a:spcAft>
                <a:spcPts val="0"/>
              </a:spcAft>
              <a:buFont typeface="Symbol" panose="05050102010706020507" pitchFamily="18" charset="2"/>
              <a:buChar char=""/>
            </a:pPr>
            <a:r>
              <a:rPr lang="es-ES" sz="2400" dirty="0">
                <a:latin typeface="Arial" panose="020B0604020202020204" pitchFamily="34" charset="0"/>
                <a:ea typeface="Calibri" panose="020F0502020204030204" pitchFamily="34" charset="0"/>
                <a:cs typeface="Arial" panose="020B0604020202020204" pitchFamily="34" charset="0"/>
              </a:rPr>
              <a:t>El cliente debe tener conocimientos en el uso de una PC.</a:t>
            </a:r>
            <a:endParaRPr lang="es-BO"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s-BO" sz="2400" dirty="0">
                <a:latin typeface="Arial" panose="020B0604020202020204" pitchFamily="34" charset="0"/>
                <a:ea typeface="Calibri" panose="020F0502020204030204" pitchFamily="34" charset="0"/>
                <a:cs typeface="Arial" panose="020B0604020202020204" pitchFamily="34" charset="0"/>
              </a:rPr>
              <a:t>Lectura del manual de Funcionamiento del sistema, misma que detalla todo el funcionamiento del sistema y de los distintos tipos de usuarios que actúan en el sistema.</a:t>
            </a:r>
            <a:endParaRPr lang="es-BO"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s-BO" sz="2400" dirty="0">
                <a:latin typeface="Arial" panose="020B0604020202020204" pitchFamily="34" charset="0"/>
                <a:ea typeface="Calibri" panose="020F0502020204030204" pitchFamily="34" charset="0"/>
                <a:cs typeface="Arial" panose="020B0604020202020204" pitchFamily="34" charset="0"/>
              </a:rPr>
              <a:t>Seguir el manual de instalación al pie de la letra para el correcto funcionamiento del sistema.</a:t>
            </a:r>
            <a:endParaRPr lang="es-BO" sz="2000" dirty="0">
              <a:latin typeface="Arial" panose="020B0604020202020204" pitchFamily="34" charset="0"/>
              <a:ea typeface="Calibri" panose="020F0502020204030204" pitchFamily="34" charset="0"/>
              <a:cs typeface="Arial" panose="020B0604020202020204" pitchFamily="34" charset="0"/>
            </a:endParaRPr>
          </a:p>
          <a:p>
            <a:pPr algn="just">
              <a:lnSpc>
                <a:spcPct val="115000"/>
              </a:lnSpc>
              <a:spcAft>
                <a:spcPts val="0"/>
              </a:spcAft>
            </a:pPr>
            <a:r>
              <a:rPr lang="es-BO" sz="2400" b="1" dirty="0">
                <a:latin typeface="Arial" panose="020B0604020202020204" pitchFamily="34" charset="0"/>
                <a:cs typeface="Arial" panose="020B0604020202020204" pitchFamily="34" charset="0"/>
              </a:rPr>
              <a:t> </a:t>
            </a:r>
            <a:endParaRPr lang="es-BO" sz="2400" dirty="0">
              <a:latin typeface="Arial" panose="020B0604020202020204" pitchFamily="34" charset="0"/>
              <a:cs typeface="Arial" panose="020B0604020202020204" pitchFamily="34" charset="0"/>
            </a:endParaRPr>
          </a:p>
          <a:p>
            <a:pPr algn="just">
              <a:lnSpc>
                <a:spcPct val="115000"/>
              </a:lnSpc>
              <a:spcAft>
                <a:spcPts val="0"/>
              </a:spcAft>
            </a:pPr>
            <a:r>
              <a:rPr lang="es-ES" sz="2400" b="1" dirty="0">
                <a:latin typeface="Arial" panose="020B0604020202020204" pitchFamily="34" charset="0"/>
                <a:cs typeface="Arial" panose="020B0604020202020204" pitchFamily="34" charset="0"/>
              </a:rPr>
              <a:t>      4. Recomendación para obtener reportes </a:t>
            </a:r>
            <a:endParaRPr lang="es-BO" sz="2400" dirty="0">
              <a:latin typeface="Arial" panose="020B0604020202020204" pitchFamily="34" charset="0"/>
              <a:cs typeface="Arial" panose="020B0604020202020204" pitchFamily="34" charset="0"/>
            </a:endParaRPr>
          </a:p>
          <a:p>
            <a:pPr marL="457200" algn="just">
              <a:lnSpc>
                <a:spcPct val="115000"/>
              </a:lnSpc>
              <a:spcAft>
                <a:spcPts val="0"/>
              </a:spcAft>
            </a:pPr>
            <a:r>
              <a:rPr lang="es-ES" sz="2400" b="1" dirty="0">
                <a:latin typeface="Arial" panose="020B0604020202020204" pitchFamily="34" charset="0"/>
                <a:ea typeface="Calibri" panose="020F0502020204030204" pitchFamily="34" charset="0"/>
                <a:cs typeface="Arial" panose="020B0604020202020204" pitchFamily="34" charset="0"/>
              </a:rPr>
              <a:t> </a:t>
            </a:r>
            <a:endParaRPr lang="es-BO"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4128770" algn="ctr"/>
                <a:tab pos="5170170" algn="l"/>
                <a:tab pos="5429250" algn="l"/>
              </a:tabLst>
            </a:pPr>
            <a:r>
              <a:rPr lang="es-ES" sz="2400" dirty="0">
                <a:latin typeface="Arial" panose="020B0604020202020204" pitchFamily="34" charset="0"/>
                <a:ea typeface="Calibri" panose="020F0502020204030204" pitchFamily="34" charset="0"/>
                <a:cs typeface="Arial" panose="020B0604020202020204" pitchFamily="34" charset="0"/>
              </a:rPr>
              <a:t>          Saber correctamente el método de búsqueda para la generación de reportes por categoría.</a:t>
            </a:r>
            <a:endParaRPr lang="es-BO"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4199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C6D76-B473-4E3B-89CB-C3874FDB757A}"/>
              </a:ext>
            </a:extLst>
          </p:cNvPr>
          <p:cNvSpPr>
            <a:spLocks noGrp="1"/>
          </p:cNvSpPr>
          <p:nvPr>
            <p:ph type="title"/>
          </p:nvPr>
        </p:nvSpPr>
        <p:spPr>
          <a:xfrm>
            <a:off x="1718606" y="198162"/>
            <a:ext cx="7244038" cy="550059"/>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s-BO" sz="4400" b="1" dirty="0">
                <a:solidFill>
                  <a:schemeClr val="tx1"/>
                </a:solidFill>
                <a:latin typeface="Arial" panose="020B0604020202020204" pitchFamily="34" charset="0"/>
                <a:cs typeface="Arial" panose="020B0604020202020204" pitchFamily="34" charset="0"/>
              </a:rPr>
              <a:t>LISTAS DE problemas</a:t>
            </a:r>
            <a:endParaRPr lang="es-ES" sz="4400" b="1" dirty="0">
              <a:solidFill>
                <a:schemeClr val="tx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E204D01D-92ED-459D-9E08-A0D6D397964D}"/>
              </a:ext>
            </a:extLst>
          </p:cNvPr>
          <p:cNvPicPr>
            <a:picLocks noChangeAspect="1"/>
          </p:cNvPicPr>
          <p:nvPr/>
        </p:nvPicPr>
        <p:blipFill rotWithShape="1">
          <a:blip r:embed="rId2"/>
          <a:srcRect l="10201" t="4228" r="11204" b="6915"/>
          <a:stretch/>
        </p:blipFill>
        <p:spPr>
          <a:xfrm>
            <a:off x="10058988" y="494722"/>
            <a:ext cx="1934229" cy="11775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E5E61566-9351-4DF9-AA68-92BD006FDFBF}"/>
              </a:ext>
            </a:extLst>
          </p:cNvPr>
          <p:cNvPicPr>
            <a:picLocks noChangeAspect="1"/>
          </p:cNvPicPr>
          <p:nvPr/>
        </p:nvPicPr>
        <p:blipFill>
          <a:blip r:embed="rId3"/>
          <a:stretch>
            <a:fillRect/>
          </a:stretch>
        </p:blipFill>
        <p:spPr>
          <a:xfrm>
            <a:off x="10038979" y="1803566"/>
            <a:ext cx="1954238" cy="1119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904486D8-3E96-4E09-B29F-0FFD1FBFFF33}"/>
              </a:ext>
            </a:extLst>
          </p:cNvPr>
          <p:cNvPicPr>
            <a:picLocks noChangeAspect="1"/>
          </p:cNvPicPr>
          <p:nvPr/>
        </p:nvPicPr>
        <p:blipFill>
          <a:blip r:embed="rId4"/>
          <a:stretch>
            <a:fillRect/>
          </a:stretch>
        </p:blipFill>
        <p:spPr>
          <a:xfrm>
            <a:off x="10058988" y="3284309"/>
            <a:ext cx="1900851" cy="1119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Imagen 10">
            <a:extLst>
              <a:ext uri="{FF2B5EF4-FFF2-40B4-BE49-F238E27FC236}">
                <a16:creationId xmlns:a16="http://schemas.microsoft.com/office/drawing/2014/main" id="{3CE4DDFD-B334-4CEF-93A1-588143C6B675}"/>
              </a:ext>
            </a:extLst>
          </p:cNvPr>
          <p:cNvPicPr>
            <a:picLocks noChangeAspect="1"/>
          </p:cNvPicPr>
          <p:nvPr/>
        </p:nvPicPr>
        <p:blipFill>
          <a:blip r:embed="rId5"/>
          <a:stretch>
            <a:fillRect/>
          </a:stretch>
        </p:blipFill>
        <p:spPr>
          <a:xfrm>
            <a:off x="10038979" y="4622908"/>
            <a:ext cx="1920860" cy="1028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ectángulo 13">
            <a:extLst>
              <a:ext uri="{FF2B5EF4-FFF2-40B4-BE49-F238E27FC236}">
                <a16:creationId xmlns:a16="http://schemas.microsoft.com/office/drawing/2014/main" id="{19F33048-7462-4559-AD2F-778C1EF936F5}"/>
              </a:ext>
            </a:extLst>
          </p:cNvPr>
          <p:cNvSpPr/>
          <p:nvPr/>
        </p:nvSpPr>
        <p:spPr>
          <a:xfrm>
            <a:off x="901147" y="823633"/>
            <a:ext cx="8277143" cy="1015663"/>
          </a:xfrm>
          <a:prstGeom prst="rect">
            <a:avLst/>
          </a:prstGeom>
        </p:spPr>
        <p:txBody>
          <a:bodyPr wrap="square">
            <a:spAutoFit/>
          </a:bodyPr>
          <a:lstStyle/>
          <a:p>
            <a:pPr marL="342900" lvl="0" indent="-342900" algn="just">
              <a:buFont typeface="Wingdings" panose="05000000000000000000" pitchFamily="2" charset="2"/>
              <a:buChar char="ü"/>
            </a:pPr>
            <a:r>
              <a:rPr lang="es-BO" sz="3000" dirty="0">
                <a:latin typeface="Arial" panose="020B0604020202020204" pitchFamily="34" charset="0"/>
                <a:cs typeface="Arial" panose="020B0604020202020204" pitchFamily="34" charset="0"/>
              </a:rPr>
              <a:t>No existe evidencia de la documentación presentada del pasante al tutor.</a:t>
            </a:r>
          </a:p>
        </p:txBody>
      </p:sp>
      <p:sp>
        <p:nvSpPr>
          <p:cNvPr id="15" name="Rectángulo 14">
            <a:extLst>
              <a:ext uri="{FF2B5EF4-FFF2-40B4-BE49-F238E27FC236}">
                <a16:creationId xmlns:a16="http://schemas.microsoft.com/office/drawing/2014/main" id="{63CA343B-EBE4-44E1-8CEE-0A41E1B0CFFD}"/>
              </a:ext>
            </a:extLst>
          </p:cNvPr>
          <p:cNvSpPr/>
          <p:nvPr/>
        </p:nvSpPr>
        <p:spPr>
          <a:xfrm>
            <a:off x="901147" y="1864357"/>
            <a:ext cx="9314794" cy="1015663"/>
          </a:xfrm>
          <a:prstGeom prst="rect">
            <a:avLst/>
          </a:prstGeom>
        </p:spPr>
        <p:txBody>
          <a:bodyPr wrap="square">
            <a:spAutoFit/>
          </a:bodyPr>
          <a:lstStyle/>
          <a:p>
            <a:pPr marL="342900" lvl="0" indent="-342900">
              <a:buFont typeface="Wingdings" panose="05000000000000000000" pitchFamily="2" charset="2"/>
              <a:buChar char="ü"/>
            </a:pPr>
            <a:r>
              <a:rPr lang="es-BO" sz="3000" dirty="0">
                <a:latin typeface="Arial" panose="020B0604020202020204" pitchFamily="34" charset="0"/>
                <a:cs typeface="Arial" panose="020B0604020202020204" pitchFamily="34" charset="0"/>
              </a:rPr>
              <a:t>Existen errores en algunos documentos de pasantías</a:t>
            </a:r>
            <a:r>
              <a:rPr lang="es-BO" dirty="0">
                <a:latin typeface="Arial" panose="020B0604020202020204" pitchFamily="34" charset="0"/>
                <a:cs typeface="Arial" panose="020B0604020202020204" pitchFamily="34" charset="0"/>
              </a:rPr>
              <a:t>.</a:t>
            </a:r>
          </a:p>
        </p:txBody>
      </p:sp>
      <p:sp>
        <p:nvSpPr>
          <p:cNvPr id="16" name="Rectángulo 15">
            <a:extLst>
              <a:ext uri="{FF2B5EF4-FFF2-40B4-BE49-F238E27FC236}">
                <a16:creationId xmlns:a16="http://schemas.microsoft.com/office/drawing/2014/main" id="{51BF23E9-4117-4C06-9F1B-D6D2F4364E96}"/>
              </a:ext>
            </a:extLst>
          </p:cNvPr>
          <p:cNvSpPr/>
          <p:nvPr/>
        </p:nvSpPr>
        <p:spPr>
          <a:xfrm>
            <a:off x="921156" y="2948379"/>
            <a:ext cx="9137832" cy="1015663"/>
          </a:xfrm>
          <a:prstGeom prst="rect">
            <a:avLst/>
          </a:prstGeom>
        </p:spPr>
        <p:txBody>
          <a:bodyPr wrap="square">
            <a:spAutoFit/>
          </a:bodyPr>
          <a:lstStyle/>
          <a:p>
            <a:pPr marL="285750" lvl="0" indent="-285750" algn="just">
              <a:buFont typeface="Wingdings" panose="05000000000000000000" pitchFamily="2" charset="2"/>
              <a:buChar char="ü"/>
            </a:pPr>
            <a:r>
              <a:rPr lang="es-BO" sz="3000" dirty="0">
                <a:latin typeface="Arial" panose="020B0604020202020204" pitchFamily="34" charset="0"/>
                <a:cs typeface="Arial" panose="020B0604020202020204" pitchFamily="34" charset="0"/>
              </a:rPr>
              <a:t>Los estudiantes requieren más información sobre los requisitos para realizar la pasantía.</a:t>
            </a:r>
          </a:p>
        </p:txBody>
      </p:sp>
      <p:sp>
        <p:nvSpPr>
          <p:cNvPr id="17" name="Rectángulo 16">
            <a:extLst>
              <a:ext uri="{FF2B5EF4-FFF2-40B4-BE49-F238E27FC236}">
                <a16:creationId xmlns:a16="http://schemas.microsoft.com/office/drawing/2014/main" id="{9F7C04AA-4C20-4594-A0BE-5EB7F7F2CAD8}"/>
              </a:ext>
            </a:extLst>
          </p:cNvPr>
          <p:cNvSpPr/>
          <p:nvPr/>
        </p:nvSpPr>
        <p:spPr>
          <a:xfrm>
            <a:off x="901147" y="3921668"/>
            <a:ext cx="8878956" cy="1477328"/>
          </a:xfrm>
          <a:prstGeom prst="rect">
            <a:avLst/>
          </a:prstGeom>
        </p:spPr>
        <p:txBody>
          <a:bodyPr wrap="square">
            <a:spAutoFit/>
          </a:bodyPr>
          <a:lstStyle/>
          <a:p>
            <a:pPr marL="342900" lvl="0" indent="-342900" algn="just">
              <a:buFont typeface="Wingdings" panose="05000000000000000000" pitchFamily="2" charset="2"/>
              <a:buChar char="ü"/>
            </a:pPr>
            <a:r>
              <a:rPr lang="es-BO" sz="3000" dirty="0">
                <a:latin typeface="Arial" panose="020B0604020202020204" pitchFamily="34" charset="0"/>
                <a:cs typeface="Arial" panose="020B0604020202020204" pitchFamily="34" charset="0"/>
              </a:rPr>
              <a:t>No hay modo de verificar que tutor haga las visitas a la institución donde estudiante realiza las pasantías.</a:t>
            </a:r>
          </a:p>
        </p:txBody>
      </p:sp>
      <p:sp>
        <p:nvSpPr>
          <p:cNvPr id="18" name="Rectángulo 17">
            <a:extLst>
              <a:ext uri="{FF2B5EF4-FFF2-40B4-BE49-F238E27FC236}">
                <a16:creationId xmlns:a16="http://schemas.microsoft.com/office/drawing/2014/main" id="{9D06A5EB-CBA8-46D1-8A33-7B3FDB52B5A0}"/>
              </a:ext>
            </a:extLst>
          </p:cNvPr>
          <p:cNvSpPr/>
          <p:nvPr/>
        </p:nvSpPr>
        <p:spPr>
          <a:xfrm>
            <a:off x="901148" y="5322638"/>
            <a:ext cx="8878955" cy="1015663"/>
          </a:xfrm>
          <a:prstGeom prst="rect">
            <a:avLst/>
          </a:prstGeom>
        </p:spPr>
        <p:txBody>
          <a:bodyPr wrap="square">
            <a:spAutoFit/>
          </a:bodyPr>
          <a:lstStyle/>
          <a:p>
            <a:pPr marL="342900" lvl="0" indent="-342900" algn="just">
              <a:buFont typeface="Wingdings" panose="05000000000000000000" pitchFamily="2" charset="2"/>
              <a:buChar char="ü"/>
            </a:pPr>
            <a:r>
              <a:rPr lang="es-BO" sz="3000" dirty="0">
                <a:latin typeface="Arial" panose="020B0604020202020204" pitchFamily="34" charset="0"/>
                <a:cs typeface="Arial" panose="020B0604020202020204" pitchFamily="34" charset="0"/>
              </a:rPr>
              <a:t>No hay control de las revisiones de cuadernillos de las pasantías.</a:t>
            </a:r>
          </a:p>
        </p:txBody>
      </p:sp>
    </p:spTree>
    <p:extLst>
      <p:ext uri="{BB962C8B-B14F-4D97-AF65-F5344CB8AC3E}">
        <p14:creationId xmlns:p14="http://schemas.microsoft.com/office/powerpoint/2010/main" val="387119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79A18-F9D0-4F5D-B4B5-3E5CA655439C}"/>
              </a:ext>
            </a:extLst>
          </p:cNvPr>
          <p:cNvSpPr>
            <a:spLocks noGrp="1"/>
          </p:cNvSpPr>
          <p:nvPr>
            <p:ph type="title"/>
          </p:nvPr>
        </p:nvSpPr>
        <p:spPr>
          <a:xfrm>
            <a:off x="3617843" y="767263"/>
            <a:ext cx="3665123" cy="516834"/>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s-BO" sz="4800" b="1" dirty="0">
                <a:solidFill>
                  <a:schemeClr val="tx1"/>
                </a:solidFill>
                <a:latin typeface="Arial" panose="020B0604020202020204" pitchFamily="34" charset="0"/>
                <a:cs typeface="Arial" panose="020B0604020202020204" pitchFamily="34" charset="0"/>
              </a:rPr>
              <a:t>OBJETIVO</a:t>
            </a:r>
            <a:endParaRPr lang="es-B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B788FF64-689C-443A-9B84-6A9BCDBC6369}"/>
              </a:ext>
            </a:extLst>
          </p:cNvPr>
          <p:cNvSpPr/>
          <p:nvPr/>
        </p:nvSpPr>
        <p:spPr>
          <a:xfrm>
            <a:off x="876726" y="1868495"/>
            <a:ext cx="6096000" cy="3785652"/>
          </a:xfrm>
          <a:prstGeom prst="rect">
            <a:avLst/>
          </a:prstGeom>
        </p:spPr>
        <p:style>
          <a:lnRef idx="0">
            <a:scrgbClr r="0" g="0" b="0"/>
          </a:lnRef>
          <a:fillRef idx="1003">
            <a:schemeClr val="dk2"/>
          </a:fillRef>
          <a:effectRef idx="0">
            <a:scrgbClr r="0" g="0" b="0"/>
          </a:effectRef>
          <a:fontRef idx="major"/>
        </p:style>
        <p:txBody>
          <a:bodyPr wrap="square">
            <a:spAutoFit/>
          </a:bodyPr>
          <a:lstStyle/>
          <a:p>
            <a:pPr marL="342900" indent="-342900" algn="ctr">
              <a:buFont typeface="Wingdings" panose="05000000000000000000" pitchFamily="2" charset="2"/>
              <a:buChar char="Ø"/>
            </a:pPr>
            <a:r>
              <a:rPr lang="es-BO" sz="4800" dirty="0">
                <a:latin typeface="Arial" panose="020B0604020202020204" pitchFamily="34" charset="0"/>
                <a:cs typeface="Arial" panose="020B0604020202020204" pitchFamily="34" charset="0"/>
              </a:rPr>
              <a:t>Desarrollar un sistema de gestión para el control y seguimiento de pasantías.</a:t>
            </a:r>
            <a:endParaRPr lang="es-BO" sz="4800" dirty="0">
              <a:solidFill>
                <a:srgbClr val="FF0000"/>
              </a:solidFill>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49D58693-E1C7-43C6-A81A-90BCFA091347}"/>
              </a:ext>
            </a:extLst>
          </p:cNvPr>
          <p:cNvPicPr>
            <a:picLocks noChangeAspect="1"/>
          </p:cNvPicPr>
          <p:nvPr/>
        </p:nvPicPr>
        <p:blipFill rotWithShape="1">
          <a:blip r:embed="rId2"/>
          <a:srcRect l="11111" t="5459" r="11074" b="7749"/>
          <a:stretch/>
        </p:blipFill>
        <p:spPr>
          <a:xfrm>
            <a:off x="7121908" y="1735974"/>
            <a:ext cx="4493496" cy="3785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67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92C74F5-0C06-4856-BC6A-3BF5606584CE}"/>
              </a:ext>
            </a:extLst>
          </p:cNvPr>
          <p:cNvSpPr/>
          <p:nvPr/>
        </p:nvSpPr>
        <p:spPr>
          <a:xfrm>
            <a:off x="3623527" y="244548"/>
            <a:ext cx="5260735"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s-BO" sz="4000" b="1" dirty="0">
                <a:solidFill>
                  <a:schemeClr val="tx1"/>
                </a:solidFill>
              </a:rPr>
              <a:t>OBJETIVOS ESPECIFICOS</a:t>
            </a:r>
          </a:p>
        </p:txBody>
      </p:sp>
      <p:pic>
        <p:nvPicPr>
          <p:cNvPr id="6" name="Imagen 5">
            <a:extLst>
              <a:ext uri="{FF2B5EF4-FFF2-40B4-BE49-F238E27FC236}">
                <a16:creationId xmlns:a16="http://schemas.microsoft.com/office/drawing/2014/main" id="{B75932BA-6DE9-49CD-9C32-63DD34937318}"/>
              </a:ext>
            </a:extLst>
          </p:cNvPr>
          <p:cNvPicPr>
            <a:picLocks noChangeAspect="1"/>
          </p:cNvPicPr>
          <p:nvPr/>
        </p:nvPicPr>
        <p:blipFill rotWithShape="1">
          <a:blip r:embed="rId2"/>
          <a:srcRect l="17989" t="4460" r="15473" b="16664"/>
          <a:stretch/>
        </p:blipFill>
        <p:spPr>
          <a:xfrm>
            <a:off x="9695542" y="1768062"/>
            <a:ext cx="2347503" cy="38250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Marcador de contenido 2">
            <a:extLst>
              <a:ext uri="{FF2B5EF4-FFF2-40B4-BE49-F238E27FC236}">
                <a16:creationId xmlns:a16="http://schemas.microsoft.com/office/drawing/2014/main" id="{A8016941-86CC-42C4-9A53-00BFEA62B7F8}"/>
              </a:ext>
            </a:extLst>
          </p:cNvPr>
          <p:cNvSpPr>
            <a:spLocks noGrp="1"/>
          </p:cNvSpPr>
          <p:nvPr>
            <p:ph idx="1"/>
          </p:nvPr>
        </p:nvSpPr>
        <p:spPr>
          <a:xfrm>
            <a:off x="495221" y="1429513"/>
            <a:ext cx="9200321" cy="4786664"/>
          </a:xfrm>
        </p:spPr>
        <p:txBody>
          <a:bodyPr>
            <a:noAutofit/>
          </a:bodyPr>
          <a:lstStyle/>
          <a:p>
            <a:pPr lvl="0">
              <a:buFont typeface="Wingdings" panose="05000000000000000000" pitchFamily="2" charset="2"/>
              <a:buChar char="Ø"/>
            </a:pPr>
            <a:r>
              <a:rPr lang="es-BO" sz="2200" dirty="0"/>
              <a:t>Control de Usuarios, mediante uso de privilegios en la gestión de usuarios autorizados. </a:t>
            </a:r>
          </a:p>
          <a:p>
            <a:pPr lvl="0">
              <a:buFont typeface="Wingdings" panose="05000000000000000000" pitchFamily="2" charset="2"/>
              <a:buChar char="Ø"/>
            </a:pPr>
            <a:r>
              <a:rPr lang="es-BO" sz="2200" dirty="0"/>
              <a:t>Realizar reportes, Constancias y respaldos de la información requerida.</a:t>
            </a:r>
          </a:p>
          <a:p>
            <a:pPr lvl="0">
              <a:buFont typeface="Wingdings" panose="05000000000000000000" pitchFamily="2" charset="2"/>
              <a:buChar char="Ø"/>
            </a:pPr>
            <a:r>
              <a:rPr lang="es-BO" sz="2200" dirty="0"/>
              <a:t>Realizar un módulo para Respaldo de información mediante una base de datos dedicada a la aplicación.</a:t>
            </a:r>
          </a:p>
          <a:p>
            <a:pPr lvl="0">
              <a:buFont typeface="Wingdings" panose="05000000000000000000" pitchFamily="2" charset="2"/>
              <a:buChar char="Ø"/>
            </a:pPr>
            <a:r>
              <a:rPr lang="es-BO" sz="2200" dirty="0"/>
              <a:t>Control y seguimiento para el docente o tutor de la pasantía con estudiantes designados en una gestión académica.</a:t>
            </a:r>
          </a:p>
          <a:p>
            <a:pPr lvl="0">
              <a:buFont typeface="Wingdings" panose="05000000000000000000" pitchFamily="2" charset="2"/>
              <a:buChar char="Ø"/>
            </a:pPr>
            <a:r>
              <a:rPr lang="es-BO" sz="2200" dirty="0"/>
              <a:t>Control y seguimiento de la documentación presentada del tutor de la pasantía.</a:t>
            </a:r>
          </a:p>
          <a:p>
            <a:pPr lvl="0">
              <a:buFont typeface="Wingdings" panose="05000000000000000000" pitchFamily="2" charset="2"/>
              <a:buChar char="Ø"/>
            </a:pPr>
            <a:r>
              <a:rPr lang="es-BO" sz="2200" dirty="0"/>
              <a:t>Búsqueda de información relacionada a las pasantías para los estudiantes.</a:t>
            </a:r>
          </a:p>
          <a:p>
            <a:pPr lvl="0">
              <a:buFont typeface="Wingdings" panose="05000000000000000000" pitchFamily="2" charset="2"/>
              <a:buChar char="Ø"/>
            </a:pPr>
            <a:r>
              <a:rPr lang="es-BO" sz="2200" dirty="0"/>
              <a:t>Asignar usuarios y contraseñas. </a:t>
            </a:r>
          </a:p>
          <a:p>
            <a:pPr lvl="0">
              <a:buFont typeface="Wingdings" panose="05000000000000000000" pitchFamily="2" charset="2"/>
              <a:buChar char="Ø"/>
            </a:pPr>
            <a:r>
              <a:rPr lang="es-BO" sz="2200" dirty="0"/>
              <a:t>Generar reportes específicos de usuarios.</a:t>
            </a:r>
          </a:p>
        </p:txBody>
      </p:sp>
    </p:spTree>
    <p:extLst>
      <p:ext uri="{BB962C8B-B14F-4D97-AF65-F5344CB8AC3E}">
        <p14:creationId xmlns:p14="http://schemas.microsoft.com/office/powerpoint/2010/main" val="28152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9E000-4212-46EB-A964-20C034EBB401}"/>
              </a:ext>
            </a:extLst>
          </p:cNvPr>
          <p:cNvSpPr>
            <a:spLocks noGrp="1"/>
          </p:cNvSpPr>
          <p:nvPr>
            <p:ph type="title"/>
          </p:nvPr>
        </p:nvSpPr>
        <p:spPr>
          <a:xfrm>
            <a:off x="4465982" y="218661"/>
            <a:ext cx="3260035" cy="841514"/>
          </a:xfrm>
        </p:spPr>
        <p:style>
          <a:lnRef idx="1">
            <a:schemeClr val="accent2"/>
          </a:lnRef>
          <a:fillRef idx="1002">
            <a:schemeClr val="dk2"/>
          </a:fillRef>
          <a:effectRef idx="1">
            <a:schemeClr val="accent2"/>
          </a:effectRef>
          <a:fontRef idx="minor">
            <a:schemeClr val="dk1"/>
          </a:fontRef>
        </p:style>
        <p:txBody>
          <a:bodyPr>
            <a:normAutofit/>
          </a:bodyPr>
          <a:lstStyle/>
          <a:p>
            <a:pPr algn="ctr"/>
            <a:r>
              <a:rPr lang="es-BO" sz="4400" b="1" dirty="0">
                <a:solidFill>
                  <a:schemeClr val="tx1"/>
                </a:solidFill>
              </a:rPr>
              <a:t>LIMITES</a:t>
            </a:r>
            <a:endParaRPr lang="es-BO" sz="4400" dirty="0">
              <a:solidFill>
                <a:schemeClr val="tx1"/>
              </a:solidFill>
            </a:endParaRPr>
          </a:p>
        </p:txBody>
      </p:sp>
      <p:sp>
        <p:nvSpPr>
          <p:cNvPr id="3" name="Marcador de contenido 2">
            <a:extLst>
              <a:ext uri="{FF2B5EF4-FFF2-40B4-BE49-F238E27FC236}">
                <a16:creationId xmlns:a16="http://schemas.microsoft.com/office/drawing/2014/main" id="{2B49A1F9-41C9-4871-B352-63A8A918B0DD}"/>
              </a:ext>
            </a:extLst>
          </p:cNvPr>
          <p:cNvSpPr>
            <a:spLocks noGrp="1"/>
          </p:cNvSpPr>
          <p:nvPr>
            <p:ph idx="1"/>
          </p:nvPr>
        </p:nvSpPr>
        <p:spPr>
          <a:xfrm>
            <a:off x="685801" y="1484243"/>
            <a:ext cx="7477538" cy="4916557"/>
          </a:xfrm>
        </p:spPr>
        <p:txBody>
          <a:bodyPr>
            <a:normAutofit/>
          </a:bodyPr>
          <a:lstStyle/>
          <a:p>
            <a:pPr lvl="0" algn="just">
              <a:buFont typeface="Wingdings" panose="05000000000000000000" pitchFamily="2" charset="2"/>
              <a:buChar char="Ø"/>
            </a:pPr>
            <a:r>
              <a:rPr lang="es-BO" sz="3200" dirty="0"/>
              <a:t>No reemplazara el rol del docente al momento de la visita a la institución en la cual se realiza la pasantía. </a:t>
            </a:r>
          </a:p>
          <a:p>
            <a:pPr lvl="0" algn="just">
              <a:buFont typeface="Wingdings" panose="05000000000000000000" pitchFamily="2" charset="2"/>
              <a:buChar char="Ø"/>
            </a:pPr>
            <a:r>
              <a:rPr lang="es-BO" sz="3200" dirty="0"/>
              <a:t>El módulo de visitas del tutor, requerirá siempre de un móvil o dispositivo electrónico conectado a internet para realizar la evaluación.</a:t>
            </a:r>
          </a:p>
          <a:p>
            <a:endParaRPr lang="es-BO" dirty="0"/>
          </a:p>
        </p:txBody>
      </p:sp>
      <p:pic>
        <p:nvPicPr>
          <p:cNvPr id="5" name="Imagen 4">
            <a:extLst>
              <a:ext uri="{FF2B5EF4-FFF2-40B4-BE49-F238E27FC236}">
                <a16:creationId xmlns:a16="http://schemas.microsoft.com/office/drawing/2014/main" id="{59C1CC24-173A-4A10-9BED-1FFF4318AD37}"/>
              </a:ext>
            </a:extLst>
          </p:cNvPr>
          <p:cNvPicPr>
            <a:picLocks noChangeAspect="1"/>
          </p:cNvPicPr>
          <p:nvPr/>
        </p:nvPicPr>
        <p:blipFill rotWithShape="1">
          <a:blip r:embed="rId2"/>
          <a:srcRect l="4087" t="4174" r="4434" b="5044"/>
          <a:stretch/>
        </p:blipFill>
        <p:spPr>
          <a:xfrm>
            <a:off x="8415129" y="1974573"/>
            <a:ext cx="3485323" cy="3458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532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35F8C83-46C9-458D-9ECC-C28A83A7963A}"/>
              </a:ext>
            </a:extLst>
          </p:cNvPr>
          <p:cNvPicPr/>
          <p:nvPr/>
        </p:nvPicPr>
        <p:blipFill rotWithShape="1">
          <a:blip r:embed="rId2">
            <a:extLst>
              <a:ext uri="{28A0092B-C50C-407E-A947-70E740481C1C}">
                <a14:useLocalDpi xmlns:a14="http://schemas.microsoft.com/office/drawing/2010/main" val="0"/>
              </a:ext>
            </a:extLst>
          </a:blip>
          <a:srcRect l="5692" t="19107" r="42114" b="13549"/>
          <a:stretch/>
        </p:blipFill>
        <p:spPr bwMode="auto">
          <a:xfrm>
            <a:off x="441186" y="218053"/>
            <a:ext cx="11300239" cy="63815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3357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1012</TotalTime>
  <Words>1589</Words>
  <Application>Microsoft Office PowerPoint</Application>
  <PresentationFormat>Panorámica</PresentationFormat>
  <Paragraphs>196</Paragraphs>
  <Slides>41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41</vt:i4>
      </vt:variant>
    </vt:vector>
  </HeadingPairs>
  <TitlesOfParts>
    <vt:vector size="50" baseType="lpstr">
      <vt:lpstr>Algerian</vt:lpstr>
      <vt:lpstr>Arial</vt:lpstr>
      <vt:lpstr>Calibri</vt:lpstr>
      <vt:lpstr>Calibri Light</vt:lpstr>
      <vt:lpstr>Segoe UI</vt:lpstr>
      <vt:lpstr>Symbol</vt:lpstr>
      <vt:lpstr>Times New Roman</vt:lpstr>
      <vt:lpstr>Wingdings</vt:lpstr>
      <vt:lpstr>Celestial</vt:lpstr>
      <vt:lpstr>PRESENTACION DE PROYECTO CONTROL Y SEGUIMIENTO DE PASANTÍAS</vt:lpstr>
      <vt:lpstr>CAPITULO I</vt:lpstr>
      <vt:lpstr>INTRODUCCIÓN</vt:lpstr>
      <vt:lpstr>DESCRIPCIÓN DEL PROBLEMA</vt:lpstr>
      <vt:lpstr>LISTAS DE problemas</vt:lpstr>
      <vt:lpstr>OBJETIVO</vt:lpstr>
      <vt:lpstr>Presentación de PowerPoint</vt:lpstr>
      <vt:lpstr>LIMITES</vt:lpstr>
      <vt:lpstr>Presentación de PowerPoint</vt:lpstr>
      <vt:lpstr>ANTECEDENTES </vt:lpstr>
      <vt:lpstr>PASANTÍAS:  </vt:lpstr>
      <vt:lpstr>LA REALIZACIÓN DE PASANTÍAS INVOLUCRAn VARIAS ÁREAS.</vt:lpstr>
      <vt:lpstr>Presentación de PowerPoint</vt:lpstr>
      <vt:lpstr>Presentación de PowerPoint</vt:lpstr>
      <vt:lpstr>Presentación de PowerPoint</vt:lpstr>
      <vt:lpstr>METODOLOGÍA SCRUM</vt:lpstr>
      <vt:lpstr>Presentación de PowerPoint</vt:lpstr>
      <vt:lpstr>Presentación de PowerPoint</vt:lpstr>
      <vt:lpstr>Presentación de PowerPoint</vt:lpstr>
      <vt:lpstr>Presentación de PowerPoint</vt:lpstr>
      <vt:lpstr>Presentación de PowerPoint</vt:lpstr>
      <vt:lpstr>HISTORIA DE USUARIO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DE PROYECTO CONTROL Y SEGUIMIENTO DE PASANTIAS</dc:title>
  <dc:creator>PERSONAL</dc:creator>
  <cp:lastModifiedBy>PERSONAL</cp:lastModifiedBy>
  <cp:revision>332</cp:revision>
  <dcterms:created xsi:type="dcterms:W3CDTF">2018-09-18T17:01:19Z</dcterms:created>
  <dcterms:modified xsi:type="dcterms:W3CDTF">2018-11-04T20:39:09Z</dcterms:modified>
</cp:coreProperties>
</file>