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1" r:id="rId5"/>
    <p:sldId id="275" r:id="rId6"/>
    <p:sldId id="280" r:id="rId7"/>
    <p:sldId id="284" r:id="rId8"/>
    <p:sldId id="295" r:id="rId9"/>
    <p:sldId id="286" r:id="rId10"/>
    <p:sldId id="285" r:id="rId11"/>
    <p:sldId id="293" r:id="rId12"/>
    <p:sldId id="294" r:id="rId13"/>
    <p:sldId id="282" r:id="rId14"/>
    <p:sldId id="289" r:id="rId15"/>
    <p:sldId id="283" r:id="rId16"/>
    <p:sldId id="291" r:id="rId17"/>
    <p:sldId id="296" r:id="rId18"/>
    <p:sldId id="297" r:id="rId19"/>
    <p:sldId id="299" r:id="rId20"/>
    <p:sldId id="292" r:id="rId21"/>
    <p:sldId id="298" r:id="rId22"/>
    <p:sldId id="300" r:id="rId23"/>
    <p:sldId id="301" r:id="rId24"/>
    <p:sldId id="281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831"/>
    <a:srgbClr val="34A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7" autoAdjust="0"/>
    <p:restoredTop sz="82429" autoAdjust="0"/>
  </p:normalViewPr>
  <p:slideViewPr>
    <p:cSldViewPr snapToGrid="0">
      <p:cViewPr varScale="1">
        <p:scale>
          <a:sx n="95" d="100"/>
          <a:sy n="95" d="100"/>
        </p:scale>
        <p:origin x="861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02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Lannoeye" userId="216b2df3d2a6a350" providerId="LiveId" clId="{B027A94D-133B-4B69-95D6-0A0A30BC3E31}"/>
    <pc:docChg chg="custSel addSld modSld sldOrd">
      <pc:chgData name="Bart Lannoeye" userId="216b2df3d2a6a350" providerId="LiveId" clId="{B027A94D-133B-4B69-95D6-0A0A30BC3E31}" dt="2017-11-23T11:48:59.676" v="290" actId="20577"/>
      <pc:docMkLst>
        <pc:docMk/>
      </pc:docMkLst>
      <pc:sldChg chg="modSp">
        <pc:chgData name="Bart Lannoeye" userId="216b2df3d2a6a350" providerId="LiveId" clId="{B027A94D-133B-4B69-95D6-0A0A30BC3E31}" dt="2017-11-23T11:48:59.676" v="290" actId="20577"/>
        <pc:sldMkLst>
          <pc:docMk/>
          <pc:sldMk cId="4055813693" sldId="271"/>
        </pc:sldMkLst>
        <pc:spChg chg="mod">
          <ac:chgData name="Bart Lannoeye" userId="216b2df3d2a6a350" providerId="LiveId" clId="{B027A94D-133B-4B69-95D6-0A0A30BC3E31}" dt="2017-11-23T11:48:59.676" v="290" actId="20577"/>
          <ac:spMkLst>
            <pc:docMk/>
            <pc:sldMk cId="4055813693" sldId="271"/>
            <ac:spMk id="3" creationId="{00000000-0000-0000-0000-000000000000}"/>
          </ac:spMkLst>
        </pc:spChg>
      </pc:sldChg>
      <pc:sldChg chg="modSp add ord">
        <pc:chgData name="Bart Lannoeye" userId="216b2df3d2a6a350" providerId="LiveId" clId="{B027A94D-133B-4B69-95D6-0A0A30BC3E31}" dt="2017-11-20T20:23:00.736" v="18" actId="20577"/>
        <pc:sldMkLst>
          <pc:docMk/>
          <pc:sldMk cId="3721741049" sldId="300"/>
        </pc:sldMkLst>
        <pc:spChg chg="mod">
          <ac:chgData name="Bart Lannoeye" userId="216b2df3d2a6a350" providerId="LiveId" clId="{B027A94D-133B-4B69-95D6-0A0A30BC3E31}" dt="2017-11-20T20:23:00.736" v="18" actId="20577"/>
          <ac:spMkLst>
            <pc:docMk/>
            <pc:sldMk cId="3721741049" sldId="300"/>
            <ac:spMk id="2" creationId="{00000000-0000-0000-0000-000000000000}"/>
          </ac:spMkLst>
        </pc:spChg>
      </pc:sldChg>
      <pc:sldChg chg="modSp add ord modAnim modNotesTx">
        <pc:chgData name="Bart Lannoeye" userId="216b2df3d2a6a350" providerId="LiveId" clId="{B027A94D-133B-4B69-95D6-0A0A30BC3E31}" dt="2017-11-21T20:39:26.701" v="254" actId="20577"/>
        <pc:sldMkLst>
          <pc:docMk/>
          <pc:sldMk cId="253764398" sldId="301"/>
        </pc:sldMkLst>
        <pc:spChg chg="mod">
          <ac:chgData name="Bart Lannoeye" userId="216b2df3d2a6a350" providerId="LiveId" clId="{B027A94D-133B-4B69-95D6-0A0A30BC3E31}" dt="2017-11-20T20:23:39.405" v="55" actId="20577"/>
          <ac:spMkLst>
            <pc:docMk/>
            <pc:sldMk cId="253764398" sldId="301"/>
            <ac:spMk id="2" creationId="{00000000-0000-0000-0000-000000000000}"/>
          </ac:spMkLst>
        </pc:spChg>
        <pc:spChg chg="mod">
          <ac:chgData name="Bart Lannoeye" userId="216b2df3d2a6a350" providerId="LiveId" clId="{B027A94D-133B-4B69-95D6-0A0A30BC3E31}" dt="2017-11-21T20:19:18.574" v="253" actId="20577"/>
          <ac:spMkLst>
            <pc:docMk/>
            <pc:sldMk cId="253764398" sldId="301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085A-FC59-49A3-B568-5E8D32A79B5B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2E2F-B19B-4347-A939-D8BD27A1888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19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577B-02A1-4CBE-BB87-8995D18593EE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B27D1-8442-4D9E-A2E8-4682968E0E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6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75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875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forms navigation depends on a page</a:t>
            </a:r>
          </a:p>
          <a:p>
            <a:r>
              <a:rPr lang="en-US" dirty="0"/>
              <a:t>no </a:t>
            </a:r>
            <a:r>
              <a:rPr lang="en-US" dirty="0" err="1"/>
              <a:t>vm</a:t>
            </a:r>
            <a:r>
              <a:rPr lang="en-US" dirty="0"/>
              <a:t> reference: between projects that don't have references</a:t>
            </a:r>
          </a:p>
          <a:p>
            <a:endParaRPr lang="en-US" dirty="0"/>
          </a:p>
          <a:p>
            <a:r>
              <a:rPr lang="en-US" dirty="0"/>
              <a:t>relative navigation</a:t>
            </a:r>
          </a:p>
          <a:p>
            <a:r>
              <a:rPr lang="en-US" dirty="0"/>
              <a:t>master detail &gt; to details</a:t>
            </a:r>
          </a:p>
          <a:p>
            <a:r>
              <a:rPr lang="en-US" dirty="0"/>
              <a:t>content page &gt; another page</a:t>
            </a:r>
          </a:p>
          <a:p>
            <a:endParaRPr lang="en-US" dirty="0"/>
          </a:p>
          <a:p>
            <a:r>
              <a:rPr lang="en-US" dirty="0"/>
              <a:t>absolute </a:t>
            </a:r>
            <a:r>
              <a:rPr lang="en-US" dirty="0" err="1"/>
              <a:t>application.current.mainpage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INavigationService</a:t>
            </a:r>
            <a:r>
              <a:rPr lang="en-US" dirty="0"/>
              <a:t> must be called </a:t>
            </a:r>
            <a:r>
              <a:rPr lang="en-US" dirty="0" err="1"/>
              <a:t>navigationService</a:t>
            </a:r>
            <a:r>
              <a:rPr lang="en-US" dirty="0"/>
              <a:t> because XF demands so because it uses parameter override which happens by name</a:t>
            </a:r>
          </a:p>
          <a:p>
            <a:endParaRPr lang="en-US" dirty="0"/>
          </a:p>
          <a:p>
            <a:r>
              <a:rPr lang="en-US" dirty="0"/>
              <a:t>&gt; 100% testable </a:t>
            </a:r>
            <a:r>
              <a:rPr lang="en-US" dirty="0" err="1"/>
              <a:t>vm</a:t>
            </a:r>
            <a:r>
              <a:rPr lang="en-US" dirty="0"/>
              <a:t> because of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891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170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6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false for deep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1471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18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57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forms messaging center : still static =&gt; testability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3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23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Prism WPF since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22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009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Pack: https://marketplace.visualstudio.com/items?itemName=BrianLagunas.PrismTemplatePack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733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Forms: Navigation / Dialogs,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061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73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problem is binding </a:t>
            </a:r>
            <a:r>
              <a:rPr lang="en-US" dirty="0" err="1"/>
              <a:t>vm</a:t>
            </a:r>
            <a:r>
              <a:rPr lang="en-US" dirty="0"/>
              <a:t> to view</a:t>
            </a:r>
          </a:p>
          <a:p>
            <a:r>
              <a:rPr lang="en-US" dirty="0"/>
              <a:t>Messaging, events, … in all types of coding, even in </a:t>
            </a:r>
            <a:r>
              <a:rPr lang="en-US" dirty="0" err="1"/>
              <a:t>winforms</a:t>
            </a:r>
            <a:r>
              <a:rPr lang="en-US" dirty="0"/>
              <a:t> with code behind</a:t>
            </a:r>
          </a:p>
          <a:p>
            <a:endParaRPr lang="en-US" dirty="0"/>
          </a:p>
          <a:p>
            <a:r>
              <a:rPr lang="en-US" dirty="0"/>
              <a:t>Possible solutions:</a:t>
            </a:r>
          </a:p>
          <a:p>
            <a:r>
              <a:rPr lang="en-US" dirty="0"/>
              <a:t>- code behind</a:t>
            </a:r>
          </a:p>
          <a:p>
            <a:r>
              <a:rPr lang="en-US" dirty="0"/>
              <a:t>- </a:t>
            </a:r>
            <a:r>
              <a:rPr lang="en-US" dirty="0" err="1"/>
              <a:t>xaml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viewmodel</a:t>
            </a:r>
            <a:r>
              <a:rPr lang="en-US" dirty="0"/>
              <a:t> locator</a:t>
            </a:r>
          </a:p>
          <a:p>
            <a:r>
              <a:rPr lang="en-US" dirty="0"/>
              <a:t>&gt; static class, add properties for each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1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solutions:</a:t>
            </a:r>
          </a:p>
          <a:p>
            <a:r>
              <a:rPr lang="en-US" dirty="0"/>
              <a:t>- code behind</a:t>
            </a:r>
          </a:p>
          <a:p>
            <a:r>
              <a:rPr lang="en-US" dirty="0"/>
              <a:t>- </a:t>
            </a:r>
            <a:r>
              <a:rPr lang="en-US" dirty="0" err="1"/>
              <a:t>xaml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viewmodel</a:t>
            </a:r>
            <a:r>
              <a:rPr lang="en-US" dirty="0"/>
              <a:t> locator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static class, add properties for each view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create </a:t>
            </a:r>
            <a:r>
              <a:rPr lang="en-US" dirty="0" err="1"/>
              <a:t>vm</a:t>
            </a:r>
            <a:r>
              <a:rPr lang="en-US" dirty="0"/>
              <a:t> through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88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33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: </a:t>
            </a:r>
            <a:r>
              <a:rPr lang="en-US" dirty="0" err="1"/>
              <a:t>CanNavigate</a:t>
            </a:r>
            <a:r>
              <a:rPr lang="en-US" dirty="0"/>
              <a:t> not updated</a:t>
            </a:r>
          </a:p>
          <a:p>
            <a:r>
              <a:rPr lang="en-US" dirty="0"/>
              <a:t>Most commands:</a:t>
            </a:r>
          </a:p>
          <a:p>
            <a:r>
              <a:rPr lang="en-US" dirty="0" err="1"/>
              <a:t>Command.RaiseCanExecutechanged</a:t>
            </a:r>
            <a:r>
              <a:rPr lang="en-US" dirty="0"/>
              <a:t> in property</a:t>
            </a:r>
          </a:p>
          <a:p>
            <a:r>
              <a:rPr lang="en-US" dirty="0"/>
              <a:t>=&gt; </a:t>
            </a:r>
            <a:r>
              <a:rPr lang="en-US" dirty="0" err="1"/>
              <a:t>observesproperty</a:t>
            </a:r>
            <a:r>
              <a:rPr lang="en-US" dirty="0"/>
              <a:t> // chain </a:t>
            </a:r>
            <a:r>
              <a:rPr lang="en-US" dirty="0" err="1"/>
              <a:t>observesproperty</a:t>
            </a:r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observescanexecute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27D1-8442-4D9E-A2E8-4682968E0E4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122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uw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flipV="1">
            <a:off x="1809750" y="698316"/>
            <a:ext cx="8572500" cy="18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68">
              <a:defRPr sz="800"/>
            </a:pPr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3"/>
          </p:nvPr>
        </p:nvSpPr>
        <p:spPr>
          <a:xfrm>
            <a:off x="1809750" y="321468"/>
            <a:ext cx="7858125" cy="321470"/>
          </a:xfrm>
          <a:prstGeom prst="rect">
            <a:avLst/>
          </a:prstGeom>
        </p:spPr>
        <p:txBody>
          <a:bodyPr lIns="35718" tIns="35718" rIns="35718" bIns="35718" anchor="b">
            <a:spAutoFit/>
          </a:bodyPr>
          <a:lstStyle>
            <a:lvl1pPr marL="0" indent="0" defTabSz="32146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600" cap="all" spc="8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809750" y="1080492"/>
            <a:ext cx="8572500" cy="508993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lnSpc>
                <a:spcPct val="80000"/>
              </a:lnSpc>
              <a:spcBef>
                <a:spcPts val="1900"/>
              </a:spcBef>
              <a:defRPr sz="4200" cap="all">
                <a:solidFill>
                  <a:srgbClr val="34A5DA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1809750" y="1928812"/>
            <a:ext cx="8572500" cy="4295181"/>
          </a:xfrm>
          <a:prstGeom prst="rect">
            <a:avLst/>
          </a:prstGeom>
        </p:spPr>
        <p:txBody>
          <a:bodyPr lIns="35718" tIns="35718" rIns="35718" bIns="35718"/>
          <a:lstStyle>
            <a:lvl1pPr marL="2876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321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766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11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65617" indent="-287617" defTabSz="410765">
              <a:lnSpc>
                <a:spcPct val="100000"/>
              </a:lnSpc>
              <a:spcBef>
                <a:spcPts val="1900"/>
              </a:spcBef>
              <a:buClr>
                <a:srgbClr val="34A5DA"/>
              </a:buClr>
              <a:buSzPct val="104999"/>
              <a:buFont typeface="Avenir Next"/>
              <a:buChar char="▸"/>
              <a:defRPr sz="2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10099616" y="303609"/>
            <a:ext cx="279202" cy="312738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lnSpc>
                <a:spcPct val="80000"/>
              </a:lnSpc>
              <a:defRPr sz="1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542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6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3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5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41632"/>
          </a:xfrm>
          <a:solidFill>
            <a:srgbClr val="EE7831">
              <a:alpha val="25000"/>
            </a:srgbClr>
          </a:solidFill>
        </p:spPr>
        <p:txBody>
          <a:bodyPr wrap="square" rtlCol="0">
            <a:spAutoFit/>
          </a:bodyPr>
          <a:lstStyle>
            <a:lvl1pPr marL="0" indent="0">
              <a:buNone/>
              <a:defRPr lang="nl-NL" sz="1800" b="1">
                <a:solidFill>
                  <a:schemeClr val="bg1"/>
                </a:solidFill>
              </a:defRPr>
            </a:lvl1pPr>
          </a:lstStyle>
          <a:p>
            <a:pPr marL="0" lvl="0" algn="ctr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336953"/>
            <a:ext cx="5157787" cy="3852709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336953"/>
            <a:ext cx="5183188" cy="385271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6184900" y="1681163"/>
            <a:ext cx="5157787" cy="341632"/>
          </a:xfrm>
          <a:solidFill>
            <a:srgbClr val="EE7831">
              <a:alpha val="25000"/>
            </a:srgbClr>
          </a:solidFill>
        </p:spPr>
        <p:txBody>
          <a:bodyPr wrap="square" rtlCol="0">
            <a:spAutoFit/>
          </a:bodyPr>
          <a:lstStyle>
            <a:lvl1pPr marL="0" indent="0">
              <a:buNone/>
              <a:defRPr lang="nl-NL" sz="1800" b="1">
                <a:solidFill>
                  <a:schemeClr val="bg1"/>
                </a:solidFill>
              </a:defRPr>
            </a:lvl1pPr>
          </a:lstStyle>
          <a:p>
            <a:pPr marL="0" lvl="0"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39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1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F23E-043B-4883-A7A2-F583B9445A8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7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2FB8-43E5-4EF5-AA6D-F2821C42AA23}" type="datetimeFigureOut">
              <a:rPr lang="nl-BE" smtClean="0"/>
              <a:t>23/11/2017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F23E-043B-4883-A7A2-F583B9445A8E}" type="slidenum">
              <a:rPr lang="nl-BE" smtClean="0"/>
              <a:t>‹#›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30" y="5573818"/>
            <a:ext cx="1046770" cy="12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78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rismLibra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MVVM made simple with</a:t>
            </a:r>
            <a:br>
              <a:rPr lang="en-US" b="1" dirty="0"/>
            </a:br>
            <a:r>
              <a:rPr lang="en-US" b="1" dirty="0"/>
              <a:t>Prism and </a:t>
            </a:r>
            <a:r>
              <a:rPr lang="en-US" b="1" dirty="0" err="1"/>
              <a:t>Xamarin.Forms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Dutch Mobile .NET Developers</a:t>
            </a:r>
            <a:br>
              <a:rPr lang="nl-BE" dirty="0"/>
            </a:br>
            <a:r>
              <a:rPr lang="nl-BE" dirty="0"/>
              <a:t>November 23, 2017</a:t>
            </a:r>
          </a:p>
        </p:txBody>
      </p:sp>
    </p:spTree>
    <p:extLst>
      <p:ext uri="{BB962C8B-B14F-4D97-AF65-F5344CB8AC3E}">
        <p14:creationId xmlns:p14="http://schemas.microsoft.com/office/powerpoint/2010/main" val="405581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 err="1"/>
              <a:t>DelegateCommand</a:t>
            </a:r>
            <a:r>
              <a:rPr lang="en-US" dirty="0"/>
              <a:t> / </a:t>
            </a:r>
            <a:r>
              <a:rPr lang="en-US" dirty="0" err="1"/>
              <a:t>DelegateCommand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CanExecute</a:t>
            </a:r>
            <a:endParaRPr lang="en-US" dirty="0"/>
          </a:p>
          <a:p>
            <a:pPr lvl="1"/>
            <a:r>
              <a:rPr lang="en-US" dirty="0" err="1"/>
              <a:t>RaiseCanExecuteChanged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ObservesProperty</a:t>
            </a:r>
            <a:endParaRPr lang="en-US" dirty="0"/>
          </a:p>
          <a:p>
            <a:pPr lvl="1"/>
            <a:r>
              <a:rPr lang="en-US" dirty="0" err="1"/>
              <a:t>ObservesCanExecute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DelegateCommand.FromAsyncHandler</a:t>
            </a:r>
            <a:endParaRPr lang="en-US" dirty="0"/>
          </a:p>
          <a:p>
            <a:r>
              <a:rPr lang="en-US" dirty="0" err="1"/>
              <a:t>DelegateCommand</a:t>
            </a:r>
            <a:r>
              <a:rPr lang="en-US" dirty="0"/>
              <a:t>&lt;T&gt;.</a:t>
            </a:r>
            <a:r>
              <a:rPr lang="en-US" dirty="0" err="1"/>
              <a:t>FromAsyncHandler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2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73215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navigation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4"/>
            <a:ext cx="9194031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Decoupled Navigation</a:t>
            </a:r>
          </a:p>
          <a:p>
            <a:pPr lvl="1"/>
            <a:r>
              <a:rPr lang="en-US" dirty="0"/>
              <a:t>No Page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ViewModel</a:t>
            </a:r>
            <a:r>
              <a:rPr lang="en-US" dirty="0"/>
              <a:t> references</a:t>
            </a:r>
          </a:p>
          <a:p>
            <a:endParaRPr lang="en-US" dirty="0"/>
          </a:p>
          <a:p>
            <a:r>
              <a:rPr lang="en-US" dirty="0"/>
              <a:t>Based on URIs ( = strings )</a:t>
            </a:r>
          </a:p>
          <a:p>
            <a:pPr lvl="1"/>
            <a:r>
              <a:rPr lang="en-US" dirty="0"/>
              <a:t>Relative (default) – navigation occurs relative to calling VM</a:t>
            </a:r>
          </a:p>
          <a:p>
            <a:pPr lvl="1"/>
            <a:r>
              <a:rPr lang="en-US" dirty="0"/>
              <a:t>Absolute – replaces entire navigation stack</a:t>
            </a:r>
          </a:p>
          <a:p>
            <a:endParaRPr lang="en-US" dirty="0"/>
          </a:p>
          <a:p>
            <a:r>
              <a:rPr lang="en-US" dirty="0"/>
              <a:t>Pages must be registered for navigation</a:t>
            </a:r>
          </a:p>
          <a:p>
            <a:endParaRPr lang="en-US" dirty="0"/>
          </a:p>
          <a:p>
            <a:r>
              <a:rPr lang="en-US" dirty="0" err="1"/>
              <a:t>INavigationService</a:t>
            </a:r>
            <a:endParaRPr lang="en-US" dirty="0"/>
          </a:p>
          <a:p>
            <a:pPr lvl="1"/>
            <a:r>
              <a:rPr lang="en-US" dirty="0"/>
              <a:t>Navigate</a:t>
            </a:r>
          </a:p>
          <a:p>
            <a:pPr lvl="1"/>
            <a:r>
              <a:rPr lang="en-US" dirty="0" err="1"/>
              <a:t>GoBack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Navigation: passing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NavigationParameters</a:t>
            </a:r>
            <a:endParaRPr lang="en-US" dirty="0"/>
          </a:p>
          <a:p>
            <a:pPr lvl="1"/>
            <a:r>
              <a:rPr lang="en-US" dirty="0"/>
              <a:t>Dictionary of objects (Key/Value)</a:t>
            </a:r>
          </a:p>
          <a:p>
            <a:r>
              <a:rPr lang="en-US" dirty="0"/>
              <a:t>Use </a:t>
            </a:r>
            <a:r>
              <a:rPr lang="en-US" dirty="0" err="1"/>
              <a:t>querystring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 parameters via </a:t>
            </a:r>
            <a:r>
              <a:rPr lang="en-US" dirty="0" err="1"/>
              <a:t>INavigationService</a:t>
            </a:r>
            <a:endParaRPr lang="en-US" dirty="0"/>
          </a:p>
          <a:p>
            <a:pPr lvl="1"/>
            <a:r>
              <a:rPr lang="en-US" dirty="0"/>
              <a:t>Navigate</a:t>
            </a:r>
          </a:p>
          <a:p>
            <a:pPr lvl="1"/>
            <a:r>
              <a:rPr lang="en-US" dirty="0" err="1"/>
              <a:t>GoBack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Navigation: view/</a:t>
            </a:r>
            <a:r>
              <a:rPr lang="en-US" dirty="0" err="1"/>
              <a:t>viewmodel</a:t>
            </a:r>
            <a:r>
              <a:rPr lang="en-US" dirty="0"/>
              <a:t> participation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>
            <a:normAutofit/>
          </a:bodyPr>
          <a:lstStyle/>
          <a:p>
            <a:r>
              <a:rPr lang="en-US" dirty="0" err="1"/>
              <a:t>INavigationAware</a:t>
            </a:r>
            <a:endParaRPr lang="en-US" dirty="0"/>
          </a:p>
          <a:p>
            <a:pPr lvl="1"/>
            <a:r>
              <a:rPr lang="en-US" dirty="0" err="1"/>
              <a:t>OnNavigatedTo</a:t>
            </a:r>
            <a:endParaRPr lang="en-US" dirty="0"/>
          </a:p>
          <a:p>
            <a:pPr lvl="1"/>
            <a:r>
              <a:rPr lang="en-US" dirty="0" err="1"/>
              <a:t>OnNavigatedFrom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IConfirmNavigation</a:t>
            </a:r>
            <a:endParaRPr lang="en-US" dirty="0"/>
          </a:p>
          <a:p>
            <a:pPr lvl="1"/>
            <a:r>
              <a:rPr lang="en-US" dirty="0" err="1"/>
              <a:t>CanNavigate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IConfirmNavigationAsync</a:t>
            </a:r>
            <a:endParaRPr lang="en-US" dirty="0"/>
          </a:p>
          <a:p>
            <a:pPr lvl="1"/>
            <a:r>
              <a:rPr lang="en-US" dirty="0" err="1"/>
              <a:t>CanNavigateAsync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5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linking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Navigate(“</a:t>
            </a:r>
            <a:r>
              <a:rPr lang="en-US" dirty="0" err="1"/>
              <a:t>MasterDetail</a:t>
            </a:r>
            <a:r>
              <a:rPr lang="en-US" dirty="0"/>
              <a:t>/</a:t>
            </a:r>
            <a:r>
              <a:rPr lang="en-US" dirty="0" err="1"/>
              <a:t>NavigationPage</a:t>
            </a:r>
            <a:r>
              <a:rPr lang="en-US" dirty="0"/>
              <a:t>/</a:t>
            </a:r>
            <a:r>
              <a:rPr lang="en-US" dirty="0" err="1"/>
              <a:t>ViewA</a:t>
            </a:r>
            <a:r>
              <a:rPr lang="en-US" dirty="0"/>
              <a:t>/</a:t>
            </a:r>
            <a:r>
              <a:rPr lang="en-US" dirty="0" err="1"/>
              <a:t>ViewB</a:t>
            </a:r>
            <a:r>
              <a:rPr lang="en-US" dirty="0"/>
              <a:t>”);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C019EF-2240-460B-8898-AE1A13EEF19C}"/>
              </a:ext>
            </a:extLst>
          </p:cNvPr>
          <p:cNvGrpSpPr>
            <a:grpSpLocks noChangeAspect="1"/>
          </p:cNvGrpSpPr>
          <p:nvPr/>
        </p:nvGrpSpPr>
        <p:grpSpPr>
          <a:xfrm>
            <a:off x="984554" y="3684283"/>
            <a:ext cx="1350237" cy="2657997"/>
            <a:chOff x="1335024" y="6225108"/>
            <a:chExt cx="3000525" cy="59066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CC10E-8963-41E2-88F2-3132C6776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024" y="6225108"/>
              <a:ext cx="3000525" cy="59066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4F9845-6AA8-47FA-989E-684872A4145E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98" y="6743700"/>
              <a:ext cx="2677871" cy="47838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FCC72-1AEF-49E0-8CA7-9FA92A62C577}"/>
              </a:ext>
            </a:extLst>
          </p:cNvPr>
          <p:cNvGrpSpPr>
            <a:grpSpLocks noChangeAspect="1"/>
          </p:cNvGrpSpPr>
          <p:nvPr/>
        </p:nvGrpSpPr>
        <p:grpSpPr>
          <a:xfrm>
            <a:off x="2590991" y="3695733"/>
            <a:ext cx="2342672" cy="2657997"/>
            <a:chOff x="4888435" y="6339408"/>
            <a:chExt cx="5205938" cy="59066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F4E239-17CD-4385-97B3-582ADAA57838}"/>
                </a:ext>
              </a:extLst>
            </p:cNvPr>
            <p:cNvGrpSpPr/>
            <p:nvPr/>
          </p:nvGrpSpPr>
          <p:grpSpPr>
            <a:xfrm>
              <a:off x="7093848" y="6339408"/>
              <a:ext cx="3000525" cy="5906661"/>
              <a:chOff x="7115025" y="6225108"/>
              <a:chExt cx="3000525" cy="59066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917871C-DDBD-4DC4-A75B-9A242CF85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025" y="62251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690D58-81CA-4E6D-BDD9-9D94249C29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099" y="6743700"/>
                <a:ext cx="2677871" cy="4783893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DC165D-B8B7-4D08-BFE9-1D897D5B8F3E}"/>
                </a:ext>
              </a:extLst>
            </p:cNvPr>
            <p:cNvCxnSpPr/>
            <p:nvPr/>
          </p:nvCxnSpPr>
          <p:spPr>
            <a:xfrm>
              <a:off x="4888435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D51325-EFAB-48EA-BD5C-A2DBACF59AC7}"/>
              </a:ext>
            </a:extLst>
          </p:cNvPr>
          <p:cNvGrpSpPr>
            <a:grpSpLocks noChangeAspect="1"/>
          </p:cNvGrpSpPr>
          <p:nvPr/>
        </p:nvGrpSpPr>
        <p:grpSpPr>
          <a:xfrm>
            <a:off x="5179382" y="3703542"/>
            <a:ext cx="2462513" cy="2657997"/>
            <a:chOff x="10913570" y="6339408"/>
            <a:chExt cx="5472249" cy="59066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25FEFE-0AE1-482F-B6FC-3765FEECE42F}"/>
                </a:ext>
              </a:extLst>
            </p:cNvPr>
            <p:cNvGrpSpPr/>
            <p:nvPr/>
          </p:nvGrpSpPr>
          <p:grpSpPr>
            <a:xfrm>
              <a:off x="13385294" y="6339408"/>
              <a:ext cx="3000525" cy="5906661"/>
              <a:chOff x="13385294" y="6339408"/>
              <a:chExt cx="3000525" cy="59066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664C247-5F2F-47C2-BB1D-503ABB984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85294" y="63394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EA4C8E7-DB0B-470C-8FCA-6ECA493610A6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368" y="6858000"/>
                <a:ext cx="2677871" cy="478389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3406D-8F1D-4D3A-9B87-41A00AFE853A}"/>
                  </a:ext>
                </a:extLst>
              </p:cNvPr>
              <p:cNvSpPr txBox="1"/>
              <p:nvPr/>
            </p:nvSpPr>
            <p:spPr>
              <a:xfrm>
                <a:off x="13952447" y="8857531"/>
                <a:ext cx="186621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A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47C3F-65A7-44F0-AC2D-28E946AAC61E}"/>
                </a:ext>
              </a:extLst>
            </p:cNvPr>
            <p:cNvCxnSpPr/>
            <p:nvPr/>
          </p:nvCxnSpPr>
          <p:spPr>
            <a:xfrm>
              <a:off x="10913570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EEEC5-1A5D-4047-AA60-F3A518051757}"/>
              </a:ext>
            </a:extLst>
          </p:cNvPr>
          <p:cNvGrpSpPr>
            <a:grpSpLocks noChangeAspect="1"/>
          </p:cNvGrpSpPr>
          <p:nvPr/>
        </p:nvGrpSpPr>
        <p:grpSpPr>
          <a:xfrm>
            <a:off x="7895275" y="3703541"/>
            <a:ext cx="2439021" cy="2657997"/>
            <a:chOff x="17257220" y="6339407"/>
            <a:chExt cx="5420045" cy="590666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09CBFF-7356-4502-B884-FB6831F338C6}"/>
                </a:ext>
              </a:extLst>
            </p:cNvPr>
            <p:cNvGrpSpPr/>
            <p:nvPr/>
          </p:nvGrpSpPr>
          <p:grpSpPr>
            <a:xfrm>
              <a:off x="19676740" y="6339407"/>
              <a:ext cx="3000525" cy="5906661"/>
              <a:chOff x="19676740" y="6339407"/>
              <a:chExt cx="3000525" cy="590666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F29692-7712-4A8D-A5DD-8EEAAF20D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740" y="6339407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A006181-F0F8-45B2-9588-9B38F8D5B8E9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38810" y="6858000"/>
                <a:ext cx="2677872" cy="478389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2FD41F-87DE-4BB8-BBCB-13E4C2538950}"/>
                  </a:ext>
                </a:extLst>
              </p:cNvPr>
              <p:cNvSpPr txBox="1"/>
              <p:nvPr/>
            </p:nvSpPr>
            <p:spPr>
              <a:xfrm>
                <a:off x="20243893" y="8857530"/>
                <a:ext cx="184056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B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0AE897-CE67-4815-A560-098A8DEB8370}"/>
                </a:ext>
              </a:extLst>
            </p:cNvPr>
            <p:cNvCxnSpPr/>
            <p:nvPr/>
          </p:nvCxnSpPr>
          <p:spPr>
            <a:xfrm>
              <a:off x="17257220" y="9250976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75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linking with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10997170" cy="4501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Navigate(“</a:t>
            </a:r>
            <a:r>
              <a:rPr lang="en-US" sz="2500" dirty="0" err="1"/>
              <a:t>MasterDetail</a:t>
            </a:r>
            <a:r>
              <a:rPr lang="en-US" sz="2500" dirty="0" err="1">
                <a:solidFill>
                  <a:srgbClr val="9FD959"/>
                </a:solidFill>
              </a:rPr>
              <a:t>?id</a:t>
            </a:r>
            <a:r>
              <a:rPr lang="en-US" sz="2500" dirty="0">
                <a:solidFill>
                  <a:srgbClr val="9FD959"/>
                </a:solidFill>
              </a:rPr>
              <a:t>=4</a:t>
            </a:r>
            <a:r>
              <a:rPr lang="en-US" sz="2500" dirty="0"/>
              <a:t>/</a:t>
            </a:r>
            <a:r>
              <a:rPr lang="en-US" sz="2500" dirty="0" err="1"/>
              <a:t>NavigationPage</a:t>
            </a:r>
            <a:r>
              <a:rPr lang="en-US" sz="2500" dirty="0"/>
              <a:t>/</a:t>
            </a:r>
            <a:r>
              <a:rPr lang="en-US" sz="2500" dirty="0" err="1"/>
              <a:t>ViewA</a:t>
            </a:r>
            <a:r>
              <a:rPr lang="en-US" sz="2500" dirty="0" err="1">
                <a:solidFill>
                  <a:srgbClr val="9FD959"/>
                </a:solidFill>
              </a:rPr>
              <a:t>?user</a:t>
            </a:r>
            <a:r>
              <a:rPr lang="en-US" sz="2500" dirty="0">
                <a:solidFill>
                  <a:srgbClr val="9FD959"/>
                </a:solidFill>
              </a:rPr>
              <a:t>=bart</a:t>
            </a:r>
            <a:r>
              <a:rPr lang="en-US" sz="2500" dirty="0"/>
              <a:t>/</a:t>
            </a:r>
            <a:r>
              <a:rPr lang="en-US" sz="2500" dirty="0" err="1"/>
              <a:t>ViewB</a:t>
            </a:r>
            <a:r>
              <a:rPr lang="en-US" sz="2500" dirty="0" err="1">
                <a:solidFill>
                  <a:srgbClr val="9FD959"/>
                </a:solidFill>
              </a:rPr>
              <a:t>?sort</a:t>
            </a:r>
            <a:r>
              <a:rPr lang="en-US" sz="2500" dirty="0">
                <a:solidFill>
                  <a:srgbClr val="9FD959"/>
                </a:solidFill>
              </a:rPr>
              <a:t>=</a:t>
            </a:r>
            <a:r>
              <a:rPr lang="en-US" sz="2500" dirty="0" err="1">
                <a:solidFill>
                  <a:srgbClr val="9FD959"/>
                </a:solidFill>
              </a:rPr>
              <a:t>asc</a:t>
            </a:r>
            <a:r>
              <a:rPr lang="en-US" sz="2500" dirty="0"/>
              <a:t>”);</a:t>
            </a:r>
          </a:p>
          <a:p>
            <a:pPr marL="0" indent="0" algn="ctr">
              <a:buNone/>
            </a:pPr>
            <a:endParaRPr lang="en-US" sz="2500" dirty="0"/>
          </a:p>
          <a:p>
            <a:pPr marL="0" indent="0" algn="ctr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</a:t>
            </a:r>
            <a:r>
              <a:rPr lang="en-US" sz="2500" dirty="0">
                <a:solidFill>
                  <a:srgbClr val="9FD959"/>
                </a:solidFill>
              </a:rPr>
              <a:t>id=4				           user=bart	            sort=</a:t>
            </a:r>
            <a:r>
              <a:rPr lang="en-US" sz="2500" dirty="0" err="1">
                <a:solidFill>
                  <a:srgbClr val="9FD959"/>
                </a:solidFill>
              </a:rPr>
              <a:t>asc</a:t>
            </a:r>
            <a:endParaRPr lang="en-US" sz="25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C019EF-2240-460B-8898-AE1A13EEF19C}"/>
              </a:ext>
            </a:extLst>
          </p:cNvPr>
          <p:cNvGrpSpPr>
            <a:grpSpLocks noChangeAspect="1"/>
          </p:cNvGrpSpPr>
          <p:nvPr/>
        </p:nvGrpSpPr>
        <p:grpSpPr>
          <a:xfrm>
            <a:off x="984554" y="3684283"/>
            <a:ext cx="1350237" cy="2657997"/>
            <a:chOff x="1335024" y="6225108"/>
            <a:chExt cx="3000525" cy="59066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CC10E-8963-41E2-88F2-3132C6776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024" y="6225108"/>
              <a:ext cx="3000525" cy="59066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4F9845-6AA8-47FA-989E-684872A4145E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98" y="6743700"/>
              <a:ext cx="2677871" cy="47838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FCC72-1AEF-49E0-8CA7-9FA92A62C577}"/>
              </a:ext>
            </a:extLst>
          </p:cNvPr>
          <p:cNvGrpSpPr>
            <a:grpSpLocks noChangeAspect="1"/>
          </p:cNvGrpSpPr>
          <p:nvPr/>
        </p:nvGrpSpPr>
        <p:grpSpPr>
          <a:xfrm>
            <a:off x="2590991" y="3695733"/>
            <a:ext cx="2342672" cy="2657997"/>
            <a:chOff x="4888435" y="6339408"/>
            <a:chExt cx="5205938" cy="59066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F4E239-17CD-4385-97B3-582ADAA57838}"/>
                </a:ext>
              </a:extLst>
            </p:cNvPr>
            <p:cNvGrpSpPr/>
            <p:nvPr/>
          </p:nvGrpSpPr>
          <p:grpSpPr>
            <a:xfrm>
              <a:off x="7093848" y="6339408"/>
              <a:ext cx="3000525" cy="5906661"/>
              <a:chOff x="7115025" y="6225108"/>
              <a:chExt cx="3000525" cy="59066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917871C-DDBD-4DC4-A75B-9A242CF85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025" y="62251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690D58-81CA-4E6D-BDD9-9D94249C29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099" y="6743700"/>
                <a:ext cx="2677871" cy="4783893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DC165D-B8B7-4D08-BFE9-1D897D5B8F3E}"/>
                </a:ext>
              </a:extLst>
            </p:cNvPr>
            <p:cNvCxnSpPr/>
            <p:nvPr/>
          </p:nvCxnSpPr>
          <p:spPr>
            <a:xfrm>
              <a:off x="4888435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D51325-EFAB-48EA-BD5C-A2DBACF59AC7}"/>
              </a:ext>
            </a:extLst>
          </p:cNvPr>
          <p:cNvGrpSpPr>
            <a:grpSpLocks noChangeAspect="1"/>
          </p:cNvGrpSpPr>
          <p:nvPr/>
        </p:nvGrpSpPr>
        <p:grpSpPr>
          <a:xfrm>
            <a:off x="5179382" y="3703542"/>
            <a:ext cx="2462513" cy="2657997"/>
            <a:chOff x="10913570" y="6339408"/>
            <a:chExt cx="5472249" cy="59066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25FEFE-0AE1-482F-B6FC-3765FEECE42F}"/>
                </a:ext>
              </a:extLst>
            </p:cNvPr>
            <p:cNvGrpSpPr/>
            <p:nvPr/>
          </p:nvGrpSpPr>
          <p:grpSpPr>
            <a:xfrm>
              <a:off x="13385294" y="6339408"/>
              <a:ext cx="3000525" cy="5906661"/>
              <a:chOff x="13385294" y="6339408"/>
              <a:chExt cx="3000525" cy="59066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664C247-5F2F-47C2-BB1D-503ABB984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85294" y="63394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EA4C8E7-DB0B-470C-8FCA-6ECA493610A6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368" y="6858000"/>
                <a:ext cx="2677871" cy="4783892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3406D-8F1D-4D3A-9B87-41A00AFE853A}"/>
                  </a:ext>
                </a:extLst>
              </p:cNvPr>
              <p:cNvSpPr txBox="1"/>
              <p:nvPr/>
            </p:nvSpPr>
            <p:spPr>
              <a:xfrm>
                <a:off x="13952447" y="8857531"/>
                <a:ext cx="186621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A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47C3F-65A7-44F0-AC2D-28E946AAC61E}"/>
                </a:ext>
              </a:extLst>
            </p:cNvPr>
            <p:cNvCxnSpPr/>
            <p:nvPr/>
          </p:nvCxnSpPr>
          <p:spPr>
            <a:xfrm>
              <a:off x="10913570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EEEC5-1A5D-4047-AA60-F3A518051757}"/>
              </a:ext>
            </a:extLst>
          </p:cNvPr>
          <p:cNvGrpSpPr>
            <a:grpSpLocks noChangeAspect="1"/>
          </p:cNvGrpSpPr>
          <p:nvPr/>
        </p:nvGrpSpPr>
        <p:grpSpPr>
          <a:xfrm>
            <a:off x="7895275" y="3703541"/>
            <a:ext cx="2439021" cy="2657997"/>
            <a:chOff x="17257220" y="6339407"/>
            <a:chExt cx="5420045" cy="590666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09CBFF-7356-4502-B884-FB6831F338C6}"/>
                </a:ext>
              </a:extLst>
            </p:cNvPr>
            <p:cNvGrpSpPr/>
            <p:nvPr/>
          </p:nvGrpSpPr>
          <p:grpSpPr>
            <a:xfrm>
              <a:off x="19676740" y="6339407"/>
              <a:ext cx="3000525" cy="5906661"/>
              <a:chOff x="19676740" y="6339407"/>
              <a:chExt cx="3000525" cy="590666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F29692-7712-4A8D-A5DD-8EEAAF20D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740" y="6339407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A006181-F0F8-45B2-9588-9B38F8D5B8E9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38810" y="6858000"/>
                <a:ext cx="2677872" cy="478389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2FD41F-87DE-4BB8-BBCB-13E4C2538950}"/>
                  </a:ext>
                </a:extLst>
              </p:cNvPr>
              <p:cNvSpPr txBox="1"/>
              <p:nvPr/>
            </p:nvSpPr>
            <p:spPr>
              <a:xfrm>
                <a:off x="20243893" y="8857530"/>
                <a:ext cx="184056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B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0AE897-CE67-4815-A560-098A8DEB8370}"/>
                </a:ext>
              </a:extLst>
            </p:cNvPr>
            <p:cNvCxnSpPr/>
            <p:nvPr/>
          </p:nvCxnSpPr>
          <p:spPr>
            <a:xfrm>
              <a:off x="17257220" y="9250976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3105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86093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IEventAggregator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>
            <a:normAutofit/>
          </a:bodyPr>
          <a:lstStyle/>
          <a:p>
            <a:r>
              <a:rPr lang="en-US" dirty="0"/>
              <a:t>Loosely coupled, event based communication</a:t>
            </a:r>
          </a:p>
          <a:p>
            <a:r>
              <a:rPr lang="en-US" dirty="0"/>
              <a:t>Multiple publishers &amp; subscribers</a:t>
            </a:r>
          </a:p>
          <a:p>
            <a:r>
              <a:rPr lang="en-US" dirty="0"/>
              <a:t>Pass parameters/payloads</a:t>
            </a:r>
          </a:p>
          <a:p>
            <a:r>
              <a:rPr lang="en-US" dirty="0"/>
              <a:t>Filter events</a:t>
            </a:r>
          </a:p>
          <a:p>
            <a:r>
              <a:rPr lang="en-US" dirty="0"/>
              <a:t>They’re weak events</a:t>
            </a:r>
          </a:p>
        </p:txBody>
      </p:sp>
    </p:spTree>
    <p:extLst>
      <p:ext uri="{BB962C8B-B14F-4D97-AF65-F5344CB8AC3E}">
        <p14:creationId xmlns:p14="http://schemas.microsoft.com/office/powerpoint/2010/main" val="2668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7217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 Lannoeye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Senior .NET Consultant @ </a:t>
            </a:r>
            <a:r>
              <a:rPr lang="en-US" dirty="0" err="1"/>
              <a:t>Sirus</a:t>
            </a:r>
            <a:endParaRPr lang="en-US" dirty="0"/>
          </a:p>
          <a:p>
            <a:r>
              <a:rPr lang="en-US" dirty="0"/>
              <a:t>AppCreativity</a:t>
            </a:r>
          </a:p>
          <a:p>
            <a:r>
              <a:rPr lang="en-US" dirty="0"/>
              <a:t>Board member MADN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MVP Windows Development</a:t>
            </a:r>
          </a:p>
          <a:p>
            <a:pPr lvl="1"/>
            <a:r>
              <a:rPr lang="en-US" dirty="0"/>
              <a:t>MEET Belgium</a:t>
            </a:r>
          </a:p>
          <a:p>
            <a:pPr lvl="1"/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bartlannoeye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972" y="1648695"/>
            <a:ext cx="1935265" cy="1931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972" y="3686486"/>
            <a:ext cx="1935265" cy="7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8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Prism.Forms</a:t>
            </a:r>
            <a:r>
              <a:rPr lang="en-US" dirty="0"/>
              <a:t> v7 (prerelease)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>
            <a:normAutofit/>
          </a:bodyPr>
          <a:lstStyle/>
          <a:p>
            <a:r>
              <a:rPr lang="en-US" dirty="0"/>
              <a:t>.NET Standard support</a:t>
            </a:r>
          </a:p>
          <a:p>
            <a:r>
              <a:rPr lang="en-US" dirty="0"/>
              <a:t>Support for MacOS</a:t>
            </a:r>
          </a:p>
          <a:p>
            <a:r>
              <a:rPr lang="en-US" dirty="0"/>
              <a:t>Manipulate navigation stack</a:t>
            </a:r>
          </a:p>
          <a:p>
            <a:pPr lvl="1"/>
            <a:r>
              <a:rPr lang="en-US" dirty="0"/>
              <a:t>Remove pages</a:t>
            </a:r>
          </a:p>
          <a:p>
            <a:pPr lvl="1"/>
            <a:r>
              <a:rPr lang="en-US" dirty="0" err="1"/>
              <a:t>GoBackToRoot</a:t>
            </a:r>
            <a:endParaRPr lang="en-US" dirty="0"/>
          </a:p>
          <a:p>
            <a:r>
              <a:rPr lang="en-US" dirty="0" err="1"/>
              <a:t>OnPlatform</a:t>
            </a:r>
            <a:r>
              <a:rPr lang="en-US" dirty="0"/>
              <a:t> specific navigation</a:t>
            </a:r>
          </a:p>
          <a:p>
            <a:r>
              <a:rPr lang="en-US" dirty="0"/>
              <a:t>Dynamic tab generation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10963838" cy="45013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bartlannoeye</a:t>
            </a:r>
            <a:r>
              <a:rPr lang="en-US" dirty="0"/>
              <a:t>			http://github.com/PrismLibrary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5FCCC-C9F9-43A1-BFD3-BAB9AA66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84" y="2130476"/>
            <a:ext cx="1935265" cy="1931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DF8CA-4925-4D5A-8636-C76B22799B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9" y="1477919"/>
            <a:ext cx="2795022" cy="27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Prism?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4501382"/>
          </a:xfrm>
        </p:spPr>
        <p:txBody>
          <a:bodyPr/>
          <a:lstStyle/>
          <a:p>
            <a:r>
              <a:rPr lang="en-US" dirty="0"/>
              <a:t>XAML Application Framework</a:t>
            </a:r>
          </a:p>
          <a:p>
            <a:r>
              <a:rPr lang="en-US" dirty="0"/>
              <a:t>Guidance</a:t>
            </a:r>
          </a:p>
          <a:p>
            <a:r>
              <a:rPr lang="en-US" dirty="0"/>
              <a:t>Patterns &amp; Practices</a:t>
            </a:r>
          </a:p>
          <a:p>
            <a:r>
              <a:rPr lang="en-US" dirty="0"/>
              <a:t>Testable &amp; Maintainable</a:t>
            </a:r>
          </a:p>
          <a:p>
            <a:r>
              <a:rPr lang="en-US" dirty="0"/>
              <a:t>Open Source: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http://github.com/PrismLibrary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.NET Foundation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3E1E6-A29C-400F-874D-87D0B2853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75" y="1345184"/>
            <a:ext cx="2795022" cy="27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5101150"/>
          </a:xfrm>
        </p:spPr>
        <p:txBody>
          <a:bodyPr>
            <a:normAutofit/>
          </a:bodyPr>
          <a:lstStyle/>
          <a:p>
            <a:r>
              <a:rPr lang="en-US" dirty="0"/>
              <a:t>MVVM Support</a:t>
            </a:r>
          </a:p>
          <a:p>
            <a:r>
              <a:rPr lang="en-US" dirty="0"/>
              <a:t>Commanding</a:t>
            </a:r>
          </a:p>
          <a:p>
            <a:r>
              <a:rPr lang="en-US" dirty="0"/>
              <a:t>Messaging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Page Dialog Service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Visual Studio Project and Item Templates</a:t>
            </a:r>
          </a:p>
        </p:txBody>
      </p:sp>
    </p:spTree>
    <p:extLst>
      <p:ext uri="{BB962C8B-B14F-4D97-AF65-F5344CB8AC3E}">
        <p14:creationId xmlns:p14="http://schemas.microsoft.com/office/powerpoint/2010/main" val="33574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get Prism?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9194031" cy="51011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C0D2BF-B218-4C2B-A55E-6E2AACBD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8" y="1840424"/>
            <a:ext cx="9322811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MVVM Support</a:t>
            </a:r>
          </a:p>
        </p:txBody>
      </p:sp>
    </p:spTree>
    <p:extLst>
      <p:ext uri="{BB962C8B-B14F-4D97-AF65-F5344CB8AC3E}">
        <p14:creationId xmlns:p14="http://schemas.microsoft.com/office/powerpoint/2010/main" val="27113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MVVM?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10368986" cy="5101150"/>
          </a:xfrm>
        </p:spPr>
        <p:txBody>
          <a:bodyPr>
            <a:normAutofit/>
          </a:bodyPr>
          <a:lstStyle/>
          <a:p>
            <a:r>
              <a:rPr lang="en-US" dirty="0"/>
              <a:t>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how to connect Binding context and </a:t>
            </a:r>
            <a:r>
              <a:rPr lang="en-US" dirty="0" err="1"/>
              <a:t>ViewModel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CB286-F824-45EC-B6AC-EFEA14E3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68540"/>
            <a:ext cx="9586452" cy="3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connection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48695"/>
            <a:ext cx="10368986" cy="5101150"/>
          </a:xfrm>
        </p:spPr>
        <p:txBody>
          <a:bodyPr>
            <a:normAutofit/>
          </a:bodyPr>
          <a:lstStyle/>
          <a:p>
            <a:r>
              <a:rPr lang="en-US" dirty="0" err="1"/>
              <a:t>ViewModelLocator</a:t>
            </a:r>
            <a:endParaRPr lang="en-US" dirty="0"/>
          </a:p>
          <a:p>
            <a:pPr lvl="1"/>
            <a:r>
              <a:rPr lang="en-US" dirty="0"/>
              <a:t>Automatic </a:t>
            </a:r>
            <a:r>
              <a:rPr lang="en-US" dirty="0" err="1"/>
              <a:t>ViewModel</a:t>
            </a:r>
            <a:r>
              <a:rPr lang="en-US" dirty="0"/>
              <a:t> Construction and Wire-up</a:t>
            </a:r>
          </a:p>
          <a:p>
            <a:pPr lvl="1"/>
            <a:r>
              <a:rPr lang="en-US" dirty="0" err="1"/>
              <a:t>AutowireViewModel</a:t>
            </a:r>
            <a:r>
              <a:rPr lang="en-US" dirty="0"/>
              <a:t> Attached Property</a:t>
            </a:r>
          </a:p>
          <a:p>
            <a:endParaRPr lang="en-US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/>
              <a:t>“Views” namespace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ViewModels</a:t>
            </a:r>
            <a:r>
              <a:rPr lang="en-US" dirty="0"/>
              <a:t>” namespace</a:t>
            </a:r>
          </a:p>
          <a:p>
            <a:pPr lvl="1"/>
            <a:r>
              <a:rPr lang="en-US" dirty="0"/>
              <a:t>View Name + “</a:t>
            </a:r>
            <a:r>
              <a:rPr lang="en-US" dirty="0" err="1"/>
              <a:t>ViewModel</a:t>
            </a:r>
            <a:r>
              <a:rPr lang="en-US" dirty="0"/>
              <a:t>” = </a:t>
            </a:r>
            <a:r>
              <a:rPr lang="en-US" dirty="0" err="1"/>
              <a:t>ViewModel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MainPage</a:t>
            </a:r>
            <a:r>
              <a:rPr lang="en-US" dirty="0"/>
              <a:t> + “</a:t>
            </a:r>
            <a:r>
              <a:rPr lang="en-US" dirty="0" err="1"/>
              <a:t>ViewModel</a:t>
            </a:r>
            <a:r>
              <a:rPr lang="en-US" dirty="0"/>
              <a:t>” = </a:t>
            </a:r>
            <a:r>
              <a:rPr lang="en-US" dirty="0" err="1"/>
              <a:t>MainPageViewModel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59" y="2582299"/>
            <a:ext cx="10221502" cy="1325563"/>
          </a:xfrm>
        </p:spPr>
        <p:txBody>
          <a:bodyPr/>
          <a:lstStyle/>
          <a:p>
            <a:pPr algn="ctr"/>
            <a:r>
              <a:rPr lang="en-US" dirty="0"/>
              <a:t>Commanding</a:t>
            </a:r>
          </a:p>
        </p:txBody>
      </p:sp>
    </p:spTree>
    <p:extLst>
      <p:ext uri="{BB962C8B-B14F-4D97-AF65-F5344CB8AC3E}">
        <p14:creationId xmlns:p14="http://schemas.microsoft.com/office/powerpoint/2010/main" val="25512462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80b9ef-b6a9-4203-be91-12a297311033"/>
    <TaxKeywordTaxHTField xmlns="b780b9ef-b6a9-4203-be91-12a297311033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B834707ADEC4B87E4F19EAB25A484" ma:contentTypeVersion="5" ma:contentTypeDescription="Create a new document." ma:contentTypeScope="" ma:versionID="488b8c8d1e6c600478054ff3b175b437">
  <xsd:schema xmlns:xsd="http://www.w3.org/2001/XMLSchema" xmlns:xs="http://www.w3.org/2001/XMLSchema" xmlns:p="http://schemas.microsoft.com/office/2006/metadata/properties" xmlns:ns2="b780b9ef-b6a9-4203-be91-12a297311033" targetNamespace="http://schemas.microsoft.com/office/2006/metadata/properties" ma:root="true" ma:fieldsID="e1382f2b7c6d2da77c1514a627526571" ns2:_="">
    <xsd:import namespace="b780b9ef-b6a9-4203-be91-12a297311033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0b9ef-b6a9-4203-be91-12a297311033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ecf65d76-93fc-47f4-8a3a-e7b0a177857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dba1958c-f137-4fcf-a8f8-304d7cdd3928}" ma:internalName="TaxCatchAll" ma:showField="CatchAllData" ma:web="b780b9ef-b6a9-4203-be91-12a297311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1B2FD6-540D-481C-9CFB-863F24328E6E}">
  <ds:schemaRefs>
    <ds:schemaRef ds:uri="http://schemas.microsoft.com/office/2006/metadata/properties"/>
    <ds:schemaRef ds:uri="http://schemas.microsoft.com/office/infopath/2007/PartnerControls"/>
    <ds:schemaRef ds:uri="b780b9ef-b6a9-4203-be91-12a297311033"/>
  </ds:schemaRefs>
</ds:datastoreItem>
</file>

<file path=customXml/itemProps2.xml><?xml version="1.0" encoding="utf-8"?>
<ds:datastoreItem xmlns:ds="http://schemas.openxmlformats.org/officeDocument/2006/customXml" ds:itemID="{66BE846B-1A7A-4644-8087-F15463E56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80b9ef-b6a9-4203-be91-12a297311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EB01C2-7D0B-4C00-9A4C-CDE238F52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185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Avenir Next</vt:lpstr>
      <vt:lpstr>Avenir Next Medium</vt:lpstr>
      <vt:lpstr>Calibri</vt:lpstr>
      <vt:lpstr>Calibri Light</vt:lpstr>
      <vt:lpstr>DIN Alternate</vt:lpstr>
      <vt:lpstr>DIN Condensed</vt:lpstr>
      <vt:lpstr>Wingdings</vt:lpstr>
      <vt:lpstr>Kantoorthema</vt:lpstr>
      <vt:lpstr>MVVM made simple with Prism and Xamarin.Forms</vt:lpstr>
      <vt:lpstr>Bart Lannoeye</vt:lpstr>
      <vt:lpstr>What is Prism?</vt:lpstr>
      <vt:lpstr>What do you get?</vt:lpstr>
      <vt:lpstr>Where do you get Prism?</vt:lpstr>
      <vt:lpstr>MVVM Support</vt:lpstr>
      <vt:lpstr>What is MVVM?</vt:lpstr>
      <vt:lpstr>Making the connection</vt:lpstr>
      <vt:lpstr>Commanding</vt:lpstr>
      <vt:lpstr>Commanding</vt:lpstr>
      <vt:lpstr>Navigation</vt:lpstr>
      <vt:lpstr>Better navigation</vt:lpstr>
      <vt:lpstr>Navigation: passing parameters</vt:lpstr>
      <vt:lpstr>Navigation: view/viewmodel participation</vt:lpstr>
      <vt:lpstr>Deep linking</vt:lpstr>
      <vt:lpstr>Deep linking with parameters</vt:lpstr>
      <vt:lpstr>Messaging</vt:lpstr>
      <vt:lpstr>IEventAggregator</vt:lpstr>
      <vt:lpstr>What’s next?</vt:lpstr>
      <vt:lpstr>Prism.Forms v7 (prerelease)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Sirus</dc:title>
  <dc:creator>Mathias Colpaert</dc:creator>
  <cp:lastModifiedBy>Bart Lannoeye</cp:lastModifiedBy>
  <cp:revision>109</cp:revision>
  <dcterms:created xsi:type="dcterms:W3CDTF">2016-11-03T08:58:23Z</dcterms:created>
  <dcterms:modified xsi:type="dcterms:W3CDTF">2017-11-23T11:49:38Z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0x010100683B834707ADEC4B87E4F19EAB25A484</vt:lpwstr>
  </property>
  <property fmtid="{D5CDD505-2E9C-101B-9397-08002B2CF9AE}" pid="3" name="Customer">
    <vt:lpwstr/>
  </property>
  <property fmtid="{D5CDD505-2E9C-101B-9397-08002B2CF9AE}" pid="4" name="TaxKeyword">
    <vt:lpwstr/>
  </property>
</Properties>
</file>