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>
        <p:scale>
          <a:sx n="130" d="100"/>
          <a:sy n="130" d="100"/>
        </p:scale>
        <p:origin x="-12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9C84-4C79-504D-88BD-5C9A9EA81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7E04-2E6F-3644-8CF6-32AF6113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E078-E142-3F49-8766-91B64DE8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5456-6CC9-C04F-BC2D-B21DC6E8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6BDE-FE5D-D244-A0E4-123BF5E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DEC6-598B-0543-A4DF-24C8A407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01961-E1F0-2844-A9DB-1C847EBB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E5FB-447F-8B45-AFAF-E0E3A089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ECCA-0574-824F-ABD7-00357ABD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63F7-1C51-DD47-9392-4C1CECC1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04565-B4DD-0048-8D90-D0DCC3253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BC92C-A0F4-D945-8729-B87CB10F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C451-228E-964F-B310-37377804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3706-CB21-064C-AE2C-96C6A007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B89C-89A2-3746-8B1A-D4375B45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352B-0FEE-9A4F-B93C-39F4C8A3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B09D-CA25-5D45-B982-BB2907F4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A584-7FF8-5C44-995A-861C5D5A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E2B1-6D5A-6444-A330-8C05184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5023-2CF8-D043-AE56-EAA954DE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3BD2-7E4A-8B42-9547-EB6D1218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F9E1-7E32-7F41-87CD-9AD0E418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DBDF-698D-3447-97AE-4B4A231F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8870-6F82-5245-8FF9-9810CC2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E52A-DBBA-9D44-BF91-FC4B28CD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4B15-B749-4C47-9E03-E6C71916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976F-A3F5-7E47-B4C9-413EEF3F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7092D-5500-5942-B7D3-F9255E1F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C7B1-F836-5545-BC80-84C0138C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2D39-2589-564D-A7EA-E43A0C71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1F626-88B5-3F42-98F6-D8F44CF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78FC-B5CC-B545-9B04-11C23E9E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E74E-F631-F74C-AC24-E1D78ED6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69F3-D89A-5743-B2FF-E4C7111E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293D1-EB37-FD46-B568-D7C8AF80E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57B41-1A2E-124D-A744-816AEAF48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027FE-1B98-0E4A-94C9-6BA04E4A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A679E-7789-204D-A6FB-302FC26F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616EC-636F-6E4C-926A-BA6AB68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67DF-BEFE-314D-9D23-C7199173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473D1-AE7C-4D44-BC38-7CFE3AFB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54F5B-EF56-3E44-B7E3-E6135A51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A9E45-244C-6F43-BA09-07B0FF3F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870E8-0903-F44F-88A1-24AAE20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EDCB1-06E3-9A4D-AA63-7CEA608E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F6BD-5EBE-1D46-B6C1-4FBF05E9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61C6-C6AC-9A43-8473-1EFFFADA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8CCB-5F51-A54A-A6AC-51BD3B81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FA1EB-17BA-8D4A-BF58-8F6394E4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F1F2D-E6D7-7241-AA0E-76423B21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446-F55D-DA4B-BB9C-92CDABD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ED92-6EC3-DD4B-B394-A5BF536E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BCCC-B84E-7B4B-B350-E235D287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B15C6-1AB3-FF45-9FA7-CAE8C4288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7D306-3231-5D4F-A7EC-739DC85BF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FAF32-9C58-6F44-804F-6F2BEF56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E1A-A072-9F41-A2E1-46C0CE9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8EA3A-E387-8640-84FC-71CD7B8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0E4F-28B6-7646-AF50-6407C589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32BE9-81C7-AD43-B69E-BE0E14DE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0BA0-0EAC-9B48-8E8F-CF947E474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5733-0B8F-AE44-850E-C11BBC73B782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99A9-A47B-EC42-B916-0746580C4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E09A-4B79-6447-8C29-549ED07BB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D2AD-AF65-3E48-A08D-756621D06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Ideal MHD Ch.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05F8-5A8A-B54E-8ABD-0EC124AC1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Bartlett</a:t>
            </a:r>
          </a:p>
        </p:txBody>
      </p:sp>
    </p:spTree>
    <p:extLst>
      <p:ext uri="{BB962C8B-B14F-4D97-AF65-F5344CB8AC3E}">
        <p14:creationId xmlns:p14="http://schemas.microsoft.com/office/powerpoint/2010/main" val="184133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2917-B128-184C-8256-FA4D726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Global Conservation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061-FDDF-7C4E-9C5B-255FD38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conservation is achieved by integrating local conservation over the entirety of a volume and incorporating the correct boundary conditions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848A-E7E8-6C4F-B3DB-8D911825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3.4.1 Insulating Vacuum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CB4E-FD5B-CF4C-96A8-EEFF7748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center to the wall,</a:t>
            </a:r>
          </a:p>
        </p:txBody>
      </p:sp>
    </p:spTree>
    <p:extLst>
      <p:ext uri="{BB962C8B-B14F-4D97-AF65-F5344CB8AC3E}">
        <p14:creationId xmlns:p14="http://schemas.microsoft.com/office/powerpoint/2010/main" val="190227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8C93-123A-3440-A014-F39978A7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3.4.2 Insulating Vacuum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88E9-456C-AC4F-87CA-0667EDFD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now include magnetic field energy in the vacuum.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8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76B6-E639-2147-95F7-0235FB7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3.4.3 Plasma Surrounded by External Coils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2AA8-CC37-B349-9AB8-B574126A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total energy is equal to power pass through currents.</a:t>
            </a:r>
          </a:p>
          <a:p>
            <a:r>
              <a:rPr lang="en-US" dirty="0"/>
              <a:t>Contemplation on superconducting materials – kind of crazy. </a:t>
            </a:r>
          </a:p>
        </p:txBody>
      </p:sp>
    </p:spTree>
    <p:extLst>
      <p:ext uri="{BB962C8B-B14F-4D97-AF65-F5344CB8AC3E}">
        <p14:creationId xmlns:p14="http://schemas.microsoft.com/office/powerpoint/2010/main" val="193804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590A-2AEC-D748-AD01-694EF2DD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3.5 Conservation of Flux: the “Frozen-in Field Line” Concept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437B-0F10-E940-8F8B-996D7513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magnetic flux of an arbitrary surface inside of the plasma remains constant</a:t>
            </a:r>
          </a:p>
          <a:p>
            <a:r>
              <a:rPr lang="en-US" dirty="0"/>
              <a:t>A necessary result of zero resistance</a:t>
            </a:r>
          </a:p>
          <a:p>
            <a:r>
              <a:rPr lang="en-US" dirty="0"/>
              <a:t>Resistivity leads to magnetic reconnection but on slightly longer time scales</a:t>
            </a:r>
          </a:p>
        </p:txBody>
      </p:sp>
    </p:spTree>
    <p:extLst>
      <p:ext uri="{BB962C8B-B14F-4D97-AF65-F5344CB8AC3E}">
        <p14:creationId xmlns:p14="http://schemas.microsoft.com/office/powerpoint/2010/main" val="363112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BAB3-89C7-C445-93A5-AB02B541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8560-2DA8-F940-A6CC-EF6C93F1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Mass, momentum, and energy is conserved locally and globally in the Ideal MHD model.</a:t>
            </a:r>
          </a:p>
        </p:txBody>
      </p:sp>
    </p:spTree>
    <p:extLst>
      <p:ext uri="{BB962C8B-B14F-4D97-AF65-F5344CB8AC3E}">
        <p14:creationId xmlns:p14="http://schemas.microsoft.com/office/powerpoint/2010/main" val="232329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5AB-3315-B94B-84A7-0F7A8770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3 General Properties of Ideal MHD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E1FC0-A765-3C4B-92A8-C7D6DDB32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0987-C9E6-5F4D-BDFB-753BDD06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C6CC-9F9E-484A-BE4B-ADA2F0E1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will introduce conservation laws </a:t>
            </a:r>
          </a:p>
          <a:p>
            <a:r>
              <a:rPr lang="en-US" dirty="0"/>
              <a:t>There are three boundary conditions (wall, vac-wall, coils/no wall)</a:t>
            </a:r>
          </a:p>
          <a:p>
            <a:r>
              <a:rPr lang="en-US" dirty="0"/>
              <a:t>Ideal MHD conserves mass, momentum, and energy both globally and locally</a:t>
            </a:r>
          </a:p>
          <a:p>
            <a:r>
              <a:rPr lang="en-US" dirty="0"/>
              <a:t>The chapter also discusses the “frozen-in flux”</a:t>
            </a:r>
          </a:p>
        </p:txBody>
      </p:sp>
    </p:spTree>
    <p:extLst>
      <p:ext uri="{BB962C8B-B14F-4D97-AF65-F5344CB8AC3E}">
        <p14:creationId xmlns:p14="http://schemas.microsoft.com/office/powerpoint/2010/main" val="27584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7EDA-4D38-EA4B-BBB3-D17F6280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Boundary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FAAE-C66B-F04F-BAF5-ECE0FD61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Ideal MHD equations need boundary conditions</a:t>
            </a:r>
          </a:p>
        </p:txBody>
      </p:sp>
    </p:spTree>
    <p:extLst>
      <p:ext uri="{BB962C8B-B14F-4D97-AF65-F5344CB8AC3E}">
        <p14:creationId xmlns:p14="http://schemas.microsoft.com/office/powerpoint/2010/main" val="9708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076-4A27-0F47-8C00-49B8F4EC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3.2.1 The Perfectly Conducting Wall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CCA02-5A1F-6E4A-9794-F7B363494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Plasma is bound at the edge by a perfectly conducting wall of shape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lang="en-US" dirty="0"/>
                  <a:t>at wall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Ohm’s law, the normal component of the velocity also goes to zero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CCA02-5A1F-6E4A-9794-F7B363494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8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3343-7010-0C47-B054-A4A970C4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 Insulating Vacuum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DC0FC-12D2-7948-A37E-360169067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More realistic to have a vacuum region between plasma and wall</a:t>
                </a:r>
              </a:p>
              <a:p>
                <a:r>
                  <a:rPr lang="en-US" dirty="0"/>
                  <a:t>We now have two boundary regions</a:t>
                </a:r>
              </a:p>
              <a:p>
                <a:r>
                  <a:rPr lang="en-US" dirty="0"/>
                  <a:t>Plasma is governed my MHD equations and the vacuum has: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Plasma boundary is now aloud to move</a:t>
                </a:r>
              </a:p>
              <a:p>
                <a:r>
                  <a:rPr lang="en-US" dirty="0"/>
                  <a:t>Could someone expand upon jump conditions and vacuum variables?</a:t>
                </a:r>
              </a:p>
              <a:p>
                <a:r>
                  <a:rPr lang="en-US" dirty="0"/>
                  <a:t>Plasma surface should be treated as an unknown variable in this problem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DC0FC-12D2-7948-A37E-360169067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9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7128-37CD-5041-AD92-830F5CB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3.2.3 Plasma Surrounded by External Coils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56CB-449E-744D-B8BB-6B33D730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wall now, B field is combination of coils and plasma</a:t>
            </a:r>
          </a:p>
          <a:p>
            <a:r>
              <a:rPr lang="en-US" dirty="0"/>
              <a:t>We have conditions at infinity, B-field dies there.</a:t>
            </a:r>
          </a:p>
          <a:p>
            <a:r>
              <a:rPr lang="en-US" dirty="0"/>
              <a:t>Numerical calculation required for experimental comparison</a:t>
            </a:r>
          </a:p>
        </p:txBody>
      </p:sp>
    </p:spTree>
    <p:extLst>
      <p:ext uri="{BB962C8B-B14F-4D97-AF65-F5344CB8AC3E}">
        <p14:creationId xmlns:p14="http://schemas.microsoft.com/office/powerpoint/2010/main" val="44405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D470-F415-2A4F-A0D6-1D8F3911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Further Boundary Condition Considerations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20D5AC7-FF8B-AE4B-936E-237FFB4D5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105" y="1926336"/>
            <a:ext cx="4595351" cy="4761566"/>
          </a:xfrm>
        </p:spPr>
      </p:pic>
    </p:spTree>
    <p:extLst>
      <p:ext uri="{BB962C8B-B14F-4D97-AF65-F5344CB8AC3E}">
        <p14:creationId xmlns:p14="http://schemas.microsoft.com/office/powerpoint/2010/main" val="224830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FA30-8F29-BE4F-8296-3D74AC90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Local Conservation Relations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13C7-D029-7042-B372-DAFD9404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kinetic maxwell relation is conservative, but is Ideal MHD after so many assumptions?</a:t>
            </a:r>
          </a:p>
          <a:p>
            <a:r>
              <a:rPr lang="en-US" dirty="0"/>
              <a:t>Mass – yes</a:t>
            </a:r>
          </a:p>
          <a:p>
            <a:r>
              <a:rPr lang="en-US" dirty="0"/>
              <a:t>Momentum - yes – perp/parr pressure is interesting</a:t>
            </a:r>
          </a:p>
          <a:p>
            <a:r>
              <a:rPr lang="en-US" dirty="0"/>
              <a:t>Energy - yes</a:t>
            </a:r>
          </a:p>
        </p:txBody>
      </p:sp>
    </p:spTree>
    <p:extLst>
      <p:ext uri="{BB962C8B-B14F-4D97-AF65-F5344CB8AC3E}">
        <p14:creationId xmlns:p14="http://schemas.microsoft.com/office/powerpoint/2010/main" val="249508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406</Words>
  <Application>Microsoft Macintosh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Ideal MHD Ch. 3</vt:lpstr>
      <vt:lpstr>Ch. 3 General Properties of Ideal MHD </vt:lpstr>
      <vt:lpstr>3.1 Introduction</vt:lpstr>
      <vt:lpstr>3.2 Boundary Conditions</vt:lpstr>
      <vt:lpstr>3.2.1 The Perfectly Conducting Wall</vt:lpstr>
      <vt:lpstr>3.2.2 Insulating Vacuum Region</vt:lpstr>
      <vt:lpstr>3.2.3 Plasma Surrounded by External Coils</vt:lpstr>
      <vt:lpstr>Discussion on Further Boundary Condition Considerations</vt:lpstr>
      <vt:lpstr>3.3 Local Conservation Relations </vt:lpstr>
      <vt:lpstr>3.4 Global Conservation Laws</vt:lpstr>
      <vt:lpstr>3.4.1 Insulating Vacuum Region</vt:lpstr>
      <vt:lpstr>3.4.2 Insulating Vacuum Region</vt:lpstr>
      <vt:lpstr>3.4.3 Plasma Surrounded by External Coils</vt:lpstr>
      <vt:lpstr>3.5 Conservation of Flux: the “Frozen-in Field Line” Concept </vt:lpstr>
      <vt:lpstr>3.6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MHD Ch. 3</dc:title>
  <dc:creator>Nathan Bartlett</dc:creator>
  <cp:lastModifiedBy>Nathan Bartlett</cp:lastModifiedBy>
  <cp:revision>9</cp:revision>
  <dcterms:created xsi:type="dcterms:W3CDTF">2021-01-01T17:05:49Z</dcterms:created>
  <dcterms:modified xsi:type="dcterms:W3CDTF">2021-01-04T17:13:51Z</dcterms:modified>
</cp:coreProperties>
</file>