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9Fje3aWJk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F26-5F7F-DD43-A17D-D5D661E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6.6.2 Examples: TFTR and 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560D-2863-0E47-932C-8FF8C708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shifted magnetic axis location is achieved</a:t>
            </a:r>
          </a:p>
        </p:txBody>
      </p:sp>
    </p:spTree>
    <p:extLst>
      <p:ext uri="{BB962C8B-B14F-4D97-AF65-F5344CB8AC3E}">
        <p14:creationId xmlns:p14="http://schemas.microsoft.com/office/powerpoint/2010/main" val="36567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113-BB91-BD46-AF09-32DFC6C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6.6.3 Example: The Spherical Tokamak (ST)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C323-87CA-954B-951E-CF965050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Spherical tokamaks are desirable because beta scales with the aspect ratio</a:t>
            </a:r>
          </a:p>
          <a:p>
            <a:r>
              <a:rPr lang="en-US" dirty="0"/>
              <a:t>Better as a volumetric neutron source</a:t>
            </a:r>
          </a:p>
          <a:p>
            <a:r>
              <a:rPr lang="en-US" dirty="0"/>
              <a:t>MAST is discussed</a:t>
            </a:r>
          </a:p>
        </p:txBody>
      </p:sp>
      <p:pic>
        <p:nvPicPr>
          <p:cNvPr id="4" name="Online Media 3" descr="Mega Amp Spherical Tokamak (MAST) Upgrade first plasma in slow motion">
            <a:hlinkClick r:id="" action="ppaction://media"/>
            <a:extLst>
              <a:ext uri="{FF2B5EF4-FFF2-40B4-BE49-F238E27FC236}">
                <a16:creationId xmlns:a16="http://schemas.microsoft.com/office/drawing/2014/main" id="{18E38325-3F4E-E948-903D-32643BC6CB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59286" y="3531331"/>
            <a:ext cx="4682535" cy="26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388-55BF-7242-AE1B-5B6C8913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6.6.4 The Equilibrium Beta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4BAB-310A-2742-A484-C7BEB15B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good job… I skimmed</a:t>
            </a:r>
          </a:p>
        </p:txBody>
      </p:sp>
    </p:spTree>
    <p:extLst>
      <p:ext uri="{BB962C8B-B14F-4D97-AF65-F5344CB8AC3E}">
        <p14:creationId xmlns:p14="http://schemas.microsoft.com/office/powerpoint/2010/main" val="283464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D107-3C49-E944-B48F-BC4F3748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6.6.5 Up-Down Asymmetric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6692-46DD-7646-BCF4-67ABE037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null divertor</a:t>
            </a:r>
          </a:p>
          <a:p>
            <a:r>
              <a:rPr lang="en-US" dirty="0"/>
              <a:t>Add new boundary description basically</a:t>
            </a:r>
          </a:p>
          <a:p>
            <a:r>
              <a:rPr lang="en-US" dirty="0"/>
              <a:t>X-point for example</a:t>
            </a:r>
          </a:p>
        </p:txBody>
      </p:sp>
    </p:spTree>
    <p:extLst>
      <p:ext uri="{BB962C8B-B14F-4D97-AF65-F5344CB8AC3E}">
        <p14:creationId xmlns:p14="http://schemas.microsoft.com/office/powerpoint/2010/main" val="27330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48B3-260B-A24F-8560-2BF113F2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6.6.6 Example: 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1271-8595-5840-883D-1A351351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 discussed</a:t>
            </a:r>
          </a:p>
        </p:txBody>
      </p:sp>
    </p:spTree>
    <p:extLst>
      <p:ext uri="{BB962C8B-B14F-4D97-AF65-F5344CB8AC3E}">
        <p14:creationId xmlns:p14="http://schemas.microsoft.com/office/powerpoint/2010/main" val="992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6228-F91F-1A4F-8DA2-1CE7A43E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6.6.7 Example: NSTX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15C6-BE6A-5748-9865-7398ECF4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35DC-8314-3740-8948-FED0365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6.6.8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2303-1FF4-114A-B647-6FED3A00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D1E6-4F85-B449-AA16-3C095333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The Helical Grad-</a:t>
            </a:r>
            <a:r>
              <a:rPr lang="en-US" dirty="0" err="1"/>
              <a:t>Shafranov</a:t>
            </a:r>
            <a:r>
              <a:rPr lang="en-US" dirty="0"/>
              <a:t> Equation (The Strait Stellarator)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549B7-A69B-734A-8549-714F188FE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stick to 2D, so the stellarator becomes long and strait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h𝑧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549B7-A69B-734A-8549-714F188FE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8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0F5-F4CA-C847-B0A3-65EC1E88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7A15-27CB-DE40-ABDE-722A0FB0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many different 2D-symmetric fusion devices are quickly gone over again. </a:t>
            </a:r>
          </a:p>
        </p:txBody>
      </p:sp>
    </p:spTree>
    <p:extLst>
      <p:ext uri="{BB962C8B-B14F-4D97-AF65-F5344CB8AC3E}">
        <p14:creationId xmlns:p14="http://schemas.microsoft.com/office/powerpoint/2010/main" val="39409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6 Equilibrium: Two-Dimensional 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now is to balance both radial pressure forces as well as balance against curvature effects. </a:t>
            </a:r>
          </a:p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will help us describe:</a:t>
            </a:r>
          </a:p>
          <a:p>
            <a:pPr lvl="1"/>
            <a:r>
              <a:rPr lang="en-US" dirty="0"/>
              <a:t>Field Reveres Configuration</a:t>
            </a:r>
          </a:p>
          <a:p>
            <a:pPr lvl="1"/>
            <a:r>
              <a:rPr lang="en-US" dirty="0"/>
              <a:t>Tokamak/ spherical tokamak</a:t>
            </a:r>
          </a:p>
          <a:p>
            <a:pPr lvl="1"/>
            <a:r>
              <a:rPr lang="en-US" dirty="0"/>
              <a:t>Levitated-</a:t>
            </a:r>
            <a:r>
              <a:rPr lang="en-US" dirty="0" err="1"/>
              <a:t>Dypole</a:t>
            </a:r>
            <a:endParaRPr lang="en-US" dirty="0"/>
          </a:p>
          <a:p>
            <a:pPr lvl="1"/>
            <a:r>
              <a:rPr lang="en-US" dirty="0"/>
              <a:t>RFP</a:t>
            </a:r>
          </a:p>
          <a:p>
            <a:pPr lvl="1"/>
            <a:r>
              <a:rPr lang="en-US" dirty="0" err="1"/>
              <a:t>Spheromaks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7EDA-4D38-EA4B-BBB3-D17F628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Derivation of the 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Grad dot B = 0</a:t>
                </a:r>
              </a:p>
              <a:p>
                <a:r>
                  <a:rPr lang="en-US" dirty="0"/>
                  <a:t>Stream function/ flux surfaces are introduced</a:t>
                </a:r>
              </a:p>
              <a:p>
                <a:r>
                  <a:rPr lang="en-US" b="0" dirty="0"/>
                  <a:t>Ampere’s La</a:t>
                </a:r>
                <a:r>
                  <a:rPr lang="en-US" dirty="0"/>
                  <a:t>w</a:t>
                </a:r>
              </a:p>
              <a:p>
                <a:r>
                  <a:rPr lang="en-US" b="0" dirty="0"/>
                  <a:t>Mome</a:t>
                </a:r>
                <a:r>
                  <a:rPr lang="en-US" dirty="0"/>
                  <a:t>ntum Equation</a:t>
                </a:r>
              </a:p>
              <a:p>
                <a:r>
                  <a:rPr lang="en-US" b="0" dirty="0"/>
                  <a:t>We are left with two free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Plasma Parameters and Figures of Merit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Flux Coordinates</a:t>
                </a:r>
              </a:p>
              <a:p>
                <a:r>
                  <a:rPr lang="en-US" dirty="0"/>
                  <a:t>Volume of a Flux Surface</a:t>
                </a:r>
              </a:p>
              <a:p>
                <a:r>
                  <a:rPr lang="en-US" dirty="0"/>
                  <a:t>The Plasma Beta</a:t>
                </a:r>
              </a:p>
              <a:p>
                <a:r>
                  <a:rPr lang="en-US" dirty="0"/>
                  <a:t>The Kink Safety Factor</a:t>
                </a:r>
              </a:p>
              <a:p>
                <a:r>
                  <a:rPr lang="en-US" dirty="0"/>
                  <a:t>Rotational Transform and the MHD Safety Factor</a:t>
                </a:r>
              </a:p>
              <a:p>
                <a:r>
                  <a:rPr lang="en-US" dirty="0"/>
                  <a:t>Alternative Choices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73343-7010-0C47-B054-A4A970C40A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6.4 Analytic Solution 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B73343-7010-0C47-B054-A4A970C40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Screw Pinch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Curvature effects, vertical field to position magnetic axis between limiters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B7128-37CD-5041-AD92-830F5CBB0D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6.5 Analytic Solution in the limit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B7128-37CD-5041-AD92-830F5CBB0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pick good free functions and do lots of math.</a:t>
            </a:r>
          </a:p>
          <a:p>
            <a:r>
              <a:rPr lang="en-US" dirty="0"/>
              <a:t>Use circular cross sections</a:t>
            </a:r>
          </a:p>
          <a:p>
            <a:r>
              <a:rPr lang="en-US" dirty="0"/>
              <a:t>Quickly get into numerical territory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2381-6FCE-534B-9EBB-1C1648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 Exact Solutions to the Grad-</a:t>
            </a:r>
            <a:r>
              <a:rPr lang="en-US" dirty="0" err="1"/>
              <a:t>Shafranov</a:t>
            </a:r>
            <a:r>
              <a:rPr lang="en-US" dirty="0"/>
              <a:t>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7692-03F0-834F-B743-6BE364DD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tokamaks, and especially spherical tokamaks, do not satisfy the Taylor expansion criteria</a:t>
            </a:r>
          </a:p>
          <a:p>
            <a:r>
              <a:rPr lang="en-US" dirty="0"/>
              <a:t>Numerical solutions exist to compare to experiments, but we lose the scaling properties</a:t>
            </a:r>
          </a:p>
          <a:p>
            <a:r>
              <a:rPr lang="en-US" dirty="0"/>
              <a:t>Therefore, we want to solve exactly, analytically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8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63A-E0C4-4C49-A46F-0A3A9FCE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6.6.1 Mathematical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E018-BB47-D444-A3C2-24875D2F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constant-first-derivative functions for our free functions (</a:t>
            </a:r>
            <a:r>
              <a:rPr lang="en-US" dirty="0" err="1"/>
              <a:t>Solov’ev</a:t>
            </a:r>
            <a:r>
              <a:rPr lang="en-US" dirty="0"/>
              <a:t> profiles)</a:t>
            </a:r>
          </a:p>
          <a:p>
            <a:r>
              <a:rPr lang="en-US" dirty="0"/>
              <a:t>The steps are roughly summarized as</a:t>
            </a:r>
          </a:p>
          <a:p>
            <a:pPr lvl="1"/>
            <a:r>
              <a:rPr lang="en-US" dirty="0"/>
              <a:t>Choose a good set of basis function</a:t>
            </a:r>
          </a:p>
          <a:p>
            <a:pPr lvl="1"/>
            <a:r>
              <a:rPr lang="en-US" dirty="0"/>
              <a:t>Pick the right number of terms to constitute a finite sum</a:t>
            </a:r>
          </a:p>
          <a:p>
            <a:pPr lvl="1"/>
            <a:r>
              <a:rPr lang="en-US" dirty="0"/>
              <a:t>Pick the right set of matching constraints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416</Words>
  <Application>Microsoft Macintosh PowerPoint</Application>
  <PresentationFormat>Widescreen</PresentationFormat>
  <Paragraphs>65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Ideal MHD Ch. 6</vt:lpstr>
      <vt:lpstr>Ch. 6 Equilibrium: Two-Dimensional  Configurations</vt:lpstr>
      <vt:lpstr>6.1 Introduction</vt:lpstr>
      <vt:lpstr>6.2 Derivation of the Grad-Shafranov Equation</vt:lpstr>
      <vt:lpstr>6.3 Plasma Parameters and Figures of Merit</vt:lpstr>
      <vt:lpstr>6.4 Analytic Solution in the limit ϵ≪1 and β~1</vt:lpstr>
      <vt:lpstr>6.5 Analytic Solution in the limit ϵ≪1 and β~1/ϵ  </vt:lpstr>
      <vt:lpstr>6.6 Exact Solutions to the Grad-Shafranov Equation </vt:lpstr>
      <vt:lpstr>6.6.1 Mathematical Formulation</vt:lpstr>
      <vt:lpstr>6.6.2 Examples: TFTR and JET</vt:lpstr>
      <vt:lpstr>6.6.3 Example: The Spherical Tokamak (ST)</vt:lpstr>
      <vt:lpstr>6.6.4 The Equilibrium Beta Limit</vt:lpstr>
      <vt:lpstr>6.6.5 Up-Down Asymmetric Solution</vt:lpstr>
      <vt:lpstr>6.6.6 Example: ITER</vt:lpstr>
      <vt:lpstr>6.6.7 Example: NSTX</vt:lpstr>
      <vt:lpstr>6.6.8 Summary</vt:lpstr>
      <vt:lpstr>6.7 The Helical Grad-Shafranov Equation (The Strait Stellarator)</vt:lpstr>
      <vt:lpstr>6.8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26</cp:revision>
  <dcterms:created xsi:type="dcterms:W3CDTF">2021-01-01T17:05:49Z</dcterms:created>
  <dcterms:modified xsi:type="dcterms:W3CDTF">2021-02-07T18:36:41Z</dcterms:modified>
</cp:coreProperties>
</file>