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9C84-4C79-504D-88BD-5C9A9EA81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7E04-2E6F-3644-8CF6-32AF6113D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E078-E142-3F49-8766-91B64DE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5456-6CC9-C04F-BC2D-B21DC6E8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6BDE-FE5D-D244-A0E4-123BF5E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DEC6-598B-0543-A4DF-24C8A407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1961-E1F0-2844-A9DB-1C847EBB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5FB-447F-8B45-AFAF-E0E3A089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ECCA-0574-824F-ABD7-00357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3F7-1C51-DD47-9392-4C1CECC1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04565-B4DD-0048-8D90-D0DCC325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BC92C-A0F4-D945-8729-B87CB10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C451-228E-964F-B310-3737780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706-CB21-064C-AE2C-96C6A00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89C-89A2-3746-8B1A-D4375B45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352B-0FEE-9A4F-B93C-39F4C8A3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B09D-CA25-5D45-B982-BB2907F4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A584-7FF8-5C44-995A-861C5D5A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2B1-6D5A-6444-A330-8C05184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5023-2CF8-D043-AE56-EAA954DE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BD2-7E4A-8B42-9547-EB6D121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F9E1-7E32-7F41-87CD-9AD0E418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DBDF-698D-3447-97AE-4B4A231F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8870-6F82-5245-8FF9-9810CC2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E52A-DBBA-9D44-BF91-FC4B28C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4B15-B749-4C47-9E03-E6C71916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976F-A3F5-7E47-B4C9-413EEF3F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7092D-5500-5942-B7D3-F9255E1F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BC7B1-F836-5545-BC80-84C0138C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2D39-2589-564D-A7EA-E43A0C71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1F626-88B5-3F42-98F6-D8F44CF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78FC-B5CC-B545-9B04-11C23E9E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E74E-F631-F74C-AC24-E1D78ED6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69F3-D89A-5743-B2FF-E4C7111E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293D1-EB37-FD46-B568-D7C8AF80E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57B41-1A2E-124D-A744-816AEAF4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27FE-1B98-0E4A-94C9-6BA04E4A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A679E-7789-204D-A6FB-302FC26F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616EC-636F-6E4C-926A-BA6AB68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67DF-BEFE-314D-9D23-C7199173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73D1-AE7C-4D44-BC38-7CFE3AFB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54F5B-EF56-3E44-B7E3-E6135A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A9E45-244C-6F43-BA09-07B0FF3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870E8-0903-F44F-88A1-24AAE20A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EDCB1-06E3-9A4D-AA63-7CEA608E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F6BD-5EBE-1D46-B6C1-4FBF05E9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61C6-C6AC-9A43-8473-1EFFFADA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8CCB-5F51-A54A-A6AC-51BD3B81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FA1EB-17BA-8D4A-BF58-8F6394E4E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1F2D-E6D7-7241-AA0E-76423B21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6446-F55D-DA4B-BB9C-92CDABD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ED92-6EC3-DD4B-B394-A5BF536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CCC-B84E-7B4B-B350-E235D287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B15C6-1AB3-FF45-9FA7-CAE8C42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7D306-3231-5D4F-A7EC-739DC85BF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AF32-9C58-6F44-804F-6F2BEF56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E1A-A072-9F41-A2E1-46C0CE9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EA3A-E387-8640-84FC-71CD7B8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0E4F-28B6-7646-AF50-6407C58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2BE9-81C7-AD43-B69E-BE0E14DE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0BA0-0EAC-9B48-8E8F-CF947E474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733-0B8F-AE44-850E-C11BBC73B782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99A9-A47B-EC42-B916-0746580C4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3E09A-4B79-6447-8C29-549ED07BB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B94-8AF2-3343-B3BE-EA09433BE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2AD-AF65-3E48-A08D-756621D06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Ideal MHD Ch.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05F8-5A8A-B54E-8ABD-0EC124AC1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Bartlett</a:t>
            </a:r>
          </a:p>
        </p:txBody>
      </p:sp>
    </p:spTree>
    <p:extLst>
      <p:ext uri="{BB962C8B-B14F-4D97-AF65-F5344CB8AC3E}">
        <p14:creationId xmlns:p14="http://schemas.microsoft.com/office/powerpoint/2010/main" val="18413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D37F-6BDF-5D41-ACE3-CC95E5F9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7.8 Modern Stellarators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FF1D-8C1B-EE4F-8905-130B809F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LHD</a:t>
            </a:r>
          </a:p>
          <a:p>
            <a:r>
              <a:rPr lang="en-US" dirty="0"/>
              <a:t>W7-X</a:t>
            </a:r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Permanent Magnets?</a:t>
            </a:r>
          </a:p>
          <a:p>
            <a:pPr lvl="1"/>
            <a:r>
              <a:rPr lang="en-US" dirty="0"/>
              <a:t>CFQS</a:t>
            </a:r>
          </a:p>
        </p:txBody>
      </p:sp>
    </p:spTree>
    <p:extLst>
      <p:ext uri="{BB962C8B-B14F-4D97-AF65-F5344CB8AC3E}">
        <p14:creationId xmlns:p14="http://schemas.microsoft.com/office/powerpoint/2010/main" val="29716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3DC1-A620-BC4A-A1C8-6DCF488F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7.9 Overall Stellarators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CC2A-A500-8D4D-AD6B-70618F36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5AB-3315-B94B-84A7-0F7A8770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Ch. 7 Equilibrium: Three-Dimensional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1FC0-A765-3C4B-92A8-C7D6DDB3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0987-C9E6-5F4D-BDFB-753BDD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C6CC-9F9E-484A-BE4B-ADA2F0E1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Want…</a:t>
            </a:r>
          </a:p>
          <a:p>
            <a:r>
              <a:rPr lang="en-US" dirty="0"/>
              <a:t>We are limited in our ability to drive the toroidal current</a:t>
            </a:r>
          </a:p>
          <a:p>
            <a:pPr lvl="1"/>
            <a:r>
              <a:rPr lang="en-US" dirty="0"/>
              <a:t>Central solenoid</a:t>
            </a:r>
          </a:p>
          <a:p>
            <a:pPr lvl="1"/>
            <a:r>
              <a:rPr lang="en-US" dirty="0"/>
              <a:t>NBI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This motivated a 3-D equilibrium</a:t>
            </a:r>
          </a:p>
          <a:p>
            <a:r>
              <a:rPr lang="en-US" dirty="0"/>
              <a:t>Inherently steady state</a:t>
            </a:r>
          </a:p>
          <a:p>
            <a:r>
              <a:rPr lang="en-US" dirty="0"/>
              <a:t>No current induced disruptions</a:t>
            </a:r>
          </a:p>
          <a:p>
            <a:r>
              <a:rPr lang="en-US" dirty="0"/>
              <a:t>Vacuum field is more independent from the plasma in a sense</a:t>
            </a:r>
          </a:p>
          <a:p>
            <a:pPr lvl="1"/>
            <a:r>
              <a:rPr lang="en-US" dirty="0"/>
              <a:t>But not really (Auburn/PPPL) 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Harder to Engineer</a:t>
            </a:r>
          </a:p>
          <a:p>
            <a:pPr lvl="1"/>
            <a:r>
              <a:rPr lang="en-US" dirty="0"/>
              <a:t>Bad transport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7.2 The High-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Stellarator Expansion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287EDA-4D38-EA4B-BBB3-D17F62802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We want to bridge the gab of old analytic models and modern numerical calculation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AFAAE-C66B-F04F-BAF5-ECE0FD613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8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B26076-4A27-0F47-8C00-49B8F4EC5B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7.3 Relations of the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Stellarator Expansion to Other Models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B26076-4A27-0F47-8C00-49B8F4EC5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CA02-5A1F-6E4A-9794-F7B36349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 Reduce into the high beta tokamak and the </a:t>
            </a:r>
            <a:r>
              <a:rPr lang="en-US" dirty="0" err="1"/>
              <a:t>stait</a:t>
            </a:r>
            <a:r>
              <a:rPr lang="en-US" dirty="0"/>
              <a:t> stellarator at the correct limits.</a:t>
            </a:r>
          </a:p>
        </p:txBody>
      </p:sp>
    </p:spTree>
    <p:extLst>
      <p:ext uri="{BB962C8B-B14F-4D97-AF65-F5344CB8AC3E}">
        <p14:creationId xmlns:p14="http://schemas.microsoft.com/office/powerpoint/2010/main" val="18448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3343-7010-0C47-B054-A4A970C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The Green-Johnson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C0FC-12D2-7948-A37E-3601690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the early model ~1961 noted in the intro of the chapter</a:t>
            </a:r>
          </a:p>
          <a:p>
            <a:r>
              <a:rPr lang="en-US" dirty="0"/>
              <a:t>See Appendix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128-37CD-5041-AD92-830F5CBB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 Vacuum Flux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6CB-449E-744D-B8BB-6B33D730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analytic standalone harmonic solutions l=1, l= 2, etc.</a:t>
            </a:r>
          </a:p>
          <a:p>
            <a:r>
              <a:rPr lang="en-US" dirty="0"/>
              <a:t>When we need to combine though, we must go numerical.  </a:t>
            </a:r>
          </a:p>
        </p:txBody>
      </p:sp>
    </p:spTree>
    <p:extLst>
      <p:ext uri="{BB962C8B-B14F-4D97-AF65-F5344CB8AC3E}">
        <p14:creationId xmlns:p14="http://schemas.microsoft.com/office/powerpoint/2010/main" val="44405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D470-F415-2A4F-A0D6-1D8F3911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7.6 Effects of Finite 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Toroidal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shift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calculation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Pressure gradient driven current </a:t>
                </a:r>
              </a:p>
              <a:p>
                <a:r>
                  <a:rPr lang="en-US" dirty="0"/>
                  <a:t>Change in vertical field is now needed to shift plasma inwards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B56D5D-144F-154B-83E1-41D993188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0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02C-5A37-6640-B422-73BFD785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7.7 Neoclassical Transport in Stellarators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3097-83BB-AE46-AC83-AA08D8C3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of collisional transports is given</a:t>
            </a:r>
          </a:p>
          <a:p>
            <a:r>
              <a:rPr lang="en-US" dirty="0"/>
              <a:t>Banana Orbits lead to high collision frequency and step size</a:t>
            </a:r>
          </a:p>
          <a:p>
            <a:r>
              <a:rPr lang="en-US" dirty="0"/>
              <a:t>Helical modulation of field leads to lots of trapped particle orbits compared to tokamaks</a:t>
            </a:r>
          </a:p>
          <a:p>
            <a:r>
              <a:rPr lang="en-US" dirty="0"/>
              <a:t>There are different philosophies driving stellarator optimization</a:t>
            </a:r>
          </a:p>
          <a:p>
            <a:r>
              <a:rPr lang="en-US" dirty="0"/>
              <a:t>Isodynamic- Design against net current</a:t>
            </a:r>
          </a:p>
          <a:p>
            <a:r>
              <a:rPr lang="en-US" dirty="0"/>
              <a:t>Symmetric – Design for flow shear and reduce micro-turbulence</a:t>
            </a:r>
          </a:p>
          <a:p>
            <a:r>
              <a:rPr lang="en-US" dirty="0"/>
              <a:t>Quasi-</a:t>
            </a:r>
            <a:r>
              <a:rPr lang="en-US" dirty="0" err="1"/>
              <a:t>axisymetric</a:t>
            </a:r>
            <a:endParaRPr lang="en-US" dirty="0"/>
          </a:p>
          <a:p>
            <a:r>
              <a:rPr lang="en-US" dirty="0"/>
              <a:t>Boozer Coordinates introduced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288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Ideal MHD Ch. 7</vt:lpstr>
      <vt:lpstr>Ch. 7 Equilibrium: Three-Dimensional Configurations</vt:lpstr>
      <vt:lpstr>7.1 Introduction</vt:lpstr>
      <vt:lpstr>7.2 The High-β Stellarator Expansion</vt:lpstr>
      <vt:lpstr>7.3 Relations of the high β Stellarator Expansion to Other Models</vt:lpstr>
      <vt:lpstr>7.4 The Green-Johnson Limit</vt:lpstr>
      <vt:lpstr>7.5 Vacuum Flux Surfaces</vt:lpstr>
      <vt:lpstr>7.6 Effects of Finite Beta</vt:lpstr>
      <vt:lpstr>7.7 Neoclassical Transport in Stellarators</vt:lpstr>
      <vt:lpstr>7.8 Modern Stellarators</vt:lpstr>
      <vt:lpstr>7.9 Overall Stellarators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MHD Ch. 3</dc:title>
  <dc:creator>Nathan Bartlett</dc:creator>
  <cp:lastModifiedBy>Nathan Bartlett</cp:lastModifiedBy>
  <cp:revision>23</cp:revision>
  <dcterms:created xsi:type="dcterms:W3CDTF">2021-01-01T17:05:49Z</dcterms:created>
  <dcterms:modified xsi:type="dcterms:W3CDTF">2021-02-21T19:14:21Z</dcterms:modified>
</cp:coreProperties>
</file>