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4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74" r:id="rId2"/>
    <p:sldId id="484" r:id="rId3"/>
    <p:sldId id="496" r:id="rId4"/>
    <p:sldId id="542" r:id="rId5"/>
    <p:sldId id="498" r:id="rId6"/>
    <p:sldId id="485" r:id="rId7"/>
    <p:sldId id="486" r:id="rId8"/>
    <p:sldId id="481" r:id="rId9"/>
    <p:sldId id="540" r:id="rId10"/>
    <p:sldId id="470" r:id="rId11"/>
    <p:sldId id="538" r:id="rId12"/>
    <p:sldId id="505" r:id="rId13"/>
    <p:sldId id="445" r:id="rId14"/>
    <p:sldId id="502" r:id="rId15"/>
    <p:sldId id="487" r:id="rId16"/>
    <p:sldId id="489" r:id="rId17"/>
    <p:sldId id="506" r:id="rId18"/>
    <p:sldId id="503" r:id="rId19"/>
    <p:sldId id="504" r:id="rId20"/>
    <p:sldId id="507" r:id="rId21"/>
    <p:sldId id="512" r:id="rId22"/>
    <p:sldId id="536" r:id="rId23"/>
    <p:sldId id="508" r:id="rId24"/>
    <p:sldId id="509" r:id="rId25"/>
    <p:sldId id="510" r:id="rId26"/>
    <p:sldId id="511" r:id="rId27"/>
    <p:sldId id="499" r:id="rId28"/>
    <p:sldId id="500" r:id="rId29"/>
    <p:sldId id="501" r:id="rId30"/>
    <p:sldId id="483" r:id="rId31"/>
    <p:sldId id="438" r:id="rId32"/>
    <p:sldId id="473" r:id="rId33"/>
    <p:sldId id="468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32" r:id="rId43"/>
    <p:sldId id="543" r:id="rId44"/>
    <p:sldId id="539" r:id="rId45"/>
    <p:sldId id="534" r:id="rId46"/>
    <p:sldId id="533" r:id="rId47"/>
    <p:sldId id="535" r:id="rId48"/>
    <p:sldId id="531" r:id="rId49"/>
    <p:sldId id="537" r:id="rId50"/>
    <p:sldId id="530" r:id="rId51"/>
    <p:sldId id="478" r:id="rId52"/>
  </p:sldIdLst>
  <p:sldSz cx="9144000" cy="6858000" type="screen4x3"/>
  <p:notesSz cx="7315200" cy="9601200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D30AA5"/>
    <a:srgbClr val="008657"/>
    <a:srgbClr val="002A7E"/>
    <a:srgbClr val="003192"/>
    <a:srgbClr val="FFE5E5"/>
    <a:srgbClr val="002776"/>
    <a:srgbClr val="0033CC"/>
    <a:srgbClr val="A2AB00"/>
    <a:srgbClr val="B0C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26" autoAdjust="0"/>
    <p:restoredTop sz="94563" autoAdjust="0"/>
  </p:normalViewPr>
  <p:slideViewPr>
    <p:cSldViewPr>
      <p:cViewPr varScale="1">
        <p:scale>
          <a:sx n="67" d="100"/>
          <a:sy n="67" d="100"/>
        </p:scale>
        <p:origin x="-2112" y="-102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notesViewPr>
    <p:cSldViewPr>
      <p:cViewPr varScale="1">
        <p:scale>
          <a:sx n="48" d="100"/>
          <a:sy n="48" d="100"/>
        </p:scale>
        <p:origin x="-2946" y="-114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440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4589463"/>
            <a:ext cx="5322887" cy="434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45" tIns="48662" rIns="95645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881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24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04875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57313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09750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80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0" y="6201688"/>
            <a:ext cx="9144000" cy="6563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5610225" y="0"/>
            <a:ext cx="26988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New_DOE_Logo_Color_042808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ORNL_managed b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pic>
        <p:nvPicPr>
          <p:cNvPr id="13" name="Picture 12" descr="template graphic_090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34314" y="1233948"/>
            <a:ext cx="4292392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85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75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2288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341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21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450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5360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10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950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126170"/>
            <a:ext cx="7772400" cy="381000"/>
          </a:xfrm>
        </p:spPr>
        <p:txBody>
          <a:bodyPr/>
          <a:lstStyle>
            <a:lvl1pPr algn="l">
              <a:defRPr sz="30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69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8971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4860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0678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85800"/>
            <a:ext cx="891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3829" y="76200"/>
            <a:ext cx="871793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 flipH="1">
            <a:off x="228600" y="6402858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900" b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Managed by UT-Battelle</a:t>
            </a:r>
            <a:b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for the U.S. Department of Energy</a:t>
            </a:r>
            <a:endParaRPr lang="en-US" sz="900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10" descr="ORNL emboss_2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56"/>
          <p:cNvSpPr txBox="1">
            <a:spLocks noChangeArrowheads="1"/>
          </p:cNvSpPr>
          <p:nvPr userDrawn="1"/>
        </p:nvSpPr>
        <p:spPr>
          <a:xfrm>
            <a:off x="3124200" y="6476464"/>
            <a:ext cx="2895600" cy="1825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TriBITS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657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9pPr>
    </p:titleStyle>
    <p:bodyStyle>
      <a:lvl1pPr marL="34290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 b="1">
          <a:solidFill>
            <a:srgbClr val="000000"/>
          </a:solidFill>
          <a:latin typeface="+mn-lt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400" b="1">
          <a:solidFill>
            <a:srgbClr val="000000"/>
          </a:solidFill>
          <a:latin typeface="+mn-lt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5pPr>
      <a:lvl6pPr marL="24003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6pPr>
      <a:lvl7pPr marL="28575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7pPr>
      <a:lvl8pPr marL="33147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8pPr>
      <a:lvl9pPr marL="37719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rtlettra@ornl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web.ornl.gov/~8v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ibits.org/doc/TribitsDevelopersGuid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hyperlink" Target="http://www.casl.gov/organization.shtml" TargetMode="External"/><Relationship Id="rId4" Type="http://schemas.openxmlformats.org/officeDocument/2006/relationships/image" Target="../media/image1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912" y="1536191"/>
            <a:ext cx="4750460" cy="828432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en-US" sz="2400" kern="120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Software Engineering Processes for the CASL Innovation Hub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4627" y="2468875"/>
            <a:ext cx="4839030" cy="3192156"/>
          </a:xfrm>
        </p:spPr>
        <p:txBody>
          <a:bodyPr wrap="square">
            <a:spAutoFit/>
          </a:bodyPr>
          <a:lstStyle/>
          <a:p>
            <a:pPr marL="171450" indent="0" algn="ctr">
              <a:buNone/>
            </a:pP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Roscoe A. </a:t>
            </a: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Bartlett, Ph.D.</a:t>
            </a:r>
          </a:p>
          <a:p>
            <a:pPr marL="171450" indent="0" algn="ctr">
              <a:buNone/>
            </a:pP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  <a:hlinkClick r:id="rId3"/>
              </a:rPr>
              <a:t>bartlettra@ornl.gov</a:t>
            </a:r>
            <a:endParaRPr lang="en-US" b="0" kern="1200" dirty="0" smtClean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pPr marL="171450" indent="0" algn="ctr">
              <a:buNone/>
            </a:pP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  <a:hlinkClick r:id="rId4"/>
              </a:rPr>
              <a:t>http</a:t>
            </a: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  <a:hlinkClick r:id="rId4"/>
              </a:rPr>
              <a:t>://web.ornl.gov/~8vt</a:t>
            </a: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  <a:hlinkClick r:id="rId4"/>
              </a:rPr>
              <a:t>/</a:t>
            </a: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/>
            </a:r>
            <a:b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</a:b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Computational </a:t>
            </a: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Engineering and </a:t>
            </a: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Energy Sciences </a:t>
            </a: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Group,</a:t>
            </a:r>
            <a:b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</a:b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Oak Ridge National </a:t>
            </a: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Laboratory</a:t>
            </a:r>
          </a:p>
          <a:p>
            <a:pPr marL="171450" indent="0" algn="ctr">
              <a:buNone/>
            </a:pPr>
            <a:endParaRPr lang="en-US" b="0" kern="1200" dirty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pPr marL="171450" indent="0" algn="ctr">
              <a:buNone/>
            </a:pPr>
            <a:r>
              <a:rPr lang="en-US" b="0" dirty="0" smtClean="0"/>
              <a:t>Center for Computing Research Seminar</a:t>
            </a:r>
          </a:p>
          <a:p>
            <a:pPr marL="171450" indent="0" algn="ctr">
              <a:buNone/>
            </a:pPr>
            <a:r>
              <a:rPr lang="en-US" b="0" dirty="0" smtClean="0"/>
              <a:t>Sandia National Laboratories</a:t>
            </a:r>
          </a:p>
          <a:p>
            <a:pPr marL="171450" indent="0" algn="ctr">
              <a:buNone/>
            </a:pPr>
            <a:r>
              <a:rPr lang="en-US" b="0" dirty="0" smtClean="0"/>
              <a:t>October 26, 2015</a:t>
            </a:r>
          </a:p>
        </p:txBody>
      </p:sp>
      <p:pic>
        <p:nvPicPr>
          <p:cNvPr id="1026" name="Picture 2" descr="CASL VRI Kanban Trac 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50" y="356600"/>
            <a:ext cx="3462595" cy="88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cid:image002.png@01D10B45.CB0E5C6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cid:image002.png@01D10B45.CB0E5C6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035">
        <p:dissolve/>
      </p:transition>
    </mc:Choice>
    <mc:Fallback xmlns="">
      <p:transition spd="slow" advTm="8035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7072196" y="2852925"/>
            <a:ext cx="203159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 dirty="0" smtClean="0">
                <a:solidFill>
                  <a:srgbClr val="000099"/>
                </a:solidFill>
              </a:rPr>
              <a:t>Packages</a:t>
            </a:r>
          </a:p>
          <a:p>
            <a:pPr algn="ctr"/>
            <a:r>
              <a:rPr lang="en-US" altLang="en-US" b="1" dirty="0" smtClean="0">
                <a:solidFill>
                  <a:srgbClr val="000099"/>
                </a:solidFill>
              </a:rPr>
              <a:t>+ Subpackages</a:t>
            </a:r>
          </a:p>
          <a:p>
            <a:pPr algn="ctr"/>
            <a:r>
              <a:rPr lang="en-US" altLang="en-US" b="1" dirty="0">
                <a:solidFill>
                  <a:srgbClr val="000099"/>
                </a:solidFill>
              </a:rPr>
              <a:t>=</a:t>
            </a:r>
            <a:endParaRPr lang="en-US" altLang="en-US" b="1" dirty="0" smtClean="0">
              <a:solidFill>
                <a:srgbClr val="000099"/>
              </a:solidFill>
            </a:endParaRPr>
          </a:p>
          <a:p>
            <a:pPr algn="ctr"/>
            <a:r>
              <a:rPr lang="en-US" altLang="en-US" b="1" dirty="0" smtClean="0">
                <a:solidFill>
                  <a:srgbClr val="000099"/>
                </a:solidFill>
              </a:rPr>
              <a:t>Software Engineering (SE) Packages</a:t>
            </a:r>
            <a:endParaRPr lang="en-US" altLang="en-US" b="1" dirty="0">
              <a:solidFill>
                <a:srgbClr val="000099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pPr algn="ctr"/>
            <a:r>
              <a:rPr lang="en-US" altLang="en-US" sz="2400" b="0" dirty="0" smtClean="0"/>
              <a:t>TriBITS Structural Units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5020" y="548625"/>
            <a:ext cx="7024372" cy="578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TriBITS Project: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Complete CMake “Project”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Overall projects settings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TriBITS Repository: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Collection of </a:t>
            </a:r>
            <a:r>
              <a:rPr lang="en-US" dirty="0" smtClean="0">
                <a:solidFill>
                  <a:srgbClr val="000099"/>
                </a:solidFill>
              </a:rPr>
              <a:t>Packages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99"/>
                </a:solidFill>
              </a:rPr>
              <a:t>TPLs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Unit of distribution and integration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Typically a version control (</a:t>
            </a:r>
            <a:r>
              <a:rPr lang="en-US" dirty="0" err="1" smtClean="0"/>
              <a:t>git</a:t>
            </a:r>
            <a:r>
              <a:rPr lang="en-US" dirty="0" smtClean="0"/>
              <a:t>) repository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TriBITS 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Encapsulated </a:t>
            </a:r>
            <a:r>
              <a:rPr lang="en-US" dirty="0"/>
              <a:t>c</a:t>
            </a:r>
            <a:r>
              <a:rPr lang="en-US" dirty="0" smtClean="0"/>
              <a:t>ollection </a:t>
            </a:r>
            <a:r>
              <a:rPr lang="en-US" dirty="0"/>
              <a:t>of related software &amp; </a:t>
            </a:r>
            <a:r>
              <a:rPr lang="en-US" dirty="0" smtClean="0"/>
              <a:t>tests</a:t>
            </a:r>
            <a:endParaRPr lang="en-US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Unit </a:t>
            </a:r>
            <a:r>
              <a:rPr lang="en-US" dirty="0"/>
              <a:t>of testing, namespacing, documentation, and reuse </a:t>
            </a:r>
            <a:endParaRPr lang="en-US" dirty="0" smtClean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Lists dependencies on </a:t>
            </a:r>
            <a:r>
              <a:rPr lang="en-US" dirty="0" smtClean="0">
                <a:solidFill>
                  <a:srgbClr val="000099"/>
                </a:solidFill>
              </a:rPr>
              <a:t>SE Packages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000099"/>
                </a:solidFill>
              </a:rPr>
              <a:t>TPLs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TriBITS Subpackage: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Optional partitioning of package software &amp; tests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altLang="en-US" dirty="0" smtClean="0"/>
              <a:t>Primarily for dependency management (SE principles)</a:t>
            </a:r>
            <a:endParaRPr lang="en-US" dirty="0" smtClean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TriBITS TPLs (Third Party Libraries):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Specification of external dependencies (libs)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Required or optional dependency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Single definition across all packages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Can use native CMake Find&lt;Package&gt;.</a:t>
            </a:r>
            <a:r>
              <a:rPr lang="en-US" dirty="0" err="1" smtClean="0"/>
              <a:t>cmake</a:t>
            </a:r>
            <a:r>
              <a:rPr lang="en-US" dirty="0" smtClean="0"/>
              <a:t> modules</a:t>
            </a:r>
            <a:endParaRPr lang="en-US" dirty="0"/>
          </a:p>
          <a:p>
            <a:pPr marL="171450" lvl="1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lang="en-US" dirty="0"/>
              <a:t>See: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tribits.org/doc/TribitsDevelopersGuide.html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Left Brace 24"/>
          <p:cNvSpPr>
            <a:spLocks/>
          </p:cNvSpPr>
          <p:nvPr/>
        </p:nvSpPr>
        <p:spPr bwMode="auto">
          <a:xfrm flipH="1">
            <a:off x="6834284" y="2545685"/>
            <a:ext cx="468341" cy="2150680"/>
          </a:xfrm>
          <a:prstGeom prst="leftBrace">
            <a:avLst>
              <a:gd name="adj1" fmla="val 837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5482898"/>
      </p:ext>
    </p:extLst>
  </p:cSld>
  <p:clrMapOvr>
    <a:masterClrMapping/>
  </p:clrMapOvr>
  <p:transition advTm="69368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1614815" y="404348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9" name="Rectangle 66"/>
          <p:cNvSpPr>
            <a:spLocks noChangeArrowheads="1"/>
          </p:cNvSpPr>
          <p:nvPr/>
        </p:nvSpPr>
        <p:spPr bwMode="auto">
          <a:xfrm>
            <a:off x="6864515" y="2815435"/>
            <a:ext cx="111125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9144000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 smtClean="0"/>
              <a:t>TriBITS and VC Repos for CASL VERA</a:t>
            </a:r>
          </a:p>
        </p:txBody>
      </p:sp>
      <p:cxnSp>
        <p:nvCxnSpPr>
          <p:cNvPr id="9221" name="AutoShape 17"/>
          <p:cNvCxnSpPr>
            <a:cxnSpLocks noChangeShapeType="1"/>
            <a:stCxn id="16" idx="0"/>
            <a:endCxn id="17" idx="2"/>
          </p:cNvCxnSpPr>
          <p:nvPr/>
        </p:nvCxnSpPr>
        <p:spPr bwMode="auto">
          <a:xfrm rot="5400000" flipH="1" flipV="1">
            <a:off x="1967612" y="1239918"/>
            <a:ext cx="360362" cy="447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AutoShape 17"/>
          <p:cNvCxnSpPr>
            <a:cxnSpLocks noChangeShapeType="1"/>
            <a:stCxn id="24" idx="0"/>
            <a:endCxn id="16" idx="2"/>
          </p:cNvCxnSpPr>
          <p:nvPr/>
        </p:nvCxnSpPr>
        <p:spPr bwMode="auto">
          <a:xfrm rot="16200000" flipV="1">
            <a:off x="1914429" y="2196388"/>
            <a:ext cx="290513" cy="2714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AutoShape 17"/>
          <p:cNvCxnSpPr>
            <a:cxnSpLocks noChangeShapeType="1"/>
            <a:stCxn id="23" idx="0"/>
            <a:endCxn id="17" idx="3"/>
          </p:cNvCxnSpPr>
          <p:nvPr/>
        </p:nvCxnSpPr>
        <p:spPr bwMode="auto">
          <a:xfrm rot="16200000" flipV="1">
            <a:off x="3314606" y="656512"/>
            <a:ext cx="630236" cy="13414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4" name="Rectangle 66"/>
          <p:cNvSpPr>
            <a:spLocks noChangeArrowheads="1"/>
          </p:cNvSpPr>
          <p:nvPr/>
        </p:nvSpPr>
        <p:spPr bwMode="auto">
          <a:xfrm>
            <a:off x="2635155" y="2069387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9225" name="AutoShape 17"/>
          <p:cNvCxnSpPr>
            <a:cxnSpLocks noChangeShapeType="1"/>
            <a:stCxn id="26" idx="1"/>
            <a:endCxn id="9224" idx="2"/>
          </p:cNvCxnSpPr>
          <p:nvPr/>
        </p:nvCxnSpPr>
        <p:spPr bwMode="auto">
          <a:xfrm flipH="1" flipV="1">
            <a:off x="2768505" y="2183687"/>
            <a:ext cx="515937" cy="1857166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Rectangle 66"/>
          <p:cNvSpPr>
            <a:spLocks noChangeArrowheads="1"/>
          </p:cNvSpPr>
          <p:nvPr/>
        </p:nvSpPr>
        <p:spPr bwMode="auto">
          <a:xfrm>
            <a:off x="5014817" y="2820275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9229" name="AutoShape 17"/>
          <p:cNvCxnSpPr>
            <a:cxnSpLocks noChangeShapeType="1"/>
            <a:stCxn id="85" idx="1"/>
            <a:endCxn id="53" idx="3"/>
          </p:cNvCxnSpPr>
          <p:nvPr/>
        </p:nvCxnSpPr>
        <p:spPr bwMode="auto">
          <a:xfrm rot="16200000" flipV="1">
            <a:off x="7778643" y="1880380"/>
            <a:ext cx="723275" cy="837766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7"/>
          <p:cNvCxnSpPr>
            <a:cxnSpLocks noChangeShapeType="1"/>
            <a:stCxn id="29" idx="0"/>
            <a:endCxn id="28" idx="2"/>
          </p:cNvCxnSpPr>
          <p:nvPr/>
        </p:nvCxnSpPr>
        <p:spPr bwMode="auto">
          <a:xfrm flipH="1" flipV="1">
            <a:off x="5555361" y="3872787"/>
            <a:ext cx="66675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7"/>
          <p:cNvCxnSpPr>
            <a:cxnSpLocks noChangeShapeType="1"/>
            <a:stCxn id="29" idx="1"/>
            <a:endCxn id="25" idx="2"/>
          </p:cNvCxnSpPr>
          <p:nvPr/>
        </p:nvCxnSpPr>
        <p:spPr bwMode="auto">
          <a:xfrm rot="10800000">
            <a:off x="2195418" y="4317288"/>
            <a:ext cx="2701925" cy="2714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7"/>
          <p:cNvCxnSpPr>
            <a:cxnSpLocks noChangeShapeType="1"/>
            <a:stCxn id="29" idx="0"/>
            <a:endCxn id="26" idx="3"/>
          </p:cNvCxnSpPr>
          <p:nvPr/>
        </p:nvCxnSpPr>
        <p:spPr bwMode="auto">
          <a:xfrm flipH="1" flipV="1">
            <a:off x="4459192" y="4040853"/>
            <a:ext cx="1162844" cy="276434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5" name="Rectangle 66"/>
          <p:cNvSpPr>
            <a:spLocks noChangeArrowheads="1"/>
          </p:cNvSpPr>
          <p:nvPr/>
        </p:nvSpPr>
        <p:spPr bwMode="auto">
          <a:xfrm>
            <a:off x="2504980" y="2898062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9236" name="AutoShape 17"/>
          <p:cNvCxnSpPr>
            <a:cxnSpLocks noChangeShapeType="1"/>
            <a:stCxn id="26" idx="1"/>
            <a:endCxn id="9235" idx="2"/>
          </p:cNvCxnSpPr>
          <p:nvPr/>
        </p:nvCxnSpPr>
        <p:spPr bwMode="auto">
          <a:xfrm flipH="1" flipV="1">
            <a:off x="2638330" y="3012362"/>
            <a:ext cx="646112" cy="1028491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784255" y="740650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Trilinos 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SNL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1930" y="1643937"/>
            <a:ext cx="192563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TeuchosWrappersExt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08042" y="247737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VERAInExt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608042" y="3442575"/>
            <a:ext cx="1174750" cy="874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COBRA-TF</a:t>
            </a:r>
          </a:p>
          <a:p>
            <a:pPr algn="ctr">
              <a:defRPr/>
            </a:pPr>
            <a:r>
              <a:rPr lang="en-US" sz="1400" dirty="0" smtClean="0"/>
              <a:t>(</a:t>
            </a:r>
            <a:r>
              <a:rPr lang="en-US" sz="1400" dirty="0" err="1" smtClean="0">
                <a:solidFill>
                  <a:srgbClr val="000099"/>
                </a:solidFill>
              </a:rPr>
              <a:t>PennState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84442" y="3769390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MPACT (</a:t>
            </a:r>
            <a:r>
              <a:rPr lang="en-US" sz="1400" dirty="0" err="1" smtClean="0">
                <a:solidFill>
                  <a:srgbClr val="000099"/>
                </a:solidFill>
                <a:latin typeface="Arial" charset="0"/>
              </a:rPr>
              <a:t>U.Mich</a:t>
            </a:r>
            <a:r>
              <a:rPr lang="en-US" sz="1400" dirty="0" smtClean="0">
                <a:latin typeface="Arial" charset="0"/>
              </a:rPr>
              <a:t>.)</a:t>
            </a:r>
            <a:endParaRPr lang="en-US" sz="1400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763992" y="2799637"/>
            <a:ext cx="1582738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SCALE 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ORNL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506585" y="549761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VUQDemos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99"/>
                </a:solidFill>
              </a:rPr>
              <a:t>SNL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9246" name="AutoShape 17"/>
          <p:cNvCxnSpPr>
            <a:cxnSpLocks noChangeShapeType="1"/>
            <a:stCxn id="38" idx="1"/>
            <a:endCxn id="76" idx="3"/>
          </p:cNvCxnSpPr>
          <p:nvPr/>
        </p:nvCxnSpPr>
        <p:spPr bwMode="auto">
          <a:xfrm rot="10800000" flipV="1">
            <a:off x="7161631" y="5769078"/>
            <a:ext cx="344955" cy="153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6684274" y="2468875"/>
            <a:ext cx="1574606" cy="10079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MOOSEExt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872261" y="2812438"/>
            <a:ext cx="1171671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MOOSE / Bison 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99"/>
                </a:solidFill>
              </a:rPr>
              <a:t>INL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9249" name="AutoShape 17"/>
          <p:cNvCxnSpPr>
            <a:cxnSpLocks noChangeShapeType="1"/>
            <a:stCxn id="79" idx="0"/>
            <a:endCxn id="9254" idx="3"/>
          </p:cNvCxnSpPr>
          <p:nvPr/>
        </p:nvCxnSpPr>
        <p:spPr bwMode="auto">
          <a:xfrm flipH="1" flipV="1">
            <a:off x="5030692" y="2113837"/>
            <a:ext cx="1889386" cy="70159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50" name="Group 43"/>
          <p:cNvGrpSpPr>
            <a:grpSpLocks/>
          </p:cNvGrpSpPr>
          <p:nvPr/>
        </p:nvGrpSpPr>
        <p:grpSpPr bwMode="auto">
          <a:xfrm rot="5400000">
            <a:off x="7158629" y="1628856"/>
            <a:ext cx="588962" cy="615950"/>
            <a:chOff x="3479392" y="514979"/>
            <a:chExt cx="588552" cy="922088"/>
          </a:xfrm>
        </p:grpSpPr>
        <p:sp>
          <p:nvSpPr>
            <p:cNvPr id="50" name="Arc 49"/>
            <p:cNvSpPr/>
            <p:nvPr/>
          </p:nvSpPr>
          <p:spPr>
            <a:xfrm rot="16200000" flipH="1">
              <a:off x="3330447" y="687689"/>
              <a:ext cx="886441" cy="58855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grpSp>
          <p:nvGrpSpPr>
            <p:cNvPr id="9257" name="Group 45"/>
            <p:cNvGrpSpPr>
              <a:grpSpLocks/>
            </p:cNvGrpSpPr>
            <p:nvPr/>
          </p:nvGrpSpPr>
          <p:grpSpPr bwMode="auto">
            <a:xfrm>
              <a:off x="3479392" y="549441"/>
              <a:ext cx="588552" cy="887626"/>
              <a:chOff x="3479392" y="549441"/>
              <a:chExt cx="588552" cy="887626"/>
            </a:xfrm>
          </p:grpSpPr>
          <p:sp>
            <p:nvSpPr>
              <p:cNvPr id="52" name="Arc 51"/>
              <p:cNvSpPr/>
              <p:nvPr/>
            </p:nvSpPr>
            <p:spPr>
              <a:xfrm rot="16200000">
                <a:off x="3330449" y="723337"/>
                <a:ext cx="886439" cy="58855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3347878" y="877238"/>
                <a:ext cx="853168" cy="2474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</p:grpSp>
      </p:grpSp>
      <p:cxnSp>
        <p:nvCxnSpPr>
          <p:cNvPr id="9251" name="AutoShape 17"/>
          <p:cNvCxnSpPr>
            <a:cxnSpLocks noChangeShapeType="1"/>
            <a:stCxn id="43" idx="0"/>
            <a:endCxn id="17" idx="3"/>
          </p:cNvCxnSpPr>
          <p:nvPr/>
        </p:nvCxnSpPr>
        <p:spPr bwMode="auto">
          <a:xfrm rot="16200000" flipV="1">
            <a:off x="4486910" y="-515792"/>
            <a:ext cx="1456762" cy="451257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17"/>
          <p:cNvCxnSpPr>
            <a:cxnSpLocks noChangeShapeType="1"/>
            <a:stCxn id="23" idx="3"/>
            <a:endCxn id="53" idx="1"/>
          </p:cNvCxnSpPr>
          <p:nvPr/>
        </p:nvCxnSpPr>
        <p:spPr bwMode="auto">
          <a:xfrm>
            <a:off x="5040217" y="1915400"/>
            <a:ext cx="2111268" cy="222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4" name="Rectangle 66"/>
          <p:cNvSpPr>
            <a:spLocks noChangeArrowheads="1"/>
          </p:cNvSpPr>
          <p:nvPr/>
        </p:nvSpPr>
        <p:spPr bwMode="auto">
          <a:xfrm>
            <a:off x="4763992" y="2056687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560667" y="1642349"/>
            <a:ext cx="1479550" cy="5461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DatraTransferKit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99"/>
                </a:solidFill>
              </a:rPr>
              <a:t>ORNL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46" name="AutoShape 17"/>
          <p:cNvCxnSpPr>
            <a:cxnSpLocks noChangeShapeType="1"/>
            <a:stCxn id="29" idx="0"/>
            <a:endCxn id="43" idx="2"/>
          </p:cNvCxnSpPr>
          <p:nvPr/>
        </p:nvCxnSpPr>
        <p:spPr bwMode="auto">
          <a:xfrm flipV="1">
            <a:off x="5622036" y="3476833"/>
            <a:ext cx="1849541" cy="840454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4903555" y="3203652"/>
            <a:ext cx="1012032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Exnihilo</a:t>
            </a:r>
            <a:r>
              <a:rPr lang="en-US" sz="1400" dirty="0" smtClean="0">
                <a:latin typeface="Arial" charset="0"/>
              </a:rPr>
              <a:t> 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ORNL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9226" name="AutoShape 17"/>
          <p:cNvCxnSpPr>
            <a:cxnSpLocks noChangeShapeType="1"/>
            <a:stCxn id="27" idx="1"/>
            <a:endCxn id="17" idx="3"/>
          </p:cNvCxnSpPr>
          <p:nvPr/>
        </p:nvCxnSpPr>
        <p:spPr bwMode="auto">
          <a:xfrm rot="10800000">
            <a:off x="2959005" y="1012113"/>
            <a:ext cx="1944550" cy="2463002"/>
          </a:xfrm>
          <a:prstGeom prst="bentConnector3">
            <a:avLst>
              <a:gd name="adj1" fmla="val 8448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7"/>
          <p:cNvCxnSpPr>
            <a:cxnSpLocks noChangeShapeType="1"/>
            <a:stCxn id="26" idx="1"/>
            <a:endCxn id="25" idx="3"/>
          </p:cNvCxnSpPr>
          <p:nvPr/>
        </p:nvCxnSpPr>
        <p:spPr bwMode="auto">
          <a:xfrm flipH="1" flipV="1">
            <a:off x="2782792" y="3879931"/>
            <a:ext cx="501650" cy="16092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17"/>
          <p:cNvCxnSpPr>
            <a:cxnSpLocks noChangeShapeType="1"/>
            <a:stCxn id="27" idx="1"/>
            <a:endCxn id="23" idx="2"/>
          </p:cNvCxnSpPr>
          <p:nvPr/>
        </p:nvCxnSpPr>
        <p:spPr bwMode="auto">
          <a:xfrm flipH="1" flipV="1">
            <a:off x="4300442" y="2188450"/>
            <a:ext cx="603113" cy="128666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 bwMode="auto">
          <a:xfrm>
            <a:off x="5791618" y="5234035"/>
            <a:ext cx="1370012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/>
          <a:lstStyle/>
          <a:p>
            <a:pPr algn="ctr">
              <a:defRPr/>
            </a:pPr>
            <a:r>
              <a:rPr lang="en-US" sz="1400" dirty="0" err="1" smtClean="0"/>
              <a:t>DakotaExt</a:t>
            </a:r>
            <a:endParaRPr lang="en-US" sz="1400" dirty="0"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931181" y="5638050"/>
            <a:ext cx="1012032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Dakota 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SNL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78" name="AutoShape 17"/>
          <p:cNvCxnSpPr>
            <a:cxnSpLocks noChangeShapeType="1"/>
            <a:stCxn id="76" idx="0"/>
            <a:endCxn id="29" idx="2"/>
          </p:cNvCxnSpPr>
          <p:nvPr/>
        </p:nvCxnSpPr>
        <p:spPr bwMode="auto">
          <a:xfrm flipH="1" flipV="1">
            <a:off x="5622036" y="4860212"/>
            <a:ext cx="854588" cy="37382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66"/>
          <p:cNvSpPr>
            <a:spLocks noChangeArrowheads="1"/>
          </p:cNvSpPr>
          <p:nvPr/>
        </p:nvSpPr>
        <p:spPr bwMode="auto">
          <a:xfrm>
            <a:off x="4906867" y="4744832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4897342" y="4317287"/>
            <a:ext cx="144938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PSSDriversExt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99"/>
                </a:solidFill>
              </a:rPr>
              <a:t>Multi Inst.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475396" y="2660900"/>
            <a:ext cx="167534" cy="676274"/>
            <a:chOff x="8590611" y="2986246"/>
            <a:chExt cx="167534" cy="676274"/>
          </a:xfrm>
        </p:grpSpPr>
        <p:cxnSp>
          <p:nvCxnSpPr>
            <p:cNvPr id="84" name="Elbow Connector 46"/>
            <p:cNvCxnSpPr/>
            <p:nvPr/>
          </p:nvCxnSpPr>
          <p:spPr>
            <a:xfrm rot="5400000">
              <a:off x="8336241" y="3323621"/>
              <a:ext cx="676274" cy="152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 rot="5400000">
              <a:off x="8336241" y="3240616"/>
              <a:ext cx="676274" cy="167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88" name="AutoShape 17"/>
          <p:cNvCxnSpPr>
            <a:cxnSpLocks noChangeShapeType="1"/>
            <a:stCxn id="29" idx="3"/>
            <a:endCxn id="85" idx="3"/>
          </p:cNvCxnSpPr>
          <p:nvPr/>
        </p:nvCxnSpPr>
        <p:spPr bwMode="auto">
          <a:xfrm flipV="1">
            <a:off x="6346730" y="3337174"/>
            <a:ext cx="2212433" cy="1251576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25"/>
          <p:cNvSpPr txBox="1">
            <a:spLocks noChangeArrowheads="1"/>
          </p:cNvSpPr>
          <p:nvPr/>
        </p:nvSpPr>
        <p:spPr bwMode="auto">
          <a:xfrm>
            <a:off x="193830" y="4963322"/>
            <a:ext cx="4820987" cy="1077218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accent6">
                    <a:lumMod val="50000"/>
                  </a:schemeClr>
                </a:solidFill>
              </a:rPr>
              <a:t>Outer boxes are all TriBITS and VC repos (all native </a:t>
            </a:r>
            <a:r>
              <a:rPr lang="en-US" alt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600" dirty="0" smtClean="0">
                <a:solidFill>
                  <a:schemeClr val="accent6">
                    <a:lumMod val="50000"/>
                  </a:schemeClr>
                </a:solidFill>
              </a:rPr>
              <a:t> or snapshotted to </a:t>
            </a:r>
            <a:r>
              <a:rPr lang="en-US" alt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6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accent6">
                    <a:lumMod val="50000"/>
                  </a:schemeClr>
                </a:solidFill>
              </a:rPr>
              <a:t>Inner boxes (e.g. </a:t>
            </a:r>
            <a:r>
              <a:rPr lang="en-US" alt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Exnihilo</a:t>
            </a:r>
            <a:r>
              <a:rPr lang="en-US" altLang="en-US" sz="1600" dirty="0" smtClean="0">
                <a:solidFill>
                  <a:schemeClr val="accent6">
                    <a:lumMod val="50000"/>
                  </a:schemeClr>
                </a:solidFill>
              </a:rPr>
              <a:t>, MOOSE, Dakota) are VC repos but not TriBITS repos</a:t>
            </a:r>
            <a:endParaRPr lang="en-US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4" name="AutoShape 17"/>
          <p:cNvCxnSpPr>
            <a:cxnSpLocks noChangeShapeType="1"/>
            <a:stCxn id="25" idx="0"/>
            <a:endCxn id="24" idx="2"/>
          </p:cNvCxnSpPr>
          <p:nvPr/>
        </p:nvCxnSpPr>
        <p:spPr bwMode="auto">
          <a:xfrm flipV="1">
            <a:off x="2195417" y="3020300"/>
            <a:ext cx="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501070" y="2972853"/>
            <a:ext cx="910431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MAMBA </a:t>
            </a:r>
            <a:r>
              <a:rPr lang="en-US" sz="1400" dirty="0" smtClean="0">
                <a:latin typeface="Arial" charset="0"/>
              </a:rPr>
              <a:t>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LANL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71" name="AutoShape 17"/>
          <p:cNvCxnSpPr>
            <a:cxnSpLocks noChangeShapeType="1"/>
            <a:stCxn id="25" idx="1"/>
            <a:endCxn id="65" idx="2"/>
          </p:cNvCxnSpPr>
          <p:nvPr/>
        </p:nvCxnSpPr>
        <p:spPr bwMode="auto">
          <a:xfrm rot="10800000">
            <a:off x="956286" y="3515779"/>
            <a:ext cx="651756" cy="36415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08884262"/>
      </p:ext>
    </p:extLst>
  </p:cSld>
  <p:clrMapOvr>
    <a:masterClrMapping/>
  </p:clrMapOvr>
  <p:transition advTm="19051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VERA/</a:t>
            </a:r>
            <a:r>
              <a:rPr lang="en-US" altLang="en-US" sz="2400" dirty="0" err="1" smtClean="0"/>
              <a:t>cmake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ExtraRepositoriesList.cmake</a:t>
            </a:r>
            <a:endParaRPr lang="en-US" altLang="en-US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510220"/>
            <a:ext cx="9143999" cy="593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TRIBITS_PROJECT_DEFINE_EXTRA_REPOSITORIES(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TriBITS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git@casl-dev:TriBITS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${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TriBITS_REPO_TYPE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Trilinos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git@casl-dev:Trilinos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 GIT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git@casl-dev:TeuchosWrappersExt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MAMBA  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git@casl-dev:MAMBA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COBRA-TF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git@casl-dev:COBRA-TF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NOPACKAGES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VERADATA_CAT}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   GIT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git@casl-dev:DataTransferKit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MOOSE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/MOOSE   GIT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SCALE  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git@casl-dev:SCALE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SCALE/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GIT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git@casl-dev:Exnihilo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MPACT  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git@casl-dev:MPACT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git@casl-dev:LIMEExt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Nightly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Dakota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/Dakota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git@casl-dev:VUQDemos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Nightly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 smtClean="0">
                <a:solidFill>
                  <a:schemeClr val="accent6"/>
                </a:solidFill>
                <a:latin typeface="Arial" charset="0"/>
              </a:rPr>
              <a:t>Official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version of VERA in on master branch used for CI &amp; Nightly testing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Partial set of repos can be cloned (protected by different groups)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Non-</a:t>
            </a:r>
            <a:r>
              <a:rPr lang="en-US" dirty="0" err="1">
                <a:solidFill>
                  <a:schemeClr val="accent6"/>
                </a:solidFill>
                <a:latin typeface="Arial" charset="0"/>
              </a:rPr>
              <a:t>git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 repos are converted into </a:t>
            </a:r>
            <a:r>
              <a:rPr lang="en-US" dirty="0" err="1">
                <a:solidFill>
                  <a:schemeClr val="accent6"/>
                </a:solidFill>
                <a:latin typeface="Arial" charset="0"/>
              </a:rPr>
              <a:t>git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 repos: </a:t>
            </a:r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Dakota (</a:t>
            </a:r>
            <a:r>
              <a:rPr lang="en-US" dirty="0" err="1" smtClean="0">
                <a:solidFill>
                  <a:srgbClr val="C00000"/>
                </a:solidFill>
                <a:latin typeface="Arial" charset="0"/>
              </a:rPr>
              <a:t>svn</a:t>
            </a:r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), SCALE (hg), MOOSE (</a:t>
            </a:r>
            <a:r>
              <a:rPr lang="en-US" dirty="0" err="1" smtClean="0">
                <a:solidFill>
                  <a:srgbClr val="C00000"/>
                </a:solidFill>
                <a:latin typeface="Arial" charset="0"/>
              </a:rPr>
              <a:t>git</a:t>
            </a:r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 submodules)</a:t>
            </a:r>
            <a:endParaRPr lang="en-US" dirty="0">
              <a:solidFill>
                <a:srgbClr val="C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52473"/>
      </p:ext>
    </p:extLst>
  </p:cSld>
  <p:clrMapOvr>
    <a:masterClrMapping/>
  </p:clrMapOvr>
  <p:transition advTm="36792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39" y="1"/>
            <a:ext cx="8602721" cy="902834"/>
          </a:xfrm>
        </p:spPr>
        <p:txBody>
          <a:bodyPr/>
          <a:lstStyle/>
          <a:p>
            <a:r>
              <a:rPr lang="en-US" altLang="en-US" sz="2400" dirty="0" smtClean="0"/>
              <a:t>VERA Meta-Project, Repositories, Packages &amp; Subpackages</a:t>
            </a:r>
          </a:p>
        </p:txBody>
      </p:sp>
      <p:sp>
        <p:nvSpPr>
          <p:cNvPr id="5124" name="Rectangle 1"/>
          <p:cNvSpPr>
            <a:spLocks noChangeArrowheads="1"/>
          </p:cNvSpPr>
          <p:nvPr/>
        </p:nvSpPr>
        <p:spPr bwMode="auto">
          <a:xfrm>
            <a:off x="731838" y="932675"/>
            <a:ext cx="7450137" cy="387034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VERA</a:t>
            </a:r>
            <a:endParaRPr lang="en-US" altLang="en-US" sz="1600" dirty="0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1000125" y="1470838"/>
            <a:ext cx="2189163" cy="29178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Trilinos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1133475" y="3596500"/>
            <a:ext cx="788988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Epetra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1133475" y="3940988"/>
            <a:ext cx="388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1133475" y="1893113"/>
            <a:ext cx="1881188" cy="152558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Teuchos</a:t>
            </a: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287463" y="2282050"/>
            <a:ext cx="628650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Core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2038350" y="2263000"/>
            <a:ext cx="788988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Comm</a:t>
            </a:r>
          </a:p>
        </p:txBody>
      </p:sp>
      <p:sp>
        <p:nvSpPr>
          <p:cNvPr id="5131" name="Rectangle 14"/>
          <p:cNvSpPr>
            <a:spLocks noChangeArrowheads="1"/>
          </p:cNvSpPr>
          <p:nvPr/>
        </p:nvSpPr>
        <p:spPr bwMode="auto">
          <a:xfrm>
            <a:off x="1325563" y="2704325"/>
            <a:ext cx="1462087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ParameterList</a:t>
            </a:r>
          </a:p>
        </p:txBody>
      </p:sp>
      <p:sp>
        <p:nvSpPr>
          <p:cNvPr id="5132" name="Rectangle 15"/>
          <p:cNvSpPr>
            <a:spLocks noChangeArrowheads="1"/>
          </p:cNvSpPr>
          <p:nvPr/>
        </p:nvSpPr>
        <p:spPr bwMode="auto">
          <a:xfrm>
            <a:off x="1285875" y="30805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33" name="Rectangle 16"/>
          <p:cNvSpPr>
            <a:spLocks noChangeArrowheads="1"/>
          </p:cNvSpPr>
          <p:nvPr/>
        </p:nvSpPr>
        <p:spPr bwMode="auto">
          <a:xfrm>
            <a:off x="2093913" y="3610788"/>
            <a:ext cx="628650" cy="3397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NOX</a:t>
            </a:r>
          </a:p>
        </p:txBody>
      </p:sp>
      <p:sp>
        <p:nvSpPr>
          <p:cNvPr id="5134" name="Rectangle 17"/>
          <p:cNvSpPr>
            <a:spLocks noChangeArrowheads="1"/>
          </p:cNvSpPr>
          <p:nvPr/>
        </p:nvSpPr>
        <p:spPr bwMode="auto">
          <a:xfrm>
            <a:off x="3419475" y="2494775"/>
            <a:ext cx="2189163" cy="21780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/>
              <a:t>SCALE/</a:t>
            </a:r>
            <a:r>
              <a:rPr lang="en-US" altLang="en-US" b="1" dirty="0" err="1" smtClean="0"/>
              <a:t>Exnihilo</a:t>
            </a:r>
            <a:endParaRPr lang="en-US" altLang="en-US" b="1" dirty="0"/>
          </a:p>
        </p:txBody>
      </p:sp>
      <p:sp>
        <p:nvSpPr>
          <p:cNvPr id="5135" name="Rectangle 18"/>
          <p:cNvSpPr>
            <a:spLocks noChangeArrowheads="1"/>
          </p:cNvSpPr>
          <p:nvPr/>
        </p:nvSpPr>
        <p:spPr bwMode="auto">
          <a:xfrm>
            <a:off x="3516313" y="3015475"/>
            <a:ext cx="981075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Nemesis</a:t>
            </a:r>
          </a:p>
        </p:txBody>
      </p:sp>
      <p:sp>
        <p:nvSpPr>
          <p:cNvPr id="5136" name="Rectangle 19"/>
          <p:cNvSpPr>
            <a:spLocks noChangeArrowheads="1"/>
          </p:cNvSpPr>
          <p:nvPr/>
        </p:nvSpPr>
        <p:spPr bwMode="auto">
          <a:xfrm>
            <a:off x="5224464" y="1902728"/>
            <a:ext cx="743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…</a:t>
            </a:r>
          </a:p>
        </p:txBody>
      </p:sp>
      <p:sp>
        <p:nvSpPr>
          <p:cNvPr id="5137" name="Rectangle 20"/>
          <p:cNvSpPr>
            <a:spLocks noChangeArrowheads="1"/>
          </p:cNvSpPr>
          <p:nvPr/>
        </p:nvSpPr>
        <p:spPr bwMode="auto">
          <a:xfrm>
            <a:off x="3552825" y="3448863"/>
            <a:ext cx="1557338" cy="10842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Insilico</a:t>
            </a:r>
          </a:p>
        </p:txBody>
      </p:sp>
      <p:sp>
        <p:nvSpPr>
          <p:cNvPr id="5138" name="Rectangle 21"/>
          <p:cNvSpPr>
            <a:spLocks noChangeArrowheads="1"/>
          </p:cNvSpPr>
          <p:nvPr/>
        </p:nvSpPr>
        <p:spPr bwMode="auto">
          <a:xfrm>
            <a:off x="3648075" y="3837800"/>
            <a:ext cx="1163638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Neutronics</a:t>
            </a:r>
          </a:p>
        </p:txBody>
      </p:sp>
      <p:sp>
        <p:nvSpPr>
          <p:cNvPr id="5139" name="Rectangle 24"/>
          <p:cNvSpPr>
            <a:spLocks noChangeArrowheads="1"/>
          </p:cNvSpPr>
          <p:nvPr/>
        </p:nvSpPr>
        <p:spPr bwMode="auto">
          <a:xfrm>
            <a:off x="3689350" y="4169588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4572000" y="3015475"/>
            <a:ext cx="595313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Shift</a:t>
            </a:r>
          </a:p>
        </p:txBody>
      </p:sp>
      <p:sp>
        <p:nvSpPr>
          <p:cNvPr id="5141" name="Rectangle 28"/>
          <p:cNvSpPr>
            <a:spLocks noChangeArrowheads="1"/>
          </p:cNvSpPr>
          <p:nvPr/>
        </p:nvSpPr>
        <p:spPr bwMode="auto">
          <a:xfrm>
            <a:off x="6002986" y="1185440"/>
            <a:ext cx="1948654" cy="15906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/>
              <a:t>MPACT</a:t>
            </a:r>
            <a:endParaRPr lang="en-US" altLang="en-US" b="1" dirty="0"/>
          </a:p>
        </p:txBody>
      </p:sp>
      <p:sp>
        <p:nvSpPr>
          <p:cNvPr id="5146" name="Rectangle 35"/>
          <p:cNvSpPr>
            <a:spLocks noChangeArrowheads="1"/>
          </p:cNvSpPr>
          <p:nvPr/>
        </p:nvSpPr>
        <p:spPr bwMode="auto">
          <a:xfrm>
            <a:off x="3582988" y="1202550"/>
            <a:ext cx="1487487" cy="8826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5147" name="Rectangle 36"/>
          <p:cNvSpPr>
            <a:spLocks noChangeArrowheads="1"/>
          </p:cNvSpPr>
          <p:nvPr/>
        </p:nvSpPr>
        <p:spPr bwMode="auto">
          <a:xfrm>
            <a:off x="3678238" y="1658163"/>
            <a:ext cx="912812" cy="33813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err="1"/>
              <a:t>VERAIn</a:t>
            </a:r>
            <a:endParaRPr lang="en-US" altLang="en-US" sz="1600" dirty="0"/>
          </a:p>
        </p:txBody>
      </p:sp>
      <p:sp>
        <p:nvSpPr>
          <p:cNvPr id="5148" name="Rectangle 41"/>
          <p:cNvSpPr>
            <a:spLocks noChangeArrowheads="1"/>
          </p:cNvSpPr>
          <p:nvPr/>
        </p:nvSpPr>
        <p:spPr bwMode="auto">
          <a:xfrm>
            <a:off x="3721101" y="2085200"/>
            <a:ext cx="525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…</a:t>
            </a:r>
          </a:p>
        </p:txBody>
      </p:sp>
      <p:sp>
        <p:nvSpPr>
          <p:cNvPr id="5149" name="Rectangle 3"/>
          <p:cNvSpPr>
            <a:spLocks noChangeArrowheads="1"/>
          </p:cNvSpPr>
          <p:nvPr/>
        </p:nvSpPr>
        <p:spPr bwMode="auto">
          <a:xfrm>
            <a:off x="232235" y="4852903"/>
            <a:ext cx="8794745" cy="151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VERA meta-project: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repository and TriBITS meta-project (contains no packages)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TriBITS repos: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Trilinos,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VERAInExt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COBRA-TF, MPACT, SCALE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Teuchos,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Epetra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COBRA_TF, </a:t>
            </a:r>
            <a:r>
              <a:rPr lang="en-US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MPACT_Drivers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subpackages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TeuchosCore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InsilicoNeutronics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TriBITS 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TeuchosCore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Teuchos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InsilicNeutronics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</a:p>
        </p:txBody>
      </p:sp>
      <p:sp>
        <p:nvSpPr>
          <p:cNvPr id="5150" name="Rectangle 43"/>
          <p:cNvSpPr>
            <a:spLocks noChangeArrowheads="1"/>
          </p:cNvSpPr>
          <p:nvPr/>
        </p:nvSpPr>
        <p:spPr bwMode="auto">
          <a:xfrm>
            <a:off x="6500970" y="3555015"/>
            <a:ext cx="1489075" cy="9493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/>
              <a:t>COBRA-TF</a:t>
            </a:r>
            <a:endParaRPr lang="en-US" altLang="en-US" b="1" dirty="0"/>
          </a:p>
        </p:txBody>
      </p:sp>
      <p:sp>
        <p:nvSpPr>
          <p:cNvPr id="5151" name="Rectangle 44"/>
          <p:cNvSpPr>
            <a:spLocks noChangeArrowheads="1"/>
          </p:cNvSpPr>
          <p:nvPr/>
        </p:nvSpPr>
        <p:spPr bwMode="auto">
          <a:xfrm>
            <a:off x="6597808" y="3997927"/>
            <a:ext cx="1276311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smtClean="0"/>
              <a:t>COBRA_TF</a:t>
            </a:r>
            <a:endParaRPr lang="en-US" altLang="en-US" sz="1600" dirty="0"/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6122084" y="1673689"/>
            <a:ext cx="1305935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err="1" smtClean="0"/>
              <a:t>MPACT_libs</a:t>
            </a:r>
            <a:endParaRPr lang="en-US" altLang="en-US" sz="1600" dirty="0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6147315" y="2168726"/>
            <a:ext cx="1648978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err="1" smtClean="0"/>
              <a:t>MPACT_Drivers</a:t>
            </a:r>
            <a:endParaRPr lang="en-US" altLang="en-US" sz="1600" dirty="0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5689601" y="3837800"/>
            <a:ext cx="5572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…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6132670" y="2430470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</p:spTree>
  </p:cSld>
  <p:clrMapOvr>
    <a:masterClrMapping/>
  </p:clrMapOvr>
  <p:transition advTm="52675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90488"/>
            <a:ext cx="8264525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Current Adoption and Usage of TriBITS in CASL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53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28575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 smtClean="0"/>
              <a:t>Repositories of independent </a:t>
            </a:r>
            <a:r>
              <a:rPr lang="en-US" altLang="en-US" dirty="0"/>
              <a:t>projects using </a:t>
            </a:r>
            <a:r>
              <a:rPr lang="en-US" altLang="en-US" b="1" dirty="0" smtClean="0"/>
              <a:t>TriBITS primary build/test system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0099"/>
                </a:solidFill>
              </a:rPr>
              <a:t>Trilinos</a:t>
            </a:r>
            <a:r>
              <a:rPr lang="en-US" altLang="en-US" sz="1600" dirty="0"/>
              <a:t>: SNL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0099"/>
                </a:solidFill>
              </a:rPr>
              <a:t>SCALE</a:t>
            </a:r>
            <a:r>
              <a:rPr lang="en-US" altLang="en-US" sz="1600" dirty="0"/>
              <a:t>: ORNL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altLang="en-US" sz="1600" dirty="0"/>
              <a:t>Requires GCC 4.6.1+ and Intel 13.1+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altLang="en-US" sz="1600" dirty="0"/>
              <a:t>Mixed Fortran, C, C++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altLang="en-US" sz="1600" dirty="0"/>
              <a:t>Linux builds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altLang="en-US" sz="1600" dirty="0"/>
              <a:t>Windows builds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 err="1">
                <a:solidFill>
                  <a:srgbClr val="000099"/>
                </a:solidFill>
              </a:rPr>
              <a:t>Exnihilo</a:t>
            </a:r>
            <a:r>
              <a:rPr lang="en-US" altLang="en-US" dirty="0"/>
              <a:t>: ORNL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altLang="en-US" sz="1600" dirty="0"/>
              <a:t>Mostly C++ with some Fortran 90/77, Python, etc.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altLang="en-US" sz="1600" dirty="0"/>
              <a:t>Contains Denovo, Shift, </a:t>
            </a:r>
            <a:r>
              <a:rPr lang="en-US" altLang="en-US" sz="1600" dirty="0" err="1"/>
              <a:t>Insilico</a:t>
            </a:r>
            <a:endParaRPr lang="en-US" altLang="en-US" sz="1600" dirty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MPACT</a:t>
            </a:r>
            <a:r>
              <a:rPr lang="en-US" altLang="en-US" dirty="0"/>
              <a:t>: Univ. of Mich.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altLang="en-US" sz="1600" dirty="0"/>
              <a:t>Requires GCC 4.6.1+ and Intel 13.1+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altLang="en-US" sz="1600" dirty="0"/>
              <a:t>Mostly Fortran 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altLang="en-US" sz="1600" dirty="0"/>
              <a:t>Windows builds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COBRA-TF</a:t>
            </a:r>
            <a:r>
              <a:rPr lang="en-US" altLang="en-US" dirty="0"/>
              <a:t>: Penn. State Univ.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altLang="en-US" sz="1600" dirty="0"/>
              <a:t>Mostly Fortran 77 and 90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Native TriBITS repos providing packages: </a:t>
            </a:r>
            <a:r>
              <a:rPr lang="en-US" altLang="en-US" dirty="0" err="1">
                <a:solidFill>
                  <a:srgbClr val="000099"/>
                </a:solidFill>
              </a:rPr>
              <a:t>TeuchosWrappersExt</a:t>
            </a:r>
            <a:r>
              <a:rPr lang="en-US" altLang="en-US" dirty="0">
                <a:solidFill>
                  <a:srgbClr val="000099"/>
                </a:solidFill>
              </a:rPr>
              <a:t>, </a:t>
            </a:r>
            <a:r>
              <a:rPr lang="en-US" altLang="en-US" dirty="0" err="1">
                <a:solidFill>
                  <a:srgbClr val="000099"/>
                </a:solidFill>
              </a:rPr>
              <a:t>VERAInExt</a:t>
            </a:r>
            <a:r>
              <a:rPr lang="en-US" altLang="en-US" dirty="0">
                <a:solidFill>
                  <a:srgbClr val="000099"/>
                </a:solidFill>
              </a:rPr>
              <a:t>, </a:t>
            </a:r>
            <a:r>
              <a:rPr lang="en-US" altLang="en-US" dirty="0" err="1" smtClean="0">
                <a:solidFill>
                  <a:srgbClr val="000099"/>
                </a:solidFill>
              </a:rPr>
              <a:t>DataTransferKit</a:t>
            </a:r>
            <a:endParaRPr lang="en-US" altLang="en-US" dirty="0">
              <a:solidFill>
                <a:srgbClr val="000099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VERA Repositories/packages not using TriBITS as native build system but have </a:t>
            </a:r>
            <a:r>
              <a:rPr lang="en-US" altLang="en-US" b="1" dirty="0"/>
              <a:t>secondary native TriBITS support</a:t>
            </a:r>
            <a:r>
              <a:rPr lang="en-US" altLang="en-US" dirty="0"/>
              <a:t>:  </a:t>
            </a:r>
            <a:r>
              <a:rPr lang="en-US" altLang="en-US" dirty="0" smtClean="0">
                <a:solidFill>
                  <a:srgbClr val="000099"/>
                </a:solidFill>
              </a:rPr>
              <a:t>MAMBA</a:t>
            </a:r>
            <a:endParaRPr lang="en-US" altLang="en-US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VERA </a:t>
            </a:r>
            <a:r>
              <a:rPr lang="en-US" altLang="en-US" dirty="0" smtClean="0"/>
              <a:t>Repositories not </a:t>
            </a:r>
            <a:r>
              <a:rPr lang="en-US" altLang="en-US" dirty="0"/>
              <a:t>providing </a:t>
            </a:r>
            <a:r>
              <a:rPr lang="en-US" altLang="en-US" dirty="0" smtClean="0"/>
              <a:t>a TriBITS </a:t>
            </a:r>
            <a:r>
              <a:rPr lang="en-US" altLang="en-US" dirty="0"/>
              <a:t>build: </a:t>
            </a:r>
            <a:r>
              <a:rPr lang="en-US" altLang="en-US" dirty="0" smtClean="0">
                <a:solidFill>
                  <a:srgbClr val="C00000"/>
                </a:solidFill>
              </a:rPr>
              <a:t>MOOSE, DAKOTA</a:t>
            </a:r>
            <a:endParaRPr lang="en-US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80353"/>
      </p:ext>
    </p:extLst>
  </p:cSld>
  <p:clrMapOvr>
    <a:masterClrMapping/>
  </p:clrMapOvr>
  <p:transition advTm="38630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5" y="244435"/>
            <a:ext cx="8679529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Flexibility in TriBITS Projects and Repositories</a:t>
            </a:r>
          </a:p>
        </p:txBody>
      </p:sp>
      <p:sp>
        <p:nvSpPr>
          <p:cNvPr id="16388" name="Rectangle 1"/>
          <p:cNvSpPr>
            <a:spLocks noChangeArrowheads="1"/>
          </p:cNvSpPr>
          <p:nvPr/>
        </p:nvSpPr>
        <p:spPr bwMode="auto">
          <a:xfrm>
            <a:off x="539475" y="1007735"/>
            <a:ext cx="5376862" cy="1620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MPACT</a:t>
            </a:r>
            <a:endParaRPr lang="en-US" altLang="en-US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687112" y="1360160"/>
            <a:ext cx="17287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  <p:sp>
        <p:nvSpPr>
          <p:cNvPr id="16390" name="Rectangle 17"/>
          <p:cNvSpPr>
            <a:spLocks noChangeArrowheads="1"/>
          </p:cNvSpPr>
          <p:nvPr/>
        </p:nvSpPr>
        <p:spPr bwMode="auto">
          <a:xfrm>
            <a:off x="2417487" y="1999922"/>
            <a:ext cx="1095375" cy="3968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SCALE</a:t>
            </a:r>
          </a:p>
        </p:txBody>
      </p:sp>
      <p:sp>
        <p:nvSpPr>
          <p:cNvPr id="16391" name="Rectangle 35"/>
          <p:cNvSpPr>
            <a:spLocks noChangeArrowheads="1"/>
          </p:cNvSpPr>
          <p:nvPr/>
        </p:nvSpPr>
        <p:spPr bwMode="auto">
          <a:xfrm>
            <a:off x="2536550" y="1360160"/>
            <a:ext cx="14874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16392" name="Rectangle 35"/>
          <p:cNvSpPr>
            <a:spLocks noChangeArrowheads="1"/>
          </p:cNvSpPr>
          <p:nvPr/>
        </p:nvSpPr>
        <p:spPr bwMode="auto">
          <a:xfrm>
            <a:off x="687112" y="1963410"/>
            <a:ext cx="1487488" cy="43338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COBRA-TF</a:t>
            </a:r>
          </a:p>
        </p:txBody>
      </p:sp>
      <p:sp>
        <p:nvSpPr>
          <p:cNvPr id="16393" name="Rectangle 35"/>
          <p:cNvSpPr>
            <a:spLocks noChangeArrowheads="1"/>
          </p:cNvSpPr>
          <p:nvPr/>
        </p:nvSpPr>
        <p:spPr bwMode="auto">
          <a:xfrm>
            <a:off x="4182787" y="1360160"/>
            <a:ext cx="14874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MPACT</a:t>
            </a:r>
          </a:p>
        </p:txBody>
      </p:sp>
      <p:sp>
        <p:nvSpPr>
          <p:cNvPr id="35" name="TextBox 25"/>
          <p:cNvSpPr txBox="1">
            <a:spLocks noChangeArrowheads="1"/>
          </p:cNvSpPr>
          <p:nvPr/>
        </p:nvSpPr>
        <p:spPr bwMode="auto">
          <a:xfrm>
            <a:off x="885120" y="5195630"/>
            <a:ext cx="72969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400" dirty="0" smtClean="0">
                <a:solidFill>
                  <a:srgbClr val="000099"/>
                </a:solidFill>
              </a:rPr>
              <a:t>The same TriBITS repositories can be arranged into multiple TriBITS CMake projects!</a:t>
            </a:r>
            <a:endParaRPr lang="en-US" altLang="en-US" sz="2400" dirty="0">
              <a:solidFill>
                <a:srgbClr val="000099"/>
              </a:solidFill>
            </a:endParaRPr>
          </a:p>
        </p:txBody>
      </p:sp>
      <p:sp>
        <p:nvSpPr>
          <p:cNvPr id="16395" name="Rectangle 1"/>
          <p:cNvSpPr>
            <a:spLocks noChangeArrowheads="1"/>
          </p:cNvSpPr>
          <p:nvPr/>
        </p:nvSpPr>
        <p:spPr bwMode="auto">
          <a:xfrm>
            <a:off x="539475" y="3096885"/>
            <a:ext cx="4032250" cy="17351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SCALE (Exnihilo)</a:t>
            </a:r>
            <a:endParaRPr lang="en-US" altLang="en-US"/>
          </a:p>
        </p:txBody>
      </p:sp>
      <p:sp>
        <p:nvSpPr>
          <p:cNvPr id="16396" name="Rectangle 36"/>
          <p:cNvSpPr>
            <a:spLocks noChangeArrowheads="1"/>
          </p:cNvSpPr>
          <p:nvPr/>
        </p:nvSpPr>
        <p:spPr bwMode="auto">
          <a:xfrm>
            <a:off x="687112" y="3496935"/>
            <a:ext cx="17287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2706412" y="3493760"/>
            <a:ext cx="1612900" cy="10461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SCALE</a:t>
            </a:r>
          </a:p>
        </p:txBody>
      </p:sp>
      <p:sp>
        <p:nvSpPr>
          <p:cNvPr id="16398" name="Rectangle 35"/>
          <p:cNvSpPr>
            <a:spLocks noChangeArrowheads="1"/>
          </p:cNvSpPr>
          <p:nvPr/>
        </p:nvSpPr>
        <p:spPr bwMode="auto">
          <a:xfrm>
            <a:off x="692757" y="4152572"/>
            <a:ext cx="1487488" cy="525463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2769912" y="3931910"/>
            <a:ext cx="1093788" cy="3968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Exnihilo</a:t>
            </a:r>
          </a:p>
        </p:txBody>
      </p:sp>
      <p:sp>
        <p:nvSpPr>
          <p:cNvPr id="16400" name="Rectangle 1"/>
          <p:cNvSpPr>
            <a:spLocks noChangeArrowheads="1"/>
          </p:cNvSpPr>
          <p:nvPr/>
        </p:nvSpPr>
        <p:spPr bwMode="auto">
          <a:xfrm>
            <a:off x="5724525" y="3577897"/>
            <a:ext cx="2016125" cy="108743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COBRA-TF</a:t>
            </a:r>
            <a:endParaRPr lang="en-US" altLang="en-US"/>
          </a:p>
        </p:txBody>
      </p:sp>
      <p:sp>
        <p:nvSpPr>
          <p:cNvPr id="16401" name="Rectangle 43"/>
          <p:cNvSpPr>
            <a:spLocks noChangeArrowheads="1"/>
          </p:cNvSpPr>
          <p:nvPr/>
        </p:nvSpPr>
        <p:spPr bwMode="auto">
          <a:xfrm>
            <a:off x="5872163" y="3979535"/>
            <a:ext cx="17287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COBRA-TF</a:t>
            </a:r>
          </a:p>
        </p:txBody>
      </p:sp>
      <p:sp>
        <p:nvSpPr>
          <p:cNvPr id="16402" name="Rectangle 1"/>
          <p:cNvSpPr>
            <a:spLocks noChangeArrowheads="1"/>
          </p:cNvSpPr>
          <p:nvPr/>
        </p:nvSpPr>
        <p:spPr bwMode="auto">
          <a:xfrm>
            <a:off x="6511590" y="988685"/>
            <a:ext cx="2016125" cy="10858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Trilinos</a:t>
            </a:r>
            <a:endParaRPr lang="en-US" altLang="en-US"/>
          </a:p>
        </p:txBody>
      </p:sp>
      <p:sp>
        <p:nvSpPr>
          <p:cNvPr id="16403" name="Rectangle 48"/>
          <p:cNvSpPr>
            <a:spLocks noChangeArrowheads="1"/>
          </p:cNvSpPr>
          <p:nvPr/>
        </p:nvSpPr>
        <p:spPr bwMode="auto">
          <a:xfrm>
            <a:off x="6659227" y="1388735"/>
            <a:ext cx="17287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</p:spTree>
    <p:extLst>
      <p:ext uri="{BB962C8B-B14F-4D97-AF65-F5344CB8AC3E}">
        <p14:creationId xmlns:p14="http://schemas.microsoft.com/office/powerpoint/2010/main" val="108534230"/>
      </p:ext>
    </p:extLst>
  </p:cSld>
  <p:clrMapOvr>
    <a:masterClrMapping/>
  </p:clrMapOvr>
  <p:transition advTm="41155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Multi-Repository Support and Handling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16470"/>
      </p:ext>
    </p:extLst>
  </p:cSld>
  <p:clrMapOvr>
    <a:masterClrMapping/>
  </p:clrMapOvr>
  <p:transition advTm="6917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9026980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 smtClean="0"/>
              <a:t>Managing Compatible Repos and Repo Versions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84363" y="971080"/>
            <a:ext cx="1752600" cy="976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2233377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Native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960563" y="153146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PkgA</a:t>
            </a:r>
            <a:endParaRPr lang="en-US" sz="1400" dirty="0"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06700" y="151718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PkgB</a:t>
            </a:r>
            <a:endParaRPr lang="en-US" sz="1400" dirty="0"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2793765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2779477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PkgE</a:t>
            </a:r>
            <a:endParaRPr lang="en-US" sz="1400" dirty="0"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PkgF</a:t>
            </a:r>
            <a:endParaRPr lang="en-US" sz="1400" dirty="0"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61163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37363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PkgA</a:t>
            </a:r>
            <a:endParaRPr lang="en-US" sz="14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683500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PkgB</a:t>
            </a:r>
            <a:endParaRPr lang="en-US" sz="1400" dirty="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24595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400" b="1" dirty="0"/>
              <a:t>Project Internal Repos</a:t>
            </a:r>
          </a:p>
        </p:txBody>
      </p:sp>
      <p:cxnSp>
        <p:nvCxnSpPr>
          <p:cNvPr id="24596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16200000" flipV="1">
            <a:off x="7456488" y="2359025"/>
            <a:ext cx="400050" cy="38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8" name="Rectangle 4"/>
          <p:cNvSpPr>
            <a:spLocks noChangeArrowheads="1"/>
          </p:cNvSpPr>
          <p:nvPr/>
        </p:nvSpPr>
        <p:spPr bwMode="auto">
          <a:xfrm>
            <a:off x="155575" y="3038240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24599" name="AutoShape 17"/>
          <p:cNvCxnSpPr>
            <a:cxnSpLocks noChangeShapeType="1"/>
            <a:stCxn id="193" idx="3"/>
            <a:endCxn id="24601" idx="1"/>
          </p:cNvCxnSpPr>
          <p:nvPr/>
        </p:nvCxnSpPr>
        <p:spPr bwMode="auto">
          <a:xfrm flipV="1">
            <a:off x="5529263" y="4641850"/>
            <a:ext cx="868362" cy="8413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Rectangle 4"/>
          <p:cNvSpPr>
            <a:spLocks noChangeArrowheads="1"/>
          </p:cNvSpPr>
          <p:nvPr/>
        </p:nvSpPr>
        <p:spPr bwMode="auto">
          <a:xfrm>
            <a:off x="4624388" y="1830388"/>
            <a:ext cx="1227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Repo1 Integrator</a:t>
            </a:r>
          </a:p>
        </p:txBody>
      </p:sp>
      <p:sp>
        <p:nvSpPr>
          <p:cNvPr id="24601" name="Rectangle 66"/>
          <p:cNvSpPr>
            <a:spLocks noChangeArrowheads="1"/>
          </p:cNvSpPr>
          <p:nvPr/>
        </p:nvSpPr>
        <p:spPr bwMode="auto">
          <a:xfrm flipV="1">
            <a:off x="6397625" y="4433888"/>
            <a:ext cx="133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4602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2735821"/>
            <a:ext cx="1095375" cy="184386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AutoShape 17"/>
          <p:cNvCxnSpPr>
            <a:cxnSpLocks noChangeShapeType="1"/>
            <a:stCxn id="141" idx="1"/>
            <a:endCxn id="6" idx="3"/>
          </p:cNvCxnSpPr>
          <p:nvPr/>
        </p:nvCxnSpPr>
        <p:spPr bwMode="auto">
          <a:xfrm flipH="1">
            <a:off x="3636963" y="1456532"/>
            <a:ext cx="1371600" cy="270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AutoShape 17"/>
          <p:cNvCxnSpPr>
            <a:cxnSpLocks noChangeShapeType="1"/>
            <a:stCxn id="141" idx="3"/>
            <a:endCxn id="23" idx="1"/>
          </p:cNvCxnSpPr>
          <p:nvPr/>
        </p:nvCxnSpPr>
        <p:spPr bwMode="auto">
          <a:xfrm>
            <a:off x="5467350" y="1455738"/>
            <a:ext cx="1293813" cy="23336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AutoShape 17"/>
          <p:cNvCxnSpPr>
            <a:cxnSpLocks noChangeShapeType="1"/>
            <a:stCxn id="131" idx="3"/>
            <a:endCxn id="24" idx="1"/>
          </p:cNvCxnSpPr>
          <p:nvPr/>
        </p:nvCxnSpPr>
        <p:spPr bwMode="auto">
          <a:xfrm>
            <a:off x="5191125" y="2919413"/>
            <a:ext cx="1608138" cy="1619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AutoShape 17"/>
          <p:cNvCxnSpPr>
            <a:cxnSpLocks noChangeShapeType="1"/>
            <a:stCxn id="151" idx="3"/>
            <a:endCxn id="6" idx="1"/>
          </p:cNvCxnSpPr>
          <p:nvPr/>
        </p:nvCxnSpPr>
        <p:spPr bwMode="auto">
          <a:xfrm>
            <a:off x="996950" y="1413993"/>
            <a:ext cx="887413" cy="4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17"/>
          <p:cNvCxnSpPr>
            <a:cxnSpLocks noChangeShapeType="1"/>
            <a:stCxn id="161" idx="3"/>
            <a:endCxn id="7" idx="1"/>
          </p:cNvCxnSpPr>
          <p:nvPr/>
        </p:nvCxnSpPr>
        <p:spPr bwMode="auto">
          <a:xfrm>
            <a:off x="996950" y="2662002"/>
            <a:ext cx="887413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8" name="Rectangle 4"/>
          <p:cNvSpPr>
            <a:spLocks noChangeArrowheads="1"/>
          </p:cNvSpPr>
          <p:nvPr/>
        </p:nvSpPr>
        <p:spPr bwMode="auto">
          <a:xfrm>
            <a:off x="4349750" y="331470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Repo2 Integrator</a:t>
            </a:r>
          </a:p>
        </p:txBody>
      </p:sp>
      <p:grpSp>
        <p:nvGrpSpPr>
          <p:cNvPr id="24609" name="Group 3095"/>
          <p:cNvGrpSpPr>
            <a:grpSpLocks/>
          </p:cNvGrpSpPr>
          <p:nvPr/>
        </p:nvGrpSpPr>
        <p:grpSpPr bwMode="auto">
          <a:xfrm>
            <a:off x="4732338" y="2622550"/>
            <a:ext cx="458787" cy="601663"/>
            <a:chOff x="4732422" y="2910152"/>
            <a:chExt cx="458857" cy="602063"/>
          </a:xfrm>
        </p:grpSpPr>
        <p:grpSp>
          <p:nvGrpSpPr>
            <p:cNvPr id="24662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24664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665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6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7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8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4610" name="Group 6"/>
          <p:cNvGrpSpPr>
            <a:grpSpLocks/>
          </p:cNvGrpSpPr>
          <p:nvPr/>
        </p:nvGrpSpPr>
        <p:grpSpPr bwMode="auto">
          <a:xfrm>
            <a:off x="5086350" y="1158875"/>
            <a:ext cx="271463" cy="601663"/>
            <a:chOff x="4211" y="781"/>
            <a:chExt cx="338" cy="774"/>
          </a:xfrm>
        </p:grpSpPr>
        <p:sp>
          <p:nvSpPr>
            <p:cNvPr id="24657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58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1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5008563" y="1406525"/>
            <a:ext cx="458787" cy="10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612" name="Group 3089"/>
          <p:cNvGrpSpPr>
            <a:grpSpLocks/>
          </p:cNvGrpSpPr>
          <p:nvPr/>
        </p:nvGrpSpPr>
        <p:grpSpPr bwMode="auto">
          <a:xfrm>
            <a:off x="155575" y="1115543"/>
            <a:ext cx="1225550" cy="969962"/>
            <a:chOff x="155425" y="1268456"/>
            <a:chExt cx="1225668" cy="969989"/>
          </a:xfrm>
        </p:grpSpPr>
        <p:sp>
          <p:nvSpPr>
            <p:cNvPr id="24648" name="Rectangle 4"/>
            <p:cNvSpPr>
              <a:spLocks noChangeArrowheads="1"/>
            </p:cNvSpPr>
            <p:nvPr/>
          </p:nvSpPr>
          <p:spPr bwMode="auto">
            <a:xfrm>
              <a:off x="155425" y="1961446"/>
              <a:ext cx="12256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en-US" sz="1200"/>
                <a:t>Repo1 Devs</a:t>
              </a:r>
            </a:p>
          </p:txBody>
        </p:sp>
        <p:grpSp>
          <p:nvGrpSpPr>
            <p:cNvPr id="24649" name="Group 148"/>
            <p:cNvGrpSpPr>
              <a:grpSpLocks/>
            </p:cNvGrpSpPr>
            <p:nvPr/>
          </p:nvGrpSpPr>
          <p:grpSpPr bwMode="auto">
            <a:xfrm>
              <a:off x="538831" y="1268456"/>
              <a:ext cx="458857" cy="602063"/>
              <a:chOff x="7272300" y="5228122"/>
              <a:chExt cx="602530" cy="790575"/>
            </a:xfrm>
          </p:grpSpPr>
          <p:grpSp>
            <p:nvGrpSpPr>
              <p:cNvPr id="24650" name="Group 6"/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24652" name="Oval 7"/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53" name="Line 8"/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4" name="Line 9"/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5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6" name="Line 11"/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1" name="Rectangle 150"/>
              <p:cNvSpPr/>
              <p:nvPr/>
            </p:nvSpPr>
            <p:spPr>
              <a:xfrm>
                <a:off x="7271274" y="5553323"/>
                <a:ext cx="604581" cy="1313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4613" name="Group 6"/>
          <p:cNvGrpSpPr>
            <a:grpSpLocks/>
          </p:cNvGrpSpPr>
          <p:nvPr/>
        </p:nvGrpSpPr>
        <p:grpSpPr bwMode="auto">
          <a:xfrm>
            <a:off x="615950" y="2365140"/>
            <a:ext cx="273050" cy="601662"/>
            <a:chOff x="4211" y="781"/>
            <a:chExt cx="338" cy="774"/>
          </a:xfrm>
        </p:grpSpPr>
        <p:sp>
          <p:nvSpPr>
            <p:cNvPr id="24643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44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538163" y="2612790"/>
            <a:ext cx="458787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15" name="Rectangle 4"/>
          <p:cNvSpPr>
            <a:spLocks noChangeArrowheads="1"/>
          </p:cNvSpPr>
          <p:nvPr/>
        </p:nvSpPr>
        <p:spPr bwMode="auto">
          <a:xfrm>
            <a:off x="4648200" y="5041900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24616" name="Group 190"/>
          <p:cNvGrpSpPr>
            <a:grpSpLocks/>
          </p:cNvGrpSpPr>
          <p:nvPr/>
        </p:nvGrpSpPr>
        <p:grpSpPr bwMode="auto">
          <a:xfrm>
            <a:off x="5070475" y="4427538"/>
            <a:ext cx="458788" cy="603250"/>
            <a:chOff x="4732422" y="2910152"/>
            <a:chExt cx="458857" cy="602063"/>
          </a:xfrm>
        </p:grpSpPr>
        <p:grpSp>
          <p:nvGrpSpPr>
            <p:cNvPr id="24636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24638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639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" name="Rectangle 192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617" name="Rectangle 4"/>
          <p:cNvSpPr>
            <a:spLocks noChangeArrowheads="1"/>
          </p:cNvSpPr>
          <p:nvPr/>
        </p:nvSpPr>
        <p:spPr bwMode="auto">
          <a:xfrm>
            <a:off x="5493720" y="623305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Project Releaser</a:t>
            </a:r>
          </a:p>
        </p:txBody>
      </p:sp>
      <p:grpSp>
        <p:nvGrpSpPr>
          <p:cNvPr id="24618" name="Group 200"/>
          <p:cNvGrpSpPr>
            <a:grpSpLocks/>
          </p:cNvGrpSpPr>
          <p:nvPr/>
        </p:nvGrpSpPr>
        <p:grpSpPr bwMode="auto">
          <a:xfrm>
            <a:off x="5876308" y="5523438"/>
            <a:ext cx="458787" cy="601662"/>
            <a:chOff x="4732422" y="2910152"/>
            <a:chExt cx="458857" cy="602063"/>
          </a:xfrm>
        </p:grpSpPr>
        <p:grpSp>
          <p:nvGrpSpPr>
            <p:cNvPr id="24629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24631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632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5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Rectangle 202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4619" name="AutoShape 17"/>
          <p:cNvCxnSpPr>
            <a:cxnSpLocks noChangeShapeType="1"/>
            <a:stCxn id="203" idx="3"/>
            <a:endCxn id="24595" idx="2"/>
          </p:cNvCxnSpPr>
          <p:nvPr/>
        </p:nvCxnSpPr>
        <p:spPr bwMode="auto">
          <a:xfrm flipV="1">
            <a:off x="6335095" y="5346700"/>
            <a:ext cx="1213468" cy="474394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193675" y="3313785"/>
            <a:ext cx="4719638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SzPct val="100000"/>
              <a:defRPr/>
            </a:pPr>
            <a:r>
              <a:rPr lang="en-US" altLang="en-US" sz="1600" b="1" dirty="0"/>
              <a:t>Issues that need to be addressed: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Flexibility for development inside and outside of particular project.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Managing changes between different repos versions and projects.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Full tracking of changes and updates.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Reproducibility of prior versions.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Repos may be missing with optional package dependencies.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Making non-backward compatible changes across many repos.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How to manage compatible repos versions?</a:t>
            </a:r>
          </a:p>
        </p:txBody>
      </p:sp>
      <p:sp>
        <p:nvSpPr>
          <p:cNvPr id="24621" name="Rectangle 4"/>
          <p:cNvSpPr>
            <a:spLocks noChangeArrowheads="1"/>
          </p:cNvSpPr>
          <p:nvPr/>
        </p:nvSpPr>
        <p:spPr bwMode="auto">
          <a:xfrm>
            <a:off x="808038" y="971080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24622" name="Rectangle 4"/>
          <p:cNvSpPr>
            <a:spLocks noChangeArrowheads="1"/>
          </p:cNvSpPr>
          <p:nvPr/>
        </p:nvSpPr>
        <p:spPr bwMode="auto">
          <a:xfrm>
            <a:off x="811213" y="2200040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24623" name="Rectangle 4"/>
          <p:cNvSpPr>
            <a:spLocks noChangeArrowheads="1"/>
          </p:cNvSpPr>
          <p:nvPr/>
        </p:nvSpPr>
        <p:spPr bwMode="auto">
          <a:xfrm>
            <a:off x="3768725" y="779055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 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24624" name="Rectangle 4"/>
          <p:cNvSpPr>
            <a:spLocks noChangeArrowheads="1"/>
          </p:cNvSpPr>
          <p:nvPr/>
        </p:nvSpPr>
        <p:spPr bwMode="auto">
          <a:xfrm>
            <a:off x="5378450" y="85566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24625" name="Rectangle 4"/>
          <p:cNvSpPr>
            <a:spLocks noChangeArrowheads="1"/>
          </p:cNvSpPr>
          <p:nvPr/>
        </p:nvSpPr>
        <p:spPr bwMode="auto">
          <a:xfrm>
            <a:off x="3727450" y="220004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 dirty="0"/>
              <a:t>pull </a:t>
            </a:r>
          </a:p>
          <a:p>
            <a:pPr algn="ctr"/>
            <a:r>
              <a:rPr lang="en-US" altLang="en-US" sz="1200" dirty="0"/>
              <a:t>and/or</a:t>
            </a:r>
          </a:p>
          <a:p>
            <a:pPr algn="ctr"/>
            <a:r>
              <a:rPr lang="en-US" altLang="en-US" sz="1200" dirty="0"/>
              <a:t>push</a:t>
            </a:r>
          </a:p>
        </p:txBody>
      </p: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5337175" y="2278063"/>
            <a:ext cx="1225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5227638" y="404971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24628" name="Rectangle 4"/>
          <p:cNvSpPr>
            <a:spLocks noChangeArrowheads="1"/>
          </p:cNvSpPr>
          <p:nvPr/>
        </p:nvSpPr>
        <p:spPr bwMode="auto">
          <a:xfrm>
            <a:off x="6493828" y="5686156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050879625"/>
      </p:ext>
    </p:extLst>
  </p:cSld>
  <p:clrMapOvr>
    <a:masterClrMapping/>
  </p:clrMapOvr>
  <p:transition advTm="74449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90488"/>
            <a:ext cx="8564469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Managing Multiple Compatible </a:t>
            </a:r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Repo Versions?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48625"/>
            <a:ext cx="8756650" cy="590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28575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4305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b="1" dirty="0" smtClean="0">
                <a:solidFill>
                  <a:srgbClr val="000099"/>
                </a:solidFill>
              </a:rPr>
              <a:t>Snapshot all repos into one big repo </a:t>
            </a:r>
            <a:r>
              <a:rPr lang="en-US" altLang="en-US" dirty="0" smtClean="0"/>
              <a:t>(e.g. SIERRA/Trilinos style)?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Advantages: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One set of SHA1s, easy to do </a:t>
            </a:r>
            <a:r>
              <a:rPr lang="en-US" altLang="en-US" sz="1600" dirty="0" err="1" smtClean="0"/>
              <a:t>git</a:t>
            </a:r>
            <a:r>
              <a:rPr lang="en-US" altLang="en-US" sz="1600" dirty="0" smtClean="0"/>
              <a:t> bisect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One repo to pull and build final version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Can pull in non-</a:t>
            </a:r>
            <a:r>
              <a:rPr lang="en-US" altLang="en-US" sz="1600" dirty="0" err="1" smtClean="0"/>
              <a:t>git</a:t>
            </a:r>
            <a:r>
              <a:rPr lang="en-US" altLang="en-US" sz="1600" dirty="0" smtClean="0"/>
              <a:t> repos (e.g. Hg, </a:t>
            </a:r>
            <a:r>
              <a:rPr lang="en-US" altLang="en-US" sz="1600" dirty="0" err="1" smtClean="0"/>
              <a:t>svn</a:t>
            </a:r>
            <a:r>
              <a:rPr lang="en-US" altLang="en-US" sz="1600" dirty="0"/>
              <a:t>)</a:t>
            </a:r>
            <a:endParaRPr lang="en-US" altLang="en-US" sz="1600" dirty="0" smtClean="0"/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Disadvantages: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Harder to coordinate changes back and forth to native repos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Does not allow for partitioning based on access control</a:t>
            </a:r>
          </a:p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b="1" dirty="0" smtClean="0">
                <a:solidFill>
                  <a:srgbClr val="000099"/>
                </a:solidFill>
              </a:rPr>
              <a:t>Use </a:t>
            </a:r>
            <a:r>
              <a:rPr lang="en-US" altLang="en-US" b="1" dirty="0" err="1" smtClean="0">
                <a:solidFill>
                  <a:srgbClr val="000099"/>
                </a:solidFill>
              </a:rPr>
              <a:t>git</a:t>
            </a:r>
            <a:r>
              <a:rPr lang="en-US" altLang="en-US" b="1" dirty="0" smtClean="0">
                <a:solidFill>
                  <a:srgbClr val="000099"/>
                </a:solidFill>
              </a:rPr>
              <a:t> modules?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Advantages: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Built-in </a:t>
            </a:r>
            <a:r>
              <a:rPr lang="en-US" altLang="en-US" sz="1600" dirty="0" err="1" smtClean="0"/>
              <a:t>git</a:t>
            </a:r>
            <a:r>
              <a:rPr lang="en-US" altLang="en-US" sz="1600" dirty="0" smtClean="0"/>
              <a:t> support and documentation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Individual repos stay independent (let </a:t>
            </a:r>
            <a:r>
              <a:rPr lang="en-US" altLang="en-US" sz="1600" dirty="0" err="1" smtClean="0"/>
              <a:t>git</a:t>
            </a:r>
            <a:r>
              <a:rPr lang="en-US" altLang="en-US" sz="1600" dirty="0" smtClean="0"/>
              <a:t> do its job).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Tracks compatible versions of repos, allows basic </a:t>
            </a:r>
            <a:r>
              <a:rPr lang="en-US" altLang="en-US" sz="1600" dirty="0" err="1" smtClean="0"/>
              <a:t>git</a:t>
            </a:r>
            <a:r>
              <a:rPr lang="en-US" altLang="en-US" sz="1600" dirty="0" smtClean="0"/>
              <a:t> bisect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Disadvantages: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Extra commands to pull component repos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Updating repos versions is complex for non-</a:t>
            </a:r>
            <a:r>
              <a:rPr lang="en-US" altLang="en-US" sz="1600" dirty="0" err="1" smtClean="0"/>
              <a:t>git</a:t>
            </a:r>
            <a:r>
              <a:rPr lang="en-US" altLang="en-US" sz="1600" dirty="0" smtClean="0"/>
              <a:t> savvy developers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Does not support co-development well at all</a:t>
            </a:r>
          </a:p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b="1" dirty="0" smtClean="0">
                <a:solidFill>
                  <a:srgbClr val="000099"/>
                </a:solidFill>
              </a:rPr>
              <a:t>Treat set of repos as one big repo</a:t>
            </a:r>
            <a:r>
              <a:rPr lang="en-US" altLang="en-US" dirty="0" smtClean="0"/>
              <a:t> (e.g. SIERRA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dirty="0" smtClean="0"/>
              <a:t> &amp;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altLang="en-US" dirty="0" smtClean="0"/>
              <a:t>) (</a:t>
            </a:r>
            <a:r>
              <a:rPr lang="en-US" altLang="en-US" b="1" dirty="0" err="1" smtClean="0">
                <a:solidFill>
                  <a:srgbClr val="D30AA5"/>
                </a:solidFill>
              </a:rPr>
              <a:t>gitdist</a:t>
            </a:r>
            <a:r>
              <a:rPr lang="en-US" altLang="en-US" dirty="0" smtClean="0"/>
              <a:t>)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Advantage: Simple single-repo workflow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smtClean="0"/>
              <a:t>Disadvantage: Must track compatible versions as add-on (e.g. </a:t>
            </a:r>
            <a:r>
              <a:rPr lang="en-US" altLang="en-US" sz="1600" b="1" dirty="0" smtClean="0"/>
              <a:t>&lt;Project&gt;RepoVersion.txt </a:t>
            </a:r>
            <a:r>
              <a:rPr lang="en-US" altLang="en-US" sz="1600" dirty="0" smtClean="0"/>
              <a:t>files)</a:t>
            </a:r>
            <a:endParaRPr lang="en-US" altLang="en-US" sz="1600" b="1" dirty="0" smtClean="0">
              <a:solidFill>
                <a:srgbClr val="000099"/>
              </a:solidFill>
            </a:endParaRPr>
          </a:p>
          <a:p>
            <a:pPr marL="171450" indent="0">
              <a:buSzPct val="100000"/>
              <a:defRPr/>
            </a:pP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CASL VERA =&gt; Uses </a:t>
            </a:r>
            <a:r>
              <a:rPr lang="en-US" altLang="en-US" b="1" dirty="0" err="1" smtClean="0">
                <a:solidFill>
                  <a:srgbClr val="D30AA5"/>
                </a:solidFill>
              </a:rPr>
              <a:t>gitdist</a:t>
            </a:r>
            <a:r>
              <a:rPr lang="en-US" altLang="en-US" b="1" dirty="0" smtClean="0">
                <a:solidFill>
                  <a:srgbClr val="D30AA5"/>
                </a:solidFill>
              </a:rPr>
              <a:t> 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for most 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repos, uses </a:t>
            </a:r>
            <a:r>
              <a:rPr lang="en-US" altLang="en-US" b="1" dirty="0" smtClean="0"/>
              <a:t>snapshotting 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for non-native or more complex 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 repos.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993460"/>
      </p:ext>
    </p:extLst>
  </p:cSld>
  <p:clrMapOvr>
    <a:masterClrMapping/>
  </p:clrMapOvr>
  <p:transition advTm="1369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 err="1" smtClean="0"/>
              <a:t>gitdist</a:t>
            </a:r>
            <a:r>
              <a:rPr lang="en-US" altLang="en-US" sz="2400" dirty="0" smtClean="0"/>
              <a:t>: Treat collection of </a:t>
            </a:r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repos as one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90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 err="1">
                <a:latin typeface="Arial" charset="0"/>
              </a:rPr>
              <a:t>gitdist</a:t>
            </a:r>
            <a:r>
              <a:rPr lang="en-US" dirty="0">
                <a:latin typeface="Arial" charset="0"/>
              </a:rPr>
              <a:t>: Simple </a:t>
            </a:r>
            <a:r>
              <a:rPr lang="en-US" u="sng" dirty="0">
                <a:latin typeface="Arial" charset="0"/>
              </a:rPr>
              <a:t>stand-alone</a:t>
            </a:r>
            <a:r>
              <a:rPr lang="en-US" dirty="0">
                <a:latin typeface="Arial" charset="0"/>
              </a:rPr>
              <a:t> Python tool for distributing </a:t>
            </a:r>
            <a:r>
              <a:rPr lang="en-US" dirty="0" err="1">
                <a:latin typeface="Arial" charset="0"/>
              </a:rPr>
              <a:t>git</a:t>
            </a:r>
            <a:r>
              <a:rPr lang="en-US" dirty="0">
                <a:latin typeface="Arial" charset="0"/>
              </a:rPr>
              <a:t> commands across multiple </a:t>
            </a:r>
            <a:r>
              <a:rPr lang="en-US" dirty="0" err="1">
                <a:latin typeface="Arial" charset="0"/>
              </a:rPr>
              <a:t>git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repos.</a:t>
            </a:r>
            <a:endParaRPr lang="en-US" dirty="0">
              <a:latin typeface="Arial" charset="0"/>
            </a:endParaRP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>
              <a:latin typeface="Arial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Usage: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options] &lt;raw-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-command&gt; [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options]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dirty="0">
              <a:latin typeface="Arial" charset="0"/>
            </a:endParaRP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</a:rPr>
              <a:t>.</a:t>
            </a:r>
            <a:r>
              <a:rPr lang="en-US" dirty="0" err="1" smtClean="0">
                <a:latin typeface="Arial" charset="0"/>
              </a:rPr>
              <a:t>gitdist.default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file </a:t>
            </a:r>
            <a:r>
              <a:rPr lang="en-US" dirty="0" smtClean="0">
                <a:latin typeface="Arial" charset="0"/>
              </a:rPr>
              <a:t>committed to base </a:t>
            </a:r>
            <a:r>
              <a:rPr lang="en-US" dirty="0" err="1">
                <a:latin typeface="Arial" charset="0"/>
              </a:rPr>
              <a:t>git</a:t>
            </a:r>
            <a:r>
              <a:rPr lang="en-US" dirty="0">
                <a:latin typeface="Arial" charset="0"/>
              </a:rPr>
              <a:t> repo: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SCALE/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endParaRPr lang="en-US" sz="1400" dirty="0" smtClean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dirty="0"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b="1" dirty="0">
                <a:latin typeface="Arial" charset="0"/>
              </a:rPr>
              <a:t>Example: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Base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VERA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endParaRPr lang="en-US" sz="1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On branch 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SCALE/</a:t>
            </a:r>
            <a:r>
              <a:rPr lang="en-US" sz="1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endParaRPr lang="en-US" sz="1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On branch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79240" y="2430470"/>
            <a:ext cx="4572000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Same workflow as single </a:t>
            </a:r>
            <a:r>
              <a:rPr lang="en-US" dirty="0" err="1" smtClean="0"/>
              <a:t>git</a:t>
            </a:r>
            <a:r>
              <a:rPr lang="en-US" dirty="0" smtClean="0"/>
              <a:t> repo: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&lt;create commits to </a:t>
            </a: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repos&gt;</a:t>
            </a:r>
            <a:endParaRPr lang="en-US" sz="1600" dirty="0" smtClean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 smtClean="0"/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No complexities of </a:t>
            </a:r>
            <a:r>
              <a:rPr lang="en-US" dirty="0" err="1" smtClean="0"/>
              <a:t>git</a:t>
            </a:r>
            <a:r>
              <a:rPr lang="en-US" dirty="0" smtClean="0"/>
              <a:t> submodules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Keeps full history of separate repos for easy merging, etc. (unlike snapshots)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Special commands for many repos: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Show </a:t>
            </a:r>
            <a:r>
              <a:rPr lang="en-US" dirty="0" err="1" smtClean="0"/>
              <a:t>compat</a:t>
            </a:r>
            <a:r>
              <a:rPr lang="en-US" dirty="0" smtClean="0"/>
              <a:t> status table: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Show only changed repos: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-mod-status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 local-stat</a:t>
            </a:r>
            <a:endParaRPr lang="en-US" sz="16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2276"/>
      </p:ext>
    </p:extLst>
  </p:cSld>
  <p:clrMapOvr>
    <a:masterClrMapping/>
  </p:clrMapOvr>
  <p:transition advTm="7115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430470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Overview of CASL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2108830"/>
      </p:ext>
    </p:extLst>
  </p:cSld>
  <p:clrMapOvr>
    <a:masterClrMapping/>
  </p:clrMapOvr>
  <p:transition advTm="4033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 err="1" smtClean="0"/>
              <a:t>gitdist</a:t>
            </a:r>
            <a:r>
              <a:rPr lang="en-US" altLang="en-US" sz="2400" dirty="0" smtClean="0"/>
              <a:t>: Show summary status table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030"/>
            <a:ext cx="8756650" cy="547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gidist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-status   </a:t>
            </a:r>
            <a:r>
              <a:rPr 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alias ‘</a:t>
            </a:r>
            <a:r>
              <a:rPr lang="en-US" sz="1400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-repo-status’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ID | Repo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Branch | Tracking Branch | C | M | ?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|----|--------------------|--------|-----------------|---|---|---|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0 | VERA (Base)        | master | origin/master   |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1 | TriBITS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2 | Trilinos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3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master | origin/master   |   |   |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4 | MAMBA  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5 | COBRA-TF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6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master | origin/master   |   |   |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7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8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9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/MOOSE     | master | origin/master   |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10 | SCALE  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11 | SCALE/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12 | MPACT              | master | origin/master   |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13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14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hydrath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15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master | origin/master   |   |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16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17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/Dakota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18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21324322"/>
      </p:ext>
    </p:extLst>
  </p:cSld>
  <p:clrMapOvr>
    <a:masterClrMapping/>
  </p:clrMapOvr>
  <p:transition advTm="48793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90488"/>
            <a:ext cx="8756649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 err="1" smtClean="0"/>
              <a:t>gitdist</a:t>
            </a:r>
            <a:r>
              <a:rPr lang="en-US" altLang="en-US" sz="2400" dirty="0" smtClean="0"/>
              <a:t>: Show summary status table, modified only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030"/>
            <a:ext cx="8756650" cy="24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gidist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-mod-status 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‘</a:t>
            </a:r>
            <a:r>
              <a:rPr lang="en-US" sz="1400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-repo-status --</a:t>
            </a:r>
            <a:r>
              <a:rPr lang="en-US" sz="1400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-mod-only’</a:t>
            </a:r>
            <a:endParaRPr lang="en-US" sz="1400" dirty="0" smtClean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ID | Repo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Branch | Tracking Branch | C | M | ?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|----|--------------------|--------|-----------------|---|---|---|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0 | VERA (Base)        | master | origin/master   |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master | origin/master   |   |   |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master | origin/master   |   |   |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| MPACT              | master | origin/master   |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master | origin/master   |   |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</p:txBody>
      </p:sp>
      <p:sp>
        <p:nvSpPr>
          <p:cNvPr id="4" name="Rectangle 3"/>
          <p:cNvSpPr/>
          <p:nvPr/>
        </p:nvSpPr>
        <p:spPr>
          <a:xfrm>
            <a:off x="885120" y="3388985"/>
            <a:ext cx="6720875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Compress out repos with no changes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Manage changes on many repos at once even when there are 100s of repos!</a:t>
            </a:r>
            <a:endParaRPr lang="en-US" sz="16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44291"/>
      </p:ext>
    </p:extLst>
  </p:cSld>
  <p:clrMapOvr>
    <a:masterClrMapping/>
  </p:clrMapOvr>
  <p:transition advTm="34325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90488"/>
            <a:ext cx="8602875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 err="1" smtClean="0"/>
              <a:t>gitdist</a:t>
            </a:r>
            <a:r>
              <a:rPr lang="en-US" altLang="en-US" sz="2400" dirty="0" smtClean="0"/>
              <a:t>: Run commands only on modified repos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1076522"/>
            <a:ext cx="8756650" cy="310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 log --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--name-status HEAD ^@{u}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Base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VERA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0ed6639 Minor comment update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cmake/ctest/drivers/fissile4/load_dev_env_gcc-4.8.3.sh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db7152a Add better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-mod-status command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test/python_utils/gitdist_UnitTests.py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tribits/devtools_install/load_dev_env.csh.in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tribits/devtools_install/load_dev_env.sh.in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python_utils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5120" y="4417756"/>
            <a:ext cx="6720875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See detailed changes only in changed repos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Manage changes on many repos at once even when there are 100s of repos!</a:t>
            </a:r>
            <a:endParaRPr lang="en-US" sz="16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09915"/>
      </p:ext>
    </p:extLst>
  </p:cSld>
  <p:clrMapOvr>
    <a:masterClrMapping/>
  </p:clrMapOvr>
  <p:transition advTm="31666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 smtClean="0"/>
              <a:t>TriBITS: clone_extra_repos.py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030"/>
            <a:ext cx="8756650" cy="504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./clone_extra_repos.py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ID | Repo Name          | Repo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VC  | Repo URL                        | Category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|----|--------------------|--------------------|-----|---------------------------------|------------|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1 | TriBITS            | TriBITS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2 | Trilinos           | Trilinos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git@casl-dev:Trilinos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3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git@casl-dev:TeuchosWrappersExt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4 | MAMBA              | MAMBA  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git@casl-dev:MAMBA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5 | COBRA-TF           | COBRA-TF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git@casl-dev:COBRA-TF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6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git@casl-dev:VERAInExt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7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git@casl-dev:DataTransferKit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8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9 | MOOSE  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/MOOSE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10 | SCALE              | SCALE  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git@casl-dev:SCALE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11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SCALE/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git@casl-dev:Exnihilo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12 | MPACT              | MPACT  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git@casl-dev:MPACT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13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git@casl-dev:LIMEExt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14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hydrath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hydrath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git@casl-dev:hydrath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Nightly 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15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git@casl-dev:PSSDriversExt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16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17 | Dakota 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/Dakota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18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git@casl-dev:VUQDemos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Nightly 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git@casl-dev:TriBITS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TriBITS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git@casl-dev:Trilinos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4572000" y="4825493"/>
            <a:ext cx="4378325" cy="830997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99"/>
                </a:solidFill>
              </a:rPr>
              <a:t>Reads from </a:t>
            </a:r>
            <a:r>
              <a:rPr lang="en-US" altLang="en-US" sz="1600" dirty="0" err="1" smtClean="0">
                <a:solidFill>
                  <a:srgbClr val="000099"/>
                </a:solidFill>
              </a:rPr>
              <a:t>ExtraRepositoriesList.cmake</a:t>
            </a:r>
            <a:endParaRPr lang="en-US" altLang="en-US" sz="1600" dirty="0" smtClean="0">
              <a:solidFill>
                <a:srgbClr val="0000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99"/>
                </a:solidFill>
              </a:rPr>
              <a:t>Only clones the repos that the user/developer  has access to clone!</a:t>
            </a:r>
            <a:endParaRPr lang="en-US" altLang="en-US" sz="1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32478"/>
      </p:ext>
    </p:extLst>
  </p:cSld>
  <p:clrMapOvr>
    <a:masterClrMapping/>
  </p:clrMapOvr>
  <p:transition advTm="32904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90488"/>
            <a:ext cx="8756650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TriBITS: Keeping track of compatible sets of repos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56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latin typeface="Arial" charset="0"/>
              </a:rPr>
              <a:t>How to keep track of compatible sets of repos?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Arial" charset="0"/>
              </a:rPr>
              <a:t>=&gt;  TriBITS support for &lt;Project&gt;RepoVersion.txt file: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Base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SomeBaseRepo</a:t>
            </a:r>
            <a:endParaRPr lang="en-US" sz="14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e102e27 [Mon Sep 23 11:34:59 2013 -0400] &lt;author1@someurl.com&gt;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summary message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Repo: ExtraRepo1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b894b9c [Fri Aug 30 09:55:07 2013 -0400] &lt;author2@someurl.com&gt;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summary message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Repo: ExtraRepo2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97cf1ac [Thu Dec 1 23:34:06 2011 -0500] &lt;author3@someurl.com&gt;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summary message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D30AA5"/>
                </a:solidFill>
                <a:latin typeface="Arial" charset="0"/>
              </a:rPr>
              <a:t>...</a:t>
            </a:r>
            <a:endParaRPr lang="en-US" dirty="0"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 smtClean="0">
                <a:latin typeface="Arial" charset="0"/>
              </a:rPr>
              <a:t>Setting </a:t>
            </a:r>
            <a:r>
              <a:rPr lang="en-US" dirty="0" smtClean="0">
                <a:solidFill>
                  <a:srgbClr val="D30AA5"/>
                </a:solidFill>
                <a:latin typeface="Arial" charset="0"/>
              </a:rPr>
              <a:t>-D&lt;PROJECT</a:t>
            </a:r>
            <a:r>
              <a:rPr lang="en-US" dirty="0">
                <a:solidFill>
                  <a:srgbClr val="D30AA5"/>
                </a:solidFill>
                <a:latin typeface="Arial" charset="0"/>
              </a:rPr>
              <a:t>&gt;_</a:t>
            </a:r>
            <a:r>
              <a:rPr lang="en-US" dirty="0" smtClean="0">
                <a:solidFill>
                  <a:srgbClr val="D30AA5"/>
                </a:solidFill>
                <a:latin typeface="Arial" charset="0"/>
              </a:rPr>
              <a:t>GENERATE_REPO_VERSION_FILE=ON </a:t>
            </a:r>
            <a:r>
              <a:rPr lang="en-US" dirty="0" smtClean="0">
                <a:latin typeface="Arial" charset="0"/>
              </a:rPr>
              <a:t>results in &lt;Project&gt;RepoVersion.txt getting:</a:t>
            </a:r>
            <a:endParaRPr lang="en-US" dirty="0">
              <a:latin typeface="Arial" charset="0"/>
            </a:endParaRP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generated in the build base directory,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echoed in the configure output (therefore archived to CDash),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installed in the base install directory,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included in the source </a:t>
            </a:r>
            <a:r>
              <a:rPr lang="en-US" dirty="0" err="1">
                <a:latin typeface="Arial" charset="0"/>
              </a:rPr>
              <a:t>tarball</a:t>
            </a:r>
            <a:r>
              <a:rPr lang="en-US" dirty="0">
                <a:latin typeface="Arial" charset="0"/>
              </a:rPr>
              <a:t> (‘</a:t>
            </a:r>
            <a:r>
              <a:rPr lang="en-US" dirty="0">
                <a:solidFill>
                  <a:srgbClr val="D30AA5"/>
                </a:solidFill>
                <a:latin typeface="Arial" charset="0"/>
              </a:rPr>
              <a:t>make </a:t>
            </a:r>
            <a:r>
              <a:rPr lang="en-US" dirty="0" err="1">
                <a:solidFill>
                  <a:srgbClr val="D30AA5"/>
                </a:solidFill>
                <a:latin typeface="Arial" charset="0"/>
              </a:rPr>
              <a:t>package_source</a:t>
            </a:r>
            <a:r>
              <a:rPr lang="en-US" dirty="0">
                <a:latin typeface="Arial" charset="0"/>
              </a:rPr>
              <a:t>’),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installed in the base install directory from the </a:t>
            </a:r>
            <a:r>
              <a:rPr lang="en-US" dirty="0" err="1">
                <a:latin typeface="Arial" charset="0"/>
              </a:rPr>
              <a:t>untarred</a:t>
            </a:r>
            <a:r>
              <a:rPr lang="en-US" dirty="0">
                <a:latin typeface="Arial" charset="0"/>
              </a:rPr>
              <a:t> source.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dirty="0" smtClean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 smtClean="0">
                <a:solidFill>
                  <a:srgbClr val="000099"/>
                </a:solidFill>
              </a:rPr>
              <a:t>Use with </a:t>
            </a:r>
            <a:r>
              <a:rPr lang="en-US" dirty="0" err="1" smtClean="0">
                <a:solidFill>
                  <a:srgbClr val="000099"/>
                </a:solidFill>
              </a:rPr>
              <a:t>gitdist</a:t>
            </a:r>
            <a:r>
              <a:rPr lang="en-US" dirty="0" smtClean="0">
                <a:solidFill>
                  <a:srgbClr val="000099"/>
                </a:solidFill>
              </a:rPr>
              <a:t> to access compatible versions:</a:t>
            </a:r>
            <a:endParaRPr lang="en-US" dirty="0">
              <a:solidFill>
                <a:srgbClr val="000099"/>
              </a:solidFill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-repo-file=&lt;Project&gt;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RepoVersion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somedate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&gt;.txt [other options]</a:t>
            </a:r>
            <a:endParaRPr lang="en-US" dirty="0"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1171756"/>
      </p:ext>
    </p:extLst>
  </p:cSld>
  <p:clrMapOvr>
    <a:masterClrMapping/>
  </p:clrMapOvr>
  <p:transition advTm="10028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25" y="90488"/>
            <a:ext cx="8717935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Using VERARepoVersion.txt for Dev Distributions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701675"/>
            <a:ext cx="9144000" cy="518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286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altLang="en-US" dirty="0"/>
              <a:t>Known “good” versions of the Project code are recorded as </a:t>
            </a:r>
            <a:r>
              <a:rPr lang="en-US" altLang="en-US" dirty="0" smtClean="0"/>
              <a:t>VERARepoVersion.txt </a:t>
            </a:r>
            <a:r>
              <a:rPr lang="en-US" altLang="en-US" dirty="0"/>
              <a:t>files (e.g. archived on </a:t>
            </a:r>
            <a:r>
              <a:rPr lang="en-US" altLang="en-US" dirty="0" smtClean="0"/>
              <a:t>CDash, committed directly to base repo, etc.).</a:t>
            </a:r>
            <a:endParaRPr lang="en-US" altLang="en-US" dirty="0"/>
          </a:p>
          <a:p>
            <a:pPr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altLang="en-US" b="1" dirty="0"/>
              <a:t>Example:</a:t>
            </a:r>
            <a:r>
              <a:rPr lang="en-US" altLang="en-US" dirty="0"/>
              <a:t> If a given Nightly build of Project passed on all platforms then we can give the associated </a:t>
            </a:r>
            <a:r>
              <a:rPr lang="en-US" altLang="en-US" dirty="0" smtClean="0"/>
              <a:t>VERARepoVersion.txt </a:t>
            </a:r>
            <a:r>
              <a:rPr lang="en-US" altLang="en-US" dirty="0"/>
              <a:t>file as the “version” for a client to use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altLang="en-US" dirty="0"/>
              <a:t>Send client file </a:t>
            </a:r>
            <a:r>
              <a:rPr lang="en-US" altLang="en-US" dirty="0" err="1" smtClean="0"/>
              <a:t>VERARepoVersion</a:t>
            </a:r>
            <a:r>
              <a:rPr lang="en-US" altLang="en-US" dirty="0"/>
              <a:t>.&lt;</a:t>
            </a:r>
            <a:r>
              <a:rPr lang="en-US" altLang="en-US" dirty="0" err="1"/>
              <a:t>newdate</a:t>
            </a:r>
            <a:r>
              <a:rPr lang="en-US" altLang="en-US" dirty="0"/>
              <a:t>&gt;.txt for “good” version to install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Client gets updated version:</a:t>
            </a:r>
          </a:p>
          <a:p>
            <a:pPr lvl="1">
              <a:buSzPct val="100000"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$ cd </a:t>
            </a:r>
            <a:r>
              <a:rPr lang="en-US" altLang="en-US" sz="1400" dirty="0" smtClean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VERA/</a:t>
            </a:r>
            <a:endParaRPr lang="en-US" altLang="en-US" sz="1400" dirty="0">
              <a:solidFill>
                <a:srgbClr val="D30AA5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SzPct val="100000"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$ 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gitdist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fetch</a:t>
            </a:r>
          </a:p>
          <a:p>
            <a:pPr lvl="1">
              <a:buSzPct val="100000"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$ 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gitdist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-version-file</a:t>
            </a:r>
            <a:r>
              <a:rPr lang="en-US" altLang="en-US" sz="1400" dirty="0" smtClean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=~/</a:t>
            </a:r>
            <a:r>
              <a:rPr lang="en-US" altLang="en-US" sz="1400" dirty="0" err="1" smtClean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VERARepoVersion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.&lt;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newdate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&gt;.txt \</a:t>
            </a:r>
          </a:p>
          <a:p>
            <a:pPr lvl="1">
              <a:spcAft>
                <a:spcPts val="600"/>
              </a:spcAft>
              <a:buSzPct val="100000"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  checkout _VERSION</a:t>
            </a:r>
            <a:r>
              <a:rPr lang="en-US" altLang="en-US" sz="1400" dirty="0" smtClean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_</a:t>
            </a:r>
            <a:endParaRPr lang="en-US" altLang="en-US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Client can see changes since a previous installs of &lt;Project&gt;:</a:t>
            </a:r>
          </a:p>
          <a:p>
            <a:pPr lvl="1">
              <a:buSzPct val="100000"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smtClean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gitdist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fetch</a:t>
            </a:r>
          </a:p>
          <a:p>
            <a:pPr lvl="1">
              <a:buSzPct val="100000"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$ 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gitdist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 lvl="1">
              <a:buSzPct val="100000"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 --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-version-file</a:t>
            </a:r>
            <a:r>
              <a:rPr lang="en-US" altLang="en-US" sz="1400" dirty="0" smtClean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=~/</a:t>
            </a:r>
            <a:r>
              <a:rPr lang="en-US" altLang="en-US" sz="1400" dirty="0" err="1" smtClean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VERARepoVersion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.&lt;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newdate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&gt;.txt \</a:t>
            </a:r>
          </a:p>
          <a:p>
            <a:pPr lvl="1">
              <a:buSzPct val="100000"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 --dist-version-file2=${INSTALL_BASE}/&lt;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olddate</a:t>
            </a:r>
            <a:r>
              <a:rPr lang="en-US" altLang="en-US" sz="1400" dirty="0" smtClean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&gt;/VERARepoVersion.txt 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lvl="1">
              <a:spcAft>
                <a:spcPts val="600"/>
              </a:spcAft>
              <a:buSzPct val="100000"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 log-short --name-status _VERSION_ ^_VERSION2</a:t>
            </a:r>
            <a:r>
              <a:rPr lang="en-US" altLang="en-US" sz="1400" dirty="0" smtClean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_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 smtClean="0">
                <a:latin typeface="+mn-lt"/>
                <a:cs typeface="Courier New" pitchFamily="49" charset="0"/>
              </a:rPr>
              <a:t>NOTE: </a:t>
            </a:r>
            <a:r>
              <a:rPr lang="en-US" altLang="en-US" dirty="0" smtClean="0">
                <a:solidFill>
                  <a:srgbClr val="D30AA5"/>
                </a:solidFill>
                <a:latin typeface="+mn-lt"/>
                <a:cs typeface="Courier New" pitchFamily="49" charset="0"/>
              </a:rPr>
              <a:t>&lt;Project&gt;RepoVersion.txt </a:t>
            </a:r>
            <a:r>
              <a:rPr lang="en-US" altLang="en-US" dirty="0" smtClean="0">
                <a:latin typeface="+mn-lt"/>
                <a:cs typeface="Courier New" pitchFamily="49" charset="0"/>
              </a:rPr>
              <a:t>could be committed to the base repo (at well-defined points) to allow using </a:t>
            </a:r>
            <a:r>
              <a:rPr lang="en-US" altLang="en-US" dirty="0" err="1" smtClean="0">
                <a:solidFill>
                  <a:srgbClr val="D30AA5"/>
                </a:solidFill>
                <a:latin typeface="+mn-lt"/>
                <a:cs typeface="Courier New" pitchFamily="49" charset="0"/>
              </a:rPr>
              <a:t>git</a:t>
            </a:r>
            <a:r>
              <a:rPr lang="en-US" altLang="en-US" dirty="0" smtClean="0">
                <a:solidFill>
                  <a:srgbClr val="D30AA5"/>
                </a:solidFill>
                <a:latin typeface="+mn-lt"/>
                <a:cs typeface="Courier New" pitchFamily="49" charset="0"/>
              </a:rPr>
              <a:t> bisect </a:t>
            </a:r>
            <a:r>
              <a:rPr lang="en-US" altLang="en-US" dirty="0" smtClean="0">
                <a:latin typeface="+mn-lt"/>
                <a:cs typeface="Courier New" pitchFamily="49" charset="0"/>
              </a:rPr>
              <a:t>to search for introduction of defects and other changes! </a:t>
            </a:r>
            <a:endParaRPr lang="en-US" altLang="en-US" dirty="0"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99737"/>
      </p:ext>
    </p:extLst>
  </p:cSld>
  <p:clrMapOvr>
    <a:masterClrMapping/>
  </p:clrMapOvr>
  <p:transition advTm="89523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90488"/>
            <a:ext cx="8756649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Pre-Push CI Testing and Pushing of Multiple Repos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07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 smtClean="0">
                <a:solidFill>
                  <a:srgbClr val="D30AA5"/>
                </a:solidFill>
              </a:rPr>
              <a:t>$ cat checkin-test-vera.sh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dirty="0" smtClean="0"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 smtClean="0">
                <a:latin typeface="Arial" charset="0"/>
              </a:rPr>
              <a:t>#!/</a:t>
            </a:r>
            <a:r>
              <a:rPr lang="en-US" dirty="0">
                <a:latin typeface="Arial" charset="0"/>
              </a:rPr>
              <a:t>bin/bash -e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 smtClean="0"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 smtClean="0">
                <a:latin typeface="Arial" charset="0"/>
              </a:rPr>
              <a:t>$</a:t>
            </a:r>
            <a:r>
              <a:rPr lang="en-US" dirty="0">
                <a:latin typeface="Arial" charset="0"/>
              </a:rPr>
              <a:t>VERA_BASE_DIR/VERA/checkin-test.py \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latin typeface="Arial" charset="0"/>
              </a:rPr>
              <a:t>--</a:t>
            </a:r>
            <a:r>
              <a:rPr lang="en-US" dirty="0" err="1">
                <a:latin typeface="Arial" charset="0"/>
              </a:rPr>
              <a:t>src-dir</a:t>
            </a:r>
            <a:r>
              <a:rPr lang="en-US" dirty="0">
                <a:latin typeface="Arial" charset="0"/>
              </a:rPr>
              <a:t>=$VERA_BASE_DIR_ABS/VERA \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latin typeface="Arial" charset="0"/>
              </a:rPr>
              <a:t>--extra-repos-file=project \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latin typeface="Arial" charset="0"/>
              </a:rPr>
              <a:t>--extra-repos-type=Continuous \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latin typeface="Arial" charset="0"/>
              </a:rPr>
              <a:t>--ignore-missing-extra-repos \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latin typeface="Arial" charset="0"/>
              </a:rPr>
              <a:t>--</a:t>
            </a:r>
            <a:r>
              <a:rPr lang="en-US" dirty="0" smtClean="0">
                <a:latin typeface="Arial" charset="0"/>
              </a:rPr>
              <a:t>default-builds=MPI_RELEASE_DEBUG_SHARED </a:t>
            </a:r>
            <a:r>
              <a:rPr lang="en-US" dirty="0">
                <a:latin typeface="Arial" charset="0"/>
              </a:rPr>
              <a:t>\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latin typeface="Arial" charset="0"/>
              </a:rPr>
              <a:t>-j16 \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latin typeface="Arial" charset="0"/>
              </a:rPr>
              <a:t>--</a:t>
            </a:r>
            <a:r>
              <a:rPr lang="en-US" dirty="0" err="1">
                <a:latin typeface="Arial" charset="0"/>
              </a:rPr>
              <a:t>ctest</a:t>
            </a:r>
            <a:r>
              <a:rPr lang="en-US" dirty="0">
                <a:latin typeface="Arial" charset="0"/>
              </a:rPr>
              <a:t>-timeout=400 \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latin typeface="Arial" charset="0"/>
              </a:rPr>
              <a:t>$</a:t>
            </a:r>
            <a:r>
              <a:rPr lang="en-US" dirty="0" smtClean="0">
                <a:latin typeface="Arial" charset="0"/>
              </a:rPr>
              <a:t>EXTRA_ARGS</a:t>
            </a:r>
            <a:endParaRPr lang="en-US" dirty="0">
              <a:latin typeface="Arial" charset="0"/>
            </a:endParaRP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>
              <a:latin typeface="Arial" charset="0"/>
            </a:endParaRP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Very thin bash script wrapper </a:t>
            </a:r>
            <a:r>
              <a:rPr lang="en-US" dirty="0" smtClean="0">
                <a:solidFill>
                  <a:srgbClr val="D30AA5"/>
                </a:solidFill>
                <a:latin typeface="Arial" charset="0"/>
              </a:rPr>
              <a:t>checkin-test-vera.sh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</a:rPr>
              <a:t> for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TriBITS checkin-test.py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Automatically picks up cloned repos listed in </a:t>
            </a:r>
            <a:r>
              <a:rPr lang="en-US" dirty="0" err="1">
                <a:solidFill>
                  <a:schemeClr val="accent6"/>
                </a:solidFill>
                <a:latin typeface="Arial" charset="0"/>
              </a:rPr>
              <a:t>ExtraRepositoriesList.cmake</a:t>
            </a:r>
            <a:endParaRPr lang="en-US" dirty="0">
              <a:solidFill>
                <a:schemeClr val="accent6"/>
              </a:solidFill>
              <a:latin typeface="Arial" charset="0"/>
            </a:endParaRP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Safe pushes requires all affected repos to be cloned and available</a:t>
            </a:r>
          </a:p>
        </p:txBody>
      </p:sp>
    </p:spTree>
    <p:extLst>
      <p:ext uri="{BB962C8B-B14F-4D97-AF65-F5344CB8AC3E}">
        <p14:creationId xmlns:p14="http://schemas.microsoft.com/office/powerpoint/2010/main" val="3780983737"/>
      </p:ext>
    </p:extLst>
  </p:cSld>
  <p:clrMapOvr>
    <a:masterClrMapping/>
  </p:clrMapOvr>
  <p:transition advTm="48277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9026980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Dealing with Missing Repos giving Missing Packages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637540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628650" lvl="1">
              <a:spcAft>
                <a:spcPts val="0"/>
              </a:spcAft>
              <a:buSzPct val="100000"/>
              <a:defRPr/>
            </a:pPr>
            <a:endParaRPr lang="en-US" dirty="0"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latin typeface="Arial" charset="0"/>
              </a:rPr>
              <a:t>What if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Repo2</a:t>
            </a:r>
            <a:r>
              <a:rPr lang="en-US" dirty="0">
                <a:latin typeface="Arial" charset="0"/>
              </a:rPr>
              <a:t> is missing?  Can we still configure and build the remaining packages in Repo3?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000099"/>
                </a:solidFill>
                <a:latin typeface="Arial" charset="0"/>
              </a:rPr>
              <a:t># Repo3/</a:t>
            </a:r>
            <a:r>
              <a:rPr lang="en-US" sz="1400" dirty="0" err="1">
                <a:solidFill>
                  <a:srgbClr val="000099"/>
                </a:solidFill>
                <a:latin typeface="Arial" charset="0"/>
              </a:rPr>
              <a:t>PkgE</a:t>
            </a:r>
            <a:r>
              <a:rPr lang="en-US" sz="1400" dirty="0">
                <a:solidFill>
                  <a:srgbClr val="000099"/>
                </a:solidFill>
                <a:latin typeface="Arial" charset="0"/>
              </a:rPr>
              <a:t>/</a:t>
            </a:r>
            <a:r>
              <a:rPr lang="en-US" sz="1400" dirty="0" err="1">
                <a:solidFill>
                  <a:srgbClr val="000099"/>
                </a:solidFill>
                <a:latin typeface="Arial" charset="0"/>
              </a:rPr>
              <a:t>cmake</a:t>
            </a:r>
            <a:r>
              <a:rPr lang="en-US" sz="1400" dirty="0">
                <a:solidFill>
                  <a:srgbClr val="000099"/>
                </a:solidFill>
                <a:latin typeface="Arial" charset="0"/>
              </a:rPr>
              <a:t>/</a:t>
            </a:r>
            <a:r>
              <a:rPr lang="en-US" sz="1400" dirty="0" err="1">
                <a:solidFill>
                  <a:srgbClr val="000099"/>
                </a:solidFill>
                <a:latin typeface="Arial" charset="0"/>
              </a:rPr>
              <a:t>Dependencies.cmake</a:t>
            </a:r>
            <a:endParaRPr lang="en-US" sz="1400" dirty="0">
              <a:solidFill>
                <a:srgbClr val="000099"/>
              </a:solidFill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Arial" charset="0"/>
              </a:rPr>
              <a:t>   LIB_REQUIRED_PACKAGES </a:t>
            </a:r>
            <a:r>
              <a:rPr lang="en-US" sz="1400" dirty="0" err="1">
                <a:solidFill>
                  <a:srgbClr val="D30AA5"/>
                </a:solidFill>
                <a:latin typeface="Arial" charset="0"/>
              </a:rPr>
              <a:t>PkgA</a:t>
            </a:r>
            <a:endParaRPr lang="en-US" sz="1400" dirty="0">
              <a:solidFill>
                <a:srgbClr val="D30AA5"/>
              </a:solidFill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Arial" charset="0"/>
              </a:rPr>
              <a:t>   LIB_OPTIONAL_PACKAGES </a:t>
            </a:r>
            <a:r>
              <a:rPr lang="en-US" sz="1400" dirty="0" err="1">
                <a:solidFill>
                  <a:srgbClr val="D30AA5"/>
                </a:solidFill>
                <a:latin typeface="Arial" charset="0"/>
              </a:rPr>
              <a:t>PkgC</a:t>
            </a:r>
            <a:endParaRPr lang="en-US" sz="1400" dirty="0">
              <a:solidFill>
                <a:srgbClr val="D30AA5"/>
              </a:solidFill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Arial" charset="0"/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Arial" charset="0"/>
              </a:rPr>
              <a:t>TRIBITS_ALLOW_MISSING_EXTERNAL_PACKAGES(</a:t>
            </a:r>
            <a:r>
              <a:rPr lang="en-US" sz="1400" dirty="0" err="1">
                <a:solidFill>
                  <a:srgbClr val="D30AA5"/>
                </a:solidFill>
                <a:latin typeface="Arial" charset="0"/>
              </a:rPr>
              <a:t>PkgC</a:t>
            </a:r>
            <a:r>
              <a:rPr lang="en-US" sz="1400" dirty="0">
                <a:solidFill>
                  <a:srgbClr val="D30AA5"/>
                </a:solidFill>
                <a:latin typeface="Arial" charset="0"/>
              </a:rPr>
              <a:t>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000099"/>
                </a:solidFill>
                <a:latin typeface="Arial" charset="0"/>
              </a:rPr>
              <a:t># Repo3/</a:t>
            </a:r>
            <a:r>
              <a:rPr lang="en-US" sz="1400" dirty="0" err="1">
                <a:solidFill>
                  <a:srgbClr val="000099"/>
                </a:solidFill>
                <a:latin typeface="Arial" charset="0"/>
              </a:rPr>
              <a:t>PkgF</a:t>
            </a:r>
            <a:r>
              <a:rPr lang="en-US" sz="1400" dirty="0">
                <a:solidFill>
                  <a:srgbClr val="000099"/>
                </a:solidFill>
                <a:latin typeface="Arial" charset="0"/>
              </a:rPr>
              <a:t>/</a:t>
            </a:r>
            <a:r>
              <a:rPr lang="en-US" sz="1400" dirty="0" err="1">
                <a:solidFill>
                  <a:srgbClr val="000099"/>
                </a:solidFill>
                <a:latin typeface="Arial" charset="0"/>
              </a:rPr>
              <a:t>cmake</a:t>
            </a:r>
            <a:r>
              <a:rPr lang="en-US" sz="1400" dirty="0">
                <a:solidFill>
                  <a:srgbClr val="000099"/>
                </a:solidFill>
                <a:latin typeface="Arial" charset="0"/>
              </a:rPr>
              <a:t>/</a:t>
            </a:r>
            <a:r>
              <a:rPr lang="en-US" sz="1400" dirty="0" err="1">
                <a:solidFill>
                  <a:srgbClr val="000099"/>
                </a:solidFill>
                <a:latin typeface="Arial" charset="0"/>
              </a:rPr>
              <a:t>Dependencies.cmake</a:t>
            </a:r>
            <a:endParaRPr lang="en-US" sz="1400" dirty="0">
              <a:solidFill>
                <a:srgbClr val="000099"/>
              </a:solidFill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Arial" charset="0"/>
              </a:rPr>
              <a:t>  LIB_REQUIRED_PACKAGES  </a:t>
            </a:r>
            <a:r>
              <a:rPr lang="en-US" sz="1400" dirty="0" err="1">
                <a:solidFill>
                  <a:srgbClr val="D30AA5"/>
                </a:solidFill>
                <a:latin typeface="Arial" charset="0"/>
              </a:rPr>
              <a:t>PkgD</a:t>
            </a:r>
            <a:endParaRPr lang="en-US" sz="1400" dirty="0">
              <a:solidFill>
                <a:srgbClr val="D30AA5"/>
              </a:solidFill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Arial" charset="0"/>
              </a:rPr>
              <a:t>  LIB_OPTIONAL_PACKAGES  </a:t>
            </a:r>
            <a:r>
              <a:rPr lang="en-US" sz="1400" dirty="0" err="1">
                <a:solidFill>
                  <a:srgbClr val="D30AA5"/>
                </a:solidFill>
                <a:latin typeface="Arial" charset="0"/>
              </a:rPr>
              <a:t>PkgC</a:t>
            </a:r>
            <a:endParaRPr lang="en-US" sz="1400" dirty="0">
              <a:solidFill>
                <a:srgbClr val="D30AA5"/>
              </a:solidFill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Arial" charset="0"/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Arial" charset="0"/>
              </a:rPr>
              <a:t>TRIBITS_ALLOW_MISSING_EXTERNAL_PACKAGES(</a:t>
            </a:r>
            <a:r>
              <a:rPr lang="en-US" sz="1400" dirty="0" err="1">
                <a:solidFill>
                  <a:srgbClr val="D30AA5"/>
                </a:solidFill>
                <a:latin typeface="Arial" charset="0"/>
              </a:rPr>
              <a:t>PkgC</a:t>
            </a:r>
            <a:r>
              <a:rPr lang="en-US" sz="1400" dirty="0">
                <a:solidFill>
                  <a:srgbClr val="D30AA5"/>
                </a:solidFill>
                <a:latin typeface="Arial" charset="0"/>
              </a:rPr>
              <a:t>  </a:t>
            </a:r>
            <a:r>
              <a:rPr lang="en-US" sz="1400" dirty="0" err="1">
                <a:solidFill>
                  <a:srgbClr val="D30AA5"/>
                </a:solidFill>
                <a:latin typeface="Arial" charset="0"/>
              </a:rPr>
              <a:t>PkgD</a:t>
            </a:r>
            <a:r>
              <a:rPr lang="en-US" sz="1400" dirty="0">
                <a:solidFill>
                  <a:srgbClr val="D30AA5"/>
                </a:solidFill>
                <a:latin typeface="Arial" charset="0"/>
              </a:rPr>
              <a:t>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latin typeface="Arial" charset="0"/>
              </a:rPr>
              <a:t>Now when configuring the Project with Repo2 missing TriBITS automatically adjusts: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dirty="0"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Arial" charset="0"/>
              </a:rPr>
              <a:t>NOTE: </a:t>
            </a:r>
            <a:r>
              <a:rPr lang="en-US" sz="1400" dirty="0" err="1">
                <a:solidFill>
                  <a:srgbClr val="D30AA5"/>
                </a:solidFill>
                <a:latin typeface="Arial" charset="0"/>
              </a:rPr>
              <a:t>PkgC</a:t>
            </a:r>
            <a:r>
              <a:rPr lang="en-US" sz="1400" dirty="0">
                <a:solidFill>
                  <a:srgbClr val="D30AA5"/>
                </a:solidFill>
                <a:latin typeface="Arial" charset="0"/>
              </a:rPr>
              <a:t> is being ignored since its directory is missing and </a:t>
            </a:r>
            <a:r>
              <a:rPr lang="en-US" sz="1400" dirty="0" err="1">
                <a:solidFill>
                  <a:srgbClr val="D30AA5"/>
                </a:solidFill>
                <a:latin typeface="Arial" charset="0"/>
              </a:rPr>
              <a:t>PkgC_ALLOW_MISSING_EXTERNAL_PACKAGE</a:t>
            </a:r>
            <a:r>
              <a:rPr lang="en-US" sz="1400" dirty="0">
                <a:solidFill>
                  <a:srgbClr val="D30AA5"/>
                </a:solidFill>
                <a:latin typeface="Arial" charset="0"/>
              </a:rPr>
              <a:t> = TRUE! 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Arial" charset="0"/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</a:rPr>
              <a:t>NOTE</a:t>
            </a:r>
            <a:r>
              <a:rPr lang="en-US" sz="1400" dirty="0" smtClean="0">
                <a:solidFill>
                  <a:srgbClr val="D30AA5"/>
                </a:solidFill>
                <a:latin typeface="Arial" charset="0"/>
              </a:rPr>
              <a:t>: </a:t>
            </a:r>
            <a:r>
              <a:rPr lang="en-US" sz="1400" dirty="0">
                <a:solidFill>
                  <a:srgbClr val="D30AA5"/>
                </a:solidFill>
                <a:latin typeface="Arial" charset="0"/>
              </a:rPr>
              <a:t>Setting &lt;PROJECT&gt;_</a:t>
            </a:r>
            <a:r>
              <a:rPr lang="en-US" sz="1400" dirty="0" err="1">
                <a:solidFill>
                  <a:srgbClr val="D30AA5"/>
                </a:solidFill>
                <a:latin typeface="Arial" charset="0"/>
              </a:rPr>
              <a:t>ENABLE_PkgF</a:t>
            </a:r>
            <a:r>
              <a:rPr lang="en-US" sz="1400" dirty="0">
                <a:solidFill>
                  <a:srgbClr val="D30AA5"/>
                </a:solidFill>
                <a:latin typeface="Arial" charset="0"/>
              </a:rPr>
              <a:t>=OFF because </a:t>
            </a:r>
            <a:r>
              <a:rPr lang="en-US" sz="1400" dirty="0" err="1">
                <a:solidFill>
                  <a:srgbClr val="D30AA5"/>
                </a:solidFill>
                <a:latin typeface="Arial" charset="0"/>
              </a:rPr>
              <a:t>PkgD</a:t>
            </a:r>
            <a:r>
              <a:rPr lang="en-US" sz="1400" dirty="0">
                <a:solidFill>
                  <a:srgbClr val="D30AA5"/>
                </a:solidFill>
                <a:latin typeface="Arial" charset="0"/>
              </a:rPr>
              <a:t> is a required missing package!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53250" y="1063625"/>
            <a:ext cx="1770063" cy="982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Repo1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70713" y="2506663"/>
            <a:ext cx="1770062" cy="10334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C00000"/>
                </a:solidFill>
                <a:latin typeface="Arial" charset="0"/>
              </a:rPr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953250" y="4043363"/>
            <a:ext cx="1770063" cy="8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Repo3</a:t>
            </a:r>
          </a:p>
        </p:txBody>
      </p:sp>
      <p:cxnSp>
        <p:nvCxnSpPr>
          <p:cNvPr id="17416" name="AutoShape 17"/>
          <p:cNvCxnSpPr>
            <a:cxnSpLocks noChangeShapeType="1"/>
            <a:stCxn id="21" idx="0"/>
            <a:endCxn id="19" idx="2"/>
          </p:cNvCxnSpPr>
          <p:nvPr/>
        </p:nvCxnSpPr>
        <p:spPr bwMode="auto">
          <a:xfrm rot="5400000" flipH="1" flipV="1">
            <a:off x="6846888" y="3800475"/>
            <a:ext cx="1166812" cy="396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7029450" y="14462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PkgA</a:t>
            </a:r>
            <a:endParaRPr lang="en-US" sz="1400" dirty="0"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875588" y="1431925"/>
            <a:ext cx="773112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PkgB</a:t>
            </a:r>
            <a:endParaRPr lang="en-US" sz="1400" dirty="0"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062788" y="2863850"/>
            <a:ext cx="773112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907338" y="284956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024688" y="4403725"/>
            <a:ext cx="773112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PkgE</a:t>
            </a:r>
            <a:endParaRPr lang="en-US" sz="1400" dirty="0"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869238" y="43894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PkgF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17423" name="AutoShape 17"/>
          <p:cNvCxnSpPr>
            <a:cxnSpLocks noChangeShapeType="1"/>
            <a:stCxn id="21" idx="1"/>
            <a:endCxn id="17" idx="1"/>
          </p:cNvCxnSpPr>
          <p:nvPr/>
        </p:nvCxnSpPr>
        <p:spPr bwMode="auto">
          <a:xfrm rot="10800000" flipH="1">
            <a:off x="7024688" y="1633538"/>
            <a:ext cx="4762" cy="2955925"/>
          </a:xfrm>
          <a:prstGeom prst="bentConnector3">
            <a:avLst>
              <a:gd name="adj1" fmla="val -385237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7"/>
          <p:cNvCxnSpPr>
            <a:cxnSpLocks noChangeShapeType="1"/>
            <a:stCxn id="22" idx="3"/>
            <a:endCxn id="20" idx="3"/>
          </p:cNvCxnSpPr>
          <p:nvPr/>
        </p:nvCxnSpPr>
        <p:spPr bwMode="auto">
          <a:xfrm flipV="1">
            <a:off x="8642350" y="3036888"/>
            <a:ext cx="39688" cy="1538287"/>
          </a:xfrm>
          <a:prstGeom prst="bentConnector3">
            <a:avLst>
              <a:gd name="adj1" fmla="val 69523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7"/>
          <p:cNvCxnSpPr>
            <a:cxnSpLocks noChangeShapeType="1"/>
            <a:stCxn id="19" idx="0"/>
            <a:endCxn id="17" idx="2"/>
          </p:cNvCxnSpPr>
          <p:nvPr/>
        </p:nvCxnSpPr>
        <p:spPr bwMode="auto">
          <a:xfrm rot="16200000" flipV="1">
            <a:off x="6911181" y="2324894"/>
            <a:ext cx="1044575" cy="3333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7"/>
          <p:cNvCxnSpPr>
            <a:cxnSpLocks noChangeShapeType="1"/>
          </p:cNvCxnSpPr>
          <p:nvPr/>
        </p:nvCxnSpPr>
        <p:spPr bwMode="auto">
          <a:xfrm rot="16200000" flipV="1">
            <a:off x="7473157" y="3407569"/>
            <a:ext cx="1166812" cy="8255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62112353"/>
      </p:ext>
    </p:extLst>
  </p:cSld>
  <p:clrMapOvr>
    <a:masterClrMapping/>
  </p:clrMapOvr>
  <p:transition advTm="19912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Primary Meta-Project Packages (PMPP)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93675" y="811213"/>
            <a:ext cx="8756650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dirty="0" smtClean="0"/>
              <a:t>Some packages are “primary” to the project and are under development by the project.  Other packages are just there to satisfy downstream dependencies.</a:t>
            </a:r>
          </a:p>
          <a:p>
            <a:pPr>
              <a:buSzPct val="100000"/>
              <a:buFont typeface="Arial" pitchFamily="34" charset="0"/>
              <a:buChar char="•"/>
              <a:defRPr/>
            </a:pPr>
            <a:endParaRPr lang="en-US" altLang="en-US" dirty="0" smtClean="0"/>
          </a:p>
          <a:p>
            <a:pPr marL="171450" indent="0">
              <a:buSzPct val="100000"/>
              <a:defRPr/>
            </a:pPr>
            <a:r>
              <a:rPr lang="en-US" altLang="en-US" b="1" dirty="0" smtClean="0"/>
              <a:t>Example: VERA</a:t>
            </a:r>
          </a:p>
          <a:p>
            <a:pPr marL="171450" indent="0">
              <a:buSzPct val="100000"/>
              <a:defRPr/>
            </a:pPr>
            <a:endParaRPr lang="en-US" altLang="en-US" dirty="0" smtClean="0"/>
          </a:p>
          <a:p>
            <a:pPr marL="171450" indent="0">
              <a:buSzPct val="100000"/>
              <a:defRPr/>
            </a:pPr>
            <a:r>
              <a:rPr lang="en-US" alt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alt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Trilinos_NO_PRIMARY_META_PROJECT_PACKAGES</a:t>
            </a:r>
            <a:r>
              <a:rPr lang="en-US" alt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TRUE)</a:t>
            </a:r>
          </a:p>
          <a:p>
            <a:pPr marL="171450" indent="0">
              <a:buSzPct val="100000"/>
              <a:defRPr/>
            </a:pPr>
            <a:r>
              <a:rPr lang="en-US" alt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SET(SCALE_NO_PRIMARY_META_PROJECT_PACKAGES TRUE)</a:t>
            </a:r>
          </a:p>
          <a:p>
            <a:pPr marL="171450" indent="0">
              <a:buSzPct val="100000"/>
              <a:defRPr/>
            </a:pPr>
            <a:r>
              <a:rPr lang="en-US" alt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SET(SCALE_NO_PRIMARY_META_PROJECT_PACKAGES_EXCEPT </a:t>
            </a:r>
            <a:r>
              <a:rPr lang="en-US" alt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Insilico</a:t>
            </a:r>
            <a:r>
              <a:rPr lang="en-US" alt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 indent="0">
              <a:buSzPct val="100000"/>
              <a:defRPr/>
            </a:pPr>
            <a:r>
              <a:rPr lang="en-US" alt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altLang="en-US" sz="1400" dirty="0" err="1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LIMEExt_NO_PRIMARY_META_PROJECT_PACKAGES</a:t>
            </a:r>
            <a:r>
              <a:rPr lang="en-US" alt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TRUE)</a:t>
            </a:r>
          </a:p>
          <a:p>
            <a:pPr marL="171450" indent="0">
              <a:buSzPct val="100000"/>
              <a:defRPr/>
            </a:pPr>
            <a:endParaRPr lang="en-US" altLang="en-US" dirty="0" smtClean="0"/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D30AA5"/>
                </a:solidFill>
              </a:rPr>
              <a:t>-DVERA_ENABLE_ALL_PACKAGES=ON</a:t>
            </a:r>
            <a:r>
              <a:rPr lang="en-US" altLang="en-US" dirty="0" smtClean="0"/>
              <a:t>: Only explicitly enable the PMPPs for VERA and not packages in Trilinos, SCALE (except </a:t>
            </a:r>
            <a:r>
              <a:rPr lang="en-US" altLang="en-US" dirty="0" err="1" smtClean="0"/>
              <a:t>Insilico</a:t>
            </a:r>
            <a:r>
              <a:rPr lang="en-US" altLang="en-US" dirty="0" smtClean="0"/>
              <a:t>), LIME, etc.</a:t>
            </a:r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D30AA5"/>
                </a:solidFill>
              </a:rPr>
              <a:t>-DVERA_ENABLE_ALL_TESTS=ON</a:t>
            </a:r>
            <a:r>
              <a:rPr lang="en-US" altLang="en-US" dirty="0" smtClean="0"/>
              <a:t>: Only enable tests for PMPPs that are explicitly enabled and not others that might be enabled in Trilinos, SCALE, etc.</a:t>
            </a:r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Used in: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 smtClean="0"/>
              <a:t>Automated </a:t>
            </a:r>
            <a:r>
              <a:rPr lang="en-US" altLang="en-US" dirty="0" err="1" smtClean="0"/>
              <a:t>CTest</a:t>
            </a:r>
            <a:r>
              <a:rPr lang="en-US" altLang="en-US" dirty="0" smtClean="0"/>
              <a:t>/CDash testing (only process PMPPs)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 smtClean="0"/>
              <a:t>Pre-push CI testing with checkin-test.py (tests for only PMPPs)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 smtClean="0"/>
              <a:t>Creating source </a:t>
            </a:r>
            <a:r>
              <a:rPr lang="en-US" altLang="en-US" dirty="0" err="1" smtClean="0"/>
              <a:t>tarball</a:t>
            </a:r>
            <a:r>
              <a:rPr lang="en-US" altLang="en-US" dirty="0" smtClean="0"/>
              <a:t> distributions (excludes packages not enabled)</a:t>
            </a:r>
          </a:p>
        </p:txBody>
      </p:sp>
    </p:spTree>
    <p:extLst>
      <p:ext uri="{BB962C8B-B14F-4D97-AF65-F5344CB8AC3E}">
        <p14:creationId xmlns:p14="http://schemas.microsoft.com/office/powerpoint/2010/main" val="14119360"/>
      </p:ext>
    </p:extLst>
  </p:cSld>
  <p:clrMapOvr>
    <a:masterClrMapping/>
  </p:clrMapOvr>
  <p:transition advTm="45584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25" y="90488"/>
            <a:ext cx="8947150" cy="38100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Incorporating Externally Configured/Built Software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7" y="549275"/>
            <a:ext cx="7027863" cy="59067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>
                <a:latin typeface="Arial" charset="0"/>
              </a:rPr>
              <a:t>Motivation</a:t>
            </a:r>
            <a:r>
              <a:rPr lang="en-US" dirty="0">
                <a:latin typeface="Arial" charset="0"/>
              </a:rPr>
              <a:t>: For some software, it may not be practical or maintainable to create a (secondary) native TriBITS build for a piece of software.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>
                <a:latin typeface="Arial" charset="0"/>
              </a:rPr>
              <a:t>Goal: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Use another configure/build tool for external software.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Put in CMake/TriBITS hooks to incorporate into TriBITS build with other packages.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>
                <a:latin typeface="Arial" charset="0"/>
              </a:rPr>
              <a:t>Easy case:</a:t>
            </a:r>
            <a:r>
              <a:rPr lang="en-US" dirty="0">
                <a:latin typeface="Arial" charset="0"/>
              </a:rPr>
              <a:t> No upstream TriBITS packages =&gt; </a:t>
            </a:r>
            <a:r>
              <a:rPr lang="en-US" b="1" i="1" dirty="0">
                <a:latin typeface="Arial" charset="0"/>
              </a:rPr>
              <a:t>Repo1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>
                <a:latin typeface="Arial" charset="0"/>
              </a:rPr>
              <a:t>Medium case:</a:t>
            </a:r>
            <a:r>
              <a:rPr lang="en-US" dirty="0">
                <a:latin typeface="Arial" charset="0"/>
              </a:rPr>
              <a:t> No downstream TriBITS packages =&gt; </a:t>
            </a:r>
            <a:r>
              <a:rPr lang="en-US" b="1" i="1" dirty="0">
                <a:latin typeface="Arial" charset="0"/>
              </a:rPr>
              <a:t>Repo3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>
                <a:latin typeface="Arial" charset="0"/>
              </a:rPr>
              <a:t>Hard case:</a:t>
            </a:r>
            <a:r>
              <a:rPr lang="en-US" dirty="0">
                <a:latin typeface="Arial" charset="0"/>
              </a:rPr>
              <a:t> Both upstream and downstream TriBITS packages =&gt; </a:t>
            </a:r>
            <a:r>
              <a:rPr lang="en-US" b="1" i="1" dirty="0">
                <a:latin typeface="Arial" charset="0"/>
              </a:rPr>
              <a:t>Repo2 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>
                <a:latin typeface="Arial" charset="0"/>
              </a:rPr>
              <a:t>Example:</a:t>
            </a:r>
            <a:r>
              <a:rPr lang="en-US" dirty="0">
                <a:latin typeface="Arial" charset="0"/>
              </a:rPr>
              <a:t> INL MOOSE developers not willing to support a native TriBITS build of 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libmesh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and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MOOSE/Bison</a:t>
            </a:r>
            <a:r>
              <a:rPr lang="en-US" dirty="0">
                <a:latin typeface="Arial" charset="0"/>
              </a:rPr>
              <a:t> for CASL VERA.  </a:t>
            </a:r>
            <a:r>
              <a:rPr lang="en-US" dirty="0" err="1">
                <a:latin typeface="Arial" charset="0"/>
              </a:rPr>
              <a:t>Libmesh</a:t>
            </a:r>
            <a:r>
              <a:rPr lang="en-US" dirty="0">
                <a:latin typeface="Arial" charset="0"/>
              </a:rPr>
              <a:t> depends on </a:t>
            </a:r>
            <a:r>
              <a:rPr lang="en-US" dirty="0" err="1">
                <a:latin typeface="Arial" charset="0"/>
              </a:rPr>
              <a:t>DataTransferKit</a:t>
            </a:r>
            <a:r>
              <a:rPr lang="en-US" dirty="0">
                <a:latin typeface="Arial" charset="0"/>
              </a:rPr>
              <a:t> and therefore Trilinos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</a:t>
            </a:r>
            <a:endParaRPr lang="en-US" dirty="0">
              <a:latin typeface="Arial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dirty="0" err="1">
                <a:latin typeface="Arial" charset="0"/>
              </a:rPr>
              <a:t>Tpetra</a:t>
            </a:r>
            <a:r>
              <a:rPr lang="en-US" dirty="0">
                <a:latin typeface="Arial" charset="0"/>
              </a:rPr>
              <a:t> &lt;= </a:t>
            </a:r>
            <a:r>
              <a:rPr lang="en-US" dirty="0" err="1">
                <a:latin typeface="Arial" charset="0"/>
              </a:rPr>
              <a:t>DataTransferKit</a:t>
            </a:r>
            <a:r>
              <a:rPr lang="en-US" dirty="0">
                <a:latin typeface="Arial" charset="0"/>
              </a:rPr>
              <a:t> &lt;= 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libmesh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&lt;=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MOOSE</a:t>
            </a:r>
            <a:r>
              <a:rPr lang="en-US" dirty="0">
                <a:latin typeface="Arial" charset="0"/>
              </a:rPr>
              <a:t> &lt;= </a:t>
            </a:r>
            <a:r>
              <a:rPr lang="en-US" dirty="0" smtClean="0"/>
              <a:t>Tiamat</a:t>
            </a:r>
            <a:endParaRPr lang="en-US" dirty="0">
              <a:latin typeface="Arial" charset="0"/>
            </a:endParaRP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>
                <a:latin typeface="Arial" charset="0"/>
              </a:rPr>
              <a:t>Technical challenges in TriBITS: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Generate export </a:t>
            </a:r>
            <a:r>
              <a:rPr lang="en-US" dirty="0" err="1">
                <a:latin typeface="Arial" charset="0"/>
              </a:rPr>
              <a:t>makefile</a:t>
            </a:r>
            <a:r>
              <a:rPr lang="en-US" dirty="0">
                <a:latin typeface="Arial" charset="0"/>
              </a:rPr>
              <a:t> for upstream Trilinos packages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Create CMake rules to produce libs/executables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Add dependencies for changes to upstream code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Add dependencies for modified external project files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18363" y="1222375"/>
            <a:ext cx="1752600" cy="8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Repo1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35825" y="2667000"/>
            <a:ext cx="1752600" cy="8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18363" y="4203700"/>
            <a:ext cx="1752600" cy="8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Repo3</a:t>
            </a:r>
          </a:p>
        </p:txBody>
      </p:sp>
      <p:cxnSp>
        <p:nvCxnSpPr>
          <p:cNvPr id="20488" name="AutoShape 17"/>
          <p:cNvCxnSpPr>
            <a:cxnSpLocks noChangeShapeType="1"/>
            <a:stCxn id="7" idx="0"/>
            <a:endCxn id="6" idx="2"/>
          </p:cNvCxnSpPr>
          <p:nvPr/>
        </p:nvCxnSpPr>
        <p:spPr bwMode="auto">
          <a:xfrm rot="16200000" flipV="1">
            <a:off x="7781131" y="2336007"/>
            <a:ext cx="644525" cy="174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AutoShape 17"/>
          <p:cNvCxnSpPr>
            <a:cxnSpLocks noChangeShapeType="1"/>
            <a:stCxn id="8" idx="0"/>
            <a:endCxn id="7" idx="2"/>
          </p:cNvCxnSpPr>
          <p:nvPr/>
        </p:nvCxnSpPr>
        <p:spPr bwMode="auto">
          <a:xfrm rot="5400000" flipH="1" flipV="1">
            <a:off x="7735094" y="3826669"/>
            <a:ext cx="736600" cy="174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7296150" y="16065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PkgA</a:t>
            </a:r>
            <a:endParaRPr lang="en-US" sz="1400" dirty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140700" y="1592263"/>
            <a:ext cx="773113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PkgB</a:t>
            </a:r>
            <a:endParaRPr lang="en-US" sz="1400" dirty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327900" y="3022600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172450" y="3009900"/>
            <a:ext cx="774700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289800" y="4562475"/>
            <a:ext cx="773113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PkgE</a:t>
            </a:r>
            <a:endParaRPr lang="en-US" sz="1400" dirty="0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134350" y="4549775"/>
            <a:ext cx="774700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PkgF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20496" name="AutoShape 17"/>
          <p:cNvCxnSpPr>
            <a:cxnSpLocks noChangeShapeType="1"/>
            <a:stCxn id="8" idx="1"/>
            <a:endCxn id="6" idx="1"/>
          </p:cNvCxnSpPr>
          <p:nvPr/>
        </p:nvCxnSpPr>
        <p:spPr bwMode="auto">
          <a:xfrm rot="10800000">
            <a:off x="7218363" y="1622425"/>
            <a:ext cx="12700" cy="2981325"/>
          </a:xfrm>
          <a:prstGeom prst="bent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34529336"/>
      </p:ext>
    </p:extLst>
  </p:cSld>
  <p:clrMapOvr>
    <a:masterClrMapping/>
  </p:clrMapOvr>
  <p:transition advTm="2021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Overview of CASL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49225" y="2168844"/>
            <a:ext cx="8756650" cy="396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 smtClean="0"/>
              <a:t>Goals</a:t>
            </a:r>
            <a:r>
              <a:rPr lang="en-US" altLang="en-US" dirty="0"/>
              <a:t>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Advance modeling and simulation of </a:t>
            </a:r>
            <a:r>
              <a:rPr lang="en-US" altLang="en-US" dirty="0" smtClean="0"/>
              <a:t>light-water </a:t>
            </a:r>
            <a:r>
              <a:rPr lang="en-US" altLang="en-US" dirty="0"/>
              <a:t>nuclear reactors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Produce a set of simulation tools to model </a:t>
            </a:r>
            <a:r>
              <a:rPr lang="en-US" altLang="en-US" dirty="0" smtClean="0"/>
              <a:t>light-water </a:t>
            </a:r>
            <a:r>
              <a:rPr lang="en-US" altLang="en-US" dirty="0"/>
              <a:t>nuclear reactor cores to provide to the nuclear industry: </a:t>
            </a:r>
            <a:r>
              <a:rPr lang="en-US" altLang="en-US" b="1" dirty="0">
                <a:solidFill>
                  <a:srgbClr val="000099"/>
                </a:solidFill>
              </a:rPr>
              <a:t>VERA: Virtual Environment for Reactor Applications</a:t>
            </a:r>
            <a:r>
              <a:rPr lang="en-US" altLang="en-US" dirty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Phase 1: </a:t>
            </a:r>
            <a:r>
              <a:rPr lang="en-US" altLang="en-US" dirty="0" smtClean="0"/>
              <a:t>July 2010 </a:t>
            </a:r>
            <a:r>
              <a:rPr lang="en-US" altLang="en-US" dirty="0"/>
              <a:t>– </a:t>
            </a:r>
            <a:r>
              <a:rPr lang="en-US" altLang="en-US" dirty="0" smtClean="0"/>
              <a:t>June 2015</a:t>
            </a:r>
            <a:endParaRPr lang="en-US" altLang="en-US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Phase 2</a:t>
            </a:r>
            <a:r>
              <a:rPr lang="en-US" altLang="en-US" dirty="0" smtClean="0"/>
              <a:t>: July 2015 </a:t>
            </a:r>
            <a:r>
              <a:rPr lang="en-US" altLang="en-US" dirty="0"/>
              <a:t>– June </a:t>
            </a:r>
            <a:r>
              <a:rPr lang="en-US" altLang="en-US" dirty="0" smtClean="0"/>
              <a:t>2020 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 smtClean="0"/>
              <a:t>Organization </a:t>
            </a:r>
            <a:r>
              <a:rPr lang="en-US" altLang="en-US" dirty="0"/>
              <a:t>and management: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ORNL is the hub of the Hub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 smtClean="0"/>
              <a:t>Milestone-driven (6 </a:t>
            </a:r>
            <a:r>
              <a:rPr lang="en-US" altLang="en-US" dirty="0"/>
              <a:t>month plan-of-records (</a:t>
            </a:r>
            <a:r>
              <a:rPr lang="en-US" altLang="en-US" dirty="0" err="1"/>
              <a:t>PoRs</a:t>
            </a:r>
            <a:r>
              <a:rPr lang="en-US" altLang="en-US" dirty="0"/>
              <a:t>))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Focus areas:  </a:t>
            </a:r>
            <a:r>
              <a:rPr lang="en-US" altLang="en-US" b="1" dirty="0">
                <a:solidFill>
                  <a:srgbClr val="000099"/>
                </a:solidFill>
              </a:rPr>
              <a:t>Physics Integration (PHI)</a:t>
            </a:r>
            <a:r>
              <a:rPr lang="en-US" altLang="en-US" dirty="0"/>
              <a:t>, Thermal Hydraulic Methods (THM), Radiation Transport Methods (RTM), Advanced Modeling Applications (AMA), </a:t>
            </a:r>
            <a:r>
              <a:rPr lang="en-US" altLang="en-US" dirty="0" smtClean="0"/>
              <a:t>Fuel Materials &amp; Chemistry (FMC), Validation &amp; Modeling Applications (VMA), Technology Development &amp; Outreach (TDO)</a:t>
            </a:r>
            <a:endParaRPr lang="en-US" altLang="en-US" dirty="0"/>
          </a:p>
        </p:txBody>
      </p:sp>
      <p:pic>
        <p:nvPicPr>
          <p:cNvPr id="5" name="Picture 4" descr="Partners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" b="1872"/>
          <a:stretch/>
        </p:blipFill>
        <p:spPr>
          <a:xfrm>
            <a:off x="5087940" y="0"/>
            <a:ext cx="3727495" cy="250728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5425" y="1047890"/>
            <a:ext cx="526148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Pct val="100000"/>
              <a:buFont typeface="Arial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</a:rPr>
              <a:t>CASL: C</a:t>
            </a:r>
            <a:r>
              <a:rPr lang="en-US" altLang="en-US" dirty="0"/>
              <a:t>onsortium for the </a:t>
            </a:r>
            <a:r>
              <a:rPr lang="en-US" altLang="en-US" b="1" dirty="0">
                <a:solidFill>
                  <a:srgbClr val="000099"/>
                </a:solidFill>
              </a:rPr>
              <a:t>A</a:t>
            </a:r>
            <a:r>
              <a:rPr lang="en-US" altLang="en-US" dirty="0"/>
              <a:t>dvanced </a:t>
            </a:r>
            <a:r>
              <a:rPr lang="en-US" altLang="en-US" b="1" dirty="0">
                <a:solidFill>
                  <a:srgbClr val="000099"/>
                </a:solidFill>
              </a:rPr>
              <a:t>S</a:t>
            </a:r>
            <a:r>
              <a:rPr lang="en-US" altLang="en-US" dirty="0"/>
              <a:t>imulation of </a:t>
            </a:r>
            <a:r>
              <a:rPr lang="en-US" altLang="en-US" b="1" dirty="0" err="1">
                <a:solidFill>
                  <a:srgbClr val="000099"/>
                </a:solidFill>
              </a:rPr>
              <a:t>L</a:t>
            </a:r>
            <a:r>
              <a:rPr lang="en-US" altLang="en-US" dirty="0" err="1"/>
              <a:t>ightwater</a:t>
            </a:r>
            <a:r>
              <a:rPr lang="en-US" altLang="en-US" dirty="0"/>
              <a:t> reactors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DOE Innovation Hub including DOE labs, universities, and industry </a:t>
            </a:r>
            <a:r>
              <a:rPr lang="en-US" altLang="en-US" dirty="0" smtClean="0"/>
              <a:t>partners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7363657"/>
      </p:ext>
    </p:extLst>
  </p:cSld>
  <p:clrMapOvr>
    <a:masterClrMapping/>
  </p:clrMapOvr>
  <p:transition advTm="77050"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Testing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4626791"/>
      </p:ext>
    </p:extLst>
  </p:cSld>
  <p:clrMapOvr>
    <a:masterClrMapping/>
  </p:clrMapOvr>
  <p:transition advTm="3914"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60" y="126170"/>
            <a:ext cx="8449100" cy="381000"/>
          </a:xfrm>
        </p:spPr>
        <p:txBody>
          <a:bodyPr/>
          <a:lstStyle/>
          <a:p>
            <a:pPr algn="ctr"/>
            <a:r>
              <a:rPr lang="en-US" altLang="en-US" sz="2400" dirty="0" smtClean="0"/>
              <a:t>TriBITS Standard Testing Layers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1377643" y="6099372"/>
            <a:ext cx="23184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 smtClean="0"/>
              <a:t>Coverage </a:t>
            </a:r>
            <a:r>
              <a:rPr lang="en-US" altLang="en-US" sz="2000" b="1" dirty="0"/>
              <a:t>Testing</a:t>
            </a: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922885" y="625435"/>
            <a:ext cx="7796855" cy="506946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2094557" y="769013"/>
            <a:ext cx="545351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 smtClean="0"/>
              <a:t>Nightly Testing</a:t>
            </a:r>
            <a:endParaRPr lang="en-US" altLang="en-US" sz="2400" b="1" dirty="0"/>
          </a:p>
          <a:p>
            <a:pPr algn="ctr"/>
            <a:r>
              <a:rPr lang="en-US" altLang="en-US" dirty="0">
                <a:solidFill>
                  <a:srgbClr val="000099"/>
                </a:solidFill>
              </a:rPr>
              <a:t>Secondary </a:t>
            </a:r>
            <a:r>
              <a:rPr lang="en-US" altLang="en-US" dirty="0" smtClean="0">
                <a:solidFill>
                  <a:srgbClr val="000099"/>
                </a:solidFill>
              </a:rPr>
              <a:t>Tested (ST)</a:t>
            </a:r>
            <a:endParaRPr lang="en-US" altLang="en-US" dirty="0">
              <a:solidFill>
                <a:srgbClr val="000099"/>
              </a:solidFill>
            </a:endParaRPr>
          </a:p>
          <a:p>
            <a:pPr algn="ctr"/>
            <a:r>
              <a:rPr lang="en-US" altLang="en-US" dirty="0">
                <a:solidFill>
                  <a:srgbClr val="D30AA5"/>
                </a:solidFill>
              </a:rPr>
              <a:t>CATEGORIES [BASIC </a:t>
            </a:r>
            <a:r>
              <a:rPr lang="en-US" altLang="en-US" dirty="0" smtClean="0">
                <a:solidFill>
                  <a:srgbClr val="D30AA5"/>
                </a:solidFill>
              </a:rPr>
              <a:t>CONTINUOUS NIGHTLY</a:t>
            </a:r>
            <a:r>
              <a:rPr lang="en-US" altLang="en-US" dirty="0">
                <a:solidFill>
                  <a:srgbClr val="D30AA5"/>
                </a:solidFill>
              </a:rPr>
              <a:t>]</a:t>
            </a:r>
          </a:p>
          <a:p>
            <a:pPr algn="ctr"/>
            <a:r>
              <a:rPr lang="en-US" altLang="en-US" dirty="0"/>
              <a:t>(more platforms, more TPLs)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1537612" y="2125376"/>
            <a:ext cx="6567401" cy="349331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2709037" y="2266808"/>
            <a:ext cx="42245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 smtClean="0"/>
              <a:t>Post-Push </a:t>
            </a:r>
            <a:r>
              <a:rPr lang="en-US" altLang="en-US" sz="2400" b="1" dirty="0"/>
              <a:t>CI </a:t>
            </a:r>
            <a:r>
              <a:rPr lang="en-US" altLang="en-US" sz="2400" b="1" dirty="0" smtClean="0"/>
              <a:t>Testing</a:t>
            </a:r>
            <a:endParaRPr lang="en-US" altLang="en-US" sz="2400" b="1" dirty="0"/>
          </a:p>
          <a:p>
            <a:pPr algn="ctr"/>
            <a:r>
              <a:rPr lang="en-US" altLang="en-US" dirty="0">
                <a:solidFill>
                  <a:srgbClr val="000099"/>
                </a:solidFill>
              </a:rPr>
              <a:t>Secondary </a:t>
            </a:r>
            <a:r>
              <a:rPr lang="en-US" altLang="en-US" dirty="0" smtClean="0">
                <a:solidFill>
                  <a:srgbClr val="000099"/>
                </a:solidFill>
              </a:rPr>
              <a:t>Tested (ST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algn="ctr"/>
            <a:r>
              <a:rPr lang="en-US" altLang="en-US" dirty="0">
                <a:solidFill>
                  <a:srgbClr val="D30AA5"/>
                </a:solidFill>
              </a:rPr>
              <a:t>CATEGORIES [BASIC </a:t>
            </a:r>
            <a:r>
              <a:rPr lang="en-US" altLang="en-US" dirty="0" smtClean="0">
                <a:solidFill>
                  <a:srgbClr val="D30AA5"/>
                </a:solidFill>
              </a:rPr>
              <a:t>CONTINUOUS]</a:t>
            </a:r>
            <a:endParaRPr lang="en-US" altLang="en-US" dirty="0">
              <a:solidFill>
                <a:srgbClr val="D30AA5"/>
              </a:solidFill>
            </a:endParaRPr>
          </a:p>
          <a:p>
            <a:pPr algn="ctr"/>
            <a:r>
              <a:rPr lang="en-US" altLang="en-US" dirty="0"/>
              <a:t>(post-push </a:t>
            </a:r>
            <a:r>
              <a:rPr lang="en-US" altLang="en-US" dirty="0" err="1" smtClean="0"/>
              <a:t>CTest</a:t>
            </a:r>
            <a:r>
              <a:rPr lang="en-US" altLang="en-US" dirty="0" smtClean="0"/>
              <a:t>/CDash</a:t>
            </a:r>
            <a:r>
              <a:rPr lang="en-US" altLang="en-US" dirty="0"/>
              <a:t>, Linux/GCC)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555418" y="3584766"/>
            <a:ext cx="4531789" cy="195614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977872" y="3802740"/>
            <a:ext cx="368688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 smtClean="0"/>
              <a:t>Pre-Push CI Testing</a:t>
            </a:r>
            <a:endParaRPr lang="en-US" altLang="en-US" sz="2400" b="1" dirty="0"/>
          </a:p>
          <a:p>
            <a:pPr algn="ctr"/>
            <a:r>
              <a:rPr lang="en-US" altLang="en-US" dirty="0">
                <a:solidFill>
                  <a:srgbClr val="000099"/>
                </a:solidFill>
              </a:rPr>
              <a:t>Primary </a:t>
            </a:r>
            <a:r>
              <a:rPr lang="en-US" altLang="en-US" dirty="0" smtClean="0">
                <a:solidFill>
                  <a:srgbClr val="000099"/>
                </a:solidFill>
              </a:rPr>
              <a:t>Tested (PT)</a:t>
            </a:r>
            <a:endParaRPr lang="en-US" altLang="en-US" dirty="0">
              <a:solidFill>
                <a:srgbClr val="000099"/>
              </a:solidFill>
            </a:endParaRPr>
          </a:p>
          <a:p>
            <a:pPr algn="ctr"/>
            <a:r>
              <a:rPr lang="en-US" altLang="en-US" dirty="0">
                <a:solidFill>
                  <a:srgbClr val="D30AA5"/>
                </a:solidFill>
              </a:rPr>
              <a:t>CATEGORIES </a:t>
            </a:r>
            <a:r>
              <a:rPr lang="en-US" altLang="en-US" dirty="0" smtClean="0">
                <a:solidFill>
                  <a:srgbClr val="D30AA5"/>
                </a:solidFill>
              </a:rPr>
              <a:t>[BASIC]</a:t>
            </a:r>
            <a:endParaRPr lang="en-US" altLang="en-US" dirty="0">
              <a:solidFill>
                <a:srgbClr val="D30AA5"/>
              </a:solidFill>
            </a:endParaRPr>
          </a:p>
          <a:p>
            <a:pPr algn="ctr"/>
            <a:r>
              <a:rPr lang="en-US" altLang="en-US" dirty="0"/>
              <a:t>(</a:t>
            </a:r>
            <a:r>
              <a:rPr lang="en-US" altLang="en-US" dirty="0" smtClean="0"/>
              <a:t>pre-push checkin-test.py</a:t>
            </a:r>
            <a:r>
              <a:rPr lang="en-US" altLang="en-US" dirty="0"/>
              <a:t>)</a:t>
            </a:r>
          </a:p>
        </p:txBody>
      </p:sp>
      <p:sp>
        <p:nvSpPr>
          <p:cNvPr id="33" name="TextBox 14"/>
          <p:cNvSpPr txBox="1">
            <a:spLocks noChangeArrowheads="1"/>
          </p:cNvSpPr>
          <p:nvPr/>
        </p:nvSpPr>
        <p:spPr bwMode="auto">
          <a:xfrm>
            <a:off x="5084990" y="6139695"/>
            <a:ext cx="3383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 smtClean="0"/>
              <a:t>Memory 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Valgrind</a:t>
            </a:r>
            <a:r>
              <a:rPr lang="en-US" altLang="en-US" sz="2000" b="1" dirty="0"/>
              <a:t>) Testing</a:t>
            </a:r>
          </a:p>
        </p:txBody>
      </p:sp>
      <p:cxnSp>
        <p:nvCxnSpPr>
          <p:cNvPr id="34" name="Straight Arrow Connector 16"/>
          <p:cNvCxnSpPr>
            <a:cxnSpLocks noChangeShapeType="1"/>
            <a:stCxn id="33" idx="0"/>
            <a:endCxn id="23" idx="5"/>
          </p:cNvCxnSpPr>
          <p:nvPr/>
        </p:nvCxnSpPr>
        <p:spPr bwMode="auto">
          <a:xfrm flipV="1">
            <a:off x="6776543" y="4952490"/>
            <a:ext cx="801374" cy="118720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18"/>
          <p:cNvCxnSpPr>
            <a:cxnSpLocks noChangeShapeType="1"/>
            <a:stCxn id="21" idx="0"/>
          </p:cNvCxnSpPr>
          <p:nvPr/>
        </p:nvCxnSpPr>
        <p:spPr bwMode="auto">
          <a:xfrm flipV="1">
            <a:off x="2536871" y="5444070"/>
            <a:ext cx="422119" cy="65530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eft Brace 24"/>
          <p:cNvSpPr>
            <a:spLocks/>
          </p:cNvSpPr>
          <p:nvPr/>
        </p:nvSpPr>
        <p:spPr bwMode="auto">
          <a:xfrm>
            <a:off x="654600" y="625435"/>
            <a:ext cx="268286" cy="4877371"/>
          </a:xfrm>
          <a:prstGeom prst="leftBrace">
            <a:avLst>
              <a:gd name="adj1" fmla="val 837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 rot="16200000">
            <a:off x="-1424368" y="2766376"/>
            <a:ext cx="36365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33CC"/>
                </a:solidFill>
              </a:rPr>
              <a:t>Correctness Testing</a:t>
            </a:r>
          </a:p>
        </p:txBody>
      </p:sp>
    </p:spTree>
  </p:cSld>
  <p:clrMapOvr>
    <a:masterClrMapping/>
  </p:clrMapOvr>
  <p:transition spd="med" advTm="54906"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257075" cy="381000"/>
          </a:xfrm>
        </p:spPr>
        <p:txBody>
          <a:bodyPr/>
          <a:lstStyle/>
          <a:p>
            <a:pPr algn="ctr"/>
            <a:r>
              <a:rPr lang="en-US" altLang="en-US" sz="2400" dirty="0" smtClean="0"/>
              <a:t>Pre-Push CI Testing: </a:t>
            </a:r>
            <a:r>
              <a:rPr lang="en-US" altLang="en-US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checkin-test.py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4260" y="1157621"/>
            <a:ext cx="8488207" cy="43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1714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100000"/>
            </a:pPr>
            <a:r>
              <a:rPr lang="en-US" altLang="en-US" dirty="0" smtClean="0">
                <a:solidFill>
                  <a:srgbClr val="D30AA5"/>
                </a:solidFill>
              </a:rPr>
              <a:t>      $ </a:t>
            </a:r>
            <a:r>
              <a:rPr lang="en-US" altLang="en-US" sz="32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checkin-test.py --do-all –push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endParaRPr lang="en-US" altLang="en-US" dirty="0" smtClean="0"/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 smtClean="0"/>
              <a:t>Integrates with latest version in remote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repositories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 smtClean="0"/>
              <a:t>Figures </a:t>
            </a:r>
            <a:r>
              <a:rPr lang="en-US" altLang="en-US" dirty="0"/>
              <a:t>out </a:t>
            </a:r>
            <a:r>
              <a:rPr lang="en-US" altLang="en-US" dirty="0" smtClean="0"/>
              <a:t>modified packages</a:t>
            </a:r>
          </a:p>
          <a:p>
            <a:pPr marL="457200" lvl="2" indent="0">
              <a:spcAft>
                <a:spcPts val="0"/>
              </a:spcAft>
              <a:buSzPct val="100000"/>
            </a:pPr>
            <a:r>
              <a:rPr lang="en-US" altLang="en-US" sz="2400" dirty="0" smtClean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Modified </a:t>
            </a:r>
            <a:r>
              <a:rPr lang="en-US" altLang="en-US" sz="24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file: 'packages/</a:t>
            </a:r>
            <a:r>
              <a:rPr lang="en-US" altLang="en-US" sz="2400" dirty="0" err="1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  <a:r>
              <a:rPr lang="en-US" altLang="en-US" sz="24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/CMakeLists.txt'</a:t>
            </a:r>
          </a:p>
          <a:p>
            <a:pPr marL="457200" lvl="2" indent="0">
              <a:spcAft>
                <a:spcPts val="0"/>
              </a:spcAft>
              <a:buSzPct val="100000"/>
            </a:pPr>
            <a:r>
              <a:rPr lang="en-US" altLang="en-US" sz="24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=&gt; Enabling 'Teuchos'!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 smtClean="0"/>
              <a:t>Enables </a:t>
            </a:r>
            <a:r>
              <a:rPr lang="en-US" altLang="en-US" dirty="0"/>
              <a:t>all </a:t>
            </a:r>
            <a:r>
              <a:rPr lang="en-US" altLang="en-US" dirty="0" smtClean="0"/>
              <a:t>forward/downstream packages &amp; tests</a:t>
            </a:r>
            <a:endParaRPr lang="en-US" altLang="en-US" dirty="0"/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Configures, </a:t>
            </a:r>
            <a:r>
              <a:rPr lang="en-US" altLang="en-US" dirty="0" smtClean="0"/>
              <a:t>builds, and runs tests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 smtClean="0"/>
              <a:t>Does the push (if all builds/tests pass)</a:t>
            </a:r>
            <a:endParaRPr lang="en-US" altLang="en-US" dirty="0"/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Sends </a:t>
            </a:r>
            <a:r>
              <a:rPr lang="en-US" altLang="en-US" dirty="0" smtClean="0"/>
              <a:t>notification emails</a:t>
            </a:r>
            <a:endParaRPr lang="en-US" altLang="en-US" dirty="0"/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 smtClean="0"/>
              <a:t>Fully </a:t>
            </a:r>
            <a:r>
              <a:rPr lang="en-US" altLang="en-US" dirty="0"/>
              <a:t>customizable (enabled packages, build cases, etc.)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Documentation: </a:t>
            </a:r>
            <a:r>
              <a:rPr lang="en-US" altLang="en-US" dirty="0">
                <a:solidFill>
                  <a:srgbClr val="D30AA5"/>
                </a:solidFill>
              </a:rPr>
              <a:t>checkin-test.py --help</a:t>
            </a:r>
          </a:p>
        </p:txBody>
      </p:sp>
    </p:spTree>
    <p:extLst>
      <p:ext uri="{BB962C8B-B14F-4D97-AF65-F5344CB8AC3E}">
        <p14:creationId xmlns:p14="http://schemas.microsoft.com/office/powerpoint/2010/main" val="3198129426"/>
      </p:ext>
    </p:extLst>
  </p:cSld>
  <p:clrMapOvr>
    <a:masterClrMapping/>
  </p:clrMapOvr>
  <p:transition advTm="33651"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9" y="847704"/>
            <a:ext cx="5458587" cy="2376820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170"/>
            <a:ext cx="9143999" cy="381000"/>
          </a:xfrm>
        </p:spPr>
        <p:txBody>
          <a:bodyPr/>
          <a:lstStyle/>
          <a:p>
            <a:r>
              <a:rPr lang="en-US" altLang="en-US" sz="2400" dirty="0" smtClean="0"/>
              <a:t> Post-Push Testing: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TRIBITS_CTEST_DRIVER()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8473" y="2780268"/>
            <a:ext cx="5439834" cy="192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42204" y="2899143"/>
            <a:ext cx="200363" cy="752475"/>
          </a:xfrm>
          <a:custGeom>
            <a:avLst/>
            <a:gdLst>
              <a:gd name="connsiteX0" fmla="*/ 400726 w 400726"/>
              <a:gd name="connsiteY0" fmla="*/ 0 h 752475"/>
              <a:gd name="connsiteX1" fmla="*/ 676 w 400726"/>
              <a:gd name="connsiteY1" fmla="*/ 466725 h 752475"/>
              <a:gd name="connsiteX2" fmla="*/ 324526 w 400726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726" h="752475">
                <a:moveTo>
                  <a:pt x="400726" y="0"/>
                </a:moveTo>
                <a:cubicBezTo>
                  <a:pt x="207051" y="170656"/>
                  <a:pt x="13376" y="341313"/>
                  <a:pt x="676" y="466725"/>
                </a:cubicBezTo>
                <a:cubicBezTo>
                  <a:pt x="-12024" y="592138"/>
                  <a:pt x="156251" y="672306"/>
                  <a:pt x="324526" y="752475"/>
                </a:cubicBez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5992985" y="706398"/>
            <a:ext cx="303399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>
                <a:solidFill>
                  <a:srgbClr val="000099"/>
                </a:solidFill>
              </a:rPr>
              <a:t>VERA CDash Dashboard for 4/6/2014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Collapsed summaries for each build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Nightly, CI, Experimental build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5992985" y="3394748"/>
            <a:ext cx="303399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>
                <a:solidFill>
                  <a:srgbClr val="000099"/>
                </a:solidFill>
              </a:rPr>
              <a:t>VERA CDash CI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Individual packages built in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Targeted emails for failed package build &amp;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Failed packages disabled in downstream packages</a:t>
            </a:r>
          </a:p>
          <a:p>
            <a:pPr lvl="1"/>
            <a:r>
              <a:rPr lang="en-US" altLang="en-US" dirty="0" smtClean="0"/>
              <a:t>=&gt; </a:t>
            </a:r>
            <a:r>
              <a:rPr lang="en-US" altLang="en-US" dirty="0" smtClean="0">
                <a:solidFill>
                  <a:srgbClr val="000099"/>
                </a:solidFill>
              </a:rPr>
              <a:t>Don’t propagate failures!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3" y="3485198"/>
            <a:ext cx="5491930" cy="13098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Rectangle 21"/>
          <p:cNvSpPr/>
          <p:nvPr/>
        </p:nvSpPr>
        <p:spPr bwMode="auto">
          <a:xfrm>
            <a:off x="347450" y="3006545"/>
            <a:ext cx="5439834" cy="192025"/>
          </a:xfrm>
          <a:prstGeom prst="rect">
            <a:avLst/>
          </a:prstGeom>
          <a:noFill/>
          <a:ln w="38100" cap="flat" cmpd="sng" algn="ctr">
            <a:solidFill>
              <a:srgbClr val="0086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17020" y="3166758"/>
            <a:ext cx="214599" cy="1760037"/>
          </a:xfrm>
          <a:custGeom>
            <a:avLst/>
            <a:gdLst>
              <a:gd name="connsiteX0" fmla="*/ 400726 w 400726"/>
              <a:gd name="connsiteY0" fmla="*/ 0 h 752475"/>
              <a:gd name="connsiteX1" fmla="*/ 676 w 400726"/>
              <a:gd name="connsiteY1" fmla="*/ 466725 h 752475"/>
              <a:gd name="connsiteX2" fmla="*/ 324526 w 400726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726" h="752475">
                <a:moveTo>
                  <a:pt x="400726" y="0"/>
                </a:moveTo>
                <a:cubicBezTo>
                  <a:pt x="207051" y="170656"/>
                  <a:pt x="13376" y="341313"/>
                  <a:pt x="676" y="466725"/>
                </a:cubicBezTo>
                <a:cubicBezTo>
                  <a:pt x="-12024" y="592138"/>
                  <a:pt x="156251" y="672306"/>
                  <a:pt x="324526" y="752475"/>
                </a:cubicBezTo>
              </a:path>
            </a:pathLst>
          </a:custGeom>
          <a:noFill/>
          <a:ln w="12700" cap="flat" cmpd="sng" algn="ctr">
            <a:solidFill>
              <a:srgbClr val="008657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5" y="4975389"/>
            <a:ext cx="5477640" cy="1295581"/>
          </a:xfrm>
          <a:prstGeom prst="rect">
            <a:avLst/>
          </a:prstGeom>
          <a:ln>
            <a:solidFill>
              <a:srgbClr val="008657"/>
            </a:solidFill>
          </a:ln>
        </p:spPr>
      </p:pic>
    </p:spTree>
    <p:extLst>
      <p:ext uri="{BB962C8B-B14F-4D97-AF65-F5344CB8AC3E}">
        <p14:creationId xmlns:p14="http://schemas.microsoft.com/office/powerpoint/2010/main" val="3103439762"/>
      </p:ext>
    </p:extLst>
  </p:cSld>
  <p:clrMapOvr>
    <a:masterClrMapping/>
  </p:clrMapOvr>
  <p:transition advTm="5705"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Multi-Repository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Integration Models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2429205135"/>
      </p:ext>
    </p:extLst>
  </p:cSld>
  <p:clrMapOvr>
    <a:masterClrMapping/>
  </p:clrMapOvr>
  <p:transition advTm="9591"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39" y="90487"/>
            <a:ext cx="8873361" cy="688975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Integrating Repos into Project: External and Internal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84363" y="1123950"/>
            <a:ext cx="1752600" cy="976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Native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960563" y="16843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PkgA</a:t>
            </a:r>
            <a:endParaRPr lang="en-US" sz="1400" dirty="0"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06700" y="16700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PkgB</a:t>
            </a:r>
            <a:endParaRPr lang="en-US" sz="1400" dirty="0"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313848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PkgE</a:t>
            </a:r>
            <a:endParaRPr lang="en-US" sz="1400" dirty="0"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PkgF</a:t>
            </a:r>
            <a:endParaRPr lang="en-US" sz="1400" dirty="0"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61163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37363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PkgA</a:t>
            </a:r>
            <a:endParaRPr lang="en-US" sz="14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683500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PkgB</a:t>
            </a:r>
            <a:endParaRPr lang="en-US" sz="1400" dirty="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31763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1764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16200000" flipV="1">
            <a:off x="7456488" y="2359025"/>
            <a:ext cx="400050" cy="38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Rectangle 4"/>
          <p:cNvSpPr>
            <a:spLocks noChangeArrowheads="1"/>
          </p:cNvSpPr>
          <p:nvPr/>
        </p:nvSpPr>
        <p:spPr bwMode="auto">
          <a:xfrm>
            <a:off x="155575" y="33829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1767" name="AutoShape 17"/>
          <p:cNvCxnSpPr>
            <a:cxnSpLocks noChangeShapeType="1"/>
            <a:stCxn id="193" idx="3"/>
            <a:endCxn id="31769" idx="1"/>
          </p:cNvCxnSpPr>
          <p:nvPr/>
        </p:nvCxnSpPr>
        <p:spPr bwMode="auto">
          <a:xfrm flipV="1">
            <a:off x="5183188" y="4641850"/>
            <a:ext cx="121443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8" name="Rectangle 4"/>
          <p:cNvSpPr>
            <a:spLocks noChangeArrowheads="1"/>
          </p:cNvSpPr>
          <p:nvPr/>
        </p:nvSpPr>
        <p:spPr bwMode="auto">
          <a:xfrm>
            <a:off x="4624388" y="1830388"/>
            <a:ext cx="1227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Repo1 Integrator</a:t>
            </a:r>
          </a:p>
        </p:txBody>
      </p:sp>
      <p:sp>
        <p:nvSpPr>
          <p:cNvPr id="31769" name="Rectangle 66"/>
          <p:cNvSpPr>
            <a:spLocks noChangeArrowheads="1"/>
          </p:cNvSpPr>
          <p:nvPr/>
        </p:nvSpPr>
        <p:spPr bwMode="auto">
          <a:xfrm flipV="1">
            <a:off x="6397625" y="4433888"/>
            <a:ext cx="133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31770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3081338"/>
            <a:ext cx="1095375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AutoShape 17"/>
          <p:cNvCxnSpPr>
            <a:cxnSpLocks noChangeShapeType="1"/>
            <a:stCxn id="141" idx="1"/>
            <a:endCxn id="6" idx="3"/>
          </p:cNvCxnSpPr>
          <p:nvPr/>
        </p:nvCxnSpPr>
        <p:spPr bwMode="auto">
          <a:xfrm flipH="1">
            <a:off x="3636963" y="1455738"/>
            <a:ext cx="1371600" cy="15716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2" name="AutoShape 17"/>
          <p:cNvCxnSpPr>
            <a:cxnSpLocks noChangeShapeType="1"/>
            <a:stCxn id="141" idx="3"/>
            <a:endCxn id="23" idx="1"/>
          </p:cNvCxnSpPr>
          <p:nvPr/>
        </p:nvCxnSpPr>
        <p:spPr bwMode="auto">
          <a:xfrm>
            <a:off x="5467350" y="1455738"/>
            <a:ext cx="1293813" cy="23336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3" name="AutoShape 17"/>
          <p:cNvCxnSpPr>
            <a:cxnSpLocks noChangeShapeType="1"/>
            <a:stCxn id="131" idx="3"/>
            <a:endCxn id="24" idx="1"/>
          </p:cNvCxnSpPr>
          <p:nvPr/>
        </p:nvCxnSpPr>
        <p:spPr bwMode="auto">
          <a:xfrm flipV="1">
            <a:off x="5191125" y="3081338"/>
            <a:ext cx="1608138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AutoShape 17"/>
          <p:cNvCxnSpPr>
            <a:cxnSpLocks noChangeShapeType="1"/>
            <a:stCxn id="151" idx="3"/>
            <a:endCxn id="6" idx="1"/>
          </p:cNvCxnSpPr>
          <p:nvPr/>
        </p:nvCxnSpPr>
        <p:spPr bwMode="auto">
          <a:xfrm>
            <a:off x="996950" y="1566863"/>
            <a:ext cx="887413" cy="4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5" name="AutoShape 17"/>
          <p:cNvCxnSpPr>
            <a:cxnSpLocks noChangeShapeType="1"/>
            <a:stCxn id="161" idx="3"/>
            <a:endCxn id="7" idx="1"/>
          </p:cNvCxnSpPr>
          <p:nvPr/>
        </p:nvCxnSpPr>
        <p:spPr bwMode="auto">
          <a:xfrm>
            <a:off x="996950" y="3006725"/>
            <a:ext cx="887413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6" name="Rectangle 4"/>
          <p:cNvSpPr>
            <a:spLocks noChangeArrowheads="1"/>
          </p:cNvSpPr>
          <p:nvPr/>
        </p:nvSpPr>
        <p:spPr bwMode="auto">
          <a:xfrm>
            <a:off x="4349750" y="354330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Repo2 Integrator</a:t>
            </a:r>
          </a:p>
        </p:txBody>
      </p:sp>
      <p:grpSp>
        <p:nvGrpSpPr>
          <p:cNvPr id="31777" name="Group 3095"/>
          <p:cNvGrpSpPr>
            <a:grpSpLocks/>
          </p:cNvGrpSpPr>
          <p:nvPr/>
        </p:nvGrpSpPr>
        <p:grpSpPr bwMode="auto">
          <a:xfrm>
            <a:off x="4732338" y="2909888"/>
            <a:ext cx="458787" cy="601662"/>
            <a:chOff x="4732422" y="2910152"/>
            <a:chExt cx="458857" cy="602063"/>
          </a:xfrm>
        </p:grpSpPr>
        <p:grpSp>
          <p:nvGrpSpPr>
            <p:cNvPr id="31830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1832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833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4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5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6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778" name="Group 6"/>
          <p:cNvGrpSpPr>
            <a:grpSpLocks/>
          </p:cNvGrpSpPr>
          <p:nvPr/>
        </p:nvGrpSpPr>
        <p:grpSpPr bwMode="auto">
          <a:xfrm>
            <a:off x="5086350" y="1158875"/>
            <a:ext cx="271463" cy="601663"/>
            <a:chOff x="4211" y="781"/>
            <a:chExt cx="338" cy="774"/>
          </a:xfrm>
        </p:grpSpPr>
        <p:sp>
          <p:nvSpPr>
            <p:cNvPr id="31825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26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7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8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9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5008563" y="1406525"/>
            <a:ext cx="458787" cy="10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780" name="Group 3089"/>
          <p:cNvGrpSpPr>
            <a:grpSpLocks/>
          </p:cNvGrpSpPr>
          <p:nvPr/>
        </p:nvGrpSpPr>
        <p:grpSpPr bwMode="auto">
          <a:xfrm>
            <a:off x="155575" y="1268413"/>
            <a:ext cx="1225550" cy="969962"/>
            <a:chOff x="155425" y="1268456"/>
            <a:chExt cx="1225668" cy="969989"/>
          </a:xfrm>
        </p:grpSpPr>
        <p:sp>
          <p:nvSpPr>
            <p:cNvPr id="31816" name="Rectangle 4"/>
            <p:cNvSpPr>
              <a:spLocks noChangeArrowheads="1"/>
            </p:cNvSpPr>
            <p:nvPr/>
          </p:nvSpPr>
          <p:spPr bwMode="auto">
            <a:xfrm>
              <a:off x="155425" y="1961446"/>
              <a:ext cx="12256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en-US" sz="1200"/>
                <a:t>Repo1 Devs</a:t>
              </a:r>
            </a:p>
          </p:txBody>
        </p:sp>
        <p:grpSp>
          <p:nvGrpSpPr>
            <p:cNvPr id="31817" name="Group 148"/>
            <p:cNvGrpSpPr>
              <a:grpSpLocks/>
            </p:cNvGrpSpPr>
            <p:nvPr/>
          </p:nvGrpSpPr>
          <p:grpSpPr bwMode="auto">
            <a:xfrm>
              <a:off x="538831" y="1268456"/>
              <a:ext cx="458857" cy="602063"/>
              <a:chOff x="7272300" y="5228122"/>
              <a:chExt cx="602530" cy="790575"/>
            </a:xfrm>
          </p:grpSpPr>
          <p:grpSp>
            <p:nvGrpSpPr>
              <p:cNvPr id="31818" name="Group 6"/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31820" name="Oval 7"/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1821" name="Line 8"/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22" name="Line 9"/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2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24" name="Line 11"/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1" name="Rectangle 150"/>
              <p:cNvSpPr/>
              <p:nvPr/>
            </p:nvSpPr>
            <p:spPr>
              <a:xfrm>
                <a:off x="7271274" y="5553323"/>
                <a:ext cx="604581" cy="1313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1781" name="Group 6"/>
          <p:cNvGrpSpPr>
            <a:grpSpLocks/>
          </p:cNvGrpSpPr>
          <p:nvPr/>
        </p:nvGrpSpPr>
        <p:grpSpPr bwMode="auto">
          <a:xfrm>
            <a:off x="615950" y="2709863"/>
            <a:ext cx="273050" cy="601662"/>
            <a:chOff x="4211" y="781"/>
            <a:chExt cx="338" cy="774"/>
          </a:xfrm>
        </p:grpSpPr>
        <p:sp>
          <p:nvSpPr>
            <p:cNvPr id="31811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12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3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4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5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538163" y="2957513"/>
            <a:ext cx="458787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83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1784" name="Group 190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1804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1806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807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8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9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0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" name="Rectangle 192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1785" name="Rectangle 4"/>
          <p:cNvSpPr>
            <a:spLocks noChangeArrowheads="1"/>
          </p:cNvSpPr>
          <p:nvPr/>
        </p:nvSpPr>
        <p:spPr bwMode="auto">
          <a:xfrm>
            <a:off x="5689600" y="6289675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Project Releaser</a:t>
            </a:r>
          </a:p>
        </p:txBody>
      </p:sp>
      <p:grpSp>
        <p:nvGrpSpPr>
          <p:cNvPr id="31786" name="Group 200"/>
          <p:cNvGrpSpPr>
            <a:grpSpLocks/>
          </p:cNvGrpSpPr>
          <p:nvPr/>
        </p:nvGrpSpPr>
        <p:grpSpPr bwMode="auto">
          <a:xfrm>
            <a:off x="6072188" y="5580063"/>
            <a:ext cx="458787" cy="601662"/>
            <a:chOff x="4732422" y="2910152"/>
            <a:chExt cx="458857" cy="602063"/>
          </a:xfrm>
        </p:grpSpPr>
        <p:grpSp>
          <p:nvGrpSpPr>
            <p:cNvPr id="31797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1799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800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1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2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3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Rectangle 202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1787" name="AutoShape 17"/>
          <p:cNvCxnSpPr>
            <a:cxnSpLocks noChangeShapeType="1"/>
            <a:stCxn id="203" idx="3"/>
          </p:cNvCxnSpPr>
          <p:nvPr/>
        </p:nvCxnSpPr>
        <p:spPr bwMode="auto">
          <a:xfrm flipV="1">
            <a:off x="6530975" y="5346700"/>
            <a:ext cx="1152525" cy="5302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404813" y="3717925"/>
            <a:ext cx="38862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Project must  contain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consistent</a:t>
            </a:r>
            <a:r>
              <a:rPr lang="en-US" dirty="0">
                <a:latin typeface="Arial" charset="0"/>
              </a:rPr>
              <a:t> clones of all the repos in the master branches of each!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Processes enforce that code pulled from the master branch of the project’s interval repo’s is working code!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Core developers for Repo1 and Repo2 may be in different organizations/regions.</a:t>
            </a:r>
          </a:p>
        </p:txBody>
      </p:sp>
      <p:sp>
        <p:nvSpPr>
          <p:cNvPr id="31789" name="Rectangle 4"/>
          <p:cNvSpPr>
            <a:spLocks noChangeArrowheads="1"/>
          </p:cNvSpPr>
          <p:nvPr/>
        </p:nvSpPr>
        <p:spPr bwMode="auto">
          <a:xfrm>
            <a:off x="808038" y="1123950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1790" name="Rectangle 4"/>
          <p:cNvSpPr>
            <a:spLocks noChangeArrowheads="1"/>
          </p:cNvSpPr>
          <p:nvPr/>
        </p:nvSpPr>
        <p:spPr bwMode="auto">
          <a:xfrm>
            <a:off x="811213" y="2544763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1791" name="Rectangle 4"/>
          <p:cNvSpPr>
            <a:spLocks noChangeArrowheads="1"/>
          </p:cNvSpPr>
          <p:nvPr/>
        </p:nvSpPr>
        <p:spPr bwMode="auto">
          <a:xfrm>
            <a:off x="3768725" y="86201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 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1792" name="Rectangle 4"/>
          <p:cNvSpPr>
            <a:spLocks noChangeArrowheads="1"/>
          </p:cNvSpPr>
          <p:nvPr/>
        </p:nvSpPr>
        <p:spPr bwMode="auto">
          <a:xfrm>
            <a:off x="5378450" y="85566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1793" name="Rectangle 4"/>
          <p:cNvSpPr>
            <a:spLocks noChangeArrowheads="1"/>
          </p:cNvSpPr>
          <p:nvPr/>
        </p:nvSpPr>
        <p:spPr bwMode="auto">
          <a:xfrm>
            <a:off x="3727450" y="251460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 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1794" name="Rectangle 4"/>
          <p:cNvSpPr>
            <a:spLocks noChangeArrowheads="1"/>
          </p:cNvSpPr>
          <p:nvPr/>
        </p:nvSpPr>
        <p:spPr bwMode="auto">
          <a:xfrm>
            <a:off x="5337175" y="2506663"/>
            <a:ext cx="1225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1795" name="Rectangle 4"/>
          <p:cNvSpPr>
            <a:spLocks noChangeArrowheads="1"/>
          </p:cNvSpPr>
          <p:nvPr/>
        </p:nvSpPr>
        <p:spPr bwMode="auto">
          <a:xfrm>
            <a:off x="5148263" y="412750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1796" name="Rectangle 4"/>
          <p:cNvSpPr>
            <a:spLocks noChangeArrowheads="1"/>
          </p:cNvSpPr>
          <p:nvPr/>
        </p:nvSpPr>
        <p:spPr bwMode="auto">
          <a:xfrm>
            <a:off x="6935788" y="562451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268262011"/>
      </p:ext>
    </p:extLst>
  </p:cSld>
  <p:clrMapOvr>
    <a:masterClrMapping/>
  </p:clrMapOvr>
  <p:transition advTm="80069"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Multi-Repository Integration Models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675" y="757238"/>
            <a:ext cx="8756650" cy="535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Range of development and sync models (external dev to internal dev</a:t>
            </a:r>
            <a:r>
              <a:rPr lang="en-US" altLang="en-US" dirty="0" smtClean="0"/>
              <a:t>):</a:t>
            </a:r>
            <a:endParaRPr lang="en-US" altLang="en-US" dirty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External repo is manually synced</a:t>
            </a:r>
            <a:r>
              <a:rPr lang="en-US" altLang="en-US" dirty="0"/>
              <a:t> into project/master as needed.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External repo is synced automatically using sync server </a:t>
            </a:r>
            <a:r>
              <a:rPr lang="en-US" altLang="en-US" dirty="0"/>
              <a:t>into project/master using the checkin-test.py script.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Both external and internal repos pushed to</a:t>
            </a:r>
            <a:r>
              <a:rPr lang="en-US" altLang="en-US" dirty="0"/>
              <a:t> by different development groups with </a:t>
            </a:r>
            <a:r>
              <a:rPr lang="en-US" altLang="en-US" dirty="0">
                <a:solidFill>
                  <a:srgbClr val="D30AA5"/>
                </a:solidFill>
              </a:rPr>
              <a:t>sync servers running one way or both ways</a:t>
            </a:r>
            <a:r>
              <a:rPr lang="en-US" altLang="en-US" dirty="0"/>
              <a:t>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Internally managed repo is synced to an external repo </a:t>
            </a:r>
            <a:r>
              <a:rPr lang="en-US" altLang="en-US" dirty="0"/>
              <a:t>on some schedule to make available to other developers and users and changes from external repo may or may not be synced back into internal repo.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Internally managed repo</a:t>
            </a:r>
            <a:endParaRPr lang="en-US" altLang="en-US" dirty="0"/>
          </a:p>
          <a:p>
            <a:pPr>
              <a:buSzPct val="100000"/>
              <a:buFont typeface="Arial" pitchFamily="34" charset="0"/>
              <a:buChar char="•"/>
            </a:pPr>
            <a:endParaRPr lang="en-US" altLang="en-US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A given repo may shift between different integration models at different periods of time (e.g. Trilinos, COBRA-TF)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altLang="en-US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Integration of different repos should be done independently if possible (e.g. errors in MPACT should not stop pushes of SCALE/</a:t>
            </a:r>
            <a:r>
              <a:rPr lang="en-US" altLang="en-US" dirty="0" err="1"/>
              <a:t>Exnihilo</a:t>
            </a:r>
            <a:r>
              <a:rPr lang="en-US" altLang="en-US" dirty="0"/>
              <a:t> and visa versa).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altLang="en-US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Non-backward compatible changes to upstream repos require coordinated development and combined pushing to </a:t>
            </a:r>
            <a:r>
              <a:rPr lang="en-US" altLang="en-US" dirty="0" smtClean="0"/>
              <a:t>project/master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35713"/>
      </p:ext>
    </p:extLst>
  </p:cSld>
  <p:clrMapOvr>
    <a:masterClrMapping/>
  </p:clrMapOvr>
  <p:transition advTm="87765"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6"/>
          <p:cNvSpPr>
            <a:spLocks noChangeArrowheads="1"/>
          </p:cNvSpPr>
          <p:nvPr/>
        </p:nvSpPr>
        <p:spPr bwMode="auto">
          <a:xfrm>
            <a:off x="6811195" y="2693289"/>
            <a:ext cx="239956" cy="1954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" name="Rectangle 66"/>
          <p:cNvSpPr>
            <a:spLocks noChangeArrowheads="1"/>
          </p:cNvSpPr>
          <p:nvPr/>
        </p:nvSpPr>
        <p:spPr bwMode="auto">
          <a:xfrm>
            <a:off x="6799490" y="3233532"/>
            <a:ext cx="239956" cy="1954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External Repo is manually synced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>
                <a:latin typeface="Arial" charset="0"/>
              </a:rPr>
              <a:t>Project Native</a:t>
            </a:r>
            <a:endParaRPr lang="en-US" sz="1400" dirty="0">
              <a:latin typeface="Arial" charset="0"/>
            </a:endParaRP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PkgE</a:t>
            </a:r>
            <a:endParaRPr lang="en-US" sz="1400" dirty="0"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PkgF</a:t>
            </a:r>
            <a:endParaRPr lang="en-US" sz="1400" dirty="0"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61163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37363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PkgA</a:t>
            </a:r>
            <a:endParaRPr lang="en-US" sz="14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683500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PkgB</a:t>
            </a:r>
            <a:endParaRPr lang="en-US" sz="1400" dirty="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33808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3809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16200000" flipV="1">
            <a:off x="7456488" y="2359025"/>
            <a:ext cx="400050" cy="38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1703388"/>
            <a:ext cx="1095375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17"/>
          <p:cNvCxnSpPr>
            <a:cxnSpLocks noChangeShapeType="1"/>
            <a:stCxn id="131" idx="3"/>
            <a:endCxn id="56" idx="1"/>
          </p:cNvCxnSpPr>
          <p:nvPr/>
        </p:nvCxnSpPr>
        <p:spPr bwMode="auto">
          <a:xfrm>
            <a:off x="5191125" y="1831182"/>
            <a:ext cx="1620070" cy="959841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3" name="Rectangle 4"/>
          <p:cNvSpPr>
            <a:spLocks noChangeArrowheads="1"/>
          </p:cNvSpPr>
          <p:nvPr/>
        </p:nvSpPr>
        <p:spPr bwMode="auto">
          <a:xfrm>
            <a:off x="4349750" y="2165350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Repo2 Integrator</a:t>
            </a:r>
          </a:p>
        </p:txBody>
      </p:sp>
      <p:grpSp>
        <p:nvGrpSpPr>
          <p:cNvPr id="33814" name="Group 3095"/>
          <p:cNvGrpSpPr>
            <a:grpSpLocks/>
          </p:cNvGrpSpPr>
          <p:nvPr/>
        </p:nvGrpSpPr>
        <p:grpSpPr bwMode="auto">
          <a:xfrm>
            <a:off x="4732338" y="1533525"/>
            <a:ext cx="458787" cy="601663"/>
            <a:chOff x="4732422" y="2910152"/>
            <a:chExt cx="458857" cy="602063"/>
          </a:xfrm>
        </p:grpSpPr>
        <p:grpSp>
          <p:nvGrpSpPr>
            <p:cNvPr id="33841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3843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44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5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6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7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404813" y="2605088"/>
            <a:ext cx="38862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Arial" charset="0"/>
              </a:rPr>
              <a:t>A person (Repo2 Integrator) as needed: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Clones all repos from “Project Copy”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Merges in changes from “External Repo2” (fast forward)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Tests against all down-stream packages and pushes with checkin-test.py to “Project Copy Repo2”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>
                <a:latin typeface="Arial" charset="0"/>
              </a:rPr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No-one else pushes changes to “Project Copy Repo2”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Good when changes are </a:t>
            </a:r>
            <a:r>
              <a:rPr lang="en-US" sz="1600" b="1" dirty="0">
                <a:latin typeface="Arial" charset="0"/>
              </a:rPr>
              <a:t>not</a:t>
            </a:r>
            <a:r>
              <a:rPr lang="en-US" sz="1600" dirty="0">
                <a:latin typeface="Arial" charset="0"/>
              </a:rPr>
              <a:t> urgent for Project or when “External Repo2” is unstable</a:t>
            </a:r>
          </a:p>
        </p:txBody>
      </p:sp>
      <p:sp>
        <p:nvSpPr>
          <p:cNvPr id="33816" name="Rectangle 4"/>
          <p:cNvSpPr>
            <a:spLocks noChangeArrowheads="1"/>
          </p:cNvSpPr>
          <p:nvPr/>
        </p:nvSpPr>
        <p:spPr bwMode="auto">
          <a:xfrm>
            <a:off x="193675" y="18462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3817" name="AutoShape 17"/>
          <p:cNvCxnSpPr>
            <a:cxnSpLocks noChangeShapeType="1"/>
            <a:stCxn id="96" idx="3"/>
            <a:endCxn id="7" idx="1"/>
          </p:cNvCxnSpPr>
          <p:nvPr/>
        </p:nvCxnSpPr>
        <p:spPr bwMode="auto">
          <a:xfrm>
            <a:off x="1036638" y="1471613"/>
            <a:ext cx="847725" cy="2317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818" name="Group 6"/>
          <p:cNvGrpSpPr>
            <a:grpSpLocks/>
          </p:cNvGrpSpPr>
          <p:nvPr/>
        </p:nvGrpSpPr>
        <p:grpSpPr bwMode="auto">
          <a:xfrm>
            <a:off x="654050" y="1173163"/>
            <a:ext cx="273050" cy="601662"/>
            <a:chOff x="4211" y="781"/>
            <a:chExt cx="338" cy="774"/>
          </a:xfrm>
        </p:grpSpPr>
        <p:sp>
          <p:nvSpPr>
            <p:cNvPr id="33836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37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577850" y="1420813"/>
            <a:ext cx="458788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3820" name="AutoShape 17"/>
          <p:cNvCxnSpPr>
            <a:cxnSpLocks noChangeShapeType="1"/>
            <a:stCxn id="104" idx="3"/>
            <a:endCxn id="57" idx="1"/>
          </p:cNvCxnSpPr>
          <p:nvPr/>
        </p:nvCxnSpPr>
        <p:spPr bwMode="auto">
          <a:xfrm flipV="1">
            <a:off x="5183188" y="3331266"/>
            <a:ext cx="1616302" cy="1605859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1" name="Rectangle 66"/>
          <p:cNvSpPr>
            <a:spLocks noChangeArrowheads="1"/>
          </p:cNvSpPr>
          <p:nvPr/>
        </p:nvSpPr>
        <p:spPr bwMode="auto">
          <a:xfrm flipV="1">
            <a:off x="6397625" y="4433888"/>
            <a:ext cx="133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822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3823" name="Group 100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3829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3831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32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3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4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5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3824" name="Rectangle 4"/>
          <p:cNvSpPr>
            <a:spLocks noChangeArrowheads="1"/>
          </p:cNvSpPr>
          <p:nvPr/>
        </p:nvSpPr>
        <p:spPr bwMode="auto">
          <a:xfrm>
            <a:off x="885825" y="104775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25" name="Rectangle 4"/>
          <p:cNvSpPr>
            <a:spLocks noChangeArrowheads="1"/>
          </p:cNvSpPr>
          <p:nvPr/>
        </p:nvSpPr>
        <p:spPr bwMode="auto">
          <a:xfrm>
            <a:off x="3663950" y="1462088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3826" name="Rectangle 4"/>
          <p:cNvSpPr>
            <a:spLocks noChangeArrowheads="1"/>
          </p:cNvSpPr>
          <p:nvPr/>
        </p:nvSpPr>
        <p:spPr bwMode="auto">
          <a:xfrm>
            <a:off x="5302250" y="187801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27" name="Rectangle 4"/>
          <p:cNvSpPr>
            <a:spLocks noChangeArrowheads="1"/>
          </p:cNvSpPr>
          <p:nvPr/>
        </p:nvSpPr>
        <p:spPr bwMode="auto">
          <a:xfrm>
            <a:off x="4956175" y="384333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3828" name="Rectangle 4"/>
          <p:cNvSpPr>
            <a:spLocks noChangeArrowheads="1"/>
          </p:cNvSpPr>
          <p:nvPr/>
        </p:nvSpPr>
        <p:spPr bwMode="auto">
          <a:xfrm>
            <a:off x="4495800" y="5733300"/>
            <a:ext cx="445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</a:t>
            </a:r>
            <a:r>
              <a:rPr lang="en-US" altLang="en-US" sz="1600" b="1" dirty="0" smtClean="0">
                <a:solidFill>
                  <a:srgbClr val="000099"/>
                </a:solidFill>
              </a:rPr>
              <a:t>Repos:</a:t>
            </a:r>
            <a:r>
              <a:rPr lang="en-US" altLang="en-US" sz="1600" b="1" dirty="0" smtClean="0">
                <a:solidFill>
                  <a:srgbClr val="D30AA5"/>
                </a:solidFill>
              </a:rPr>
              <a:t> </a:t>
            </a:r>
            <a:r>
              <a:rPr lang="en-US" altLang="en-US" sz="1600" b="1" dirty="0" err="1">
                <a:solidFill>
                  <a:srgbClr val="D30AA5"/>
                </a:solidFill>
              </a:rPr>
              <a:t>DataTransferKit</a:t>
            </a:r>
            <a:r>
              <a:rPr lang="en-US" altLang="en-US" sz="1600" b="1" dirty="0">
                <a:solidFill>
                  <a:srgbClr val="D30AA5"/>
                </a:solidFill>
              </a:rPr>
              <a:t>, </a:t>
            </a:r>
            <a:r>
              <a:rPr lang="en-US" altLang="en-US" sz="1600" b="1" dirty="0" smtClean="0">
                <a:solidFill>
                  <a:srgbClr val="D30AA5"/>
                </a:solidFill>
              </a:rPr>
              <a:t>MAMBA, MOOSE</a:t>
            </a:r>
            <a:r>
              <a:rPr lang="en-US" altLang="en-US" sz="1600" b="1" dirty="0" smtClean="0">
                <a:solidFill>
                  <a:srgbClr val="000099"/>
                </a:solidFill>
              </a:rPr>
              <a:t> </a:t>
            </a:r>
            <a:endParaRPr lang="en-US" altLang="en-US" sz="1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14386"/>
      </p:ext>
    </p:extLst>
  </p:cSld>
  <p:clrMapOvr>
    <a:masterClrMapping/>
  </p:clrMapOvr>
  <p:transition advTm="65526"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6"/>
          <p:cNvSpPr>
            <a:spLocks noChangeArrowheads="1"/>
          </p:cNvSpPr>
          <p:nvPr/>
        </p:nvSpPr>
        <p:spPr bwMode="auto">
          <a:xfrm>
            <a:off x="6811195" y="2693289"/>
            <a:ext cx="239956" cy="1954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" name="Rectangle 66"/>
          <p:cNvSpPr>
            <a:spLocks noChangeArrowheads="1"/>
          </p:cNvSpPr>
          <p:nvPr/>
        </p:nvSpPr>
        <p:spPr bwMode="auto">
          <a:xfrm>
            <a:off x="6799490" y="3233532"/>
            <a:ext cx="239956" cy="1954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7"/>
            <a:ext cx="7772400" cy="688975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External repo is synced automatically using sync server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</a:t>
            </a:r>
            <a:r>
              <a:rPr lang="en-US" sz="1400" dirty="0" err="1">
                <a:latin typeface="Arial" charset="0"/>
              </a:rPr>
              <a:t>Nagtive</a:t>
            </a:r>
            <a:endParaRPr lang="en-US" sz="1400" dirty="0">
              <a:latin typeface="Arial" charset="0"/>
            </a:endParaRP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PkgE</a:t>
            </a:r>
            <a:endParaRPr lang="en-US" sz="1400" dirty="0"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PkgF</a:t>
            </a:r>
            <a:endParaRPr lang="en-US" sz="1400" dirty="0"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61163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37363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PkgA</a:t>
            </a:r>
            <a:endParaRPr lang="en-US" sz="14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683500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PkgB</a:t>
            </a:r>
            <a:endParaRPr lang="en-US" sz="1400" dirty="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34832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4833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16200000" flipV="1">
            <a:off x="7456488" y="2359025"/>
            <a:ext cx="400050" cy="38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1703388"/>
            <a:ext cx="1095375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17"/>
          <p:cNvCxnSpPr>
            <a:cxnSpLocks noChangeShapeType="1"/>
            <a:stCxn id="131" idx="3"/>
            <a:endCxn id="55" idx="1"/>
          </p:cNvCxnSpPr>
          <p:nvPr/>
        </p:nvCxnSpPr>
        <p:spPr bwMode="auto">
          <a:xfrm>
            <a:off x="5191125" y="1831182"/>
            <a:ext cx="1620070" cy="959841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7" name="Rectangle 4"/>
          <p:cNvSpPr>
            <a:spLocks noChangeArrowheads="1"/>
          </p:cNvSpPr>
          <p:nvPr/>
        </p:nvSpPr>
        <p:spPr bwMode="auto">
          <a:xfrm>
            <a:off x="4349750" y="216535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Cron job</a:t>
            </a:r>
          </a:p>
          <a:p>
            <a:pPr algn="ctr"/>
            <a:r>
              <a:rPr lang="en-US" altLang="en-US" sz="1200"/>
              <a:t>Repo2 Integrator</a:t>
            </a:r>
          </a:p>
        </p:txBody>
      </p:sp>
      <p:grpSp>
        <p:nvGrpSpPr>
          <p:cNvPr id="34838" name="Group 3095"/>
          <p:cNvGrpSpPr>
            <a:grpSpLocks/>
          </p:cNvGrpSpPr>
          <p:nvPr/>
        </p:nvGrpSpPr>
        <p:grpSpPr bwMode="auto">
          <a:xfrm>
            <a:off x="4732338" y="1533525"/>
            <a:ext cx="458787" cy="601663"/>
            <a:chOff x="4732422" y="2910152"/>
            <a:chExt cx="458857" cy="602063"/>
          </a:xfrm>
        </p:grpSpPr>
        <p:grpSp>
          <p:nvGrpSpPr>
            <p:cNvPr id="34864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4866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67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8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9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0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40210" y="2580484"/>
            <a:ext cx="4319587" cy="35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Arial" charset="0"/>
              </a:rPr>
              <a:t>A </a:t>
            </a:r>
            <a:r>
              <a:rPr lang="en-US" sz="1600" dirty="0" err="1">
                <a:latin typeface="Arial" charset="0"/>
              </a:rPr>
              <a:t>cron</a:t>
            </a:r>
            <a:r>
              <a:rPr lang="en-US" sz="1600" dirty="0">
                <a:latin typeface="Arial" charset="0"/>
              </a:rPr>
              <a:t> job running a script (Repo2 Integrator) on a hourly/daily/weekly basis: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Clones all repos from “Project Copy”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Merges in changes from “External Repo2” (fast forward)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Tests against all down-stream packages and pushes with checkin-test.py to “Project Copy Repo2”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>
                <a:latin typeface="Arial" charset="0"/>
              </a:rPr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No-one else pushes changes to “Project Copy Repo2”.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Good when changes are important or urgent to Project and “External Repo2” is fairly stable.</a:t>
            </a:r>
          </a:p>
        </p:txBody>
      </p:sp>
      <p:sp>
        <p:nvSpPr>
          <p:cNvPr id="34840" name="Rectangle 4"/>
          <p:cNvSpPr>
            <a:spLocks noChangeArrowheads="1"/>
          </p:cNvSpPr>
          <p:nvPr/>
        </p:nvSpPr>
        <p:spPr bwMode="auto">
          <a:xfrm>
            <a:off x="423863" y="18462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4841" name="AutoShape 17"/>
          <p:cNvCxnSpPr>
            <a:cxnSpLocks noChangeShapeType="1"/>
            <a:stCxn id="96" idx="3"/>
            <a:endCxn id="7" idx="1"/>
          </p:cNvCxnSpPr>
          <p:nvPr/>
        </p:nvCxnSpPr>
        <p:spPr bwMode="auto">
          <a:xfrm>
            <a:off x="1112838" y="1471613"/>
            <a:ext cx="771525" cy="2317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842" name="Group 6"/>
          <p:cNvGrpSpPr>
            <a:grpSpLocks/>
          </p:cNvGrpSpPr>
          <p:nvPr/>
        </p:nvGrpSpPr>
        <p:grpSpPr bwMode="auto">
          <a:xfrm>
            <a:off x="731838" y="1173163"/>
            <a:ext cx="273050" cy="601662"/>
            <a:chOff x="4211" y="781"/>
            <a:chExt cx="338" cy="774"/>
          </a:xfrm>
        </p:grpSpPr>
        <p:sp>
          <p:nvSpPr>
            <p:cNvPr id="34859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60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654050" y="1420813"/>
            <a:ext cx="458788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844" name="AutoShape 17"/>
          <p:cNvCxnSpPr>
            <a:cxnSpLocks noChangeShapeType="1"/>
            <a:stCxn id="44" idx="3"/>
            <a:endCxn id="56" idx="1"/>
          </p:cNvCxnSpPr>
          <p:nvPr/>
        </p:nvCxnSpPr>
        <p:spPr bwMode="auto">
          <a:xfrm flipV="1">
            <a:off x="5183188" y="3331266"/>
            <a:ext cx="1616302" cy="1605859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5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4846" name="Group 41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4852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4854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5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6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7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8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4847" name="Rectangle 4"/>
          <p:cNvSpPr>
            <a:spLocks noChangeArrowheads="1"/>
          </p:cNvSpPr>
          <p:nvPr/>
        </p:nvSpPr>
        <p:spPr bwMode="auto">
          <a:xfrm>
            <a:off x="885825" y="104775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4848" name="Rectangle 4"/>
          <p:cNvSpPr>
            <a:spLocks noChangeArrowheads="1"/>
          </p:cNvSpPr>
          <p:nvPr/>
        </p:nvSpPr>
        <p:spPr bwMode="auto">
          <a:xfrm>
            <a:off x="3663950" y="1462088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4849" name="Rectangle 4"/>
          <p:cNvSpPr>
            <a:spLocks noChangeArrowheads="1"/>
          </p:cNvSpPr>
          <p:nvPr/>
        </p:nvSpPr>
        <p:spPr bwMode="auto">
          <a:xfrm>
            <a:off x="5302250" y="187801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4850" name="Rectangle 4"/>
          <p:cNvSpPr>
            <a:spLocks noChangeArrowheads="1"/>
          </p:cNvSpPr>
          <p:nvPr/>
        </p:nvSpPr>
        <p:spPr bwMode="auto">
          <a:xfrm>
            <a:off x="4956175" y="384333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4851" name="Rectangle 4"/>
          <p:cNvSpPr>
            <a:spLocks noChangeArrowheads="1"/>
          </p:cNvSpPr>
          <p:nvPr/>
        </p:nvSpPr>
        <p:spPr bwMode="auto">
          <a:xfrm>
            <a:off x="4495800" y="5771705"/>
            <a:ext cx="4454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</a:t>
            </a:r>
            <a:r>
              <a:rPr lang="en-US" altLang="en-US" sz="1600" b="1" dirty="0" smtClean="0">
                <a:solidFill>
                  <a:srgbClr val="000099"/>
                </a:solidFill>
              </a:rPr>
              <a:t>Repos: </a:t>
            </a:r>
            <a:r>
              <a:rPr lang="en-US" altLang="en-US" sz="1600" b="1" dirty="0">
                <a:solidFill>
                  <a:srgbClr val="D30AA5"/>
                </a:solidFill>
              </a:rPr>
              <a:t>SCALE/</a:t>
            </a:r>
            <a:r>
              <a:rPr lang="en-US" altLang="en-US" sz="1600" b="1" dirty="0" err="1">
                <a:solidFill>
                  <a:srgbClr val="D30AA5"/>
                </a:solidFill>
              </a:rPr>
              <a:t>Exnihilo</a:t>
            </a:r>
            <a:r>
              <a:rPr lang="en-US" altLang="en-US" sz="1600" b="1" dirty="0">
                <a:solidFill>
                  <a:srgbClr val="D30AA5"/>
                </a:solidFill>
              </a:rPr>
              <a:t>, </a:t>
            </a:r>
            <a:r>
              <a:rPr lang="en-US" altLang="en-US" sz="1600" b="1" dirty="0" smtClean="0">
                <a:solidFill>
                  <a:srgbClr val="D30AA5"/>
                </a:solidFill>
              </a:rPr>
              <a:t>MPACT</a:t>
            </a:r>
            <a:endParaRPr lang="en-US" altLang="en-US" sz="1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08261"/>
      </p:ext>
    </p:extLst>
  </p:cSld>
  <p:clrMapOvr>
    <a:masterClrMapping/>
  </p:clrMapOvr>
  <p:transition advTm="33792"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6811195" y="2693289"/>
            <a:ext cx="239956" cy="1954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6799490" y="3233532"/>
            <a:ext cx="239956" cy="1954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Both external and internal repos pushed to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</a:t>
            </a:r>
            <a:r>
              <a:rPr lang="en-US" sz="1400" dirty="0" err="1">
                <a:latin typeface="Arial" charset="0"/>
              </a:rPr>
              <a:t>Nagtive</a:t>
            </a:r>
            <a:endParaRPr lang="en-US" sz="1400" dirty="0">
              <a:latin typeface="Arial" charset="0"/>
            </a:endParaRP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PkgE</a:t>
            </a:r>
            <a:endParaRPr lang="en-US" sz="1400" dirty="0"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PkgF</a:t>
            </a:r>
            <a:endParaRPr lang="en-US" sz="1400" dirty="0"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61163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37363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PkgA</a:t>
            </a:r>
            <a:endParaRPr lang="en-US" sz="14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683500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PkgB</a:t>
            </a:r>
            <a:endParaRPr lang="en-US" sz="1400" dirty="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35856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5857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16200000" flipV="1">
            <a:off x="7456488" y="2359025"/>
            <a:ext cx="400050" cy="38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1703388"/>
            <a:ext cx="1095375" cy="10366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17"/>
          <p:cNvCxnSpPr>
            <a:cxnSpLocks noChangeShapeType="1"/>
            <a:stCxn id="131" idx="3"/>
            <a:endCxn id="24" idx="1"/>
          </p:cNvCxnSpPr>
          <p:nvPr/>
        </p:nvCxnSpPr>
        <p:spPr bwMode="auto">
          <a:xfrm>
            <a:off x="5191125" y="2740025"/>
            <a:ext cx="1608138" cy="3413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1" name="Rectangle 4"/>
          <p:cNvSpPr>
            <a:spLocks noChangeArrowheads="1"/>
          </p:cNvSpPr>
          <p:nvPr/>
        </p:nvSpPr>
        <p:spPr bwMode="auto">
          <a:xfrm>
            <a:off x="4349750" y="3089275"/>
            <a:ext cx="1225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[Cron job?] Repo2 Integrator</a:t>
            </a:r>
          </a:p>
          <a:p>
            <a:pPr algn="ctr"/>
            <a:r>
              <a:rPr lang="en-US" altLang="en-US" sz="1200"/>
              <a:t>to Internal</a:t>
            </a:r>
          </a:p>
        </p:txBody>
      </p:sp>
      <p:grpSp>
        <p:nvGrpSpPr>
          <p:cNvPr id="35862" name="Group 3095"/>
          <p:cNvGrpSpPr>
            <a:grpSpLocks/>
          </p:cNvGrpSpPr>
          <p:nvPr/>
        </p:nvGrpSpPr>
        <p:grpSpPr bwMode="auto">
          <a:xfrm>
            <a:off x="4732338" y="2443163"/>
            <a:ext cx="458787" cy="601662"/>
            <a:chOff x="4732422" y="2910152"/>
            <a:chExt cx="458857" cy="602063"/>
          </a:xfrm>
        </p:grpSpPr>
        <p:grpSp>
          <p:nvGrpSpPr>
            <p:cNvPr id="35902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5904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905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6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7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8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-36600" y="2622495"/>
            <a:ext cx="4297450" cy="37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Sync servers (or people when manual) push changes both ways.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Different sets of developers make changes and push to different Repo2 repos.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>
                <a:latin typeface="Arial" charset="0"/>
              </a:rPr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Good when subsets of developers can not push to each other’s repos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Good when changes are important or urgent to Project.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Good when changes tend to be independent</a:t>
            </a:r>
            <a:r>
              <a:rPr lang="en-US" sz="1600" dirty="0"/>
              <a:t>  </a:t>
            </a:r>
            <a:r>
              <a:rPr lang="en-US" sz="1600" dirty="0" smtClean="0">
                <a:latin typeface="Arial" charset="0"/>
              </a:rPr>
              <a:t>made </a:t>
            </a:r>
            <a:r>
              <a:rPr lang="en-US" sz="1600" dirty="0">
                <a:latin typeface="Arial" charset="0"/>
              </a:rPr>
              <a:t>to Internal and External </a:t>
            </a:r>
            <a:r>
              <a:rPr lang="en-US" sz="1600" dirty="0" smtClean="0">
                <a:latin typeface="Arial" charset="0"/>
              </a:rPr>
              <a:t>repos.</a:t>
            </a:r>
            <a:endParaRPr lang="en-US" sz="1600" dirty="0">
              <a:latin typeface="Arial" charset="0"/>
            </a:endParaRP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</a:rPr>
              <a:t>Most complex and danger of merge conflicts that someone has to resolve!</a:t>
            </a:r>
          </a:p>
        </p:txBody>
      </p:sp>
      <p:sp>
        <p:nvSpPr>
          <p:cNvPr id="35864" name="Rectangle 4"/>
          <p:cNvSpPr>
            <a:spLocks noChangeArrowheads="1"/>
          </p:cNvSpPr>
          <p:nvPr/>
        </p:nvSpPr>
        <p:spPr bwMode="auto">
          <a:xfrm>
            <a:off x="423863" y="18462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5865" name="AutoShape 17"/>
          <p:cNvCxnSpPr>
            <a:cxnSpLocks noChangeShapeType="1"/>
            <a:stCxn id="96" idx="3"/>
            <a:endCxn id="7" idx="1"/>
          </p:cNvCxnSpPr>
          <p:nvPr/>
        </p:nvCxnSpPr>
        <p:spPr bwMode="auto">
          <a:xfrm>
            <a:off x="1266825" y="1471613"/>
            <a:ext cx="617538" cy="2317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866" name="Group 2"/>
          <p:cNvGrpSpPr>
            <a:grpSpLocks/>
          </p:cNvGrpSpPr>
          <p:nvPr/>
        </p:nvGrpSpPr>
        <p:grpSpPr bwMode="auto">
          <a:xfrm>
            <a:off x="808038" y="1173163"/>
            <a:ext cx="458787" cy="601662"/>
            <a:chOff x="807666" y="1173095"/>
            <a:chExt cx="458857" cy="602063"/>
          </a:xfrm>
        </p:grpSpPr>
        <p:grpSp>
          <p:nvGrpSpPr>
            <p:cNvPr id="35895" name="Group 6"/>
            <p:cNvGrpSpPr>
              <a:grpSpLocks/>
            </p:cNvGrpSpPr>
            <p:nvPr/>
          </p:nvGrpSpPr>
          <p:grpSpPr bwMode="auto">
            <a:xfrm>
              <a:off x="885093" y="1173095"/>
              <a:ext cx="272016" cy="602063"/>
              <a:chOff x="4211" y="781"/>
              <a:chExt cx="338" cy="774"/>
            </a:xfrm>
          </p:grpSpPr>
          <p:sp>
            <p:nvSpPr>
              <p:cNvPr id="35897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98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9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0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1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807666" y="1420910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5867" name="AutoShape 17"/>
          <p:cNvCxnSpPr>
            <a:cxnSpLocks noChangeShapeType="1"/>
            <a:stCxn id="61" idx="3"/>
          </p:cNvCxnSpPr>
          <p:nvPr/>
        </p:nvCxnSpPr>
        <p:spPr bwMode="auto">
          <a:xfrm flipV="1">
            <a:off x="5183188" y="3311525"/>
            <a:ext cx="1616075" cy="162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8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5869" name="Group 58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5888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5890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91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2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3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4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870" name="Rectangle 4"/>
          <p:cNvSpPr>
            <a:spLocks noChangeArrowheads="1"/>
          </p:cNvSpPr>
          <p:nvPr/>
        </p:nvSpPr>
        <p:spPr bwMode="auto">
          <a:xfrm>
            <a:off x="885825" y="104775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5871" name="Rectangle 4"/>
          <p:cNvSpPr>
            <a:spLocks noChangeArrowheads="1"/>
          </p:cNvSpPr>
          <p:nvPr/>
        </p:nvSpPr>
        <p:spPr bwMode="auto">
          <a:xfrm>
            <a:off x="3419850" y="2192650"/>
            <a:ext cx="1227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 dirty="0"/>
              <a:t>pull</a:t>
            </a:r>
          </a:p>
        </p:txBody>
      </p:sp>
      <p:sp>
        <p:nvSpPr>
          <p:cNvPr id="35872" name="Rectangle 4"/>
          <p:cNvSpPr>
            <a:spLocks noChangeArrowheads="1"/>
          </p:cNvSpPr>
          <p:nvPr/>
        </p:nvSpPr>
        <p:spPr bwMode="auto">
          <a:xfrm>
            <a:off x="5262563" y="2960688"/>
            <a:ext cx="1227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5873" name="Rectangle 4"/>
          <p:cNvSpPr>
            <a:spLocks noChangeArrowheads="1"/>
          </p:cNvSpPr>
          <p:nvPr/>
        </p:nvSpPr>
        <p:spPr bwMode="auto">
          <a:xfrm>
            <a:off x="4956175" y="3843338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5874" name="Rectangle 4"/>
          <p:cNvSpPr>
            <a:spLocks noChangeArrowheads="1"/>
          </p:cNvSpPr>
          <p:nvPr/>
        </p:nvSpPr>
        <p:spPr bwMode="auto">
          <a:xfrm>
            <a:off x="4502150" y="1362075"/>
            <a:ext cx="1225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[Cron job?] Repo2 Integrator</a:t>
            </a:r>
          </a:p>
          <a:p>
            <a:pPr algn="ctr"/>
            <a:r>
              <a:rPr lang="en-US" altLang="en-US" sz="1200"/>
              <a:t>to External</a:t>
            </a:r>
          </a:p>
        </p:txBody>
      </p:sp>
      <p:grpSp>
        <p:nvGrpSpPr>
          <p:cNvPr id="35875" name="Group 71"/>
          <p:cNvGrpSpPr>
            <a:grpSpLocks/>
          </p:cNvGrpSpPr>
          <p:nvPr/>
        </p:nvGrpSpPr>
        <p:grpSpPr bwMode="auto">
          <a:xfrm>
            <a:off x="4884738" y="714375"/>
            <a:ext cx="458787" cy="601663"/>
            <a:chOff x="4732422" y="2910152"/>
            <a:chExt cx="458857" cy="602063"/>
          </a:xfrm>
        </p:grpSpPr>
        <p:grpSp>
          <p:nvGrpSpPr>
            <p:cNvPr id="35881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5883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84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5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6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7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5876" name="AutoShape 17"/>
          <p:cNvCxnSpPr>
            <a:cxnSpLocks noChangeShapeType="1"/>
            <a:stCxn id="74" idx="1"/>
            <a:endCxn id="7" idx="3"/>
          </p:cNvCxnSpPr>
          <p:nvPr/>
        </p:nvCxnSpPr>
        <p:spPr bwMode="auto">
          <a:xfrm flipH="1">
            <a:off x="3636963" y="1012825"/>
            <a:ext cx="1247775" cy="6905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7" name="AutoShape 17"/>
          <p:cNvCxnSpPr>
            <a:cxnSpLocks noChangeShapeType="1"/>
            <a:stCxn id="74" idx="3"/>
            <a:endCxn id="69" idx="1"/>
          </p:cNvCxnSpPr>
          <p:nvPr/>
        </p:nvCxnSpPr>
        <p:spPr bwMode="auto">
          <a:xfrm>
            <a:off x="5343525" y="1012032"/>
            <a:ext cx="1467670" cy="1778991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8" name="Rectangle 4"/>
          <p:cNvSpPr>
            <a:spLocks noChangeArrowheads="1"/>
          </p:cNvSpPr>
          <p:nvPr/>
        </p:nvSpPr>
        <p:spPr bwMode="auto">
          <a:xfrm>
            <a:off x="3573463" y="1077913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5879" name="Rectangle 4"/>
          <p:cNvSpPr>
            <a:spLocks noChangeArrowheads="1"/>
          </p:cNvSpPr>
          <p:nvPr/>
        </p:nvSpPr>
        <p:spPr bwMode="auto">
          <a:xfrm>
            <a:off x="5419725" y="1355725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5880" name="Rectangle 4"/>
          <p:cNvSpPr>
            <a:spLocks noChangeArrowheads="1"/>
          </p:cNvSpPr>
          <p:nvPr/>
        </p:nvSpPr>
        <p:spPr bwMode="auto">
          <a:xfrm>
            <a:off x="4260850" y="5810110"/>
            <a:ext cx="4689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</a:t>
            </a:r>
            <a:r>
              <a:rPr lang="en-US" altLang="en-US" sz="1600" b="1" dirty="0" smtClean="0">
                <a:solidFill>
                  <a:srgbClr val="000099"/>
                </a:solidFill>
              </a:rPr>
              <a:t>Repos: </a:t>
            </a:r>
            <a:r>
              <a:rPr lang="en-US" altLang="en-US" sz="1600" b="1" dirty="0">
                <a:solidFill>
                  <a:srgbClr val="D30AA5"/>
                </a:solidFill>
              </a:rPr>
              <a:t>TriBITS, </a:t>
            </a:r>
            <a:r>
              <a:rPr lang="en-US" altLang="en-US" sz="1600" b="1" dirty="0" smtClean="0">
                <a:solidFill>
                  <a:srgbClr val="D30AA5"/>
                </a:solidFill>
              </a:rPr>
              <a:t>Trilinos</a:t>
            </a:r>
            <a:endParaRPr lang="en-US" altLang="en-US" sz="1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36150"/>
      </p:ext>
    </p:extLst>
  </p:cSld>
  <p:clrMapOvr>
    <a:masterClrMapping/>
  </p:clrMapOvr>
  <p:transition advTm="53663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CASL VERA Core Simulator</a:t>
            </a:r>
          </a:p>
        </p:txBody>
      </p:sp>
      <p:pic>
        <p:nvPicPr>
          <p:cNvPr id="43012" name="Picture 4" descr="http://www.casl.gov/images/PHI_ne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8" b="21094"/>
          <a:stretch/>
        </p:blipFill>
        <p:spPr bwMode="auto">
          <a:xfrm>
            <a:off x="4226355" y="663840"/>
            <a:ext cx="4029413" cy="188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46715" y="1010440"/>
            <a:ext cx="2943398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71450" indent="0">
              <a:buSzPct val="100000"/>
            </a:pPr>
            <a:r>
              <a:rPr lang="en-US" altLang="en-US" b="1" dirty="0" smtClean="0"/>
              <a:t>Focus:</a:t>
            </a:r>
            <a:r>
              <a:rPr lang="en-US" altLang="en-US" dirty="0" smtClean="0"/>
              <a:t> Modeling of the Reactor Core for Nuclear Light-water Reactors </a:t>
            </a:r>
            <a:endParaRPr lang="en-US" alt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4"/>
          <a:srcRect t="-7117" b="-7117"/>
          <a:stretch>
            <a:fillRect/>
          </a:stretch>
        </p:blipFill>
        <p:spPr bwMode="auto">
          <a:xfrm>
            <a:off x="309045" y="2430470"/>
            <a:ext cx="8227968" cy="399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3993939"/>
      </p:ext>
    </p:extLst>
  </p:cSld>
  <p:clrMapOvr>
    <a:masterClrMapping/>
  </p:clrMapOvr>
  <p:transition advTm="24415"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66"/>
          <p:cNvSpPr>
            <a:spLocks noChangeArrowheads="1"/>
          </p:cNvSpPr>
          <p:nvPr/>
        </p:nvSpPr>
        <p:spPr bwMode="auto">
          <a:xfrm>
            <a:off x="6811195" y="2693289"/>
            <a:ext cx="239956" cy="1954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8" name="Rectangle 66"/>
          <p:cNvSpPr>
            <a:spLocks noChangeArrowheads="1"/>
          </p:cNvSpPr>
          <p:nvPr/>
        </p:nvSpPr>
        <p:spPr bwMode="auto">
          <a:xfrm>
            <a:off x="6799490" y="3233532"/>
            <a:ext cx="239956" cy="1954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</a:t>
            </a:r>
            <a:r>
              <a:rPr lang="en-US" sz="1400" dirty="0" err="1">
                <a:latin typeface="Arial" charset="0"/>
              </a:rPr>
              <a:t>Nagtive</a:t>
            </a:r>
            <a:endParaRPr lang="en-US" sz="1400" dirty="0">
              <a:latin typeface="Arial" charset="0"/>
            </a:endParaRP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PkgE</a:t>
            </a:r>
            <a:endParaRPr lang="en-US" sz="1400" dirty="0"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PkgF</a:t>
            </a:r>
            <a:endParaRPr lang="en-US" sz="1400" dirty="0"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61163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37363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PkgA</a:t>
            </a:r>
            <a:endParaRPr lang="en-US" sz="14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683500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PkgB</a:t>
            </a:r>
            <a:endParaRPr lang="en-US" sz="1400" dirty="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36880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6881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16200000" flipV="1">
            <a:off x="7456488" y="2359025"/>
            <a:ext cx="400050" cy="38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1703388"/>
            <a:ext cx="1095375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17"/>
          <p:cNvCxnSpPr>
            <a:cxnSpLocks noChangeShapeType="1"/>
            <a:stCxn id="131" idx="3"/>
            <a:endCxn id="57" idx="1"/>
          </p:cNvCxnSpPr>
          <p:nvPr/>
        </p:nvCxnSpPr>
        <p:spPr bwMode="auto">
          <a:xfrm>
            <a:off x="5191125" y="1831182"/>
            <a:ext cx="1620070" cy="959841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5" name="Rectangle 4"/>
          <p:cNvSpPr>
            <a:spLocks noChangeArrowheads="1"/>
          </p:cNvSpPr>
          <p:nvPr/>
        </p:nvSpPr>
        <p:spPr bwMode="auto">
          <a:xfrm>
            <a:off x="4349750" y="216535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[Cron job?]</a:t>
            </a:r>
          </a:p>
          <a:p>
            <a:pPr algn="ctr"/>
            <a:r>
              <a:rPr lang="en-US" altLang="en-US" sz="1200"/>
              <a:t>Repo2 Integrator</a:t>
            </a:r>
          </a:p>
        </p:txBody>
      </p:sp>
      <p:grpSp>
        <p:nvGrpSpPr>
          <p:cNvPr id="36886" name="Group 3095"/>
          <p:cNvGrpSpPr>
            <a:grpSpLocks/>
          </p:cNvGrpSpPr>
          <p:nvPr/>
        </p:nvGrpSpPr>
        <p:grpSpPr bwMode="auto">
          <a:xfrm>
            <a:off x="4732338" y="1533525"/>
            <a:ext cx="458787" cy="601663"/>
            <a:chOff x="4732422" y="2910152"/>
            <a:chExt cx="458857" cy="602063"/>
          </a:xfrm>
        </p:grpSpPr>
        <p:grpSp>
          <p:nvGrpSpPr>
            <p:cNvPr id="36912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6914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915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6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7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8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404813" y="2468563"/>
            <a:ext cx="3886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Arial" charset="0"/>
              </a:rPr>
              <a:t>A </a:t>
            </a:r>
            <a:r>
              <a:rPr lang="en-US" sz="1600" dirty="0" err="1">
                <a:latin typeface="Arial" charset="0"/>
              </a:rPr>
              <a:t>cron</a:t>
            </a:r>
            <a:r>
              <a:rPr lang="en-US" sz="1600" dirty="0">
                <a:latin typeface="Arial" charset="0"/>
              </a:rPr>
              <a:t> job running a script (Repo2 Integrator) on a hourly/daily/weekly basis (or a person when not run as a </a:t>
            </a:r>
            <a:r>
              <a:rPr lang="en-US" sz="1600" dirty="0" err="1">
                <a:latin typeface="Arial" charset="0"/>
              </a:rPr>
              <a:t>cron</a:t>
            </a:r>
            <a:r>
              <a:rPr lang="en-US" sz="1600" dirty="0">
                <a:latin typeface="Arial" charset="0"/>
              </a:rPr>
              <a:t> job) 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Clones “External Repo2”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Merges in changes from “Project Copy Repo2” (fast forward)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Tests against just Repo2 tests with checkin-test.py and push to “External Repo2”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>
                <a:latin typeface="Arial" charset="0"/>
              </a:rPr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No-one else pushes changes to “External Repo2”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Good when you just want to make changes available to external users on a continuous basis.</a:t>
            </a:r>
          </a:p>
        </p:txBody>
      </p:sp>
      <p:sp>
        <p:nvSpPr>
          <p:cNvPr id="36888" name="Rectangle 4"/>
          <p:cNvSpPr>
            <a:spLocks noChangeArrowheads="1"/>
          </p:cNvSpPr>
          <p:nvPr/>
        </p:nvSpPr>
        <p:spPr bwMode="auto">
          <a:xfrm>
            <a:off x="423863" y="1846263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External Repo2 User</a:t>
            </a:r>
          </a:p>
        </p:txBody>
      </p:sp>
      <p:cxnSp>
        <p:nvCxnSpPr>
          <p:cNvPr id="36889" name="AutoShape 17"/>
          <p:cNvCxnSpPr>
            <a:cxnSpLocks noChangeShapeType="1"/>
            <a:stCxn id="96" idx="3"/>
            <a:endCxn id="7" idx="1"/>
          </p:cNvCxnSpPr>
          <p:nvPr/>
        </p:nvCxnSpPr>
        <p:spPr bwMode="auto">
          <a:xfrm>
            <a:off x="1112838" y="1471613"/>
            <a:ext cx="771525" cy="2317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890" name="Group 6"/>
          <p:cNvGrpSpPr>
            <a:grpSpLocks/>
          </p:cNvGrpSpPr>
          <p:nvPr/>
        </p:nvGrpSpPr>
        <p:grpSpPr bwMode="auto">
          <a:xfrm>
            <a:off x="731838" y="1173163"/>
            <a:ext cx="273050" cy="601662"/>
            <a:chOff x="4211" y="781"/>
            <a:chExt cx="338" cy="774"/>
          </a:xfrm>
        </p:grpSpPr>
        <p:sp>
          <p:nvSpPr>
            <p:cNvPr id="36907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08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654050" y="1420813"/>
            <a:ext cx="458788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892" name="AutoShape 17"/>
          <p:cNvCxnSpPr>
            <a:cxnSpLocks noChangeShapeType="1"/>
            <a:stCxn id="44" idx="3"/>
            <a:endCxn id="58" idx="1"/>
          </p:cNvCxnSpPr>
          <p:nvPr/>
        </p:nvCxnSpPr>
        <p:spPr bwMode="auto">
          <a:xfrm flipV="1">
            <a:off x="5416785" y="3331266"/>
            <a:ext cx="1382705" cy="1471524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3" name="Rectangle 4"/>
          <p:cNvSpPr>
            <a:spLocks noChangeArrowheads="1"/>
          </p:cNvSpPr>
          <p:nvPr/>
        </p:nvSpPr>
        <p:spPr bwMode="auto">
          <a:xfrm>
            <a:off x="4575410" y="513775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6894" name="Group 41"/>
          <p:cNvGrpSpPr>
            <a:grpSpLocks/>
          </p:cNvGrpSpPr>
          <p:nvPr/>
        </p:nvGrpSpPr>
        <p:grpSpPr bwMode="auto">
          <a:xfrm>
            <a:off x="4957997" y="4504340"/>
            <a:ext cx="458788" cy="603250"/>
            <a:chOff x="4732422" y="2910152"/>
            <a:chExt cx="458857" cy="602063"/>
          </a:xfrm>
        </p:grpSpPr>
        <p:grpSp>
          <p:nvGrpSpPr>
            <p:cNvPr id="36900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6902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903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4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5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6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6895" name="Rectangle 4"/>
          <p:cNvSpPr>
            <a:spLocks noChangeArrowheads="1"/>
          </p:cNvSpPr>
          <p:nvPr/>
        </p:nvSpPr>
        <p:spPr bwMode="auto">
          <a:xfrm>
            <a:off x="885825" y="1116013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6896" name="Rectangle 4"/>
          <p:cNvSpPr>
            <a:spLocks noChangeArrowheads="1"/>
          </p:cNvSpPr>
          <p:nvPr/>
        </p:nvSpPr>
        <p:spPr bwMode="auto">
          <a:xfrm>
            <a:off x="3663950" y="1462088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6897" name="Rectangle 4"/>
          <p:cNvSpPr>
            <a:spLocks noChangeArrowheads="1"/>
          </p:cNvSpPr>
          <p:nvPr/>
        </p:nvSpPr>
        <p:spPr bwMode="auto">
          <a:xfrm>
            <a:off x="5302250" y="187801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6898" name="Rectangle 4"/>
          <p:cNvSpPr>
            <a:spLocks noChangeArrowheads="1"/>
          </p:cNvSpPr>
          <p:nvPr/>
        </p:nvSpPr>
        <p:spPr bwMode="auto">
          <a:xfrm>
            <a:off x="4956175" y="3843338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6899" name="Rectangle 4"/>
          <p:cNvSpPr>
            <a:spLocks noChangeArrowheads="1"/>
          </p:cNvSpPr>
          <p:nvPr/>
        </p:nvSpPr>
        <p:spPr bwMode="auto">
          <a:xfrm>
            <a:off x="4184650" y="5618085"/>
            <a:ext cx="4535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</a:t>
            </a:r>
            <a:r>
              <a:rPr lang="en-US" altLang="en-US" sz="1600" b="1" dirty="0" smtClean="0">
                <a:solidFill>
                  <a:srgbClr val="000099"/>
                </a:solidFill>
              </a:rPr>
              <a:t>Repos: </a:t>
            </a:r>
            <a:r>
              <a:rPr lang="en-US" altLang="en-US" sz="1600" b="1" dirty="0" smtClean="0">
                <a:solidFill>
                  <a:srgbClr val="D30AA5"/>
                </a:solidFill>
              </a:rPr>
              <a:t>COBRA-TF, </a:t>
            </a:r>
            <a:r>
              <a:rPr lang="en-US" altLang="en-US" sz="1600" b="1" dirty="0" err="1" smtClean="0">
                <a:solidFill>
                  <a:srgbClr val="D30AA5"/>
                </a:solidFill>
              </a:rPr>
              <a:t>TeuchosWrappersExt</a:t>
            </a:r>
            <a:r>
              <a:rPr lang="en-US" altLang="en-US" sz="1600" b="1" dirty="0" smtClean="0">
                <a:solidFill>
                  <a:srgbClr val="D30AA5"/>
                </a:solidFill>
              </a:rPr>
              <a:t>, </a:t>
            </a:r>
            <a:r>
              <a:rPr lang="en-US" altLang="en-US" sz="1600" b="1" dirty="0" err="1" smtClean="0">
                <a:solidFill>
                  <a:srgbClr val="D30AA5"/>
                </a:solidFill>
              </a:rPr>
              <a:t>VERAInExt</a:t>
            </a:r>
            <a:endParaRPr lang="en-US" altLang="en-US" sz="1600" b="1" dirty="0">
              <a:solidFill>
                <a:srgbClr val="000099"/>
              </a:solidFill>
            </a:endParaRP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 bwMode="auto">
          <a:xfrm>
            <a:off x="193830" y="90487"/>
            <a:ext cx="8358034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8657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279F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279F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279F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279F"/>
                </a:solidFill>
                <a:latin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279F"/>
                </a:solidFill>
                <a:latin typeface="Arial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279F"/>
                </a:solidFill>
                <a:latin typeface="Arial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279F"/>
                </a:solidFill>
                <a:latin typeface="Arial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279F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400" kern="0" dirty="0"/>
              <a:t>Internally managed repo is synced to an external repo</a:t>
            </a:r>
            <a:endParaRPr lang="en-US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737316720"/>
      </p:ext>
    </p:extLst>
  </p:cSld>
  <p:clrMapOvr>
    <a:masterClrMapping/>
  </p:clrMapOvr>
  <p:transition advTm="39261"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</a:t>
            </a:r>
            <a:r>
              <a:rPr lang="en-US" sz="1400" dirty="0" err="1">
                <a:latin typeface="Arial" charset="0"/>
              </a:rPr>
              <a:t>Nagtive</a:t>
            </a:r>
            <a:endParaRPr lang="en-US" sz="1400" dirty="0">
              <a:latin typeface="Arial" charset="0"/>
            </a:endParaRP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Repo3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PkgE</a:t>
            </a:r>
            <a:endParaRPr lang="en-US" sz="1400" dirty="0"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PkgF</a:t>
            </a:r>
            <a:endParaRPr lang="en-US" sz="1400" dirty="0"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61163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37363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PkgA</a:t>
            </a:r>
            <a:endParaRPr lang="en-US" sz="14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683500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PkgB</a:t>
            </a:r>
            <a:endParaRPr lang="en-US" sz="1400" dirty="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37901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7902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16200000" flipV="1">
            <a:off x="7456488" y="2359025"/>
            <a:ext cx="400050" cy="38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404813" y="2605088"/>
            <a:ext cx="38862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Simple single-repo development model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>
                <a:latin typeface="Arial" charset="0"/>
              </a:rPr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</a:rPr>
              <a:t>Good when you don’t need to coordinate with developers outside of Project</a:t>
            </a:r>
          </a:p>
        </p:txBody>
      </p:sp>
      <p:cxnSp>
        <p:nvCxnSpPr>
          <p:cNvPr id="37905" name="AutoShape 17"/>
          <p:cNvCxnSpPr>
            <a:cxnSpLocks noChangeShapeType="1"/>
            <a:stCxn id="44" idx="3"/>
            <a:endCxn id="24" idx="1"/>
          </p:cNvCxnSpPr>
          <p:nvPr/>
        </p:nvCxnSpPr>
        <p:spPr bwMode="auto">
          <a:xfrm flipV="1">
            <a:off x="5183188" y="3081338"/>
            <a:ext cx="1616075" cy="185578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6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7907" name="Group 41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7910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7912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13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4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5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6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7908" name="Rectangle 4"/>
          <p:cNvSpPr>
            <a:spLocks noChangeArrowheads="1"/>
          </p:cNvSpPr>
          <p:nvPr/>
        </p:nvSpPr>
        <p:spPr bwMode="auto">
          <a:xfrm>
            <a:off x="4956175" y="3843338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7909" name="Rectangle 4"/>
          <p:cNvSpPr>
            <a:spLocks noChangeArrowheads="1"/>
          </p:cNvSpPr>
          <p:nvPr/>
        </p:nvSpPr>
        <p:spPr bwMode="auto">
          <a:xfrm>
            <a:off x="3636963" y="5694895"/>
            <a:ext cx="5313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</a:t>
            </a:r>
            <a:r>
              <a:rPr lang="en-US" altLang="en-US" sz="1600" b="1" dirty="0" smtClean="0">
                <a:solidFill>
                  <a:srgbClr val="000099"/>
                </a:solidFill>
              </a:rPr>
              <a:t>Repos:</a:t>
            </a:r>
            <a:r>
              <a:rPr lang="en-US" altLang="en-US" sz="1600" b="1" dirty="0" smtClean="0">
                <a:solidFill>
                  <a:srgbClr val="D30AA5"/>
                </a:solidFill>
              </a:rPr>
              <a:t> </a:t>
            </a:r>
            <a:r>
              <a:rPr lang="en-US" altLang="en-US" sz="1600" b="1" dirty="0" err="1" smtClean="0">
                <a:solidFill>
                  <a:srgbClr val="D30AA5"/>
                </a:solidFill>
              </a:rPr>
              <a:t>MOOSEExt</a:t>
            </a:r>
            <a:r>
              <a:rPr lang="en-US" altLang="en-US" sz="1600" b="1" dirty="0" smtClean="0">
                <a:solidFill>
                  <a:srgbClr val="D30AA5"/>
                </a:solidFill>
              </a:rPr>
              <a:t>, </a:t>
            </a:r>
            <a:r>
              <a:rPr lang="en-US" altLang="en-US" sz="1600" b="1" dirty="0" err="1" smtClean="0">
                <a:solidFill>
                  <a:srgbClr val="D30AA5"/>
                </a:solidFill>
              </a:rPr>
              <a:t>PSSDriversExt</a:t>
            </a:r>
            <a:r>
              <a:rPr lang="en-US" altLang="en-US" sz="1600" b="1" dirty="0" smtClean="0">
                <a:solidFill>
                  <a:srgbClr val="000099"/>
                </a:solidFill>
              </a:rPr>
              <a:t> </a:t>
            </a:r>
            <a:r>
              <a:rPr lang="en-US" altLang="en-US" sz="1600" b="1" dirty="0" smtClean="0">
                <a:solidFill>
                  <a:srgbClr val="D30AA5"/>
                </a:solidFill>
              </a:rPr>
              <a:t>, </a:t>
            </a:r>
            <a:r>
              <a:rPr lang="en-US" altLang="en-US" sz="1600" b="1" dirty="0" err="1" smtClean="0">
                <a:solidFill>
                  <a:srgbClr val="D30AA5"/>
                </a:solidFill>
              </a:rPr>
              <a:t>DakotaExt</a:t>
            </a:r>
            <a:r>
              <a:rPr lang="en-US" altLang="en-US" sz="1600" b="1" dirty="0" smtClean="0">
                <a:solidFill>
                  <a:srgbClr val="D30AA5"/>
                </a:solidFill>
              </a:rPr>
              <a:t>, </a:t>
            </a:r>
            <a:r>
              <a:rPr lang="en-US" altLang="en-US" sz="1600" b="1" dirty="0" err="1" smtClean="0">
                <a:solidFill>
                  <a:srgbClr val="D30AA5"/>
                </a:solidFill>
              </a:rPr>
              <a:t>VUQDemos</a:t>
            </a:r>
            <a:endParaRPr lang="en-US" altLang="en-US" sz="1600" b="1" dirty="0">
              <a:solidFill>
                <a:srgbClr val="D30A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Internally managed repo</a:t>
            </a:r>
          </a:p>
        </p:txBody>
      </p:sp>
    </p:spTree>
    <p:extLst>
      <p:ext uri="{BB962C8B-B14F-4D97-AF65-F5344CB8AC3E}">
        <p14:creationId xmlns:p14="http://schemas.microsoft.com/office/powerpoint/2010/main" val="3935588460"/>
      </p:ext>
    </p:extLst>
  </p:cSld>
  <p:clrMapOvr>
    <a:masterClrMapping/>
  </p:clrMapOvr>
  <p:transition advTm="8705"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Lean/Agile Project Management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0006036"/>
      </p:ext>
    </p:extLst>
  </p:cSld>
  <p:clrMapOvr>
    <a:masterClrMapping/>
  </p:clrMapOvr>
  <p:transition advTm="9701"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Organization of CASL</a:t>
            </a:r>
          </a:p>
        </p:txBody>
      </p:sp>
      <p:pic>
        <p:nvPicPr>
          <p:cNvPr id="2050" name="Picture 2" descr="http://www.casl.gov/images/Phase-2-Org-Chart-rev-5-with-reduced-detail-rev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1" y="1278320"/>
            <a:ext cx="8282124" cy="393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29295" y="5477118"/>
            <a:ext cx="416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www.casl.gov/organization.shtml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4309384" y="4158695"/>
            <a:ext cx="1952436" cy="499265"/>
          </a:xfrm>
          <a:prstGeom prst="roundRect">
            <a:avLst/>
          </a:prstGeom>
          <a:noFill/>
          <a:ln w="762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915392"/>
      </p:ext>
    </p:extLst>
  </p:cSld>
  <p:clrMapOvr>
    <a:masterClrMapping/>
  </p:clrMapOvr>
  <p:transition advTm="45084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Iron Triangle</a:t>
            </a:r>
          </a:p>
        </p:txBody>
      </p:sp>
      <p:sp>
        <p:nvSpPr>
          <p:cNvPr id="6148" name="Isosceles Triangle 4"/>
          <p:cNvSpPr>
            <a:spLocks noChangeArrowheads="1"/>
          </p:cNvSpPr>
          <p:nvPr/>
        </p:nvSpPr>
        <p:spPr bwMode="auto">
          <a:xfrm>
            <a:off x="2997200" y="1085850"/>
            <a:ext cx="2841625" cy="19224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3649663" y="663575"/>
            <a:ext cx="183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/>
              <a:t>Time (schedule)</a:t>
            </a: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5916613" y="3160713"/>
            <a:ext cx="2274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/>
              <a:t>Scope (functionality)</a:t>
            </a:r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1346200" y="3082925"/>
            <a:ext cx="164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/>
              <a:t>Effort (people)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61963" y="3927475"/>
            <a:ext cx="821372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Aft>
                <a:spcPct val="50000"/>
              </a:spcAft>
              <a:buSzPct val="100000"/>
              <a:buFontTx/>
              <a:buChar char="•"/>
            </a:pPr>
            <a:r>
              <a:rPr lang="en-US" altLang="en-US"/>
              <a:t>Given fixed Scope, Time is only weakly improved by adding more Effort!</a:t>
            </a:r>
          </a:p>
          <a:p>
            <a:pPr lvl="1">
              <a:spcAft>
                <a:spcPct val="50000"/>
              </a:spcAft>
              <a:buSzPct val="100000"/>
              <a:buFontTx/>
              <a:buChar char="•"/>
            </a:pPr>
            <a:r>
              <a:rPr lang="en-US" altLang="en-US"/>
              <a:t>=&gt; “Mythical Man Month”, Fred Brooks, 1975</a:t>
            </a:r>
          </a:p>
          <a:p>
            <a:pPr>
              <a:spcAft>
                <a:spcPct val="50000"/>
              </a:spcAft>
              <a:buSzPct val="100000"/>
              <a:buFontTx/>
              <a:buChar char="•"/>
            </a:pPr>
            <a:r>
              <a:rPr lang="en-US" altLang="en-US"/>
              <a:t>For any non-trivial software project it is impossible to fix all three (Time, Effort and Scope)</a:t>
            </a:r>
          </a:p>
          <a:p>
            <a:pPr>
              <a:spcAft>
                <a:spcPct val="50000"/>
              </a:spcAft>
              <a:buSzPct val="100000"/>
              <a:buFontTx/>
              <a:buChar char="•"/>
            </a:pPr>
            <a:r>
              <a:rPr lang="en-US" altLang="en-US"/>
              <a:t>Agile methods fix Time (fixed iterations, fixed releases) and Effort (fixed time size) and vary Scope (functionality) based on iterative feedback</a:t>
            </a:r>
          </a:p>
        </p:txBody>
      </p:sp>
    </p:spTree>
    <p:extLst>
      <p:ext uri="{BB962C8B-B14F-4D97-AF65-F5344CB8AC3E}">
        <p14:creationId xmlns:p14="http://schemas.microsoft.com/office/powerpoint/2010/main" val="4236359082"/>
      </p:ext>
    </p:extLst>
  </p:cSld>
  <p:clrMapOvr>
    <a:masterClrMapping/>
  </p:clrMapOvr>
  <p:transition spd="med" advTm="61175"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60" y="126170"/>
            <a:ext cx="8449100" cy="381000"/>
          </a:xfrm>
        </p:spPr>
        <p:txBody>
          <a:bodyPr/>
          <a:lstStyle/>
          <a:p>
            <a:r>
              <a:rPr lang="en-US" altLang="en-US" sz="2400" dirty="0" smtClean="0"/>
              <a:t>Overview of Lean Methods (7 Principles of Lean)</a:t>
            </a: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461963" y="855865"/>
            <a:ext cx="4839732" cy="509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342900" indent="-171450">
              <a:spcAft>
                <a:spcPts val="600"/>
              </a:spcAft>
              <a:buSzPct val="100000"/>
              <a:buFontTx/>
              <a:buChar char="•"/>
              <a:defRPr/>
            </a:pPr>
            <a:r>
              <a:rPr lang="en-US" dirty="0">
                <a:latin typeface="Arial" charset="0"/>
              </a:rPr>
              <a:t>Motivation for Lean Software Methods:</a:t>
            </a:r>
          </a:p>
          <a:p>
            <a:pPr marL="800100" lvl="1" indent="-171450">
              <a:spcAft>
                <a:spcPts val="600"/>
              </a:spcAft>
              <a:buSzPct val="100000"/>
              <a:buFontTx/>
              <a:buChar char="•"/>
              <a:defRPr/>
            </a:pPr>
            <a:r>
              <a:rPr lang="en-US" dirty="0">
                <a:latin typeface="Arial" charset="0"/>
              </a:rPr>
              <a:t>Lean Manufacturing (e.g. Toyota Production System)</a:t>
            </a:r>
          </a:p>
          <a:p>
            <a:pPr marL="342900" indent="-171450">
              <a:spcAft>
                <a:spcPts val="600"/>
              </a:spcAft>
              <a:buSzPct val="100000"/>
              <a:buFontTx/>
              <a:buChar char="•"/>
              <a:defRPr/>
            </a:pPr>
            <a:r>
              <a:rPr lang="en-US" dirty="0">
                <a:latin typeface="Arial" charset="0"/>
              </a:rPr>
              <a:t>Seven Principles of Lean:</a:t>
            </a:r>
          </a:p>
          <a:p>
            <a:pPr marL="971550" lvl="1" indent="-342900"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Arial" charset="0"/>
              </a:rPr>
              <a:t>Eliminate Waste</a:t>
            </a:r>
          </a:p>
          <a:p>
            <a:pPr marL="971550" lvl="1" indent="-342900"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Arial" charset="0"/>
              </a:rPr>
              <a:t>Build Quality In</a:t>
            </a:r>
          </a:p>
          <a:p>
            <a:pPr marL="971550" lvl="1" indent="-342900"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Arial" charset="0"/>
              </a:rPr>
              <a:t>Create Knowledge</a:t>
            </a:r>
          </a:p>
          <a:p>
            <a:pPr marL="971550" lvl="1" indent="-342900"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Arial" charset="0"/>
              </a:rPr>
              <a:t>Defer Commitment</a:t>
            </a:r>
          </a:p>
          <a:p>
            <a:pPr marL="971550" lvl="1" indent="-342900"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Arial" charset="0"/>
              </a:rPr>
              <a:t>Deliver Fast</a:t>
            </a:r>
          </a:p>
          <a:p>
            <a:pPr marL="971550" lvl="1" indent="-342900"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Arial" charset="0"/>
              </a:rPr>
              <a:t>Respect People</a:t>
            </a:r>
          </a:p>
          <a:p>
            <a:pPr marL="971550" lvl="1" indent="-342900"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Arial" charset="0"/>
              </a:rPr>
              <a:t>Optimize the Whole</a:t>
            </a:r>
          </a:p>
          <a:p>
            <a:pPr marL="514350" indent="-342900">
              <a:spcAft>
                <a:spcPts val="600"/>
              </a:spcAft>
              <a:buSzPct val="100000"/>
              <a:defRPr/>
            </a:pPr>
            <a:endParaRPr lang="en-US" dirty="0" smtClean="0">
              <a:latin typeface="Arial" charset="0"/>
            </a:endParaRPr>
          </a:p>
          <a:p>
            <a:pPr marL="514350" indent="-342900">
              <a:spcAft>
                <a:spcPts val="600"/>
              </a:spcAft>
              <a:buSzPct val="100000"/>
              <a:defRPr/>
            </a:pPr>
            <a:r>
              <a:rPr lang="en-US" dirty="0" err="1" smtClean="0">
                <a:latin typeface="Arial" charset="0"/>
              </a:rPr>
              <a:t>Poppendieck</a:t>
            </a:r>
            <a:r>
              <a:rPr lang="en-US" dirty="0">
                <a:latin typeface="Arial" charset="0"/>
              </a:rPr>
              <a:t>, Mary and Tom.  </a:t>
            </a:r>
            <a:r>
              <a:rPr lang="en-US" i="1" dirty="0">
                <a:latin typeface="Arial" charset="0"/>
              </a:rPr>
              <a:t>Implementing Lean Software Development.  Addison </a:t>
            </a:r>
            <a:r>
              <a:rPr lang="en-US" dirty="0">
                <a:latin typeface="Arial" charset="0"/>
              </a:rPr>
              <a:t>Wesley, 2007</a:t>
            </a:r>
          </a:p>
        </p:txBody>
      </p:sp>
      <p:pic>
        <p:nvPicPr>
          <p:cNvPr id="2050" name="Picture 2" descr="http://ecx.images-amazon.com/images/I/51uIMRyM1oL._SX377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14" y="753703"/>
            <a:ext cx="3187615" cy="41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61327"/>
      </p:ext>
    </p:extLst>
  </p:cSld>
  <p:clrMapOvr>
    <a:masterClrMapping/>
  </p:clrMapOvr>
  <p:transition spd="med" advTm="24485"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Overview of Kanban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428625" y="4549775"/>
            <a:ext cx="8213725" cy="178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SzPct val="100000"/>
              <a:buFontTx/>
              <a:buChar char="•"/>
            </a:pPr>
            <a:r>
              <a:rPr lang="en-US" altLang="en-US" dirty="0"/>
              <a:t>Kanban prescribes: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SzPct val="100000"/>
              <a:buFontTx/>
              <a:buChar char="•"/>
            </a:pPr>
            <a:r>
              <a:rPr lang="en-US" altLang="en-US" dirty="0"/>
              <a:t>Just-in-time pull scheduling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SzPct val="100000"/>
              <a:buFontTx/>
              <a:buChar char="•"/>
            </a:pPr>
            <a:r>
              <a:rPr lang="en-US" altLang="en-US" dirty="0"/>
              <a:t>Visualize workflow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SzPct val="100000"/>
              <a:buFontTx/>
              <a:buChar char="•"/>
            </a:pPr>
            <a:r>
              <a:rPr lang="en-US" altLang="en-US" dirty="0"/>
              <a:t>Limit work in progress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SzPct val="100000"/>
              <a:buFontTx/>
              <a:buChar char="•"/>
            </a:pPr>
            <a:r>
              <a:rPr lang="en-US" altLang="en-US" dirty="0"/>
              <a:t>Focusing on minimizing “cycle time” 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663575"/>
            <a:ext cx="9001125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70352"/>
      </p:ext>
    </p:extLst>
  </p:cSld>
  <p:clrMapOvr>
    <a:masterClrMapping/>
  </p:clrMapOvr>
  <p:transition spd="med" advTm="54743"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CASL PHI Kanban Process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548625"/>
            <a:ext cx="9143999" cy="569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latin typeface="Arial" charset="0"/>
              </a:rPr>
              <a:t>Requirements flow </a:t>
            </a:r>
            <a:r>
              <a:rPr lang="en-US" b="1" dirty="0" smtClean="0"/>
              <a:t>from </a:t>
            </a:r>
            <a:r>
              <a:rPr lang="en-US" b="1" dirty="0" smtClean="0">
                <a:latin typeface="Arial" charset="0"/>
              </a:rPr>
              <a:t>CASL Milestone process</a:t>
            </a:r>
            <a:r>
              <a:rPr lang="en-US" dirty="0" smtClean="0">
                <a:latin typeface="Arial" charset="0"/>
              </a:rPr>
              <a:t> (6-month plans of record)</a:t>
            </a: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CASL milestones have some agile flexibility</a:t>
            </a:r>
            <a:r>
              <a:rPr lang="en-US" dirty="0" smtClean="0"/>
              <a:t>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L3 milestones can be moved back, re-scoped, even canceled based on an agile feedback.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DOE-reportable milestones can’t be moved (since DOE is not agile), but scope can be adjusted based on agile feedback</a:t>
            </a:r>
            <a:endParaRPr lang="en-US" dirty="0"/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err="1" smtClean="0"/>
              <a:t>PHysics</a:t>
            </a:r>
            <a:r>
              <a:rPr lang="en-US" b="1" dirty="0" smtClean="0"/>
              <a:t> Integration (PHI) focus area Kanban Process</a:t>
            </a:r>
            <a:r>
              <a:rPr lang="en-US" dirty="0" smtClean="0"/>
              <a:t>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Customized </a:t>
            </a:r>
            <a:r>
              <a:rPr lang="en-US" b="1" dirty="0" err="1" smtClean="0"/>
              <a:t>Trac</a:t>
            </a:r>
            <a:r>
              <a:rPr lang="en-US" b="1" dirty="0" smtClean="0"/>
              <a:t> site </a:t>
            </a:r>
            <a:r>
              <a:rPr lang="en-US" dirty="0" smtClean="0"/>
              <a:t>using </a:t>
            </a:r>
            <a:r>
              <a:rPr lang="en-US" dirty="0" err="1" smtClean="0"/>
              <a:t>Trac</a:t>
            </a:r>
            <a:r>
              <a:rPr lang="en-US" dirty="0" smtClean="0"/>
              <a:t> tickets for Epics, Stories &amp; Tasks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Projects and Product Owners</a:t>
            </a:r>
            <a:r>
              <a:rPr lang="en-US" dirty="0" smtClean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i="1" dirty="0" smtClean="0"/>
              <a:t>Infrastructure</a:t>
            </a:r>
            <a:r>
              <a:rPr lang="en-US" sz="1600" dirty="0" smtClean="0"/>
              <a:t>: </a:t>
            </a:r>
            <a:r>
              <a:rPr lang="en-US" sz="1600" dirty="0"/>
              <a:t>Build/test infrastructure, repository development workflow and integration strategies, deployment </a:t>
            </a:r>
            <a:r>
              <a:rPr lang="en-US" sz="1600" dirty="0" smtClean="0"/>
              <a:t>infrastructure</a:t>
            </a:r>
            <a:endParaRPr lang="en-US" sz="16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Product </a:t>
            </a:r>
            <a:r>
              <a:rPr lang="en-US" sz="1600" dirty="0"/>
              <a:t>Owner: </a:t>
            </a:r>
            <a:r>
              <a:rPr lang="en-US" sz="1600" dirty="0" smtClean="0"/>
              <a:t>Roscoe Bartlett (ORNL)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i="1" dirty="0" smtClean="0"/>
              <a:t>Coupled </a:t>
            </a:r>
            <a:r>
              <a:rPr lang="en-US" sz="1600" b="1" i="1" dirty="0"/>
              <a:t>Methods and </a:t>
            </a:r>
            <a:r>
              <a:rPr lang="en-US" sz="1600" b="1" i="1" dirty="0" smtClean="0"/>
              <a:t>Development</a:t>
            </a:r>
            <a:r>
              <a:rPr lang="en-US" sz="1600" dirty="0" smtClean="0"/>
              <a:t>: </a:t>
            </a:r>
            <a:r>
              <a:rPr lang="en-US" sz="1600" dirty="0"/>
              <a:t>Physics and mathematical coupling methods and related </a:t>
            </a:r>
            <a:r>
              <a:rPr lang="en-US" sz="1600" dirty="0" smtClean="0"/>
              <a:t>development</a:t>
            </a:r>
            <a:endParaRPr lang="en-US" sz="16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Product Owner: Roger Pawlowski (SNL)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i="1" dirty="0" smtClean="0"/>
              <a:t>VERA-CS</a:t>
            </a:r>
            <a:r>
              <a:rPr lang="en-US" sz="1600" dirty="0" smtClean="0"/>
              <a:t>: </a:t>
            </a:r>
            <a:r>
              <a:rPr lang="en-US" sz="1600" dirty="0"/>
              <a:t>Physics development, benchmark problem development and </a:t>
            </a:r>
            <a:r>
              <a:rPr lang="en-US" sz="1600" dirty="0" smtClean="0"/>
              <a:t>testing</a:t>
            </a:r>
            <a:endParaRPr lang="en-US" sz="16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Product </a:t>
            </a:r>
            <a:r>
              <a:rPr lang="en-US" sz="1600" dirty="0"/>
              <a:t>Owner: </a:t>
            </a:r>
            <a:r>
              <a:rPr lang="en-US" sz="1600" dirty="0" smtClean="0"/>
              <a:t>Scott Palmtag (Independent)</a:t>
            </a:r>
            <a:endParaRPr lang="en-US" sz="1600" dirty="0"/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Weekly Standup Meetings</a:t>
            </a:r>
            <a:r>
              <a:rPr lang="en-US" dirty="0" smtClean="0"/>
              <a:t>, one for each PHI Project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Review/Retrospective/Planning (RRP) Meetings</a:t>
            </a:r>
            <a:r>
              <a:rPr lang="en-US" dirty="0" smtClean="0"/>
              <a:t>:</a:t>
            </a:r>
          </a:p>
          <a:p>
            <a:pPr marL="1371600" lvl="2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Approximately every 2 to 3 months (flexible)</a:t>
            </a:r>
          </a:p>
        </p:txBody>
      </p:sp>
    </p:spTree>
    <p:extLst>
      <p:ext uri="{BB962C8B-B14F-4D97-AF65-F5344CB8AC3E}">
        <p14:creationId xmlns:p14="http://schemas.microsoft.com/office/powerpoint/2010/main" val="2011976564"/>
      </p:ext>
    </p:extLst>
  </p:cSld>
  <p:clrMapOvr>
    <a:masterClrMapping/>
  </p:clrMapOvr>
  <p:transition advTm="140977"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Summary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34821"/>
      </p:ext>
    </p:extLst>
  </p:cSld>
  <p:clrMapOvr>
    <a:masterClrMapping/>
  </p:clrMapOvr>
  <p:transition advTm="1264"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r>
              <a:rPr lang="en-US" altLang="en-US" sz="2400" dirty="0" smtClean="0"/>
              <a:t>CASL VERA Development Challenges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765542"/>
            <a:ext cx="8756650" cy="453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</a:rPr>
              <a:t>Large legacy codes under active development </a:t>
            </a:r>
            <a:r>
              <a:rPr lang="en-US" dirty="0">
                <a:latin typeface="Arial" charset="0"/>
              </a:rPr>
              <a:t>being constantly updated</a:t>
            </a:r>
          </a:p>
          <a:p>
            <a:pPr marL="6286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Arial" charset="0"/>
              </a:rPr>
              <a:t>=&gt; Memory leaks, memory access errors, etc.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</a:rPr>
              <a:t>Long configure and build times</a:t>
            </a:r>
            <a:r>
              <a:rPr lang="en-US" dirty="0">
                <a:latin typeface="Arial" charset="0"/>
              </a:rPr>
              <a:t>, unnecessary rebuilds after configure, etc.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Non-native configure/build of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MOOSE not using </a:t>
            </a:r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TriBITS CMake</a:t>
            </a:r>
            <a:endParaRPr lang="en-US" dirty="0">
              <a:solidFill>
                <a:srgbClr val="C00000"/>
              </a:solidFill>
              <a:latin typeface="Arial" charset="0"/>
            </a:endParaRP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Stack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of required TPLs</a:t>
            </a:r>
            <a:r>
              <a:rPr lang="en-US" dirty="0">
                <a:latin typeface="Arial" charset="0"/>
              </a:rPr>
              <a:t>: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latin typeface="Arial" charset="0"/>
              </a:rPr>
              <a:t>MPI, LAPACK/BLAS, </a:t>
            </a:r>
            <a:r>
              <a:rPr lang="en-US" dirty="0">
                <a:latin typeface="Arial" charset="0"/>
              </a:rPr>
              <a:t>Boost, </a:t>
            </a:r>
            <a:r>
              <a:rPr lang="en-US" dirty="0" err="1" smtClean="0">
                <a:latin typeface="Arial" charset="0"/>
              </a:rPr>
              <a:t>Zlib</a:t>
            </a:r>
            <a:r>
              <a:rPr lang="en-US" dirty="0">
                <a:latin typeface="Arial" charset="0"/>
              </a:rPr>
              <a:t>, PETSC, </a:t>
            </a:r>
            <a:r>
              <a:rPr lang="en-US" dirty="0" smtClean="0">
                <a:latin typeface="Arial" charset="0"/>
              </a:rPr>
              <a:t>HDF5, </a:t>
            </a:r>
            <a:r>
              <a:rPr lang="en-US" dirty="0">
                <a:latin typeface="Arial" charset="0"/>
              </a:rPr>
              <a:t>QT, </a:t>
            </a:r>
            <a:r>
              <a:rPr lang="en-US" dirty="0" smtClean="0">
                <a:latin typeface="Arial" charset="0"/>
              </a:rPr>
              <a:t>SILO</a:t>
            </a:r>
            <a:endParaRPr lang="en-US" dirty="0">
              <a:latin typeface="Arial" charset="0"/>
            </a:endParaRP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Different problems with different TPLs on different platforms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</a:rPr>
              <a:t>QT (required by SCALE)</a:t>
            </a:r>
            <a:r>
              <a:rPr lang="en-US" dirty="0">
                <a:latin typeface="Arial" charset="0"/>
              </a:rPr>
              <a:t> almost always hard to build and install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Testing: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</a:rPr>
              <a:t>Insufficient unit and verification testing in legacy codes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Many full system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acceptance tests </a:t>
            </a:r>
            <a:r>
              <a:rPr lang="en-US" dirty="0">
                <a:latin typeface="Arial" charset="0"/>
              </a:rPr>
              <a:t>that exist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require 1000s of processors </a:t>
            </a:r>
            <a:r>
              <a:rPr lang="en-US" dirty="0">
                <a:latin typeface="Arial" charset="0"/>
              </a:rPr>
              <a:t>and hours to run.  (currently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not automated</a:t>
            </a:r>
            <a:r>
              <a:rPr lang="en-US" dirty="0">
                <a:latin typeface="Arial" charset="0"/>
              </a:rPr>
              <a:t>).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Insufficient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staff for infrastructure, testing, deployments, support etc</a:t>
            </a:r>
            <a:r>
              <a:rPr lang="en-US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1809093"/>
      </p:ext>
    </p:extLst>
  </p:cSld>
  <p:clrMapOvr>
    <a:masterClrMapping/>
  </p:clrMapOvr>
  <p:transition advTm="111700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430470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Overview of CASL VERA Development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9138427"/>
      </p:ext>
    </p:extLst>
  </p:cSld>
  <p:clrMapOvr>
    <a:masterClrMapping/>
  </p:clrMapOvr>
  <p:transition advTm="5422"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Summary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602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b="1" dirty="0" smtClean="0"/>
              <a:t>CASL VERA: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CASL almost continuously integrates development efforts from several independent teams and institutions to provide stream of stable versions of versions of VERA software.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By controlling the build, integration, test and distribution Infrastructure one can: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Automate and enforce many SE best practices which helps to …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Avoid mistakes even with low developer training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Improve development productivity (by avoiding broken code)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Improve collaboration between groups (because changes are integrated almost continuously)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b="1" dirty="0" smtClean="0">
                <a:latin typeface="Arial" charset="0"/>
              </a:rPr>
              <a:t>TriBITS: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rial" charset="0"/>
              </a:rPr>
              <a:t>CASL </a:t>
            </a:r>
            <a:r>
              <a:rPr lang="en-US" dirty="0">
                <a:latin typeface="Arial" charset="0"/>
              </a:rPr>
              <a:t>VERA development has pushed multi-repo support in </a:t>
            </a:r>
            <a:r>
              <a:rPr lang="en-US" dirty="0" smtClean="0">
                <a:latin typeface="Arial" charset="0"/>
              </a:rPr>
              <a:t>TriBITS</a:t>
            </a:r>
            <a:endParaRPr lang="en-US" dirty="0">
              <a:latin typeface="Arial" charset="0"/>
            </a:endParaRP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</a:rPr>
              <a:t>TriBITS offers a lot of flexibility in assembling TriBITS Repositories and Packages into different TriBITS (complete CMake) projects</a:t>
            </a:r>
            <a:r>
              <a:rPr lang="en-US" dirty="0" smtClean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</a:rPr>
              <a:t>Major remaining issues yet to be resolved in TriBITS: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Combining concepts of packages and TPLs for large meta-projects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Finish support for wrapping externally configured/build software as TriBITS </a:t>
            </a:r>
            <a:r>
              <a:rPr lang="en-US" dirty="0" smtClean="0">
                <a:solidFill>
                  <a:srgbClr val="000099"/>
                </a:solidFill>
                <a:latin typeface="Arial" charset="0"/>
              </a:rPr>
              <a:t>packages.</a:t>
            </a:r>
            <a:endParaRPr lang="en-US" dirty="0">
              <a:solidFill>
                <a:srgbClr val="000099"/>
              </a:solidFill>
              <a:latin typeface="Arial" charset="0"/>
            </a:endParaRP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High-level and tutorial </a:t>
            </a:r>
            <a:r>
              <a:rPr lang="en-US" dirty="0" smtClean="0">
                <a:solidFill>
                  <a:srgbClr val="000099"/>
                </a:solidFill>
                <a:latin typeface="Arial" charset="0"/>
              </a:rPr>
              <a:t>documentation</a:t>
            </a:r>
            <a:endParaRPr lang="en-US" dirty="0">
              <a:latin typeface="Arial" charset="0"/>
            </a:endParaRP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But once these are done =&gt; TriBITS will be a good candidate for a universal meta-build and installation system for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very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large amount of CSE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software!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65497"/>
      </p:ext>
    </p:extLst>
  </p:cSld>
  <p:clrMapOvr>
    <a:masterClrMapping/>
  </p:clrMapOvr>
  <p:transition advTm="174249"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7880" y="3966670"/>
            <a:ext cx="8026645" cy="2183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eaLnBrk="0" hangingPunct="0">
              <a:lnSpc>
                <a:spcPct val="90000"/>
              </a:lnSpc>
              <a:spcBef>
                <a:spcPts val="1200"/>
              </a:spcBef>
              <a:buClr>
                <a:srgbClr val="006C3A"/>
              </a:buClr>
              <a:buFont typeface="Arial" pitchFamily="34" charset="0"/>
              <a:buChar char="•"/>
            </a:pPr>
            <a:r>
              <a:rPr lang="en-US" sz="3600" b="1" dirty="0" smtClean="0">
                <a:latin typeface="Arial Narrow" pitchFamily="34" charset="0"/>
              </a:rPr>
              <a:t>Contact: </a:t>
            </a:r>
            <a:r>
              <a:rPr lang="en-US" sz="3600" dirty="0" smtClean="0">
                <a:latin typeface="Arial Narrow" pitchFamily="34" charset="0"/>
              </a:rPr>
              <a:t>bartlettra@ornl.gov</a:t>
            </a:r>
          </a:p>
          <a:p>
            <a:pPr marL="344488" indent="-344488" eaLnBrk="0" hangingPunct="0">
              <a:lnSpc>
                <a:spcPct val="90000"/>
              </a:lnSpc>
              <a:spcBef>
                <a:spcPts val="1200"/>
              </a:spcBef>
              <a:buClr>
                <a:srgbClr val="006C3A"/>
              </a:buClr>
              <a:buFont typeface="Arial" pitchFamily="34" charset="0"/>
              <a:buChar char="•"/>
            </a:pPr>
            <a:r>
              <a:rPr lang="en-US" sz="3600" b="1" dirty="0" smtClean="0">
                <a:latin typeface="Arial Narrow" pitchFamily="34" charset="0"/>
              </a:rPr>
              <a:t>Sponsors</a:t>
            </a:r>
            <a:r>
              <a:rPr lang="en-US" sz="3600" b="1" dirty="0">
                <a:latin typeface="Arial Narrow" pitchFamily="34" charset="0"/>
              </a:rPr>
              <a:t>: </a:t>
            </a:r>
          </a:p>
          <a:p>
            <a:pPr marL="690563" lvl="1" indent="-346075" eaLnBrk="0" hangingPunct="0">
              <a:lnSpc>
                <a:spcPct val="90000"/>
              </a:lnSpc>
              <a:spcBef>
                <a:spcPts val="1200"/>
              </a:spcBef>
              <a:buClr>
                <a:srgbClr val="006C3A"/>
              </a:buClr>
              <a:buFont typeface="Arial Narrow" pitchFamily="34" charset="0"/>
              <a:buChar char="–"/>
            </a:pPr>
            <a:r>
              <a:rPr lang="en-US" sz="3200" dirty="0" smtClean="0">
                <a:latin typeface="Arial Narrow" pitchFamily="34" charset="0"/>
              </a:rPr>
              <a:t>CASL: Consortium for the Advanced Simulation of Lightwater reactors</a:t>
            </a:r>
          </a:p>
        </p:txBody>
      </p:sp>
      <p:sp>
        <p:nvSpPr>
          <p:cNvPr id="4" name="TextBox 231"/>
          <p:cNvSpPr txBox="1">
            <a:spLocks noChangeArrowheads="1"/>
          </p:cNvSpPr>
          <p:nvPr/>
        </p:nvSpPr>
        <p:spPr bwMode="auto">
          <a:xfrm>
            <a:off x="146398" y="1316725"/>
            <a:ext cx="8803772" cy="160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END</a:t>
            </a:r>
            <a:endParaRPr lang="en-US" sz="96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2136105"/>
      </p:ext>
    </p:extLst>
  </p:cSld>
  <p:clrMapOvr>
    <a:masterClrMapping/>
  </p:clrMapOvr>
  <p:transition advTm="3106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2400" dirty="0" smtClean="0"/>
              <a:t>CASL VERA Development Overview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115" y="740650"/>
            <a:ext cx="8756650" cy="571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</a:rPr>
              <a:t>VERA Development is complicated in almost every way 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sym typeface="Wingdings" pitchFamily="2" charset="2"/>
              </a:rPr>
              <a:t></a:t>
            </a:r>
            <a:endParaRPr lang="en-US" dirty="0" smtClean="0">
              <a:solidFill>
                <a:schemeClr val="accent6"/>
              </a:solidFill>
              <a:latin typeface="Arial" charset="0"/>
            </a:endParaRPr>
          </a:p>
          <a:p>
            <a:pPr marL="457200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6"/>
                </a:solidFill>
                <a:latin typeface="Arial" charset="0"/>
              </a:rPr>
              <a:t>VERA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Currently Composed of: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19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different 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git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repositories </a:t>
            </a:r>
            <a:r>
              <a:rPr lang="en-US" dirty="0">
                <a:latin typeface="Arial" charset="0"/>
              </a:rPr>
              <a:t>on casl-dev.ornl.gov (clones of other repos) most with a different access list (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NDAs, Export Control, </a:t>
            </a:r>
            <a:r>
              <a:rPr lang="en-US" dirty="0" smtClean="0">
                <a:solidFill>
                  <a:srgbClr val="C00000"/>
                </a:solidFill>
              </a:rPr>
              <a:t>IP,</a:t>
            </a:r>
            <a:r>
              <a:rPr lang="en-US" dirty="0" smtClean="0"/>
              <a:t> </a:t>
            </a:r>
            <a:r>
              <a:rPr lang="en-US" dirty="0" smtClean="0">
                <a:latin typeface="Arial" charset="0"/>
              </a:rPr>
              <a:t>etc.)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Integrating development efforts from </a:t>
            </a:r>
            <a:r>
              <a:rPr lang="en-US" dirty="0" smtClean="0">
                <a:solidFill>
                  <a:srgbClr val="C00000"/>
                </a:solidFill>
              </a:rPr>
              <a:t>many teams from 9+ institutions</a:t>
            </a:r>
          </a:p>
          <a:p>
            <a:pPr marL="457200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6"/>
                </a:solidFill>
                <a:latin typeface="Arial" charset="0"/>
              </a:rPr>
              <a:t>CMake build system using TriBITS CMake Framework: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Over 2700 CMakeLists.txt files!</a:t>
            </a:r>
          </a:p>
          <a:p>
            <a:pPr marL="457200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6"/>
                </a:solidFill>
                <a:latin typeface="Arial" charset="0"/>
              </a:rPr>
              <a:t>VERA Software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Development Process: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Official definition of VERA is ‘master’ branch of </a:t>
            </a:r>
            <a:r>
              <a:rPr lang="en-US" dirty="0" err="1">
                <a:latin typeface="Arial" charset="0"/>
              </a:rPr>
              <a:t>git</a:t>
            </a:r>
            <a:r>
              <a:rPr lang="en-US" dirty="0">
                <a:latin typeface="Arial" charset="0"/>
              </a:rPr>
              <a:t> repos under gitolite control at git@casl-dev.ornl.gov:&lt;repo-name&gt;.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Primary development platform: CASL Fissile/Spy Machines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VERA integration maintained by continuous and nightly testing: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Pre-push CI testing: checkin-test-vera.sh, cloned VERA </a:t>
            </a:r>
            <a:r>
              <a:rPr lang="en-US" dirty="0" err="1">
                <a:latin typeface="Arial" charset="0"/>
              </a:rPr>
              <a:t>git</a:t>
            </a:r>
            <a:r>
              <a:rPr lang="en-US" dirty="0">
                <a:latin typeface="Arial" charset="0"/>
              </a:rPr>
              <a:t> repos, on Fissile </a:t>
            </a:r>
            <a:r>
              <a:rPr lang="en-US" dirty="0" smtClean="0">
                <a:latin typeface="Arial" charset="0"/>
              </a:rPr>
              <a:t>machine.</a:t>
            </a:r>
            <a:endParaRPr lang="en-US" dirty="0">
              <a:latin typeface="Arial" charset="0"/>
            </a:endParaRP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Post-push CI testing: </a:t>
            </a:r>
            <a:r>
              <a:rPr lang="en-US" dirty="0" err="1">
                <a:latin typeface="Arial" charset="0"/>
              </a:rPr>
              <a:t>CTest</a:t>
            </a:r>
            <a:r>
              <a:rPr lang="en-US" dirty="0">
                <a:latin typeface="Arial" charset="0"/>
              </a:rPr>
              <a:t>/CDash, all VERA </a:t>
            </a:r>
            <a:r>
              <a:rPr lang="en-US" dirty="0" err="1">
                <a:latin typeface="Arial" charset="0"/>
              </a:rPr>
              <a:t>git</a:t>
            </a:r>
            <a:r>
              <a:rPr lang="en-US" dirty="0">
                <a:latin typeface="Arial" charset="0"/>
              </a:rPr>
              <a:t> repos, shared </a:t>
            </a:r>
            <a:r>
              <a:rPr lang="en-US" dirty="0" smtClean="0">
                <a:latin typeface="Arial" charset="0"/>
              </a:rPr>
              <a:t>libs.</a:t>
            </a:r>
            <a:endParaRPr lang="en-US" dirty="0">
              <a:latin typeface="Arial" charset="0"/>
            </a:endParaRP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Nightly </a:t>
            </a:r>
            <a:r>
              <a:rPr lang="en-US" dirty="0" smtClean="0">
                <a:latin typeface="Arial" charset="0"/>
              </a:rPr>
              <a:t>testing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MPI and Serial builds, Debug </a:t>
            </a:r>
            <a:r>
              <a:rPr lang="en-US" dirty="0">
                <a:latin typeface="Arial" charset="0"/>
              </a:rPr>
              <a:t>and Release </a:t>
            </a:r>
            <a:r>
              <a:rPr lang="en-US" dirty="0" smtClean="0">
                <a:latin typeface="Arial" charset="0"/>
              </a:rPr>
              <a:t>builds, …</a:t>
            </a:r>
            <a:endParaRPr lang="en-US" dirty="0">
              <a:latin typeface="Arial" charset="0"/>
            </a:endParaRP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100% passing builds and tests!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VERA snapshots and releases are taken off of ‘master’ branches on </a:t>
            </a:r>
            <a:r>
              <a:rPr lang="en-US" dirty="0" err="1">
                <a:latin typeface="Arial" charset="0"/>
              </a:rPr>
              <a:t>casl-dev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git</a:t>
            </a:r>
            <a:r>
              <a:rPr lang="en-US" dirty="0">
                <a:latin typeface="Arial" charset="0"/>
              </a:rPr>
              <a:t> repos</a:t>
            </a:r>
            <a:r>
              <a:rPr lang="en-US" dirty="0" smtClean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5886535"/>
      </p:ext>
    </p:extLst>
  </p:cSld>
  <p:clrMapOvr>
    <a:masterClrMapping/>
  </p:clrMapOvr>
  <p:transition advTm="75352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1614815" y="404348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9" name="Rectangle 66"/>
          <p:cNvSpPr>
            <a:spLocks noChangeArrowheads="1"/>
          </p:cNvSpPr>
          <p:nvPr/>
        </p:nvSpPr>
        <p:spPr bwMode="auto">
          <a:xfrm>
            <a:off x="6864515" y="2815435"/>
            <a:ext cx="111125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9144000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 smtClean="0"/>
              <a:t>Dependencies Between Selected VERA Repositories</a:t>
            </a:r>
          </a:p>
        </p:txBody>
      </p:sp>
      <p:cxnSp>
        <p:nvCxnSpPr>
          <p:cNvPr id="9221" name="AutoShape 17"/>
          <p:cNvCxnSpPr>
            <a:cxnSpLocks noChangeShapeType="1"/>
            <a:stCxn id="16" idx="0"/>
            <a:endCxn id="17" idx="2"/>
          </p:cNvCxnSpPr>
          <p:nvPr/>
        </p:nvCxnSpPr>
        <p:spPr bwMode="auto">
          <a:xfrm rot="5400000" flipH="1" flipV="1">
            <a:off x="1967612" y="1239918"/>
            <a:ext cx="360362" cy="447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AutoShape 17"/>
          <p:cNvCxnSpPr>
            <a:cxnSpLocks noChangeShapeType="1"/>
            <a:stCxn id="24" idx="0"/>
            <a:endCxn id="16" idx="2"/>
          </p:cNvCxnSpPr>
          <p:nvPr/>
        </p:nvCxnSpPr>
        <p:spPr bwMode="auto">
          <a:xfrm rot="16200000" flipV="1">
            <a:off x="1914429" y="2196388"/>
            <a:ext cx="290513" cy="2714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AutoShape 17"/>
          <p:cNvCxnSpPr>
            <a:cxnSpLocks noChangeShapeType="1"/>
            <a:stCxn id="23" idx="0"/>
            <a:endCxn id="17" idx="3"/>
          </p:cNvCxnSpPr>
          <p:nvPr/>
        </p:nvCxnSpPr>
        <p:spPr bwMode="auto">
          <a:xfrm rot="16200000" flipV="1">
            <a:off x="3314606" y="656512"/>
            <a:ext cx="630236" cy="13414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4" name="Rectangle 66"/>
          <p:cNvSpPr>
            <a:spLocks noChangeArrowheads="1"/>
          </p:cNvSpPr>
          <p:nvPr/>
        </p:nvSpPr>
        <p:spPr bwMode="auto">
          <a:xfrm>
            <a:off x="2635155" y="2069387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9225" name="AutoShape 17"/>
          <p:cNvCxnSpPr>
            <a:cxnSpLocks noChangeShapeType="1"/>
            <a:stCxn id="26" idx="1"/>
            <a:endCxn id="9224" idx="2"/>
          </p:cNvCxnSpPr>
          <p:nvPr/>
        </p:nvCxnSpPr>
        <p:spPr bwMode="auto">
          <a:xfrm flipH="1" flipV="1">
            <a:off x="2768505" y="2183687"/>
            <a:ext cx="515937" cy="1857166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Rectangle 66"/>
          <p:cNvSpPr>
            <a:spLocks noChangeArrowheads="1"/>
          </p:cNvSpPr>
          <p:nvPr/>
        </p:nvSpPr>
        <p:spPr bwMode="auto">
          <a:xfrm>
            <a:off x="5014817" y="2820275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9229" name="AutoShape 17"/>
          <p:cNvCxnSpPr>
            <a:cxnSpLocks noChangeShapeType="1"/>
            <a:stCxn id="85" idx="1"/>
            <a:endCxn id="53" idx="3"/>
          </p:cNvCxnSpPr>
          <p:nvPr/>
        </p:nvCxnSpPr>
        <p:spPr bwMode="auto">
          <a:xfrm rot="16200000" flipV="1">
            <a:off x="7778643" y="1880380"/>
            <a:ext cx="723275" cy="837766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7"/>
          <p:cNvCxnSpPr>
            <a:cxnSpLocks noChangeShapeType="1"/>
            <a:stCxn id="29" idx="0"/>
            <a:endCxn id="28" idx="2"/>
          </p:cNvCxnSpPr>
          <p:nvPr/>
        </p:nvCxnSpPr>
        <p:spPr bwMode="auto">
          <a:xfrm flipH="1" flipV="1">
            <a:off x="5555361" y="3872787"/>
            <a:ext cx="66675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7"/>
          <p:cNvCxnSpPr>
            <a:cxnSpLocks noChangeShapeType="1"/>
            <a:stCxn id="29" idx="1"/>
            <a:endCxn id="25" idx="2"/>
          </p:cNvCxnSpPr>
          <p:nvPr/>
        </p:nvCxnSpPr>
        <p:spPr bwMode="auto">
          <a:xfrm rot="10800000">
            <a:off x="2195418" y="4317288"/>
            <a:ext cx="2701925" cy="2714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7"/>
          <p:cNvCxnSpPr>
            <a:cxnSpLocks noChangeShapeType="1"/>
            <a:stCxn id="29" idx="0"/>
            <a:endCxn id="26" idx="3"/>
          </p:cNvCxnSpPr>
          <p:nvPr/>
        </p:nvCxnSpPr>
        <p:spPr bwMode="auto">
          <a:xfrm flipH="1" flipV="1">
            <a:off x="4459192" y="4040853"/>
            <a:ext cx="1162844" cy="276434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5" name="Rectangle 66"/>
          <p:cNvSpPr>
            <a:spLocks noChangeArrowheads="1"/>
          </p:cNvSpPr>
          <p:nvPr/>
        </p:nvSpPr>
        <p:spPr bwMode="auto">
          <a:xfrm>
            <a:off x="2504980" y="2898062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9236" name="AutoShape 17"/>
          <p:cNvCxnSpPr>
            <a:cxnSpLocks noChangeShapeType="1"/>
            <a:stCxn id="26" idx="1"/>
            <a:endCxn id="9235" idx="2"/>
          </p:cNvCxnSpPr>
          <p:nvPr/>
        </p:nvCxnSpPr>
        <p:spPr bwMode="auto">
          <a:xfrm flipH="1" flipV="1">
            <a:off x="2638330" y="3012362"/>
            <a:ext cx="646112" cy="1028491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784255" y="740650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Trilinos 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SNL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1930" y="1643937"/>
            <a:ext cx="192563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TeuchosWrappersExt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08042" y="247737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VERAInExt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608042" y="3442575"/>
            <a:ext cx="1174750" cy="874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COBRA-TF</a:t>
            </a:r>
          </a:p>
          <a:p>
            <a:pPr algn="ctr">
              <a:defRPr/>
            </a:pPr>
            <a:r>
              <a:rPr lang="en-US" sz="1400" dirty="0" smtClean="0"/>
              <a:t>(</a:t>
            </a:r>
            <a:r>
              <a:rPr lang="en-US" sz="1400" dirty="0" err="1" smtClean="0">
                <a:solidFill>
                  <a:srgbClr val="000099"/>
                </a:solidFill>
              </a:rPr>
              <a:t>PennState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84442" y="3769390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MPACT (</a:t>
            </a:r>
            <a:r>
              <a:rPr lang="en-US" sz="1400" dirty="0" err="1" smtClean="0">
                <a:solidFill>
                  <a:srgbClr val="000099"/>
                </a:solidFill>
                <a:latin typeface="Arial" charset="0"/>
              </a:rPr>
              <a:t>U.Mich</a:t>
            </a:r>
            <a:r>
              <a:rPr lang="en-US" sz="1400" dirty="0" smtClean="0">
                <a:latin typeface="Arial" charset="0"/>
              </a:rPr>
              <a:t>.)</a:t>
            </a:r>
            <a:endParaRPr lang="en-US" sz="1400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763992" y="2799637"/>
            <a:ext cx="1582738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SCALE 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ORNL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506585" y="549761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VUQDemos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99"/>
                </a:solidFill>
              </a:rPr>
              <a:t>SNL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9246" name="AutoShape 17"/>
          <p:cNvCxnSpPr>
            <a:cxnSpLocks noChangeShapeType="1"/>
            <a:stCxn id="38" idx="1"/>
            <a:endCxn id="76" idx="3"/>
          </p:cNvCxnSpPr>
          <p:nvPr/>
        </p:nvCxnSpPr>
        <p:spPr bwMode="auto">
          <a:xfrm rot="10800000" flipV="1">
            <a:off x="7161631" y="5769078"/>
            <a:ext cx="344955" cy="153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6684274" y="2468875"/>
            <a:ext cx="1574606" cy="10079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MOOSEExt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872261" y="2812438"/>
            <a:ext cx="1171671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MOOSE / Bison 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99"/>
                </a:solidFill>
              </a:rPr>
              <a:t>INL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9249" name="AutoShape 17"/>
          <p:cNvCxnSpPr>
            <a:cxnSpLocks noChangeShapeType="1"/>
            <a:stCxn id="79" idx="0"/>
            <a:endCxn id="9254" idx="3"/>
          </p:cNvCxnSpPr>
          <p:nvPr/>
        </p:nvCxnSpPr>
        <p:spPr bwMode="auto">
          <a:xfrm flipH="1" flipV="1">
            <a:off x="5030692" y="2113837"/>
            <a:ext cx="1889386" cy="70159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50" name="Group 43"/>
          <p:cNvGrpSpPr>
            <a:grpSpLocks/>
          </p:cNvGrpSpPr>
          <p:nvPr/>
        </p:nvGrpSpPr>
        <p:grpSpPr bwMode="auto">
          <a:xfrm rot="5400000">
            <a:off x="7158629" y="1628856"/>
            <a:ext cx="588962" cy="615950"/>
            <a:chOff x="3479392" y="514979"/>
            <a:chExt cx="588552" cy="922088"/>
          </a:xfrm>
        </p:grpSpPr>
        <p:sp>
          <p:nvSpPr>
            <p:cNvPr id="50" name="Arc 49"/>
            <p:cNvSpPr/>
            <p:nvPr/>
          </p:nvSpPr>
          <p:spPr>
            <a:xfrm rot="16200000" flipH="1">
              <a:off x="3330447" y="687689"/>
              <a:ext cx="886441" cy="58855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grpSp>
          <p:nvGrpSpPr>
            <p:cNvPr id="9257" name="Group 45"/>
            <p:cNvGrpSpPr>
              <a:grpSpLocks/>
            </p:cNvGrpSpPr>
            <p:nvPr/>
          </p:nvGrpSpPr>
          <p:grpSpPr bwMode="auto">
            <a:xfrm>
              <a:off x="3479392" y="549441"/>
              <a:ext cx="588552" cy="887626"/>
              <a:chOff x="3479392" y="549441"/>
              <a:chExt cx="588552" cy="887626"/>
            </a:xfrm>
          </p:grpSpPr>
          <p:sp>
            <p:nvSpPr>
              <p:cNvPr id="52" name="Arc 51"/>
              <p:cNvSpPr/>
              <p:nvPr/>
            </p:nvSpPr>
            <p:spPr>
              <a:xfrm rot="16200000">
                <a:off x="3330449" y="723337"/>
                <a:ext cx="886439" cy="58855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3347878" y="877238"/>
                <a:ext cx="853168" cy="2474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</p:grpSp>
      </p:grpSp>
      <p:cxnSp>
        <p:nvCxnSpPr>
          <p:cNvPr id="9251" name="AutoShape 17"/>
          <p:cNvCxnSpPr>
            <a:cxnSpLocks noChangeShapeType="1"/>
            <a:stCxn id="43" idx="0"/>
            <a:endCxn id="17" idx="3"/>
          </p:cNvCxnSpPr>
          <p:nvPr/>
        </p:nvCxnSpPr>
        <p:spPr bwMode="auto">
          <a:xfrm rot="16200000" flipV="1">
            <a:off x="4486910" y="-515792"/>
            <a:ext cx="1456762" cy="451257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17"/>
          <p:cNvCxnSpPr>
            <a:cxnSpLocks noChangeShapeType="1"/>
            <a:stCxn id="23" idx="3"/>
            <a:endCxn id="53" idx="1"/>
          </p:cNvCxnSpPr>
          <p:nvPr/>
        </p:nvCxnSpPr>
        <p:spPr bwMode="auto">
          <a:xfrm>
            <a:off x="5040217" y="1915400"/>
            <a:ext cx="2111268" cy="222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4" name="Rectangle 66"/>
          <p:cNvSpPr>
            <a:spLocks noChangeArrowheads="1"/>
          </p:cNvSpPr>
          <p:nvPr/>
        </p:nvSpPr>
        <p:spPr bwMode="auto">
          <a:xfrm>
            <a:off x="4763992" y="2056687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560667" y="1642349"/>
            <a:ext cx="1479550" cy="5461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DatraTransferKit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99"/>
                </a:solidFill>
              </a:rPr>
              <a:t>ORNL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46" name="AutoShape 17"/>
          <p:cNvCxnSpPr>
            <a:cxnSpLocks noChangeShapeType="1"/>
            <a:stCxn id="29" idx="0"/>
            <a:endCxn id="43" idx="2"/>
          </p:cNvCxnSpPr>
          <p:nvPr/>
        </p:nvCxnSpPr>
        <p:spPr bwMode="auto">
          <a:xfrm flipV="1">
            <a:off x="5622036" y="3476833"/>
            <a:ext cx="1849541" cy="840454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4903555" y="3203652"/>
            <a:ext cx="1012032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Exnihilo</a:t>
            </a:r>
            <a:r>
              <a:rPr lang="en-US" sz="1400" dirty="0" smtClean="0">
                <a:latin typeface="Arial" charset="0"/>
              </a:rPr>
              <a:t> 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ORNL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9226" name="AutoShape 17"/>
          <p:cNvCxnSpPr>
            <a:cxnSpLocks noChangeShapeType="1"/>
            <a:stCxn id="27" idx="1"/>
            <a:endCxn id="17" idx="3"/>
          </p:cNvCxnSpPr>
          <p:nvPr/>
        </p:nvCxnSpPr>
        <p:spPr bwMode="auto">
          <a:xfrm rot="10800000">
            <a:off x="2959005" y="1012113"/>
            <a:ext cx="1944550" cy="2463002"/>
          </a:xfrm>
          <a:prstGeom prst="bentConnector3">
            <a:avLst>
              <a:gd name="adj1" fmla="val 8448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7"/>
          <p:cNvCxnSpPr>
            <a:cxnSpLocks noChangeShapeType="1"/>
            <a:stCxn id="26" idx="1"/>
            <a:endCxn id="25" idx="3"/>
          </p:cNvCxnSpPr>
          <p:nvPr/>
        </p:nvCxnSpPr>
        <p:spPr bwMode="auto">
          <a:xfrm flipH="1" flipV="1">
            <a:off x="2782792" y="3879931"/>
            <a:ext cx="501650" cy="16092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17"/>
          <p:cNvCxnSpPr>
            <a:cxnSpLocks noChangeShapeType="1"/>
            <a:stCxn id="27" idx="1"/>
            <a:endCxn id="23" idx="2"/>
          </p:cNvCxnSpPr>
          <p:nvPr/>
        </p:nvCxnSpPr>
        <p:spPr bwMode="auto">
          <a:xfrm flipH="1" flipV="1">
            <a:off x="4300442" y="2188450"/>
            <a:ext cx="603113" cy="128666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 bwMode="auto">
          <a:xfrm>
            <a:off x="5791618" y="5234035"/>
            <a:ext cx="1370012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/>
          <a:lstStyle/>
          <a:p>
            <a:pPr algn="ctr">
              <a:defRPr/>
            </a:pPr>
            <a:r>
              <a:rPr lang="en-US" sz="1400" dirty="0" err="1" smtClean="0"/>
              <a:t>DakotaExt</a:t>
            </a:r>
            <a:endParaRPr lang="en-US" sz="1400" dirty="0"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931181" y="5638050"/>
            <a:ext cx="1012032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Dakota 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SNL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78" name="AutoShape 17"/>
          <p:cNvCxnSpPr>
            <a:cxnSpLocks noChangeShapeType="1"/>
            <a:stCxn id="76" idx="0"/>
            <a:endCxn id="29" idx="2"/>
          </p:cNvCxnSpPr>
          <p:nvPr/>
        </p:nvCxnSpPr>
        <p:spPr bwMode="auto">
          <a:xfrm flipH="1" flipV="1">
            <a:off x="5622036" y="4860212"/>
            <a:ext cx="854588" cy="37382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66"/>
          <p:cNvSpPr>
            <a:spLocks noChangeArrowheads="1"/>
          </p:cNvSpPr>
          <p:nvPr/>
        </p:nvSpPr>
        <p:spPr bwMode="auto">
          <a:xfrm>
            <a:off x="4906867" y="4744832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4897342" y="4317287"/>
            <a:ext cx="144938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PSSDriversExt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99"/>
                </a:solidFill>
              </a:rPr>
              <a:t>Multi Inst.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475396" y="2660900"/>
            <a:ext cx="167534" cy="676274"/>
            <a:chOff x="8590611" y="2986246"/>
            <a:chExt cx="167534" cy="676274"/>
          </a:xfrm>
        </p:grpSpPr>
        <p:cxnSp>
          <p:nvCxnSpPr>
            <p:cNvPr id="84" name="Elbow Connector 46"/>
            <p:cNvCxnSpPr/>
            <p:nvPr/>
          </p:nvCxnSpPr>
          <p:spPr>
            <a:xfrm rot="5400000">
              <a:off x="8336241" y="3323621"/>
              <a:ext cx="676274" cy="152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 rot="5400000">
              <a:off x="8336241" y="3240616"/>
              <a:ext cx="676274" cy="167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88" name="AutoShape 17"/>
          <p:cNvCxnSpPr>
            <a:cxnSpLocks noChangeShapeType="1"/>
            <a:stCxn id="29" idx="3"/>
            <a:endCxn id="85" idx="3"/>
          </p:cNvCxnSpPr>
          <p:nvPr/>
        </p:nvCxnSpPr>
        <p:spPr bwMode="auto">
          <a:xfrm flipV="1">
            <a:off x="6346730" y="3337174"/>
            <a:ext cx="2212433" cy="1251576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25"/>
          <p:cNvSpPr txBox="1">
            <a:spLocks noChangeArrowheads="1"/>
          </p:cNvSpPr>
          <p:nvPr/>
        </p:nvSpPr>
        <p:spPr bwMode="auto">
          <a:xfrm>
            <a:off x="193830" y="4926795"/>
            <a:ext cx="5380166" cy="1384995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chemeClr val="accent6">
                    <a:lumMod val="50000"/>
                  </a:schemeClr>
                </a:solidFill>
              </a:rPr>
              <a:t>Primary/originating institution shown in </a:t>
            </a:r>
            <a:r>
              <a:rPr lang="en-US" altLang="en-US" sz="1400" dirty="0" smtClean="0">
                <a:solidFill>
                  <a:srgbClr val="000099"/>
                </a:solidFill>
              </a:rPr>
              <a:t>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chemeClr val="accent6">
                    <a:lumMod val="50000"/>
                  </a:schemeClr>
                </a:solidFill>
              </a:rPr>
              <a:t>Most codes being contributed by multiple institutions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chemeClr val="accent6">
                    <a:lumMod val="50000"/>
                  </a:schemeClr>
                </a:solidFill>
              </a:rPr>
              <a:t>All direct dependencies </a:t>
            </a:r>
            <a:r>
              <a:rPr lang="en-US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not</a:t>
            </a:r>
            <a:r>
              <a:rPr lang="en-US" altLang="en-US" sz="1400" dirty="0" smtClean="0">
                <a:solidFill>
                  <a:schemeClr val="accent6">
                    <a:lumMod val="50000"/>
                  </a:schemeClr>
                </a:solidFill>
              </a:rPr>
              <a:t>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chemeClr val="accent6">
                    <a:lumMod val="50000"/>
                  </a:schemeClr>
                </a:solidFill>
              </a:rPr>
              <a:t>Dependencies between repos are though TriBITS package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chemeClr val="accent6">
                    <a:lumMod val="50000"/>
                  </a:schemeClr>
                </a:solidFill>
              </a:rPr>
              <a:t>Local VERA </a:t>
            </a:r>
            <a:r>
              <a:rPr lang="en-US" alt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400" dirty="0" smtClean="0">
                <a:solidFill>
                  <a:schemeClr val="accent6">
                    <a:lumMod val="50000"/>
                  </a:schemeClr>
                </a:solidFill>
              </a:rPr>
              <a:t> clones of all these repos kept compatible</a:t>
            </a:r>
          </a:p>
        </p:txBody>
      </p:sp>
      <p:cxnSp>
        <p:nvCxnSpPr>
          <p:cNvPr id="54" name="AutoShape 17"/>
          <p:cNvCxnSpPr>
            <a:cxnSpLocks noChangeShapeType="1"/>
            <a:stCxn id="25" idx="0"/>
            <a:endCxn id="24" idx="2"/>
          </p:cNvCxnSpPr>
          <p:nvPr/>
        </p:nvCxnSpPr>
        <p:spPr bwMode="auto">
          <a:xfrm flipV="1">
            <a:off x="2195417" y="3020300"/>
            <a:ext cx="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501070" y="2972853"/>
            <a:ext cx="910431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MAMBA </a:t>
            </a:r>
            <a:r>
              <a:rPr lang="en-US" sz="1400" dirty="0" smtClean="0">
                <a:latin typeface="Arial" charset="0"/>
              </a:rPr>
              <a:t>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LANL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71" name="AutoShape 17"/>
          <p:cNvCxnSpPr>
            <a:cxnSpLocks noChangeShapeType="1"/>
            <a:stCxn id="25" idx="1"/>
            <a:endCxn id="65" idx="2"/>
          </p:cNvCxnSpPr>
          <p:nvPr/>
        </p:nvCxnSpPr>
        <p:spPr bwMode="auto">
          <a:xfrm rot="10800000">
            <a:off x="956286" y="3515779"/>
            <a:ext cx="651756" cy="36415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0590099"/>
      </p:ext>
    </p:extLst>
  </p:cSld>
  <p:clrMapOvr>
    <a:masterClrMapping/>
  </p:clrMapOvr>
  <p:transition advTm="26092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008015"/>
            <a:ext cx="8803772" cy="197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 Structural Units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and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VERA Software Organization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7390504"/>
      </p:ext>
    </p:extLst>
  </p:cSld>
  <p:clrMapOvr>
    <a:masterClrMapping/>
  </p:clrMapOvr>
  <p:transition advTm="5095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400" dirty="0" smtClean="0"/>
              <a:t>What is TriBITS?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702245"/>
            <a:ext cx="8756650" cy="562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Framework for large, distributed multi-repository CMake projects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Reduce </a:t>
            </a:r>
            <a:r>
              <a:rPr lang="en-US" sz="2000" dirty="0"/>
              <a:t>boiler-plate CMake </a:t>
            </a:r>
            <a:r>
              <a:rPr lang="en-US" sz="2000" dirty="0" smtClean="0"/>
              <a:t>code and enforce consistency </a:t>
            </a:r>
            <a:r>
              <a:rPr lang="en-US" sz="2000" dirty="0"/>
              <a:t>across large distributed </a:t>
            </a:r>
            <a:r>
              <a:rPr lang="en-US" sz="2000" dirty="0" smtClean="0"/>
              <a:t>projects</a:t>
            </a:r>
            <a:endParaRPr lang="en-US" sz="2000" dirty="0"/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Subproject dependencies and namespacing architecture (packages)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Automatic package dependency handling (directed acyclic graph)</a:t>
            </a:r>
            <a:endParaRPr lang="en-US" sz="2000" dirty="0"/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Additional functionality missing in raw CMake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Change default CMake behavior when necessary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Additional </a:t>
            </a:r>
            <a:r>
              <a:rPr lang="en-US" sz="2000" dirty="0"/>
              <a:t>tools </a:t>
            </a:r>
            <a:r>
              <a:rPr lang="en-US" sz="2000" dirty="0" smtClean="0"/>
              <a:t>for agile </a:t>
            </a:r>
            <a:r>
              <a:rPr lang="en-US" sz="2000" dirty="0"/>
              <a:t>software development </a:t>
            </a:r>
            <a:r>
              <a:rPr lang="en-US" sz="2000" dirty="0" smtClean="0"/>
              <a:t>processes (e.g. Continuous Integration (CI))</a:t>
            </a:r>
            <a:endParaRPr lang="en-US" sz="2000" dirty="0"/>
          </a:p>
          <a:p>
            <a:pPr marL="171450" lvl="1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solidFill>
                  <a:srgbClr val="002A7E"/>
                </a:solidFill>
              </a:rPr>
              <a:t>History of TriBITS:</a:t>
            </a:r>
            <a:endParaRPr lang="en-US" sz="2000" dirty="0">
              <a:solidFill>
                <a:srgbClr val="002A7E"/>
              </a:solidFill>
            </a:endParaRP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2007: Initially developed as a CMake package architecture for Trilinos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2011: Generalized and extended for CASL VERA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2014: Source code hosted on GitHub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967779"/>
      </p:ext>
    </p:extLst>
  </p:cSld>
  <p:clrMapOvr>
    <a:masterClrMapping/>
  </p:clrMapOvr>
  <p:transition advTm="68653"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BARTL@YDZDBOKFUVWXY5MJ" val="30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2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33440</TotalTime>
  <Words>4966</Words>
  <Application>Microsoft Office PowerPoint</Application>
  <PresentationFormat>On-screen Show (4:3)</PresentationFormat>
  <Paragraphs>912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Default Design</vt:lpstr>
      <vt:lpstr>Software Engineering Processes for the CASL Innovation Hub</vt:lpstr>
      <vt:lpstr>PowerPoint Presentation</vt:lpstr>
      <vt:lpstr>Overview of CASL</vt:lpstr>
      <vt:lpstr>CASL VERA Core Simulator</vt:lpstr>
      <vt:lpstr>PowerPoint Presentation</vt:lpstr>
      <vt:lpstr>CASL VERA Development Overview</vt:lpstr>
      <vt:lpstr>Dependencies Between Selected VERA Repositories</vt:lpstr>
      <vt:lpstr>PowerPoint Presentation</vt:lpstr>
      <vt:lpstr>What is TriBITS?</vt:lpstr>
      <vt:lpstr>TriBITS Structural Units</vt:lpstr>
      <vt:lpstr>TriBITS and VC Repos for CASL VERA</vt:lpstr>
      <vt:lpstr>VERA/cmake/ExtraRepositoriesList.cmake</vt:lpstr>
      <vt:lpstr>VERA Meta-Project, Repositories, Packages &amp; Subpackages</vt:lpstr>
      <vt:lpstr>Current Adoption and Usage of TriBITS in CASL</vt:lpstr>
      <vt:lpstr>Flexibility in TriBITS Projects and Repositories</vt:lpstr>
      <vt:lpstr>PowerPoint Presentation</vt:lpstr>
      <vt:lpstr>Managing Compatible Repos and Repo Versions</vt:lpstr>
      <vt:lpstr>Managing Multiple Compatible Git Repo Versions?</vt:lpstr>
      <vt:lpstr>gitdist: Treat collection of git repos as one</vt:lpstr>
      <vt:lpstr>gitdist: Show summary status table</vt:lpstr>
      <vt:lpstr>gitdist: Show summary status table, modified only</vt:lpstr>
      <vt:lpstr>gitdist: Run commands only on modified repos</vt:lpstr>
      <vt:lpstr>TriBITS: clone_extra_repos.py</vt:lpstr>
      <vt:lpstr>TriBITS: Keeping track of compatible sets of repos</vt:lpstr>
      <vt:lpstr>Using VERARepoVersion.txt for Dev Distributions</vt:lpstr>
      <vt:lpstr>Pre-Push CI Testing and Pushing of Multiple Repos</vt:lpstr>
      <vt:lpstr>Dealing with Missing Repos giving Missing Packages</vt:lpstr>
      <vt:lpstr>Primary Meta-Project Packages (PMPP)</vt:lpstr>
      <vt:lpstr>Incorporating Externally Configured/Built Software</vt:lpstr>
      <vt:lpstr>PowerPoint Presentation</vt:lpstr>
      <vt:lpstr>TriBITS Standard Testing Layers</vt:lpstr>
      <vt:lpstr>Pre-Push CI Testing: checkin-test.py</vt:lpstr>
      <vt:lpstr> Post-Push Testing: TRIBITS_CTEST_DRIVER()</vt:lpstr>
      <vt:lpstr>PowerPoint Presentation</vt:lpstr>
      <vt:lpstr>Integrating Repos into Project: External and Internal</vt:lpstr>
      <vt:lpstr>Multi-Repository Integration Models</vt:lpstr>
      <vt:lpstr>External Repo is manually synced</vt:lpstr>
      <vt:lpstr>External repo is synced automatically using sync server </vt:lpstr>
      <vt:lpstr>Both external and internal repos pushed to</vt:lpstr>
      <vt:lpstr>PowerPoint Presentation</vt:lpstr>
      <vt:lpstr>Internally managed repo</vt:lpstr>
      <vt:lpstr>PowerPoint Presentation</vt:lpstr>
      <vt:lpstr>Organization of CASL</vt:lpstr>
      <vt:lpstr>The Iron Triangle</vt:lpstr>
      <vt:lpstr>Overview of Lean Methods (7 Principles of Lean)</vt:lpstr>
      <vt:lpstr>Overview of Kanban</vt:lpstr>
      <vt:lpstr>CASL PHI Kanban Process</vt:lpstr>
      <vt:lpstr>PowerPoint Presentation</vt:lpstr>
      <vt:lpstr>CASL VERA Development Challenges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32pt</dc:title>
  <dc:creator>Bartlett, Roscoe A</dc:creator>
  <cp:lastModifiedBy>Bartlett, Roscoe A.</cp:lastModifiedBy>
  <cp:revision>3924</cp:revision>
  <dcterms:modified xsi:type="dcterms:W3CDTF">2015-10-28T16:36:09Z</dcterms:modified>
</cp:coreProperties>
</file>