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74" r:id="rId2"/>
    <p:sldId id="477" r:id="rId3"/>
    <p:sldId id="478" r:id="rId4"/>
    <p:sldId id="479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7F00"/>
    <a:srgbClr val="008657"/>
    <a:srgbClr val="FFA500"/>
    <a:srgbClr val="002A7E"/>
    <a:srgbClr val="003192"/>
    <a:srgbClr val="FFE5E5"/>
    <a:srgbClr val="D30AA5"/>
    <a:srgbClr val="00277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26" autoAdjust="0"/>
    <p:restoredTop sz="94563" autoAdjust="0"/>
  </p:normalViewPr>
  <p:slideViewPr>
    <p:cSldViewPr>
      <p:cViewPr varScale="1">
        <p:scale>
          <a:sx n="76" d="100"/>
          <a:sy n="76" d="100"/>
        </p:scale>
        <p:origin x="-1842" y="-84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46" y="-11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6201688"/>
            <a:ext cx="9144000" cy="6563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3" name="Picture 12" descr="template graphic_090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Roadmap for Sustainable CSE Ecosystems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rtlettra@or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b.ornl.gov/~8v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9" y="70770"/>
            <a:ext cx="5023105" cy="175176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sz="36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A Roadmap for </a:t>
            </a:r>
            <a:r>
              <a:rPr lang="en-US" sz="3600" kern="120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Sustainable Ecosystems </a:t>
            </a:r>
            <a:r>
              <a:rPr lang="en-US" sz="36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of CSE Software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008556"/>
            <a:ext cx="5137064" cy="4189352"/>
          </a:xfrm>
        </p:spPr>
        <p:txBody>
          <a:bodyPr wrap="square">
            <a:spAutoFit/>
          </a:bodyPr>
          <a:lstStyle/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Bartlett, Ph.D.</a:t>
            </a: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3"/>
              </a:rPr>
              <a:t>bartlettra@ornl.gov</a:t>
            </a:r>
            <a:endParaRPr lang="en-US" b="0" kern="12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http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://web.ornl.gov/~8vt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/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/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Ridge National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Laboratory</a:t>
            </a:r>
          </a:p>
          <a:p>
            <a:pPr marL="171450" indent="0" algn="ctr">
              <a:buNone/>
            </a:pPr>
            <a:endParaRPr lang="en-US" b="0" kern="12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Trilinos Software Engineering and Integration Lead</a:t>
            </a: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CASL VERA Software Engineering Lead</a:t>
            </a: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dirty="0">
                <a:latin typeface="Calibri" panose="020F0502020204030204" pitchFamily="34" charset="0"/>
              </a:rPr>
              <a:t>Computational Science and Engineering Software Sustainability and Productivity Challenges (CSESSP) </a:t>
            </a:r>
            <a:r>
              <a:rPr lang="en-US" b="0" dirty="0" smtClean="0">
                <a:latin typeface="Calibri" panose="020F0502020204030204" pitchFamily="34" charset="0"/>
              </a:rPr>
              <a:t>Workshop</a:t>
            </a:r>
          </a:p>
          <a:p>
            <a:pPr marL="171450" indent="0" algn="ctr">
              <a:buNone/>
            </a:pPr>
            <a:r>
              <a:rPr lang="en-US" b="0" dirty="0">
                <a:latin typeface="Calibri" panose="020F0502020204030204" pitchFamily="34" charset="0"/>
              </a:rPr>
              <a:t>Rockville, MD</a:t>
            </a:r>
          </a:p>
          <a:p>
            <a:pPr marL="171450" indent="0" algn="ctr">
              <a:buNone/>
            </a:pPr>
            <a:r>
              <a:rPr lang="en-US" b="0" dirty="0">
                <a:latin typeface="Calibri" panose="020F0502020204030204" pitchFamily="34" charset="0"/>
              </a:rPr>
              <a:t>October 15 - 16, 2015</a:t>
            </a:r>
            <a:endParaRPr lang="en-US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936">
        <p:dissolve/>
      </p:transition>
    </mc:Choice>
    <mc:Fallback>
      <p:transition spd="slow" advTm="8936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830" y="778563"/>
            <a:ext cx="5633423" cy="224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30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rgbClr val="000099"/>
                </a:solidFill>
                <a:latin typeface="Calibri" panose="020F0502020204030204" pitchFamily="34" charset="0"/>
              </a:rPr>
              <a:t>Overview of CSE Software Ecosystems:</a:t>
            </a:r>
            <a:endParaRPr lang="en-US" sz="1600" b="1" dirty="0" smtClea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defTabSz="914400"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Sophisticated cutting-edge algorithms implemented by PhD experts from different fields</a:t>
            </a:r>
          </a:p>
          <a:p>
            <a:pPr defTabSz="914400"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noProof="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Packages independently implemented, maintained, and released by different organizations and institutions</a:t>
            </a:r>
          </a:p>
          <a:p>
            <a:pPr defTabSz="914400"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noProof="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Many packages constantly developed over many decades and changes to programming models, computer architectures , etc.</a:t>
            </a:r>
          </a:p>
          <a:p>
            <a:pPr defTabSz="914400"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noProof="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Many APPs (i.e. customers) need access to the latest versions of some packages (e.g. driving research).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4000" cy="499266"/>
          </a:xfrm>
        </p:spPr>
        <p:txBody>
          <a:bodyPr/>
          <a:lstStyle/>
          <a:p>
            <a:pPr algn="ctr"/>
            <a:r>
              <a:rPr lang="en-US" altLang="en-US" sz="2400" dirty="0" smtClean="0"/>
              <a:t>Overview of CSE Software Ecosystem Challenges</a:t>
            </a:r>
            <a:endParaRPr lang="en-US" alt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827253" y="855865"/>
            <a:ext cx="3007702" cy="1387440"/>
            <a:chOff x="5532125" y="971080"/>
            <a:chExt cx="3392627" cy="1565004"/>
          </a:xfrm>
        </p:grpSpPr>
        <p:cxnSp>
          <p:nvCxnSpPr>
            <p:cNvPr id="9" name="Straight Arrow Connector 8"/>
            <p:cNvCxnSpPr>
              <a:stCxn id="34" idx="2"/>
              <a:endCxn id="32" idx="0"/>
            </p:cNvCxnSpPr>
            <p:nvPr/>
          </p:nvCxnSpPr>
          <p:spPr>
            <a:xfrm>
              <a:off x="6735667" y="1921604"/>
              <a:ext cx="0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6" idx="2"/>
              <a:endCxn id="34" idx="0"/>
            </p:cNvCxnSpPr>
            <p:nvPr/>
          </p:nvCxnSpPr>
          <p:spPr>
            <a:xfrm>
              <a:off x="6735667" y="1345529"/>
              <a:ext cx="0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12477" y="1748782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13" idx="1"/>
            </p:cNvCxnSpPr>
            <p:nvPr/>
          </p:nvCxnSpPr>
          <p:spPr>
            <a:xfrm>
              <a:off x="6889287" y="1921604"/>
              <a:ext cx="576075" cy="355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65362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37"/>
            <p:cNvCxnSpPr>
              <a:stCxn id="36" idx="3"/>
              <a:endCxn id="19" idx="3"/>
            </p:cNvCxnSpPr>
            <p:nvPr/>
          </p:nvCxnSpPr>
          <p:spPr>
            <a:xfrm>
              <a:off x="6966097" y="1172707"/>
              <a:ext cx="12700" cy="1104143"/>
            </a:xfrm>
            <a:prstGeom prst="bentConnector3">
              <a:avLst>
                <a:gd name="adj1" fmla="val 19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7" idx="1"/>
              <a:endCxn id="26" idx="3"/>
            </p:cNvCxnSpPr>
            <p:nvPr/>
          </p:nvCxnSpPr>
          <p:spPr>
            <a:xfrm flipH="1">
              <a:off x="6966097" y="1172707"/>
              <a:ext cx="499265" cy="48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12477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65362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6966097" y="1086295"/>
              <a:ext cx="499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825177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21" idx="1"/>
              <a:endCxn id="19" idx="0"/>
            </p:cNvCxnSpPr>
            <p:nvPr/>
          </p:nvCxnSpPr>
          <p:spPr>
            <a:xfrm flipH="1">
              <a:off x="6901987" y="1259118"/>
              <a:ext cx="563375" cy="9313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465362" y="1172707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37" idx="2"/>
              <a:endCxn id="35" idx="0"/>
            </p:cNvCxnSpPr>
            <p:nvPr/>
          </p:nvCxnSpPr>
          <p:spPr>
            <a:xfrm flipH="1">
              <a:off x="7688354" y="1345529"/>
              <a:ext cx="7438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5" idx="2"/>
              <a:endCxn id="33" idx="0"/>
            </p:cNvCxnSpPr>
            <p:nvPr/>
          </p:nvCxnSpPr>
          <p:spPr>
            <a:xfrm>
              <a:off x="7688354" y="1921604"/>
              <a:ext cx="7438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465362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5177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2477" y="157595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4" idx="1"/>
              <a:endCxn id="25" idx="3"/>
            </p:cNvCxnSpPr>
            <p:nvPr/>
          </p:nvCxnSpPr>
          <p:spPr>
            <a:xfrm flipH="1">
              <a:off x="6978797" y="2429250"/>
              <a:ext cx="486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532125" y="971080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App2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82911" y="1734379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App1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95057" y="157534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App3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95057" y="99988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App4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05237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65362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05237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57924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5237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5362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1" idx="1"/>
              <a:endCxn id="37" idx="3"/>
            </p:cNvCxnSpPr>
            <p:nvPr/>
          </p:nvCxnSpPr>
          <p:spPr>
            <a:xfrm flipH="1" flipV="1">
              <a:off x="7926222" y="1172707"/>
              <a:ext cx="268835" cy="14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1"/>
              <a:endCxn id="35" idx="3"/>
            </p:cNvCxnSpPr>
            <p:nvPr/>
          </p:nvCxnSpPr>
          <p:spPr>
            <a:xfrm flipH="1" flipV="1">
              <a:off x="7918784" y="1748782"/>
              <a:ext cx="276273" cy="13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2"/>
              <a:endCxn id="34" idx="1"/>
            </p:cNvCxnSpPr>
            <p:nvPr/>
          </p:nvCxnSpPr>
          <p:spPr>
            <a:xfrm>
              <a:off x="5896973" y="1345529"/>
              <a:ext cx="608264" cy="4032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9" idx="2"/>
              <a:endCxn id="32" idx="1"/>
            </p:cNvCxnSpPr>
            <p:nvPr/>
          </p:nvCxnSpPr>
          <p:spPr>
            <a:xfrm>
              <a:off x="5947759" y="2108828"/>
              <a:ext cx="557478" cy="25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5845851" y="2353660"/>
            <a:ext cx="30275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60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Example: 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Small ecosystem of packages and applications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93830" y="2990005"/>
            <a:ext cx="8833149" cy="335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30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rgbClr val="000099"/>
                </a:solidFill>
                <a:latin typeface="Calibri" panose="020F0502020204030204" pitchFamily="34" charset="0"/>
              </a:rPr>
              <a:t>Motivating/example ecosystems: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latin typeface="Calibri" panose="020F0502020204030204" pitchFamily="34" charset="0"/>
              </a:rPr>
              <a:t>Trilinos:  </a:t>
            </a:r>
            <a:r>
              <a:rPr lang="en-US" sz="1600" dirty="0" smtClean="0">
                <a:latin typeface="Calibri" panose="020F0502020204030204" pitchFamily="34" charset="0"/>
              </a:rPr>
              <a:t>68 native </a:t>
            </a:r>
            <a:r>
              <a:rPr lang="en-US" sz="1600" dirty="0" err="1" smtClean="0">
                <a:latin typeface="Calibri" panose="020F0502020204030204" pitchFamily="34" charset="0"/>
              </a:rPr>
              <a:t>pkgs</a:t>
            </a:r>
            <a:r>
              <a:rPr lang="en-US" sz="1600" dirty="0" smtClean="0">
                <a:latin typeface="Calibri" panose="020F0502020204030204" pitchFamily="34" charset="0"/>
              </a:rPr>
              <a:t>, 90 upstream TPLs (third party libraries), many critical downstream </a:t>
            </a:r>
            <a:r>
              <a:rPr lang="en-US" sz="1600" dirty="0" err="1" smtClean="0">
                <a:latin typeface="Calibri" panose="020F0502020204030204" pitchFamily="34" charset="0"/>
              </a:rPr>
              <a:t>pkgs</a:t>
            </a:r>
            <a:r>
              <a:rPr lang="en-US" sz="1600" dirty="0" smtClean="0">
                <a:latin typeface="Calibri" panose="020F0502020204030204" pitchFamily="34" charset="0"/>
              </a:rPr>
              <a:t>/apps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latin typeface="Calibri" panose="020F0502020204030204" pitchFamily="34" charset="0"/>
              </a:rPr>
              <a:t>CASL VERA:</a:t>
            </a:r>
            <a:r>
              <a:rPr lang="en-US" sz="1600" dirty="0" smtClean="0">
                <a:latin typeface="Calibri" panose="020F0502020204030204" pitchFamily="34" charset="0"/>
              </a:rPr>
              <a:t> 18 repositories integrated with almost CI, 10 upstream TPLs =&gt; </a:t>
            </a:r>
            <a:r>
              <a:rPr lang="en-US" sz="1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TPLs #1 portability issue!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latin typeface="Calibri" panose="020F0502020204030204" pitchFamily="34" charset="0"/>
              </a:rPr>
              <a:t>SNL SIERRA:</a:t>
            </a:r>
            <a:r>
              <a:rPr lang="en-US" sz="1600" dirty="0" smtClean="0">
                <a:latin typeface="Calibri" panose="020F0502020204030204" pitchFamily="34" charset="0"/>
              </a:rPr>
              <a:t> Uses 30+ upstream </a:t>
            </a:r>
            <a:r>
              <a:rPr lang="en-US" sz="1600" dirty="0" err="1" smtClean="0">
                <a:latin typeface="Calibri" panose="020F0502020204030204" pitchFamily="34" charset="0"/>
              </a:rPr>
              <a:t>pkgs</a:t>
            </a:r>
            <a:r>
              <a:rPr lang="en-US" sz="1600" dirty="0" smtClean="0">
                <a:latin typeface="Calibri" panose="020F0502020204030204" pitchFamily="34" charset="0"/>
              </a:rPr>
              <a:t>/TPLs (including Trilinos, </a:t>
            </a:r>
            <a:r>
              <a:rPr lang="en-US" sz="1600" dirty="0" err="1" smtClean="0">
                <a:latin typeface="Calibri" panose="020F0502020204030204" pitchFamily="34" charset="0"/>
              </a:rPr>
              <a:t>PETSc</a:t>
            </a:r>
            <a:r>
              <a:rPr lang="en-US" sz="1600" dirty="0" smtClean="0">
                <a:latin typeface="Calibri" panose="020F0502020204030204" pitchFamily="34" charset="0"/>
              </a:rPr>
              <a:t>, etc.)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latin typeface="Calibri" panose="020F0502020204030204" pitchFamily="34" charset="0"/>
              </a:rPr>
              <a:t>IDEAS </a:t>
            </a:r>
            <a:r>
              <a:rPr lang="en-US" sz="1600" b="1" dirty="0" err="1" smtClean="0">
                <a:latin typeface="Calibri" panose="020F0502020204030204" pitchFamily="34" charset="0"/>
              </a:rPr>
              <a:t>xSDK</a:t>
            </a:r>
            <a:r>
              <a:rPr lang="en-US" sz="1600" b="1" dirty="0" smtClean="0">
                <a:latin typeface="Calibri" panose="020F0502020204030204" pitchFamily="34" charset="0"/>
              </a:rPr>
              <a:t>:</a:t>
            </a:r>
            <a:r>
              <a:rPr lang="en-US" sz="1600" dirty="0" smtClean="0">
                <a:latin typeface="Calibri" panose="020F0502020204030204" pitchFamily="34" charset="0"/>
              </a:rPr>
              <a:t> Trilinos, </a:t>
            </a:r>
            <a:r>
              <a:rPr lang="en-US" sz="1600" dirty="0" err="1" smtClean="0">
                <a:latin typeface="Calibri" panose="020F0502020204030204" pitchFamily="34" charset="0"/>
              </a:rPr>
              <a:t>PETSc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SuperLU</a:t>
            </a:r>
            <a:r>
              <a:rPr lang="en-US" sz="1600" dirty="0" smtClean="0">
                <a:latin typeface="Calibri" panose="020F0502020204030204" pitchFamily="34" charset="0"/>
              </a:rPr>
              <a:t>, HYPRE (and several upstream TPLs) and BER app codes</a:t>
            </a:r>
          </a:p>
          <a:p>
            <a:pPr marL="0" indent="0" defTabSz="914400">
              <a:spcBef>
                <a:spcPts val="60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rgbClr val="000099"/>
                </a:solidFill>
                <a:latin typeface="Calibri" panose="020F0502020204030204" pitchFamily="34" charset="0"/>
              </a:rPr>
              <a:t>Challenges to Sustainable Ecosystems of CSE Software:</a:t>
            </a:r>
          </a:p>
          <a:p>
            <a:pPr marL="342900" indent="-342900" defTabSz="914400">
              <a:spcBef>
                <a:spcPts val="300"/>
              </a:spcBef>
              <a:buClr>
                <a:srgbClr val="008657"/>
              </a:buClr>
              <a:buFont typeface="+mj-lt"/>
              <a:buAutoNum type="arabicPeriod"/>
              <a:defRPr/>
            </a:pPr>
            <a:r>
              <a:rPr lang="en-US" sz="16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Lifecycle </a:t>
            </a:r>
            <a:r>
              <a:rPr lang="en-US" sz="16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and software quality of </a:t>
            </a:r>
            <a:r>
              <a:rPr lang="en-US" sz="16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individual packages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Is a package by itself ready to be used by customers and participate in an ecosystem?</a:t>
            </a:r>
          </a:p>
          <a:p>
            <a:pPr marL="342900" indent="-342900" defTabSz="914400">
              <a:spcBef>
                <a:spcPts val="300"/>
              </a:spcBef>
              <a:buClr>
                <a:srgbClr val="008657"/>
              </a:buClr>
              <a:buFont typeface="+mj-lt"/>
              <a:buAutoNum type="arabicPeriod"/>
              <a:defRPr/>
            </a:pPr>
            <a:r>
              <a:rPr lang="en-US" sz="16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Sustainability of software </a:t>
            </a:r>
            <a:r>
              <a:rPr lang="en-US" sz="16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packages: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 Is a package sustainable over long lifecycle?</a:t>
            </a:r>
          </a:p>
          <a:p>
            <a:pPr marL="342900" indent="-342900" defTabSz="914400">
              <a:spcBef>
                <a:spcPts val="300"/>
              </a:spcBef>
              <a:buClr>
                <a:srgbClr val="008657"/>
              </a:buClr>
              <a:buFont typeface="+mj-lt"/>
              <a:buAutoNum type="arabicPeriod"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Maintaining compatibility of packages </a:t>
            </a: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in the ecosystem: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Can the compatibility of interdependent packages be maintained over decades and satisfy customer needs?</a:t>
            </a:r>
          </a:p>
          <a:p>
            <a:pPr marL="342900" indent="-342900" defTabSz="914400">
              <a:spcBef>
                <a:spcPts val="300"/>
              </a:spcBef>
              <a:buClr>
                <a:srgbClr val="008657"/>
              </a:buClr>
              <a:buFont typeface="+mj-lt"/>
              <a:buAutoNum type="arabicPeriod"/>
              <a:defRPr/>
            </a:pPr>
            <a:r>
              <a:rPr lang="en-US" sz="16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Building a compatible set of packages for </a:t>
            </a:r>
            <a:r>
              <a:rPr lang="en-US" sz="16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 given </a:t>
            </a:r>
            <a:r>
              <a:rPr lang="en-US" sz="16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application from </a:t>
            </a:r>
            <a:r>
              <a:rPr lang="en-US" sz="16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source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Can a compatible set of interdependent packages be effectively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deployed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to customers?</a:t>
            </a: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38216"/>
      </p:ext>
    </p:extLst>
  </p:cSld>
  <p:clrMapOvr>
    <a:masterClrMapping/>
  </p:clrMapOvr>
  <p:transition advTm="134315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4000" cy="499266"/>
          </a:xfrm>
        </p:spPr>
        <p:txBody>
          <a:bodyPr/>
          <a:lstStyle/>
          <a:p>
            <a:pPr algn="ctr"/>
            <a:r>
              <a:rPr lang="en-US" altLang="en-US" sz="2400" dirty="0" smtClean="0"/>
              <a:t>Roadmap </a:t>
            </a:r>
            <a:r>
              <a:rPr lang="en-US" altLang="en-US" sz="2400" dirty="0"/>
              <a:t>for Sustainable </a:t>
            </a:r>
            <a:r>
              <a:rPr lang="en-US" altLang="en-US" sz="2400" dirty="0" smtClean="0"/>
              <a:t>CSE Software Ecosystems</a:t>
            </a:r>
            <a:endParaRPr lang="en-US" alt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211756" y="894271"/>
            <a:ext cx="2776819" cy="1280935"/>
            <a:chOff x="5532125" y="971080"/>
            <a:chExt cx="3392627" cy="1565004"/>
          </a:xfrm>
        </p:grpSpPr>
        <p:cxnSp>
          <p:nvCxnSpPr>
            <p:cNvPr id="9" name="Straight Arrow Connector 8"/>
            <p:cNvCxnSpPr>
              <a:stCxn id="34" idx="2"/>
              <a:endCxn id="32" idx="0"/>
            </p:cNvCxnSpPr>
            <p:nvPr/>
          </p:nvCxnSpPr>
          <p:spPr>
            <a:xfrm>
              <a:off x="6735667" y="1921604"/>
              <a:ext cx="0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6" idx="2"/>
              <a:endCxn id="34" idx="0"/>
            </p:cNvCxnSpPr>
            <p:nvPr/>
          </p:nvCxnSpPr>
          <p:spPr>
            <a:xfrm>
              <a:off x="6735667" y="1345529"/>
              <a:ext cx="0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12477" y="1748782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13" idx="1"/>
            </p:cNvCxnSpPr>
            <p:nvPr/>
          </p:nvCxnSpPr>
          <p:spPr>
            <a:xfrm>
              <a:off x="6889287" y="1921604"/>
              <a:ext cx="576075" cy="355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65362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37"/>
            <p:cNvCxnSpPr>
              <a:stCxn id="36" idx="3"/>
              <a:endCxn id="19" idx="3"/>
            </p:cNvCxnSpPr>
            <p:nvPr/>
          </p:nvCxnSpPr>
          <p:spPr>
            <a:xfrm>
              <a:off x="6966097" y="1172707"/>
              <a:ext cx="12700" cy="1104143"/>
            </a:xfrm>
            <a:prstGeom prst="bentConnector3">
              <a:avLst>
                <a:gd name="adj1" fmla="val 19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7" idx="1"/>
              <a:endCxn id="26" idx="3"/>
            </p:cNvCxnSpPr>
            <p:nvPr/>
          </p:nvCxnSpPr>
          <p:spPr>
            <a:xfrm flipH="1">
              <a:off x="6966097" y="1172707"/>
              <a:ext cx="499265" cy="48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12477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65362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6966097" y="1086295"/>
              <a:ext cx="499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825177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21" idx="1"/>
              <a:endCxn id="19" idx="0"/>
            </p:cNvCxnSpPr>
            <p:nvPr/>
          </p:nvCxnSpPr>
          <p:spPr>
            <a:xfrm flipH="1">
              <a:off x="6901987" y="1259118"/>
              <a:ext cx="563375" cy="9313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465362" y="1172707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37" idx="2"/>
              <a:endCxn id="35" idx="0"/>
            </p:cNvCxnSpPr>
            <p:nvPr/>
          </p:nvCxnSpPr>
          <p:spPr>
            <a:xfrm flipH="1">
              <a:off x="7688354" y="1345529"/>
              <a:ext cx="7438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5" idx="2"/>
              <a:endCxn id="33" idx="0"/>
            </p:cNvCxnSpPr>
            <p:nvPr/>
          </p:nvCxnSpPr>
          <p:spPr>
            <a:xfrm>
              <a:off x="7688354" y="1921604"/>
              <a:ext cx="7438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465362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5177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2477" y="157595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4" idx="1"/>
              <a:endCxn id="25" idx="3"/>
            </p:cNvCxnSpPr>
            <p:nvPr/>
          </p:nvCxnSpPr>
          <p:spPr>
            <a:xfrm flipH="1">
              <a:off x="6978797" y="2429250"/>
              <a:ext cx="486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532125" y="971080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App2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82911" y="1734379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App1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95057" y="157534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App3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95057" y="99988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App4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05237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65362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05237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57924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5237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5362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1" idx="1"/>
              <a:endCxn id="37" idx="3"/>
            </p:cNvCxnSpPr>
            <p:nvPr/>
          </p:nvCxnSpPr>
          <p:spPr>
            <a:xfrm flipH="1" flipV="1">
              <a:off x="7926222" y="1172707"/>
              <a:ext cx="268835" cy="14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1"/>
              <a:endCxn id="35" idx="3"/>
            </p:cNvCxnSpPr>
            <p:nvPr/>
          </p:nvCxnSpPr>
          <p:spPr>
            <a:xfrm flipH="1" flipV="1">
              <a:off x="7918784" y="1748782"/>
              <a:ext cx="276273" cy="13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2"/>
              <a:endCxn id="34" idx="1"/>
            </p:cNvCxnSpPr>
            <p:nvPr/>
          </p:nvCxnSpPr>
          <p:spPr>
            <a:xfrm>
              <a:off x="5896973" y="1345529"/>
              <a:ext cx="608264" cy="4032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9" idx="2"/>
              <a:endCxn id="32" idx="1"/>
            </p:cNvCxnSpPr>
            <p:nvPr/>
          </p:nvCxnSpPr>
          <p:spPr>
            <a:xfrm>
              <a:off x="5947759" y="2108828"/>
              <a:ext cx="557478" cy="25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93831" y="702245"/>
            <a:ext cx="618320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spcBef>
                <a:spcPts val="0"/>
              </a:spcBef>
              <a:buClr>
                <a:srgbClr val="008657"/>
              </a:buClr>
              <a:buFont typeface="+mj-lt"/>
              <a:buAutoNum type="arabicPeriod"/>
              <a:defRPr/>
            </a:pP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Lifecycle </a:t>
            </a:r>
            <a:r>
              <a:rPr lang="en-US" sz="18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and software quality of </a:t>
            </a: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individual packages</a:t>
            </a:r>
            <a:r>
              <a:rPr lang="en-US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Is a package by itself ready to be used by customers and participate in an ecosystem?</a:t>
            </a:r>
            <a:endParaRPr lang="en-US" sz="1600" dirty="0" smtClea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Lean/Agile lifecycle for CSE software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</a:t>
            </a:r>
          </a:p>
          <a:p>
            <a:pPr marL="1027112" lvl="2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Exploratory (EX) =&gt; Research Stable (RS) =&gt; Production Growth (PG) =&gt; Production Maintenance (PM)</a:t>
            </a:r>
          </a:p>
          <a:p>
            <a:pPr marL="1027112" lvl="2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Existing software grandfathered in using </a:t>
            </a:r>
            <a:r>
              <a:rPr lang="en-US" sz="1600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Legacy Software Change Algorithm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93830" y="2549951"/>
            <a:ext cx="8717935" cy="39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spcBef>
                <a:spcPts val="0"/>
              </a:spcBef>
              <a:buClr>
                <a:srgbClr val="008657"/>
              </a:buClr>
              <a:buFont typeface="+mj-lt"/>
              <a:buAutoNum type="arabicPeriod" startAt="2"/>
              <a:defRPr/>
            </a:pP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Sustainability </a:t>
            </a:r>
            <a:r>
              <a:rPr lang="en-US" sz="18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of software </a:t>
            </a: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packages: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 Is a package sustainable over long lifecycle?</a:t>
            </a:r>
            <a:endParaRPr lang="en-US" sz="1600" dirty="0" smtClea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Self-Sustaining Software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open-source license, strong automated tests, clean design/code, minimal controlled internal and external dependencies (stopping at standards)</a:t>
            </a:r>
          </a:p>
          <a:p>
            <a:pPr marL="342900" indent="-342900" defTabSz="914400">
              <a:spcBef>
                <a:spcPts val="0"/>
              </a:spcBef>
              <a:buClr>
                <a:srgbClr val="008657"/>
              </a:buClr>
              <a:buFont typeface="+mj-lt"/>
              <a:buAutoNum type="arabicPeriod" startAt="2"/>
              <a:defRPr/>
            </a:pPr>
            <a:r>
              <a:rPr lang="en-US" sz="18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Maintaining compatibility of packages </a:t>
            </a:r>
            <a:r>
              <a:rPr lang="en-US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in the ecosystem: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Can the compatibility of interdependent packages be maintained over decades and satisfy customer needs?</a:t>
            </a: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Continuous Integration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(CI) =&gt; e.g. Trilinos packages, Google online apps (5K+ developers)</a:t>
            </a: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Almost Continuous Integration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 (ACI) =&gt; e.g. INL MOOSE, CASL VERA, SIERRA/Trilinos, …</a:t>
            </a: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Punctuated Releases </a:t>
            </a:r>
            <a:r>
              <a:rPr lang="en-US" sz="16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=&gt; Semantic Versioning Standard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X.Y.Z , sets of backward compatible releases (i.e. fixed X, increment Y), buildable against multiple versions of upstream packages</a:t>
            </a:r>
          </a:p>
          <a:p>
            <a:pPr marL="342900" indent="-342900" defTabSz="914400">
              <a:spcBef>
                <a:spcPts val="0"/>
              </a:spcBef>
              <a:buClr>
                <a:srgbClr val="008657"/>
              </a:buClr>
              <a:buFont typeface="+mj-lt"/>
              <a:buAutoNum type="arabicPeriod" startAt="2"/>
              <a:defRPr/>
            </a:pPr>
            <a:r>
              <a:rPr lang="en-US" sz="18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Building a compatible set of packages for </a:t>
            </a: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 given </a:t>
            </a:r>
            <a:r>
              <a:rPr lang="en-US" sz="1800" b="1" i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application from </a:t>
            </a:r>
            <a:r>
              <a:rPr lang="en-US" sz="18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source</a:t>
            </a:r>
            <a:r>
              <a:rPr lang="en-US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Can a compatible set of interdependent packages be effectively deployed to customers?</a:t>
            </a:r>
            <a:endParaRPr lang="en-US" sz="1600" dirty="0" smtClea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Build &amp; Install wrappers around heterogeneous build systems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(CMake,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autotools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raw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makefiles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etc.) =&gt; e.g. CMake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ExternalProject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Spack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PETSc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--download-xxx, CASL VERA TPLs</a:t>
            </a:r>
          </a:p>
          <a:p>
            <a:pPr marL="738187" lvl="1" indent="-342900"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Uniform build system for all packages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=&gt; e.g. SNL SIERRA (replaced native build process with new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bjam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files for 30+ TPLs), TriBITS/CMake (Trilinos, CASL VERA (Trilinos, SCALE/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Exnihilo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COBRA-TF, MPACT, …)), Google online apps (2K+ projects)</a:t>
            </a:r>
          </a:p>
          <a:p>
            <a:pPr marL="342900" indent="-342900" defTabSz="914400">
              <a:spcBef>
                <a:spcPts val="0"/>
              </a:spcBef>
              <a:buClr>
                <a:srgbClr val="008657"/>
              </a:buClr>
              <a:buFont typeface="+mj-lt"/>
              <a:buAutoNum type="arabicPeriod" startAt="2"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52599"/>
      </p:ext>
    </p:extLst>
  </p:cSld>
  <p:clrMapOvr>
    <a:masterClrMapping/>
  </p:clrMapOvr>
  <p:transition advTm="265561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12522"/>
            <a:ext cx="8988575" cy="920153"/>
          </a:xfrm>
          <a:noFill/>
        </p:spPr>
        <p:txBody>
          <a:bodyPr/>
          <a:lstStyle/>
          <a:p>
            <a:pPr algn="ctr"/>
            <a:r>
              <a:rPr lang="en-US" altLang="en-US" sz="2400" dirty="0" smtClean="0"/>
              <a:t>Example: Maintaining Compatibility and Deploying Packages Over Many Released Versions</a:t>
            </a:r>
            <a:endParaRPr lang="en-US" alt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453845" y="1016379"/>
            <a:ext cx="2496325" cy="1260471"/>
            <a:chOff x="5532125" y="971080"/>
            <a:chExt cx="3392627" cy="1565004"/>
          </a:xfrm>
        </p:grpSpPr>
        <p:cxnSp>
          <p:nvCxnSpPr>
            <p:cNvPr id="9" name="Straight Arrow Connector 8"/>
            <p:cNvCxnSpPr>
              <a:stCxn id="34" idx="2"/>
              <a:endCxn id="32" idx="0"/>
            </p:cNvCxnSpPr>
            <p:nvPr/>
          </p:nvCxnSpPr>
          <p:spPr>
            <a:xfrm>
              <a:off x="6735667" y="1921604"/>
              <a:ext cx="0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6" idx="2"/>
              <a:endCxn id="34" idx="0"/>
            </p:cNvCxnSpPr>
            <p:nvPr/>
          </p:nvCxnSpPr>
          <p:spPr>
            <a:xfrm>
              <a:off x="6735667" y="1345529"/>
              <a:ext cx="0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12477" y="1748782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13" idx="1"/>
            </p:cNvCxnSpPr>
            <p:nvPr/>
          </p:nvCxnSpPr>
          <p:spPr>
            <a:xfrm>
              <a:off x="6889287" y="1921604"/>
              <a:ext cx="576075" cy="355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65362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37"/>
            <p:cNvCxnSpPr>
              <a:stCxn id="36" idx="3"/>
              <a:endCxn id="19" idx="3"/>
            </p:cNvCxnSpPr>
            <p:nvPr/>
          </p:nvCxnSpPr>
          <p:spPr>
            <a:xfrm>
              <a:off x="6966097" y="1172707"/>
              <a:ext cx="12700" cy="1104143"/>
            </a:xfrm>
            <a:prstGeom prst="bentConnector3">
              <a:avLst>
                <a:gd name="adj1" fmla="val 19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7" idx="1"/>
              <a:endCxn id="26" idx="3"/>
            </p:cNvCxnSpPr>
            <p:nvPr/>
          </p:nvCxnSpPr>
          <p:spPr>
            <a:xfrm flipH="1">
              <a:off x="6966097" y="1172707"/>
              <a:ext cx="499265" cy="48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12477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65362" y="999884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6966097" y="1086295"/>
              <a:ext cx="499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825177" y="21904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21" idx="1"/>
              <a:endCxn id="19" idx="0"/>
            </p:cNvCxnSpPr>
            <p:nvPr/>
          </p:nvCxnSpPr>
          <p:spPr>
            <a:xfrm flipH="1">
              <a:off x="6901987" y="1259118"/>
              <a:ext cx="563375" cy="9313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465362" y="1172707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37" idx="2"/>
              <a:endCxn id="35" idx="0"/>
            </p:cNvCxnSpPr>
            <p:nvPr/>
          </p:nvCxnSpPr>
          <p:spPr>
            <a:xfrm flipH="1">
              <a:off x="7688354" y="1345529"/>
              <a:ext cx="7438" cy="23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5" idx="2"/>
              <a:endCxn id="33" idx="0"/>
            </p:cNvCxnSpPr>
            <p:nvPr/>
          </p:nvCxnSpPr>
          <p:spPr>
            <a:xfrm>
              <a:off x="7688354" y="1921604"/>
              <a:ext cx="7438" cy="2688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465362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5177" y="234283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2477" y="1575959"/>
              <a:ext cx="153620" cy="1728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4" idx="1"/>
              <a:endCxn id="25" idx="3"/>
            </p:cNvCxnSpPr>
            <p:nvPr/>
          </p:nvCxnSpPr>
          <p:spPr>
            <a:xfrm flipH="1">
              <a:off x="6978797" y="2429250"/>
              <a:ext cx="4865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532125" y="971080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App2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82911" y="1734379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App1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95057" y="157534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App3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95057" y="999884"/>
              <a:ext cx="729695" cy="37444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App4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05237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65362" y="219043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05237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57924" y="1575959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5237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5362" y="999884"/>
              <a:ext cx="460860" cy="34564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1" idx="1"/>
              <a:endCxn id="37" idx="3"/>
            </p:cNvCxnSpPr>
            <p:nvPr/>
          </p:nvCxnSpPr>
          <p:spPr>
            <a:xfrm flipH="1" flipV="1">
              <a:off x="7926222" y="1172707"/>
              <a:ext cx="268835" cy="14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1"/>
              <a:endCxn id="35" idx="3"/>
            </p:cNvCxnSpPr>
            <p:nvPr/>
          </p:nvCxnSpPr>
          <p:spPr>
            <a:xfrm flipH="1" flipV="1">
              <a:off x="7918784" y="1748782"/>
              <a:ext cx="276273" cy="13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2"/>
              <a:endCxn id="34" idx="1"/>
            </p:cNvCxnSpPr>
            <p:nvPr/>
          </p:nvCxnSpPr>
          <p:spPr>
            <a:xfrm>
              <a:off x="5896973" y="1345529"/>
              <a:ext cx="608264" cy="4032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9" idx="2"/>
              <a:endCxn id="32" idx="1"/>
            </p:cNvCxnSpPr>
            <p:nvPr/>
          </p:nvCxnSpPr>
          <p:spPr>
            <a:xfrm>
              <a:off x="5947759" y="2108828"/>
              <a:ext cx="557478" cy="25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3818" y="2660900"/>
            <a:ext cx="4327752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Release Set 1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A1, B1, C1, D1, E1, F1</a:t>
            </a:r>
          </a:p>
          <a:p>
            <a:pPr marL="0" indent="0">
              <a:spcBef>
                <a:spcPts val="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Release Set 2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: =&gt; All release against A1!</a:t>
            </a:r>
            <a:endParaRPr lang="en-US" sz="16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A2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D2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C1(B1(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F2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 E1(C1(B1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D1(B1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C1(B1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latin typeface="Calibri" panose="020F0502020204030204" pitchFamily="34" charset="0"/>
              </a:rPr>
              <a:t>A1</a:t>
            </a:r>
            <a:endParaRPr lang="en-US" sz="14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8657"/>
              </a:buClr>
              <a:buNone/>
              <a:defRPr/>
            </a:pPr>
            <a:r>
              <a:rPr lang="en-US" sz="1600" b="1" dirty="0">
                <a:solidFill>
                  <a:srgbClr val="FF7F00"/>
                </a:solidFill>
                <a:latin typeface="Calibri" panose="020F0502020204030204" pitchFamily="34" charset="0"/>
              </a:rPr>
              <a:t>Release Set </a:t>
            </a:r>
            <a:r>
              <a:rPr lang="en-US" sz="16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3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=&gt; </a:t>
            </a:r>
            <a:r>
              <a:rPr lang="en-US" sz="1600" dirty="0" smtClean="0">
                <a:solidFill>
                  <a:srgbClr val="FF7F00"/>
                </a:solidFill>
                <a:latin typeface="Calibri" panose="020F0502020204030204" pitchFamily="34" charset="0"/>
              </a:rPr>
              <a:t>Can’t all use A2!</a:t>
            </a:r>
            <a:endParaRPr lang="en-US" sz="1600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A3</a:t>
            </a:r>
            <a:endParaRPr lang="en-US" sz="14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B3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b="1" dirty="0" smtClean="0">
                <a:latin typeface="Calibri" panose="020F0502020204030204" pitchFamily="34" charset="0"/>
              </a:rPr>
              <a:t>A2</a:t>
            </a:r>
            <a:endParaRPr lang="en-US" sz="1400" b="1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C3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B2(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A1</a:t>
            </a:r>
            <a:endParaRPr lang="en-US" sz="14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D3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B2(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</a:t>
            </a:r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E3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C2(B1(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A1</a:t>
            </a:r>
            <a:endParaRPr lang="en-US" sz="14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F3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E2(C1(B1(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D2(B1(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C2(B1(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B2</a:t>
            </a:r>
            <a:r>
              <a:rPr lang="en-US" sz="1400" b="1" dirty="0" smtClean="0">
                <a:latin typeface="Calibri" panose="020F0502020204030204" pitchFamily="34" charset="0"/>
              </a:rPr>
              <a:t>,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A1</a:t>
            </a:r>
            <a:endParaRPr lang="en-US" sz="1400" dirty="0">
              <a:solidFill>
                <a:srgbClr val="FF7F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3817" y="817460"/>
            <a:ext cx="6324813" cy="18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8657"/>
              </a:buClr>
              <a:buNone/>
              <a:defRPr/>
            </a:pPr>
            <a:r>
              <a:rPr lang="en-US" sz="1800" b="1" dirty="0" smtClean="0">
                <a:solidFill>
                  <a:srgbClr val="000099"/>
                </a:solidFill>
                <a:latin typeface="Calibri" panose="020F0502020204030204" pitchFamily="34" charset="0"/>
              </a:rPr>
              <a:t>Assumptions: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Start out all compatible packages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version 1.0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</a:t>
            </a: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ew releases on same cadence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(e.g. every quarter/year, etc.)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U</a:t>
            </a: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pgrade to most current allowed version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of upstream packages</a:t>
            </a:r>
            <a:endParaRPr lang="en-US" sz="16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No coordination/staging 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between package developers or releases</a:t>
            </a:r>
          </a:p>
          <a:p>
            <a:pPr>
              <a:spcBef>
                <a:spcPts val="30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Package ‘A’ breaks backward compatibility with each release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all other packages maintain backward compatibility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341570" y="2485054"/>
            <a:ext cx="4327752" cy="305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8657"/>
              </a:buClr>
              <a:buNone/>
              <a:defRPr/>
            </a:pPr>
            <a:r>
              <a:rPr lang="en-US" sz="16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Release </a:t>
            </a:r>
            <a:r>
              <a:rPr lang="en-US" sz="1600" b="1" dirty="0">
                <a:solidFill>
                  <a:srgbClr val="FF7F00"/>
                </a:solidFill>
                <a:latin typeface="Calibri" panose="020F0502020204030204" pitchFamily="34" charset="0"/>
              </a:rPr>
              <a:t>Set </a:t>
            </a:r>
            <a:r>
              <a:rPr lang="en-US" sz="16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4</a:t>
            </a:r>
            <a:r>
              <a:rPr lang="en-US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=&gt; </a:t>
            </a:r>
            <a:r>
              <a:rPr lang="en-US" sz="1600" dirty="0" smtClean="0">
                <a:solidFill>
                  <a:srgbClr val="FF7F00"/>
                </a:solidFill>
                <a:latin typeface="Calibri" panose="020F0502020204030204" pitchFamily="34" charset="0"/>
              </a:rPr>
              <a:t>Most stuck with A1 or A2!</a:t>
            </a:r>
            <a:endParaRPr lang="en-US" sz="1600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A4</a:t>
            </a:r>
            <a:endParaRPr lang="en-US" sz="14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B4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400" b="1" dirty="0" smtClean="0">
                <a:latin typeface="Calibri" panose="020F0502020204030204" pitchFamily="34" charset="0"/>
              </a:rPr>
              <a:t>A3</a:t>
            </a:r>
            <a:endParaRPr lang="en-US" sz="1400" b="1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C4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B3(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A3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A2</a:t>
            </a:r>
            <a:endParaRPr lang="en-US" sz="14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D4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B3(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A2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</a:t>
            </a:r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E4: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C3(B2(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A3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A1</a:t>
            </a:r>
            <a:endParaRPr lang="en-US" sz="14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F4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E3(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C2(B1(</a:t>
            </a: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D3(B2(</a:t>
            </a:r>
            <a:r>
              <a:rPr lang="en-US" sz="1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)),  C3(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B2(</a:t>
            </a:r>
            <a:r>
              <a:rPr lang="en-US" sz="1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latin typeface="Calibri" panose="020F0502020204030204" pitchFamily="34" charset="0"/>
              </a:rPr>
              <a:t>A1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A3</a:t>
            </a:r>
            <a:r>
              <a:rPr lang="en-US" sz="1400" b="1" dirty="0" smtClean="0">
                <a:latin typeface="Calibri" panose="020F0502020204030204" pitchFamily="34" charset="0"/>
              </a:rPr>
              <a:t> =&gt;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B2</a:t>
            </a:r>
            <a:r>
              <a:rPr lang="en-US" sz="1400" b="1" dirty="0" smtClean="0">
                <a:latin typeface="Calibri" panose="020F0502020204030204" pitchFamily="34" charset="0"/>
              </a:rPr>
              <a:t>,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A1</a:t>
            </a:r>
          </a:p>
          <a:p>
            <a:pPr marL="0" indent="0">
              <a:spcBef>
                <a:spcPts val="0"/>
              </a:spcBef>
              <a:buClr>
                <a:srgbClr val="008657"/>
              </a:buClr>
              <a:buNone/>
              <a:defRPr/>
            </a:pPr>
            <a:r>
              <a:rPr lang="en-US" sz="1400" b="1" dirty="0">
                <a:solidFill>
                  <a:srgbClr val="FF7F00"/>
                </a:solidFill>
                <a:latin typeface="Calibri" panose="020F0502020204030204" pitchFamily="34" charset="0"/>
              </a:rPr>
              <a:t>Release Set </a:t>
            </a:r>
            <a:r>
              <a:rPr lang="en-US" sz="14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5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=&gt; </a:t>
            </a:r>
            <a:r>
              <a:rPr lang="en-US" sz="1400" dirty="0" smtClean="0">
                <a:solidFill>
                  <a:srgbClr val="FF7F00"/>
                </a:solidFill>
                <a:latin typeface="Calibri" panose="020F0502020204030204" pitchFamily="34" charset="0"/>
              </a:rPr>
              <a:t>Five versions of A in use!</a:t>
            </a:r>
            <a:endParaRPr lang="en-US" sz="1400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A5</a:t>
            </a:r>
            <a:endParaRPr lang="en-US" sz="1200" b="1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B5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</a:t>
            </a:r>
            <a:r>
              <a:rPr lang="en-US" sz="1200" b="1" dirty="0" smtClean="0">
                <a:latin typeface="Calibri" panose="020F0502020204030204" pitchFamily="34" charset="0"/>
              </a:rPr>
              <a:t>A4</a:t>
            </a:r>
            <a:endParaRPr lang="en-US" sz="1200" b="1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C5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B4(</a:t>
            </a: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A3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A4</a:t>
            </a:r>
            <a:r>
              <a:rPr lang="en-US" sz="1200" b="1" dirty="0" smtClean="0">
                <a:latin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</a:rPr>
              <a:t>=&gt; </a:t>
            </a:r>
            <a:r>
              <a:rPr lang="en-US" sz="12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A3</a:t>
            </a:r>
            <a:endParaRPr lang="en-US" sz="12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D5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B4(</a:t>
            </a: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A3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</a:t>
            </a:r>
            <a:endParaRPr lang="en-US" sz="12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E5: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C4(B3(</a:t>
            </a: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A2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</a:t>
            </a: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A2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A4</a:t>
            </a:r>
            <a:r>
              <a:rPr lang="en-US" sz="1200" b="1" dirty="0" smtClean="0">
                <a:latin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</a:rPr>
              <a:t>=&gt; </a:t>
            </a:r>
            <a:r>
              <a:rPr lang="en-US" sz="12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A2</a:t>
            </a:r>
            <a:endParaRPr lang="en-US" sz="1200" b="1" dirty="0">
              <a:solidFill>
                <a:srgbClr val="FF7F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F5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: E4(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C3(B2(</a:t>
            </a:r>
            <a:r>
              <a:rPr lang="en-US" sz="12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A1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 smtClean="0">
                <a:latin typeface="Calibri" panose="020F0502020204030204" pitchFamily="34" charset="0"/>
              </a:rPr>
              <a:t>A1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D4(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B3(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 C4(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B3(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A2</a:t>
            </a:r>
            <a:r>
              <a:rPr lang="en-US" sz="12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), </a:t>
            </a:r>
            <a:r>
              <a: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A4</a:t>
            </a:r>
            <a:r>
              <a:rPr lang="en-US" sz="1200" b="1" dirty="0" smtClean="0">
                <a:latin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</a:rPr>
              <a:t>=&gt; </a:t>
            </a:r>
            <a:r>
              <a:rPr lang="en-US" sz="1200" b="1" dirty="0" smtClean="0">
                <a:solidFill>
                  <a:srgbClr val="FF7F00"/>
                </a:solidFill>
                <a:latin typeface="Calibri" panose="020F0502020204030204" pitchFamily="34" charset="0"/>
              </a:rPr>
              <a:t>D3, C3, B2, A1</a:t>
            </a:r>
            <a:endParaRPr lang="en-US" sz="1200" dirty="0">
              <a:solidFill>
                <a:srgbClr val="FF7F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276773" y="5502870"/>
            <a:ext cx="4327752" cy="978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Developers for Package A have to support current and 4 prior releases!</a:t>
            </a:r>
          </a:p>
          <a:p>
            <a:pPr>
              <a:spcBef>
                <a:spcPts val="0"/>
              </a:spcBef>
              <a:buClr>
                <a:srgbClr val="008657"/>
              </a:buClr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Some downstream customers stuck with </a:t>
            </a:r>
            <a:r>
              <a:rPr lang="en-US" sz="1600" b="1" u="sng" dirty="0" smtClean="0">
                <a:solidFill>
                  <a:srgbClr val="C00000"/>
                </a:solidFill>
                <a:latin typeface="Calibri" panose="020F0502020204030204" pitchFamily="34" charset="0"/>
              </a:rPr>
              <a:t>very</a:t>
            </a: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old versions of some packages!</a:t>
            </a:r>
          </a:p>
        </p:txBody>
      </p:sp>
    </p:spTree>
    <p:extLst>
      <p:ext uri="{BB962C8B-B14F-4D97-AF65-F5344CB8AC3E}">
        <p14:creationId xmlns:p14="http://schemas.microsoft.com/office/powerpoint/2010/main" val="1407004398"/>
      </p:ext>
    </p:extLst>
  </p:cSld>
  <p:clrMapOvr>
    <a:masterClrMapping/>
  </p:clrMapOvr>
  <p:transition advTm="45384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29602</TotalTime>
  <Words>935</Words>
  <Application>Microsoft Office PowerPoint</Application>
  <PresentationFormat>On-screen Show (4:3)</PresentationFormat>
  <Paragraphs>110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A Roadmap for Sustainable Ecosystems of CSE Software</vt:lpstr>
      <vt:lpstr>Overview of CSE Software Ecosystem Challenges</vt:lpstr>
      <vt:lpstr>Roadmap for Sustainable CSE Software Ecosystems</vt:lpstr>
      <vt:lpstr>Example: Maintaining Compatibility and Deploying Packages Over Many Released 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3836</cp:revision>
  <dcterms:modified xsi:type="dcterms:W3CDTF">2015-10-15T01:13:21Z</dcterms:modified>
</cp:coreProperties>
</file>