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4"/>
  </p:sldMasterIdLst>
  <p:notesMasterIdLst>
    <p:notesMasterId r:id="rId26"/>
  </p:notesMasterIdLst>
  <p:sldIdLst>
    <p:sldId id="256" r:id="rId5"/>
    <p:sldId id="290" r:id="rId6"/>
    <p:sldId id="304" r:id="rId7"/>
    <p:sldId id="305" r:id="rId8"/>
    <p:sldId id="307" r:id="rId9"/>
    <p:sldId id="310" r:id="rId10"/>
    <p:sldId id="308" r:id="rId11"/>
    <p:sldId id="309" r:id="rId12"/>
    <p:sldId id="324" r:id="rId13"/>
    <p:sldId id="323" r:id="rId14"/>
    <p:sldId id="325" r:id="rId15"/>
    <p:sldId id="314" r:id="rId16"/>
    <p:sldId id="315" r:id="rId17"/>
    <p:sldId id="316" r:id="rId18"/>
    <p:sldId id="330" r:id="rId19"/>
    <p:sldId id="317" r:id="rId20"/>
    <p:sldId id="328" r:id="rId21"/>
    <p:sldId id="318" r:id="rId22"/>
    <p:sldId id="319" r:id="rId23"/>
    <p:sldId id="313" r:id="rId24"/>
    <p:sldId id="321"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44">
          <p15:clr>
            <a:srgbClr val="A4A3A4"/>
          </p15:clr>
        </p15:guide>
        <p15:guide id="2" orient="horz" pos="4176">
          <p15:clr>
            <a:srgbClr val="A4A3A4"/>
          </p15:clr>
        </p15:guide>
        <p15:guide id="3" pos="3120">
          <p15:clr>
            <a:srgbClr val="A4A3A4"/>
          </p15:clr>
        </p15:guide>
        <p15:guide id="4" pos="5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000000"/>
    <a:srgbClr val="E12F48"/>
    <a:srgbClr val="FF1111"/>
    <a:srgbClr val="FF7171"/>
    <a:srgbClr val="FFC1C1"/>
    <a:srgbClr val="FF9797"/>
    <a:srgbClr val="FF2D2D"/>
    <a:srgbClr val="CC0000"/>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96" d="100"/>
          <a:sy n="96" d="100"/>
        </p:scale>
        <p:origin x="1066" y="62"/>
      </p:cViewPr>
      <p:guideLst>
        <p:guide orient="horz" pos="144"/>
        <p:guide orient="horz" pos="4176"/>
        <p:guide pos="3120"/>
        <p:guide pos="5657"/>
      </p:guideLst>
    </p:cSldViewPr>
  </p:slideViewPr>
  <p:notesTextViewPr>
    <p:cViewPr>
      <p:scale>
        <a:sx n="100" d="100"/>
        <a:sy n="100" d="100"/>
      </p:scale>
      <p:origin x="0" y="0"/>
    </p:cViewPr>
  </p:notesTextViewPr>
  <p:sorterViewPr>
    <p:cViewPr varScale="1">
      <p:scale>
        <a:sx n="1" d="1"/>
        <a:sy n="1" d="1"/>
      </p:scale>
      <p:origin x="0" y="-2582"/>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E3B3787A-1625-4F2B-A5B9-CB148ED71ADE}" type="datetimeFigureOut">
              <a:rPr lang="en-US" smtClean="0"/>
              <a:t>9/18/2018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F7DABAA-646F-45D6-8455-26D354FCA024}" type="slidenum">
              <a:rPr lang="en-US" smtClean="0"/>
              <a:t>‹#›</a:t>
            </a:fld>
            <a:endParaRPr lang="en-US"/>
          </a:p>
        </p:txBody>
      </p:sp>
    </p:spTree>
    <p:extLst>
      <p:ext uri="{BB962C8B-B14F-4D97-AF65-F5344CB8AC3E}">
        <p14:creationId xmlns:p14="http://schemas.microsoft.com/office/powerpoint/2010/main" val="388920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bwMode="auto">
          <a:xfrm>
            <a:off x="5610225" y="0"/>
            <a:ext cx="26988" cy="6858000"/>
          </a:xfrm>
          <a:prstGeom prst="rect">
            <a:avLst/>
          </a:prstGeom>
          <a:solidFill>
            <a:schemeClr val="tx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34" charset="0"/>
              <a:cs typeface="Arial" pitchFamily="34" charset="0"/>
            </a:endParaRPr>
          </a:p>
        </p:txBody>
      </p:sp>
      <p:sp>
        <p:nvSpPr>
          <p:cNvPr id="2" name="Title 1"/>
          <p:cNvSpPr>
            <a:spLocks noGrp="1"/>
          </p:cNvSpPr>
          <p:nvPr>
            <p:ph type="ctrTitle"/>
          </p:nvPr>
        </p:nvSpPr>
        <p:spPr>
          <a:xfrm>
            <a:off x="117378" y="1085334"/>
            <a:ext cx="4454622" cy="877163"/>
          </a:xfrm>
        </p:spPr>
        <p:txBody>
          <a:bodyPr wrap="square">
            <a:spAutoFit/>
          </a:bodyPr>
          <a:lstStyle>
            <a:lvl1pPr algn="l">
              <a:defRPr/>
            </a:lvl1pPr>
          </a:lstStyle>
          <a:p>
            <a:r>
              <a:rPr lang="en-US" dirty="0"/>
              <a:t>Click to edit Master title style</a:t>
            </a:r>
          </a:p>
        </p:txBody>
      </p:sp>
      <p:sp>
        <p:nvSpPr>
          <p:cNvPr id="3" name="Subtitle 2"/>
          <p:cNvSpPr>
            <a:spLocks noGrp="1"/>
          </p:cNvSpPr>
          <p:nvPr>
            <p:ph type="subTitle" idx="1"/>
          </p:nvPr>
        </p:nvSpPr>
        <p:spPr>
          <a:xfrm>
            <a:off x="117378" y="2667000"/>
            <a:ext cx="4170536" cy="424732"/>
          </a:xfrm>
        </p:spPr>
        <p:txBody>
          <a:bodyPr wrap="square">
            <a:sp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descr="New_DOE_Logo_Color_042808.png"/>
          <p:cNvPicPr>
            <a:picLocks noChangeAspect="1"/>
          </p:cNvPicPr>
          <p:nvPr userDrawn="1"/>
        </p:nvPicPr>
        <p:blipFill>
          <a:blip r:embed="rId2"/>
          <a:srcRect/>
          <a:stretch>
            <a:fillRect/>
          </a:stretch>
        </p:blipFill>
        <p:spPr bwMode="auto">
          <a:xfrm>
            <a:off x="228600" y="6238875"/>
            <a:ext cx="1743075" cy="438150"/>
          </a:xfrm>
          <a:prstGeom prst="rect">
            <a:avLst/>
          </a:prstGeom>
          <a:noFill/>
          <a:ln w="9525">
            <a:noFill/>
            <a:miter lim="800000"/>
            <a:headEnd/>
            <a:tailEnd/>
          </a:ln>
        </p:spPr>
      </p:pic>
      <p:pic>
        <p:nvPicPr>
          <p:cNvPr id="7" name="Picture 6" descr="ORNL_managed by.png"/>
          <p:cNvPicPr>
            <a:picLocks noChangeAspect="1"/>
          </p:cNvPicPr>
          <p:nvPr userDrawn="1"/>
        </p:nvPicPr>
        <p:blipFill>
          <a:blip r:embed="rId3"/>
          <a:stretch>
            <a:fillRect/>
          </a:stretch>
        </p:blipFill>
        <p:spPr>
          <a:xfrm>
            <a:off x="5647038" y="6201688"/>
            <a:ext cx="3505200" cy="452426"/>
          </a:xfrm>
          <a:prstGeom prst="rect">
            <a:avLst/>
          </a:prstGeom>
        </p:spPr>
      </p:pic>
      <p:pic>
        <p:nvPicPr>
          <p:cNvPr id="11" name="Picture 10" descr="template graphic_090l.png"/>
          <p:cNvPicPr>
            <a:picLocks noChangeAspect="1"/>
          </p:cNvPicPr>
          <p:nvPr userDrawn="1"/>
        </p:nvPicPr>
        <p:blipFill>
          <a:blip r:embed="rId4"/>
          <a:stretch>
            <a:fillRect/>
          </a:stretch>
        </p:blipFill>
        <p:spPr>
          <a:xfrm>
            <a:off x="4734314" y="1233948"/>
            <a:ext cx="4292392" cy="42245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204" y="177114"/>
            <a:ext cx="8229600" cy="484748"/>
          </a:xfrm>
          <a:prstGeom prst="rect">
            <a:avLst/>
          </a:prstGeom>
        </p:spPr>
        <p:txBody>
          <a:bodyPr vert="horz" lIns="91440" tIns="45720" rIns="9144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11204" y="1344823"/>
            <a:ext cx="8229600" cy="2024144"/>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6"/>
          <p:cNvSpPr>
            <a:spLocks noChangeArrowheads="1"/>
          </p:cNvSpPr>
          <p:nvPr/>
        </p:nvSpPr>
        <p:spPr bwMode="auto">
          <a:xfrm flipH="1">
            <a:off x="228600" y="6402858"/>
            <a:ext cx="2819400" cy="304800"/>
          </a:xfrm>
          <a:prstGeom prst="rect">
            <a:avLst/>
          </a:prstGeom>
          <a:noFill/>
          <a:ln w="9525">
            <a:noFill/>
            <a:miter lim="800000"/>
            <a:headEnd/>
            <a:tailEnd/>
          </a:ln>
          <a:effectLst/>
        </p:spPr>
        <p:txBody>
          <a:bodyPr lIns="0" tIns="0" rIns="0" bIns="0"/>
          <a:lstStyle/>
          <a:p>
            <a:pPr algn="l" defTabSz="173038" eaLnBrk="1" hangingPunct="1">
              <a:lnSpc>
                <a:spcPct val="90000"/>
              </a:lnSpc>
              <a:tabLst>
                <a:tab pos="230188" algn="l"/>
              </a:tabLst>
              <a:defRPr/>
            </a:pPr>
            <a:fld id="{5090E27C-CA13-484A-97F4-0144A35C19E2}" type="slidenum">
              <a:rPr lang="en-US" sz="900" b="0" smtClean="0">
                <a:solidFill>
                  <a:schemeClr val="bg1">
                    <a:lumMod val="75000"/>
                  </a:schemeClr>
                </a:solidFill>
                <a:latin typeface="Times New Roman" pitchFamily="18" charset="0"/>
                <a:cs typeface="Times New Roman" pitchFamily="18" charset="0"/>
              </a:rPr>
              <a:pPr algn="l" defTabSz="173038" eaLnBrk="1" hangingPunct="1">
                <a:lnSpc>
                  <a:spcPct val="90000"/>
                </a:lnSpc>
                <a:tabLst>
                  <a:tab pos="230188" algn="l"/>
                </a:tabLst>
                <a:defRPr/>
              </a:pPr>
              <a:t>‹#›</a:t>
            </a:fld>
            <a:r>
              <a:rPr lang="en-US" sz="900" b="0" dirty="0">
                <a:solidFill>
                  <a:schemeClr val="bg1">
                    <a:lumMod val="75000"/>
                  </a:schemeClr>
                </a:solidFill>
                <a:latin typeface="Times New Roman" pitchFamily="18" charset="0"/>
                <a:cs typeface="Times New Roman" pitchFamily="18" charset="0"/>
              </a:rPr>
              <a:t>	Managed by UT-Battelle</a:t>
            </a:r>
            <a:br>
              <a:rPr lang="en-US" sz="900" b="0" dirty="0">
                <a:solidFill>
                  <a:schemeClr val="bg1">
                    <a:lumMod val="75000"/>
                  </a:schemeClr>
                </a:solidFill>
                <a:latin typeface="Times New Roman" pitchFamily="18" charset="0"/>
                <a:cs typeface="Times New Roman" pitchFamily="18" charset="0"/>
              </a:rPr>
            </a:br>
            <a:r>
              <a:rPr lang="en-US" sz="900" b="0" dirty="0">
                <a:solidFill>
                  <a:schemeClr val="bg1">
                    <a:lumMod val="75000"/>
                  </a:schemeClr>
                </a:solidFill>
                <a:latin typeface="Times New Roman" pitchFamily="18" charset="0"/>
                <a:cs typeface="Times New Roman" pitchFamily="18" charset="0"/>
              </a:rPr>
              <a:t>	for the U.S. Department of Energy</a:t>
            </a:r>
          </a:p>
        </p:txBody>
      </p:sp>
      <p:pic>
        <p:nvPicPr>
          <p:cNvPr id="6" name="Content Placeholder 10" descr="ORNL emboss_2.png"/>
          <p:cNvPicPr>
            <a:picLocks noChangeAspect="1"/>
          </p:cNvPicPr>
          <p:nvPr userDrawn="1"/>
        </p:nvPicPr>
        <p:blipFill>
          <a:blip r:embed="rId8"/>
          <a:srcRect/>
          <a:stretch>
            <a:fillRect/>
          </a:stretch>
        </p:blipFill>
        <p:spPr bwMode="auto">
          <a:xfrm>
            <a:off x="8077200" y="6216650"/>
            <a:ext cx="890588" cy="457200"/>
          </a:xfrm>
          <a:prstGeom prst="rect">
            <a:avLst/>
          </a:prstGeom>
          <a:noFill/>
          <a:ln w="9525">
            <a:noFill/>
            <a:miter lim="800000"/>
            <a:headEnd/>
            <a:tailEnd/>
          </a:ln>
        </p:spPr>
      </p:pic>
      <p:sp>
        <p:nvSpPr>
          <p:cNvPr id="7" name="Rectangle 256"/>
          <p:cNvSpPr txBox="1">
            <a:spLocks noChangeArrowheads="1"/>
          </p:cNvSpPr>
          <p:nvPr userDrawn="1"/>
        </p:nvSpPr>
        <p:spPr>
          <a:xfrm>
            <a:off x="3124200" y="6476464"/>
            <a:ext cx="2895600" cy="182562"/>
          </a:xfrm>
          <a:prstGeom prst="rect">
            <a:avLst/>
          </a:prstGeom>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chemeClr val="bg1">
                    <a:lumMod val="75000"/>
                  </a:schemeClr>
                </a:solidFill>
                <a:effectLst/>
                <a:uLnTx/>
                <a:uFillTx/>
                <a:latin typeface="Times New Roman" pitchFamily="18" charset="0"/>
                <a:ea typeface="+mn-ea"/>
                <a:cs typeface="Times New Roman" pitchFamily="18" charset="0"/>
              </a:rPr>
              <a:t>Git Workflows for CSE</a:t>
            </a: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9" r:id="rId3"/>
    <p:sldLayoutId id="2147483920" r:id="rId4"/>
    <p:sldLayoutId id="2147483921" r:id="rId5"/>
    <p:sldLayoutId id="2147483853" r:id="rId6"/>
  </p:sldLayoutIdLst>
  <p:hf hdr="0" ftr="0" dt="0"/>
  <p:txStyles>
    <p:titleStyle>
      <a:lvl1pPr algn="l" defTabSz="914400" rtl="0" eaLnBrk="1" latinLnBrk="0" hangingPunct="1">
        <a:lnSpc>
          <a:spcPct val="85000"/>
        </a:lnSpc>
        <a:spcBef>
          <a:spcPct val="0"/>
        </a:spcBef>
        <a:buNone/>
        <a:defRPr sz="3000" kern="1200">
          <a:solidFill>
            <a:srgbClr val="006C3A"/>
          </a:solidFill>
          <a:latin typeface="Arial Black" pitchFamily="34" charset="0"/>
          <a:ea typeface="+mj-ea"/>
          <a:cs typeface="+mj-cs"/>
        </a:defRPr>
      </a:lvl1pPr>
    </p:titleStyle>
    <p:body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ntinuous_integration" TargetMode="External"/><Relationship Id="rId2" Type="http://schemas.openxmlformats.org/officeDocument/2006/relationships/hyperlink" Target="https://ideas-productivity.org/wordpress/wp-content/uploads/2015/04/IDEAS-Testing-HowTo.pdf" TargetMode="External"/><Relationship Id="rId1" Type="http://schemas.openxmlformats.org/officeDocument/2006/relationships/slideLayout" Target="../slideLayouts/slideLayout2.xml"/><Relationship Id="rId5" Type="http://schemas.openxmlformats.org/officeDocument/2006/relationships/hyperlink" Target="http://martinfowler.com/articles/continuousIntegration.html" TargetMode="External"/><Relationship Id="rId4" Type="http://schemas.openxmlformats.org/officeDocument/2006/relationships/hyperlink" Target="http://en.wikipedia.org/wiki/Continuous_integ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ernel.org/pub/software/scm/git/docs/gitworkflows.html" TargetMode="External"/><Relationship Id="rId2" Type="http://schemas.openxmlformats.org/officeDocument/2006/relationships/hyperlink" Target="http://semver.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APV1OTtUmybCUoHuJ9FHlkA8PggYE1B0H3u6W1g7yqA/edit?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google.com/document/d/1C-RN2Hj-XdP2XEid-SsGBbXWdCj3fekhHW0-jDiTOlM/pu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ernel.org/pub/software/scm/git/docs/gitworkflows.html"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slideshare.net/ktateish/the-gitworkflows7-illustrat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ernel.org/pub/software/scm/git/docs/gitworkflow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5334000" cy="880369"/>
          </a:xfrm>
        </p:spPr>
        <p:txBody>
          <a:bodyPr/>
          <a:lstStyle/>
          <a:p>
            <a:r>
              <a:rPr lang="en-US" dirty="0"/>
              <a:t>Design Patterns for </a:t>
            </a:r>
            <a:r>
              <a:rPr lang="en-US" dirty="0" err="1"/>
              <a:t>Git</a:t>
            </a:r>
            <a:r>
              <a:rPr lang="en-US" dirty="0"/>
              <a:t> Workflows</a:t>
            </a:r>
          </a:p>
        </p:txBody>
      </p:sp>
      <p:sp>
        <p:nvSpPr>
          <p:cNvPr id="3" name="Subtitle 2"/>
          <p:cNvSpPr>
            <a:spLocks noGrp="1"/>
          </p:cNvSpPr>
          <p:nvPr>
            <p:ph type="subTitle" idx="1"/>
          </p:nvPr>
        </p:nvSpPr>
        <p:spPr>
          <a:xfrm>
            <a:off x="117378" y="1752600"/>
            <a:ext cx="4911822" cy="2463238"/>
          </a:xfrm>
        </p:spPr>
        <p:txBody>
          <a:bodyPr/>
          <a:lstStyle/>
          <a:p>
            <a:r>
              <a:rPr lang="en-US" dirty="0">
                <a:solidFill>
                  <a:srgbClr val="002060"/>
                </a:solidFill>
              </a:rPr>
              <a:t>Trilinos Spring Developers Meeting</a:t>
            </a:r>
          </a:p>
          <a:p>
            <a:r>
              <a:rPr lang="en-US" dirty="0">
                <a:solidFill>
                  <a:srgbClr val="002060"/>
                </a:solidFill>
              </a:rPr>
              <a:t>May 13, 2015</a:t>
            </a:r>
            <a:endParaRPr lang="en-US" sz="1200" dirty="0"/>
          </a:p>
          <a:p>
            <a:pPr>
              <a:spcBef>
                <a:spcPts val="1200"/>
              </a:spcBef>
            </a:pPr>
            <a:r>
              <a:rPr lang="en-US" dirty="0"/>
              <a:t>Roscoe A. Bartlett</a:t>
            </a:r>
          </a:p>
          <a:p>
            <a:pPr>
              <a:spcBef>
                <a:spcPts val="1200"/>
              </a:spcBef>
            </a:pPr>
            <a:r>
              <a:rPr lang="en-US" dirty="0"/>
              <a:t>Oak Ridge National Lab</a:t>
            </a:r>
          </a:p>
          <a:p>
            <a:pPr marL="342900" indent="-342900">
              <a:spcBef>
                <a:spcPts val="0"/>
              </a:spcBef>
              <a:buFont typeface="Arial" pitchFamily="34" charset="0"/>
              <a:buChar char="•"/>
            </a:pPr>
            <a:r>
              <a:rPr lang="en-US" sz="2000" dirty="0"/>
              <a:t>Computational Eng. &amp; Energy Sciences</a:t>
            </a:r>
          </a:p>
          <a:p>
            <a:pPr marL="342900" indent="-342900">
              <a:spcBef>
                <a:spcPts val="0"/>
              </a:spcBef>
              <a:buFont typeface="Arial" pitchFamily="34" charset="0"/>
              <a:buChar char="•"/>
            </a:pPr>
            <a:r>
              <a:rPr lang="en-US" sz="2000" dirty="0"/>
              <a:t>Computer Science and Mathematics </a:t>
            </a:r>
            <a:r>
              <a:rPr lang="en-US" sz="2000" dirty="0" err="1"/>
              <a:t>Div</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advTm="93">
        <p:dissolve/>
      </p:transition>
    </mc:Choice>
    <mc:Fallback xmlns="">
      <p:transition spd="slow" advTm="93">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Issues to Consider to Select Git Workflow</a:t>
            </a:r>
          </a:p>
        </p:txBody>
      </p:sp>
      <p:sp>
        <p:nvSpPr>
          <p:cNvPr id="5" name="Rectangle 1030"/>
          <p:cNvSpPr txBox="1">
            <a:spLocks noChangeArrowheads="1"/>
          </p:cNvSpPr>
          <p:nvPr/>
        </p:nvSpPr>
        <p:spPr>
          <a:xfrm>
            <a:off x="228600" y="725488"/>
            <a:ext cx="8721725" cy="4555093"/>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1200"/>
              </a:spcBef>
              <a:spcAft>
                <a:spcPts val="0"/>
              </a:spcAft>
              <a:defRPr/>
            </a:pPr>
            <a:r>
              <a:rPr lang="en-US" sz="2000" b="0" dirty="0"/>
              <a:t>Number of developers</a:t>
            </a:r>
          </a:p>
          <a:p>
            <a:pPr fontAlgn="auto">
              <a:lnSpc>
                <a:spcPct val="100000"/>
              </a:lnSpc>
              <a:spcBef>
                <a:spcPts val="1200"/>
              </a:spcBef>
              <a:spcAft>
                <a:spcPts val="0"/>
              </a:spcAft>
              <a:defRPr/>
            </a:pPr>
            <a:r>
              <a:rPr lang="en-US" sz="2000" b="0" dirty="0"/>
              <a:t>Distribution of general software knowledge and skills of the developers</a:t>
            </a:r>
          </a:p>
          <a:p>
            <a:pPr fontAlgn="auto">
              <a:lnSpc>
                <a:spcPct val="100000"/>
              </a:lnSpc>
              <a:spcBef>
                <a:spcPts val="1200"/>
              </a:spcBef>
              <a:spcAft>
                <a:spcPts val="0"/>
              </a:spcAft>
              <a:defRPr/>
            </a:pPr>
            <a:r>
              <a:rPr lang="en-US" sz="2000" b="0" dirty="0"/>
              <a:t>Distribution of </a:t>
            </a:r>
            <a:r>
              <a:rPr lang="en-US" sz="2000" b="0" dirty="0" err="1"/>
              <a:t>git</a:t>
            </a:r>
            <a:r>
              <a:rPr lang="en-US" sz="2000" b="0" dirty="0"/>
              <a:t>-specific knowledge and skills of the developers</a:t>
            </a:r>
          </a:p>
          <a:p>
            <a:pPr fontAlgn="auto">
              <a:lnSpc>
                <a:spcPct val="100000"/>
              </a:lnSpc>
              <a:spcBef>
                <a:spcPts val="1200"/>
              </a:spcBef>
              <a:spcAft>
                <a:spcPts val="0"/>
              </a:spcAft>
              <a:defRPr/>
            </a:pPr>
            <a:r>
              <a:rPr lang="en-US" sz="2000" b="0" dirty="0"/>
              <a:t>Amount of (or lack of) communication and coordination between the developers</a:t>
            </a:r>
          </a:p>
          <a:p>
            <a:pPr fontAlgn="auto">
              <a:lnSpc>
                <a:spcPct val="100000"/>
              </a:lnSpc>
              <a:spcBef>
                <a:spcPts val="1200"/>
              </a:spcBef>
              <a:spcAft>
                <a:spcPts val="0"/>
              </a:spcAft>
              <a:defRPr/>
            </a:pPr>
            <a:r>
              <a:rPr lang="en-US" sz="2000" b="0" dirty="0"/>
              <a:t>Nature of the customers and need for releases of the software</a:t>
            </a:r>
          </a:p>
          <a:p>
            <a:pPr fontAlgn="auto">
              <a:lnSpc>
                <a:spcPct val="100000"/>
              </a:lnSpc>
              <a:spcBef>
                <a:spcPts val="1200"/>
              </a:spcBef>
              <a:spcAft>
                <a:spcPts val="0"/>
              </a:spcAft>
              <a:defRPr/>
            </a:pPr>
            <a:r>
              <a:rPr lang="en-US" sz="2000" b="0" dirty="0"/>
              <a:t>Sensitivity of the software (e.g. security vulnerabilities?)</a:t>
            </a:r>
          </a:p>
          <a:p>
            <a:pPr fontAlgn="auto">
              <a:lnSpc>
                <a:spcPct val="100000"/>
              </a:lnSpc>
              <a:spcBef>
                <a:spcPts val="1200"/>
              </a:spcBef>
              <a:spcAft>
                <a:spcPts val="0"/>
              </a:spcAft>
              <a:defRPr/>
            </a:pPr>
            <a:r>
              <a:rPr lang="en-US" sz="2000" b="0" dirty="0"/>
              <a:t>Rate of development and change in the software</a:t>
            </a:r>
          </a:p>
          <a:p>
            <a:pPr fontAlgn="auto">
              <a:lnSpc>
                <a:spcPct val="100000"/>
              </a:lnSpc>
              <a:spcBef>
                <a:spcPts val="1200"/>
              </a:spcBef>
              <a:spcAft>
                <a:spcPts val="0"/>
              </a:spcAft>
              <a:defRPr/>
            </a:pPr>
            <a:r>
              <a:rPr lang="en-US" sz="2000" b="0" dirty="0"/>
              <a:t>Importance (and urgency) of performing code reviews</a:t>
            </a:r>
          </a:p>
          <a:p>
            <a:pPr fontAlgn="auto">
              <a:lnSpc>
                <a:spcPct val="100000"/>
              </a:lnSpc>
              <a:spcBef>
                <a:spcPts val="1200"/>
              </a:spcBef>
              <a:spcAft>
                <a:spcPts val="0"/>
              </a:spcAft>
              <a:defRPr/>
            </a:pPr>
            <a:r>
              <a:rPr lang="en-US" sz="2000" b="0" dirty="0"/>
              <a:t>Portability requirements and portability challenges of the software</a:t>
            </a:r>
          </a:p>
          <a:p>
            <a:pPr fontAlgn="auto">
              <a:lnSpc>
                <a:spcPct val="100000"/>
              </a:lnSpc>
              <a:spcBef>
                <a:spcPts val="1200"/>
              </a:spcBef>
              <a:spcAft>
                <a:spcPts val="0"/>
              </a:spcAft>
              <a:defRPr/>
            </a:pPr>
            <a:r>
              <a:rPr lang="en-US" sz="2000" b="0" dirty="0"/>
              <a:t>Heterogeneity of the development and testing environments</a:t>
            </a:r>
          </a:p>
        </p:txBody>
      </p:sp>
    </p:spTree>
    <p:extLst>
      <p:ext uri="{BB962C8B-B14F-4D97-AF65-F5344CB8AC3E}">
        <p14:creationId xmlns:p14="http://schemas.microsoft.com/office/powerpoint/2010/main" val="208464140"/>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58587"/>
          </a:xfrm>
        </p:spPr>
        <p:txBody>
          <a:bodyPr/>
          <a:lstStyle/>
          <a:p>
            <a:r>
              <a:rPr lang="en-US" sz="2800" dirty="0"/>
              <a:t>Testing Issues/Support for Git Workflows</a:t>
            </a:r>
          </a:p>
        </p:txBody>
      </p:sp>
      <p:sp>
        <p:nvSpPr>
          <p:cNvPr id="5" name="Rectangle 1030"/>
          <p:cNvSpPr txBox="1">
            <a:spLocks noChangeArrowheads="1"/>
          </p:cNvSpPr>
          <p:nvPr/>
        </p:nvSpPr>
        <p:spPr>
          <a:xfrm>
            <a:off x="228600" y="965044"/>
            <a:ext cx="8721725" cy="3693319"/>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600"/>
              </a:spcBef>
              <a:spcAft>
                <a:spcPts val="0"/>
              </a:spcAft>
              <a:buNone/>
              <a:defRPr/>
            </a:pPr>
            <a:r>
              <a:rPr lang="en-US" sz="2000" dirty="0"/>
              <a:t>Test Suites:</a:t>
            </a:r>
          </a:p>
          <a:p>
            <a:pPr fontAlgn="auto">
              <a:lnSpc>
                <a:spcPct val="100000"/>
              </a:lnSpc>
              <a:spcBef>
                <a:spcPts val="600"/>
              </a:spcBef>
              <a:spcAft>
                <a:spcPts val="0"/>
              </a:spcAft>
              <a:defRPr/>
            </a:pPr>
            <a:r>
              <a:rPr lang="en-US" sz="1600" dirty="0"/>
              <a:t>CI Build</a:t>
            </a:r>
            <a:r>
              <a:rPr lang="en-US" sz="1600" b="0" dirty="0"/>
              <a:t>:  This is a </a:t>
            </a:r>
            <a:r>
              <a:rPr lang="en-US" sz="1600" dirty="0"/>
              <a:t>Continuous Integration</a:t>
            </a:r>
            <a:r>
              <a:rPr lang="en-US" sz="1600" b="0" dirty="0"/>
              <a:t> (CI) [2, 3] build of the code on a single platform and single configuration and the running of a (relatively) fast test suite.  The CI Build should be constructed so that it protects the major features of the code that are needed by the other developers to continue their development work.   The CI Build would be performed before any branch is updated that impacts other developers.  This is the </a:t>
            </a:r>
            <a:r>
              <a:rPr lang="en-US" sz="1600" dirty="0"/>
              <a:t>pre-push regression test suite</a:t>
            </a:r>
            <a:r>
              <a:rPr lang="en-US" sz="1600" b="0" dirty="0"/>
              <a:t> described in [1].</a:t>
            </a:r>
          </a:p>
          <a:p>
            <a:pPr fontAlgn="auto">
              <a:lnSpc>
                <a:spcPct val="100000"/>
              </a:lnSpc>
              <a:spcBef>
                <a:spcPts val="600"/>
              </a:spcBef>
              <a:spcAft>
                <a:spcPts val="0"/>
              </a:spcAft>
              <a:defRPr/>
            </a:pPr>
            <a:r>
              <a:rPr lang="en-US" sz="1600" dirty="0"/>
              <a:t>Nightly Builds</a:t>
            </a:r>
            <a:r>
              <a:rPr lang="en-US" sz="1600" b="0" dirty="0"/>
              <a:t>:  This is a collection of builds on different platforms with different compilers and running a more comprehensive (i.e. expensive) test suite. This is the </a:t>
            </a:r>
            <a:r>
              <a:rPr lang="en-US" sz="1600" dirty="0"/>
              <a:t>nightly regression test suite described</a:t>
            </a:r>
            <a:r>
              <a:rPr lang="en-US" sz="1600" b="0" dirty="0"/>
              <a:t> in [1].</a:t>
            </a:r>
          </a:p>
          <a:p>
            <a:pPr marL="0" indent="0" fontAlgn="auto">
              <a:lnSpc>
                <a:spcPct val="100000"/>
              </a:lnSpc>
              <a:spcBef>
                <a:spcPts val="600"/>
              </a:spcBef>
              <a:spcAft>
                <a:spcPts val="0"/>
              </a:spcAft>
              <a:buNone/>
              <a:defRPr/>
            </a:pPr>
            <a:endParaRPr lang="en-US" sz="2000" b="0" dirty="0"/>
          </a:p>
          <a:p>
            <a:pPr marL="0" indent="0" fontAlgn="auto">
              <a:lnSpc>
                <a:spcPct val="100000"/>
              </a:lnSpc>
              <a:spcBef>
                <a:spcPts val="600"/>
              </a:spcBef>
              <a:spcAft>
                <a:spcPts val="0"/>
              </a:spcAft>
              <a:buNone/>
              <a:defRPr/>
            </a:pPr>
            <a:r>
              <a:rPr lang="en-US" sz="2000" dirty="0"/>
              <a:t>Testing assumptions:</a:t>
            </a:r>
          </a:p>
          <a:p>
            <a:pPr fontAlgn="auto">
              <a:lnSpc>
                <a:spcPct val="100000"/>
              </a:lnSpc>
              <a:spcBef>
                <a:spcPts val="600"/>
              </a:spcBef>
              <a:spcAft>
                <a:spcPts val="0"/>
              </a:spcAft>
              <a:defRPr/>
            </a:pPr>
            <a:r>
              <a:rPr lang="en-US" sz="1600" dirty="0"/>
              <a:t>Additive test assumption of branches:</a:t>
            </a:r>
            <a:r>
              <a:rPr lang="en-US" sz="1600" b="0" dirty="0"/>
              <a:t>  If ‘m + a’ PASSES and ‘m + b’ PASSES, then ‘m + a + b’ also PASSES</a:t>
            </a:r>
          </a:p>
          <a:p>
            <a:pPr fontAlgn="auto">
              <a:lnSpc>
                <a:spcPct val="100000"/>
              </a:lnSpc>
              <a:spcBef>
                <a:spcPts val="600"/>
              </a:spcBef>
              <a:spcAft>
                <a:spcPts val="0"/>
              </a:spcAft>
              <a:defRPr/>
            </a:pPr>
            <a:r>
              <a:rPr lang="en-US" sz="1600" dirty="0"/>
              <a:t>Subtractive test assumption of branches:</a:t>
            </a:r>
            <a:r>
              <a:rPr lang="en-US" sz="1600" b="0" dirty="0"/>
              <a:t> If ‘m + a + b’ PASSES then ‘m + a’ or ‘m + b’ also PASSES.</a:t>
            </a:r>
          </a:p>
        </p:txBody>
      </p:sp>
      <p:sp>
        <p:nvSpPr>
          <p:cNvPr id="3" name="Rectangle 2"/>
          <p:cNvSpPr/>
          <p:nvPr/>
        </p:nvSpPr>
        <p:spPr>
          <a:xfrm>
            <a:off x="270640" y="5033041"/>
            <a:ext cx="8641279" cy="738664"/>
          </a:xfrm>
          <a:prstGeom prst="rect">
            <a:avLst/>
          </a:prstGeom>
        </p:spPr>
        <p:txBody>
          <a:bodyPr wrap="square">
            <a:spAutoFit/>
          </a:bodyPr>
          <a:lstStyle/>
          <a:p>
            <a:r>
              <a:rPr lang="en-US" sz="1400" dirty="0">
                <a:latin typeface="Arial Narrow" panose="020B0606020202030204" pitchFamily="34" charset="0"/>
              </a:rPr>
              <a:t>[1] </a:t>
            </a:r>
            <a:r>
              <a:rPr lang="en-US" sz="1400" u="sng" dirty="0">
                <a:latin typeface="Arial Narrow" panose="020B0606020202030204" pitchFamily="34" charset="0"/>
                <a:hlinkClick r:id="rId2"/>
              </a:rPr>
              <a:t>“How to Add and Improve Testing in Your CSE Software Project”</a:t>
            </a:r>
            <a:r>
              <a:rPr lang="en-US" sz="1400" dirty="0">
                <a:latin typeface="Arial Narrow" panose="020B0606020202030204" pitchFamily="34" charset="0"/>
              </a:rPr>
              <a:t>, IDEAS Project, 2015.</a:t>
            </a:r>
          </a:p>
          <a:p>
            <a:r>
              <a:rPr lang="en-US" sz="1400" dirty="0">
                <a:latin typeface="Arial Narrow" panose="020B0606020202030204" pitchFamily="34" charset="0"/>
              </a:rPr>
              <a:t>[2] </a:t>
            </a:r>
            <a:r>
              <a:rPr lang="en-US" sz="1400" u="sng" dirty="0">
                <a:latin typeface="Arial Narrow" panose="020B0606020202030204" pitchFamily="34" charset="0"/>
                <a:hlinkClick r:id="rId3"/>
              </a:rPr>
              <a:t>“Continuous Integration”</a:t>
            </a:r>
            <a:r>
              <a:rPr lang="en-US" sz="1400" dirty="0">
                <a:latin typeface="Arial Narrow" panose="020B0606020202030204" pitchFamily="34" charset="0"/>
              </a:rPr>
              <a:t>, Wikipedia, </a:t>
            </a:r>
            <a:r>
              <a:rPr lang="en-US" sz="1400" u="sng" dirty="0">
                <a:latin typeface="Arial Narrow" panose="020B0606020202030204" pitchFamily="34" charset="0"/>
                <a:hlinkClick r:id="rId4"/>
              </a:rPr>
              <a:t>http://en.wikipedia.org/wiki/Continuous_integration</a:t>
            </a:r>
            <a:endParaRPr lang="en-US" sz="1400" dirty="0">
              <a:latin typeface="Arial Narrow" panose="020B0606020202030204" pitchFamily="34" charset="0"/>
            </a:endParaRPr>
          </a:p>
          <a:p>
            <a:r>
              <a:rPr lang="en-US" sz="1400" dirty="0">
                <a:latin typeface="Arial Narrow" panose="020B0606020202030204" pitchFamily="34" charset="0"/>
              </a:rPr>
              <a:t>[3] Fowler, Martin.  </a:t>
            </a:r>
            <a:r>
              <a:rPr lang="en-US" sz="1400" u="sng" dirty="0">
                <a:latin typeface="Arial Narrow" panose="020B0606020202030204" pitchFamily="34" charset="0"/>
                <a:hlinkClick r:id="rId5"/>
              </a:rPr>
              <a:t>“Continuous Integration”</a:t>
            </a:r>
            <a:r>
              <a:rPr lang="en-US" sz="1400" dirty="0">
                <a:latin typeface="Arial Narrow" panose="020B0606020202030204" pitchFamily="34" charset="0"/>
              </a:rPr>
              <a:t>, </a:t>
            </a:r>
            <a:r>
              <a:rPr lang="en-US" sz="1400" u="sng" dirty="0">
                <a:latin typeface="Arial Narrow" panose="020B0606020202030204" pitchFamily="34" charset="0"/>
                <a:hlinkClick r:id="rId5"/>
              </a:rPr>
              <a:t>http://martinfowler.com/articles/continuousIntegration.html</a:t>
            </a:r>
            <a:r>
              <a:rPr lang="en-US" sz="1400" dirty="0">
                <a:latin typeface="Arial Narrow" panose="020B0606020202030204" pitchFamily="34" charset="0"/>
              </a:rPr>
              <a:t> </a:t>
            </a:r>
          </a:p>
        </p:txBody>
      </p:sp>
    </p:spTree>
    <p:extLst>
      <p:ext uri="{BB962C8B-B14F-4D97-AF65-F5344CB8AC3E}">
        <p14:creationId xmlns:p14="http://schemas.microsoft.com/office/powerpoint/2010/main" val="849360960"/>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Begin: Simple Centralized CI Workflow</a:t>
            </a:r>
          </a:p>
        </p:txBody>
      </p:sp>
      <p:sp>
        <p:nvSpPr>
          <p:cNvPr id="3" name="Oval 2"/>
          <p:cNvSpPr/>
          <p:nvPr/>
        </p:nvSpPr>
        <p:spPr>
          <a:xfrm>
            <a:off x="12954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A1</a:t>
            </a:r>
          </a:p>
        </p:txBody>
      </p:sp>
      <p:sp>
        <p:nvSpPr>
          <p:cNvPr id="11" name="Oval 10"/>
          <p:cNvSpPr/>
          <p:nvPr/>
        </p:nvSpPr>
        <p:spPr>
          <a:xfrm>
            <a:off x="23622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B1</a:t>
            </a:r>
          </a:p>
        </p:txBody>
      </p:sp>
      <p:sp>
        <p:nvSpPr>
          <p:cNvPr id="12" name="Oval 11"/>
          <p:cNvSpPr/>
          <p:nvPr/>
        </p:nvSpPr>
        <p:spPr>
          <a:xfrm>
            <a:off x="34290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A2</a:t>
            </a:r>
          </a:p>
        </p:txBody>
      </p:sp>
      <p:sp>
        <p:nvSpPr>
          <p:cNvPr id="13" name="Oval 12"/>
          <p:cNvSpPr/>
          <p:nvPr/>
        </p:nvSpPr>
        <p:spPr>
          <a:xfrm>
            <a:off x="44958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A3</a:t>
            </a:r>
          </a:p>
        </p:txBody>
      </p:sp>
      <p:sp>
        <p:nvSpPr>
          <p:cNvPr id="14" name="Oval 13"/>
          <p:cNvSpPr/>
          <p:nvPr/>
        </p:nvSpPr>
        <p:spPr>
          <a:xfrm>
            <a:off x="55626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B2</a:t>
            </a:r>
          </a:p>
        </p:txBody>
      </p:sp>
      <p:sp>
        <p:nvSpPr>
          <p:cNvPr id="15" name="Oval 14"/>
          <p:cNvSpPr/>
          <p:nvPr/>
        </p:nvSpPr>
        <p:spPr>
          <a:xfrm>
            <a:off x="6705600" y="98938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C</a:t>
            </a:r>
          </a:p>
        </p:txBody>
      </p:sp>
      <p:cxnSp>
        <p:nvCxnSpPr>
          <p:cNvPr id="17" name="Straight Arrow Connector 16"/>
          <p:cNvCxnSpPr>
            <a:stCxn id="3" idx="6"/>
            <a:endCxn id="11" idx="2"/>
          </p:cNvCxnSpPr>
          <p:nvPr/>
        </p:nvCxnSpPr>
        <p:spPr>
          <a:xfrm>
            <a:off x="16002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a:endCxn id="12" idx="2"/>
          </p:cNvCxnSpPr>
          <p:nvPr/>
        </p:nvCxnSpPr>
        <p:spPr>
          <a:xfrm>
            <a:off x="26670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6"/>
            <a:endCxn id="13" idx="2"/>
          </p:cNvCxnSpPr>
          <p:nvPr/>
        </p:nvCxnSpPr>
        <p:spPr>
          <a:xfrm>
            <a:off x="37338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6"/>
            <a:endCxn id="14" idx="2"/>
          </p:cNvCxnSpPr>
          <p:nvPr/>
        </p:nvCxnSpPr>
        <p:spPr>
          <a:xfrm>
            <a:off x="4800600" y="111638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2"/>
          </p:cNvCxnSpPr>
          <p:nvPr/>
        </p:nvCxnSpPr>
        <p:spPr>
          <a:xfrm>
            <a:off x="5867400" y="1116380"/>
            <a:ext cx="838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 idx="2"/>
          </p:cNvCxnSpPr>
          <p:nvPr/>
        </p:nvCxnSpPr>
        <p:spPr>
          <a:xfrm flipV="1">
            <a:off x="533400" y="1116380"/>
            <a:ext cx="762000" cy="37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6"/>
          </p:cNvCxnSpPr>
          <p:nvPr/>
        </p:nvCxnSpPr>
        <p:spPr>
          <a:xfrm>
            <a:off x="7010400" y="111638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1030"/>
          <p:cNvSpPr txBox="1">
            <a:spLocks noChangeArrowheads="1"/>
          </p:cNvSpPr>
          <p:nvPr/>
        </p:nvSpPr>
        <p:spPr>
          <a:xfrm>
            <a:off x="228600" y="2238445"/>
            <a:ext cx="8721725" cy="4124206"/>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b="0" dirty="0"/>
              <a:t>Features implemented in commits intermingled on ‘master’ branch</a:t>
            </a:r>
          </a:p>
          <a:p>
            <a:pPr lvl="1" fontAlgn="auto">
              <a:lnSpc>
                <a:spcPct val="100000"/>
              </a:lnSpc>
              <a:spcBef>
                <a:spcPts val="0"/>
              </a:spcBef>
              <a:spcAft>
                <a:spcPts val="0"/>
              </a:spcAft>
              <a:defRPr/>
            </a:pPr>
            <a:r>
              <a:rPr lang="en-US" sz="1600" b="0" dirty="0"/>
              <a:t>Feature “A”: Commits “A1”, “A2”, “A3”</a:t>
            </a:r>
          </a:p>
          <a:p>
            <a:pPr lvl="1" fontAlgn="auto">
              <a:lnSpc>
                <a:spcPct val="100000"/>
              </a:lnSpc>
              <a:spcBef>
                <a:spcPts val="0"/>
              </a:spcBef>
              <a:spcAft>
                <a:spcPts val="0"/>
              </a:spcAft>
              <a:defRPr/>
            </a:pPr>
            <a:r>
              <a:rPr lang="en-US" sz="1600" b="0" dirty="0"/>
              <a:t>Feature “B”: Commits “B1”, “B2”</a:t>
            </a:r>
          </a:p>
          <a:p>
            <a:pPr lvl="1" fontAlgn="auto">
              <a:lnSpc>
                <a:spcPct val="100000"/>
              </a:lnSpc>
              <a:spcBef>
                <a:spcPts val="0"/>
              </a:spcBef>
              <a:spcAft>
                <a:spcPts val="0"/>
              </a:spcAft>
              <a:defRPr/>
            </a:pPr>
            <a:r>
              <a:rPr lang="en-US" sz="1600" b="0" dirty="0"/>
              <a:t>Feature “C”: Commit “C”</a:t>
            </a:r>
            <a:endParaRPr lang="en-US" sz="1800" b="0" dirty="0"/>
          </a:p>
          <a:p>
            <a:pPr fontAlgn="auto">
              <a:lnSpc>
                <a:spcPct val="100000"/>
              </a:lnSpc>
              <a:spcBef>
                <a:spcPts val="0"/>
              </a:spcBef>
              <a:spcAft>
                <a:spcPts val="0"/>
              </a:spcAft>
              <a:defRPr/>
            </a:pPr>
            <a:r>
              <a:rPr lang="en-US" sz="1800" dirty="0"/>
              <a:t>Pros and Cons </a:t>
            </a:r>
            <a:r>
              <a:rPr lang="en-US" sz="1800" b="0" dirty="0"/>
              <a:t>(w.r.t. other more sophisticated workflows):</a:t>
            </a:r>
          </a:p>
          <a:p>
            <a:pPr lvl="1" fontAlgn="auto">
              <a:lnSpc>
                <a:spcPct val="100000"/>
              </a:lnSpc>
              <a:spcBef>
                <a:spcPts val="0"/>
              </a:spcBef>
              <a:spcAft>
                <a:spcPts val="0"/>
              </a:spcAft>
              <a:defRPr/>
            </a:pPr>
            <a:r>
              <a:rPr lang="en-US" sz="1600" dirty="0"/>
              <a:t>Pro</a:t>
            </a:r>
            <a:r>
              <a:rPr lang="en-US" sz="1600" b="0" dirty="0"/>
              <a:t>: Simplest workflow with fewest </a:t>
            </a:r>
            <a:r>
              <a:rPr lang="en-US" sz="1600" b="0" dirty="0" err="1"/>
              <a:t>git</a:t>
            </a:r>
            <a:r>
              <a:rPr lang="en-US" sz="1600" b="0" dirty="0"/>
              <a:t> commands, no distributed VC concepts (i.e. SVN-like)</a:t>
            </a:r>
          </a:p>
          <a:p>
            <a:pPr lvl="1" fontAlgn="auto">
              <a:lnSpc>
                <a:spcPct val="100000"/>
              </a:lnSpc>
              <a:spcBef>
                <a:spcPts val="0"/>
              </a:spcBef>
              <a:spcAft>
                <a:spcPts val="0"/>
              </a:spcAft>
              <a:defRPr/>
            </a:pPr>
            <a:r>
              <a:rPr lang="en-US" sz="1600" dirty="0"/>
              <a:t>Pro</a:t>
            </a:r>
            <a:r>
              <a:rPr lang="en-US" sz="1600" b="0" dirty="0"/>
              <a:t>: Requires least knowledge of </a:t>
            </a:r>
            <a:r>
              <a:rPr lang="en-US" sz="1600" b="0" dirty="0" err="1"/>
              <a:t>git</a:t>
            </a:r>
            <a:r>
              <a:rPr lang="en-US" sz="1600" b="0" dirty="0"/>
              <a:t> </a:t>
            </a:r>
          </a:p>
          <a:p>
            <a:pPr lvl="1" fontAlgn="auto">
              <a:lnSpc>
                <a:spcPct val="100000"/>
              </a:lnSpc>
              <a:spcBef>
                <a:spcPts val="0"/>
              </a:spcBef>
              <a:spcAft>
                <a:spcPts val="0"/>
              </a:spcAft>
              <a:defRPr/>
            </a:pPr>
            <a:r>
              <a:rPr lang="en-US" sz="1600" dirty="0"/>
              <a:t>Pro</a:t>
            </a:r>
            <a:r>
              <a:rPr lang="en-US" sz="1600" b="0" dirty="0"/>
              <a:t>: Minimizes merge conflicts (frequent pushes to and pulls from ‘master’)</a:t>
            </a:r>
          </a:p>
          <a:p>
            <a:pPr lvl="1" fontAlgn="auto">
              <a:lnSpc>
                <a:spcPct val="100000"/>
              </a:lnSpc>
              <a:spcBef>
                <a:spcPts val="0"/>
              </a:spcBef>
              <a:spcAft>
                <a:spcPts val="0"/>
              </a:spcAft>
              <a:defRPr/>
            </a:pPr>
            <a:r>
              <a:rPr lang="en-US" sz="1600" dirty="0"/>
              <a:t>Con</a:t>
            </a:r>
            <a:r>
              <a:rPr lang="en-US" sz="1600" b="0" dirty="0"/>
              <a:t>: Difficult to perform pre-merge code reviews</a:t>
            </a:r>
          </a:p>
          <a:p>
            <a:pPr lvl="1" fontAlgn="auto">
              <a:lnSpc>
                <a:spcPct val="100000"/>
              </a:lnSpc>
              <a:spcBef>
                <a:spcPts val="0"/>
              </a:spcBef>
              <a:spcAft>
                <a:spcPts val="0"/>
              </a:spcAft>
              <a:defRPr/>
            </a:pPr>
            <a:r>
              <a:rPr lang="en-US" sz="1600" dirty="0"/>
              <a:t>Con</a:t>
            </a:r>
            <a:r>
              <a:rPr lang="en-US" sz="1600" b="0" dirty="0"/>
              <a:t>: Difficult to collaborate with other developers with partial changes (can’t push broken code to ‘master’ to share with others)</a:t>
            </a:r>
          </a:p>
          <a:p>
            <a:pPr lvl="1" fontAlgn="auto">
              <a:lnSpc>
                <a:spcPct val="100000"/>
              </a:lnSpc>
              <a:spcBef>
                <a:spcPts val="0"/>
              </a:spcBef>
              <a:spcAft>
                <a:spcPts val="0"/>
              </a:spcAft>
              <a:defRPr/>
            </a:pPr>
            <a:r>
              <a:rPr lang="en-US" sz="1600" dirty="0"/>
              <a:t>Con</a:t>
            </a:r>
            <a:r>
              <a:rPr lang="en-US" sz="1600" b="0" dirty="0"/>
              <a:t>: Difficult to back out bad feature sets</a:t>
            </a:r>
          </a:p>
          <a:p>
            <a:pPr lvl="1" fontAlgn="auto">
              <a:lnSpc>
                <a:spcPct val="100000"/>
              </a:lnSpc>
              <a:spcBef>
                <a:spcPts val="0"/>
              </a:spcBef>
              <a:spcAft>
                <a:spcPts val="0"/>
              </a:spcAft>
              <a:defRPr/>
            </a:pPr>
            <a:r>
              <a:rPr lang="en-US" sz="1600" dirty="0"/>
              <a:t>Con</a:t>
            </a:r>
            <a:r>
              <a:rPr lang="en-US" sz="1600" b="0" dirty="0"/>
              <a:t>: Difficult to maintain 100% passing tests for all Nightly Builds</a:t>
            </a:r>
          </a:p>
          <a:p>
            <a:pPr fontAlgn="auto">
              <a:lnSpc>
                <a:spcPct val="100000"/>
              </a:lnSpc>
              <a:spcBef>
                <a:spcPts val="0"/>
              </a:spcBef>
              <a:spcAft>
                <a:spcPts val="0"/>
              </a:spcAft>
              <a:defRPr/>
            </a:pPr>
            <a:r>
              <a:rPr lang="en-US" sz="1800" dirty="0"/>
              <a:t>Example project</a:t>
            </a:r>
            <a:r>
              <a:rPr lang="en-US" sz="1800" b="0" dirty="0"/>
              <a:t>: New research project</a:t>
            </a:r>
          </a:p>
          <a:p>
            <a:pPr lvl="1" fontAlgn="auto">
              <a:lnSpc>
                <a:spcPct val="100000"/>
              </a:lnSpc>
              <a:spcBef>
                <a:spcPts val="0"/>
              </a:spcBef>
              <a:spcAft>
                <a:spcPts val="0"/>
              </a:spcAft>
              <a:defRPr/>
            </a:pPr>
            <a:r>
              <a:rPr lang="en-US" sz="1600" b="0" dirty="0"/>
              <a:t>Small number of closely collaborating developers</a:t>
            </a:r>
          </a:p>
          <a:p>
            <a:pPr lvl="1" fontAlgn="auto">
              <a:lnSpc>
                <a:spcPct val="100000"/>
              </a:lnSpc>
              <a:spcBef>
                <a:spcPts val="0"/>
              </a:spcBef>
              <a:spcAft>
                <a:spcPts val="0"/>
              </a:spcAft>
              <a:defRPr/>
            </a:pPr>
            <a:r>
              <a:rPr lang="en-US" sz="1600" b="0" dirty="0"/>
              <a:t>No real users (e.g. no need to support releases)</a:t>
            </a:r>
            <a:endParaRPr lang="en-US" sz="2000" dirty="0"/>
          </a:p>
        </p:txBody>
      </p:sp>
      <p:sp>
        <p:nvSpPr>
          <p:cNvPr id="39" name="Rounded Rectangle 38"/>
          <p:cNvSpPr/>
          <p:nvPr/>
        </p:nvSpPr>
        <p:spPr>
          <a:xfrm>
            <a:off x="7765715" y="548625"/>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master</a:t>
            </a:r>
          </a:p>
        </p:txBody>
      </p:sp>
      <p:cxnSp>
        <p:nvCxnSpPr>
          <p:cNvPr id="40" name="Straight Arrow Connector 39"/>
          <p:cNvCxnSpPr>
            <a:stCxn id="39" idx="2"/>
            <a:endCxn id="82" idx="0"/>
          </p:cNvCxnSpPr>
          <p:nvPr/>
        </p:nvCxnSpPr>
        <p:spPr>
          <a:xfrm flipH="1">
            <a:off x="8142445" y="832827"/>
            <a:ext cx="4270" cy="17665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117020" y="1508750"/>
            <a:ext cx="1579563" cy="691290"/>
            <a:chOff x="688137" y="1815990"/>
            <a:chExt cx="1579563" cy="691290"/>
          </a:xfrm>
        </p:grpSpPr>
        <p:sp>
          <p:nvSpPr>
            <p:cNvPr id="43"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a:t>Dev 1</a:t>
              </a:r>
              <a:endParaRPr lang="en-US" altLang="en-US" sz="1000" dirty="0"/>
            </a:p>
          </p:txBody>
        </p:sp>
        <p:grpSp>
          <p:nvGrpSpPr>
            <p:cNvPr id="44" name="Group 43"/>
            <p:cNvGrpSpPr/>
            <p:nvPr/>
          </p:nvGrpSpPr>
          <p:grpSpPr>
            <a:xfrm>
              <a:off x="1292810" y="1815990"/>
              <a:ext cx="344198" cy="451620"/>
              <a:chOff x="7272300" y="5228122"/>
              <a:chExt cx="602530" cy="790575"/>
            </a:xfrm>
          </p:grpSpPr>
          <p:grpSp>
            <p:nvGrpSpPr>
              <p:cNvPr id="45" name="Group 6"/>
              <p:cNvGrpSpPr>
                <a:grpSpLocks/>
              </p:cNvGrpSpPr>
              <p:nvPr/>
            </p:nvGrpSpPr>
            <p:grpSpPr bwMode="auto">
              <a:xfrm>
                <a:off x="7373970" y="5228122"/>
                <a:ext cx="357187" cy="790575"/>
                <a:chOff x="4211" y="781"/>
                <a:chExt cx="338" cy="774"/>
              </a:xfrm>
            </p:grpSpPr>
            <p:sp>
              <p:nvSpPr>
                <p:cNvPr id="47"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48"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 name="Rectangle 45"/>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6871342" y="1516438"/>
            <a:ext cx="1579563" cy="737798"/>
            <a:chOff x="6871342" y="1823678"/>
            <a:chExt cx="1579563" cy="737798"/>
          </a:xfrm>
        </p:grpSpPr>
        <p:sp>
          <p:nvSpPr>
            <p:cNvPr id="52" name="Rectangle 4"/>
            <p:cNvSpPr>
              <a:spLocks noChangeArrowheads="1"/>
            </p:cNvSpPr>
            <p:nvPr/>
          </p:nvSpPr>
          <p:spPr bwMode="auto">
            <a:xfrm>
              <a:off x="6871342" y="2315255"/>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Dev 2</a:t>
              </a:r>
            </a:p>
          </p:txBody>
        </p:sp>
        <p:grpSp>
          <p:nvGrpSpPr>
            <p:cNvPr id="53" name="Group 52"/>
            <p:cNvGrpSpPr/>
            <p:nvPr/>
          </p:nvGrpSpPr>
          <p:grpSpPr>
            <a:xfrm>
              <a:off x="7476015" y="1823678"/>
              <a:ext cx="344198" cy="451620"/>
              <a:chOff x="7272300" y="5228122"/>
              <a:chExt cx="602530" cy="790575"/>
            </a:xfrm>
          </p:grpSpPr>
          <p:grpSp>
            <p:nvGrpSpPr>
              <p:cNvPr id="54" name="Group 6"/>
              <p:cNvGrpSpPr>
                <a:grpSpLocks/>
              </p:cNvGrpSpPr>
              <p:nvPr/>
            </p:nvGrpSpPr>
            <p:grpSpPr bwMode="auto">
              <a:xfrm>
                <a:off x="7373970" y="5228122"/>
                <a:ext cx="357187" cy="790575"/>
                <a:chOff x="4211" y="781"/>
                <a:chExt cx="338" cy="774"/>
              </a:xfrm>
            </p:grpSpPr>
            <p:sp>
              <p:nvSpPr>
                <p:cNvPr id="56"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7"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 name="Rectangle 54"/>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2" name="Straight Arrow Connector 61"/>
          <p:cNvCxnSpPr>
            <a:stCxn id="55" idx="1"/>
            <a:endCxn id="14" idx="4"/>
          </p:cNvCxnSpPr>
          <p:nvPr/>
        </p:nvCxnSpPr>
        <p:spPr>
          <a:xfrm flipH="1" flipV="1">
            <a:off x="5715000" y="1243380"/>
            <a:ext cx="1761015" cy="496475"/>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5" idx="1"/>
            <a:endCxn id="11" idx="5"/>
          </p:cNvCxnSpPr>
          <p:nvPr/>
        </p:nvCxnSpPr>
        <p:spPr>
          <a:xfrm flipH="1" flipV="1">
            <a:off x="2622363" y="1206183"/>
            <a:ext cx="4853652" cy="533672"/>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5" idx="1"/>
            <a:endCxn id="15" idx="4"/>
          </p:cNvCxnSpPr>
          <p:nvPr/>
        </p:nvCxnSpPr>
        <p:spPr>
          <a:xfrm flipH="1" flipV="1">
            <a:off x="6858000" y="1243380"/>
            <a:ext cx="618015" cy="496475"/>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6" idx="3"/>
            <a:endCxn id="3" idx="3"/>
          </p:cNvCxnSpPr>
          <p:nvPr/>
        </p:nvCxnSpPr>
        <p:spPr>
          <a:xfrm flipV="1">
            <a:off x="1065891" y="1206183"/>
            <a:ext cx="274146" cy="525984"/>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6" idx="3"/>
            <a:endCxn id="12" idx="4"/>
          </p:cNvCxnSpPr>
          <p:nvPr/>
        </p:nvCxnSpPr>
        <p:spPr>
          <a:xfrm flipV="1">
            <a:off x="1065891" y="1243380"/>
            <a:ext cx="2515509" cy="48878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6" idx="3"/>
            <a:endCxn id="13" idx="4"/>
          </p:cNvCxnSpPr>
          <p:nvPr/>
        </p:nvCxnSpPr>
        <p:spPr>
          <a:xfrm flipV="1">
            <a:off x="1065891" y="1243380"/>
            <a:ext cx="3582309" cy="48878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990045" y="100948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D</a:t>
            </a:r>
          </a:p>
        </p:txBody>
      </p:sp>
    </p:spTree>
    <p:extLst>
      <p:ext uri="{BB962C8B-B14F-4D97-AF65-F5344CB8AC3E}">
        <p14:creationId xmlns:p14="http://schemas.microsoft.com/office/powerpoint/2010/main" val="1361154203"/>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p:cNvSpPr/>
          <p:nvPr/>
        </p:nvSpPr>
        <p:spPr>
          <a:xfrm>
            <a:off x="4716470" y="570970"/>
            <a:ext cx="1007680" cy="400110"/>
          </a:xfrm>
          <a:prstGeom prst="rect">
            <a:avLst/>
          </a:prstGeom>
        </p:spPr>
        <p:txBody>
          <a:bodyPr wrap="square">
            <a:spAutoFit/>
          </a:bodyPr>
          <a:lstStyle/>
          <a:p>
            <a:pPr algn="ctr"/>
            <a:r>
              <a:rPr lang="en-US" altLang="en-US" sz="1000" dirty="0"/>
              <a:t>(Rare) Bug fix on ‘master’</a:t>
            </a:r>
          </a:p>
        </p:txBody>
      </p:sp>
      <p:sp>
        <p:nvSpPr>
          <p:cNvPr id="85" name="Rectangle 84"/>
          <p:cNvSpPr/>
          <p:nvPr/>
        </p:nvSpPr>
        <p:spPr>
          <a:xfrm>
            <a:off x="1269170" y="2161635"/>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sp>
        <p:nvSpPr>
          <p:cNvPr id="84" name="Rectangle 83"/>
          <p:cNvSpPr/>
          <p:nvPr/>
        </p:nvSpPr>
        <p:spPr>
          <a:xfrm>
            <a:off x="6198467" y="2129873"/>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sp>
        <p:nvSpPr>
          <p:cNvPr id="152" name="Rectangle 151"/>
          <p:cNvSpPr/>
          <p:nvPr/>
        </p:nvSpPr>
        <p:spPr>
          <a:xfrm>
            <a:off x="2104930" y="2123230"/>
            <a:ext cx="737250" cy="400110"/>
          </a:xfrm>
          <a:prstGeom prst="rect">
            <a:avLst/>
          </a:prstGeom>
        </p:spPr>
        <p:txBody>
          <a:bodyPr wrap="square">
            <a:spAutoFit/>
          </a:bodyPr>
          <a:lstStyle/>
          <a:p>
            <a:pPr algn="ctr"/>
            <a:r>
              <a:rPr lang="en-US" altLang="en-US" sz="1000" dirty="0">
                <a:solidFill>
                  <a:srgbClr val="C00000"/>
                </a:solidFill>
              </a:rPr>
              <a:t>Fails </a:t>
            </a:r>
            <a:r>
              <a:rPr lang="en-US" altLang="en-US" sz="1000" dirty="0" err="1">
                <a:solidFill>
                  <a:srgbClr val="C00000"/>
                </a:solidFill>
              </a:rPr>
              <a:t>nightlies</a:t>
            </a:r>
            <a:endParaRPr lang="en-US" altLang="en-US" sz="1000" dirty="0">
              <a:solidFill>
                <a:srgbClr val="C00000"/>
              </a:solidFill>
            </a:endParaRPr>
          </a:p>
        </p:txBody>
      </p:sp>
      <p:sp>
        <p:nvSpPr>
          <p:cNvPr id="2" name="Title 1"/>
          <p:cNvSpPr>
            <a:spLocks noGrp="1"/>
          </p:cNvSpPr>
          <p:nvPr>
            <p:ph type="title"/>
          </p:nvPr>
        </p:nvSpPr>
        <p:spPr>
          <a:xfrm>
            <a:off x="111204" y="177114"/>
            <a:ext cx="8727996" cy="458587"/>
          </a:xfrm>
        </p:spPr>
        <p:txBody>
          <a:bodyPr/>
          <a:lstStyle/>
          <a:p>
            <a:r>
              <a:rPr lang="en-US" sz="2800" dirty="0"/>
              <a:t>Addition of a ‘develop’ branch</a:t>
            </a:r>
          </a:p>
        </p:txBody>
      </p:sp>
      <p:sp>
        <p:nvSpPr>
          <p:cNvPr id="5" name="Oval 4"/>
          <p:cNvSpPr/>
          <p:nvPr/>
        </p:nvSpPr>
        <p:spPr>
          <a:xfrm>
            <a:off x="1998865"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A2</a:t>
            </a:r>
          </a:p>
        </p:txBody>
      </p:sp>
      <p:sp>
        <p:nvSpPr>
          <p:cNvPr id="6" name="Oval 5"/>
          <p:cNvSpPr/>
          <p:nvPr/>
        </p:nvSpPr>
        <p:spPr>
          <a:xfrm>
            <a:off x="2803775"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B1</a:t>
            </a:r>
          </a:p>
        </p:txBody>
      </p:sp>
      <p:sp>
        <p:nvSpPr>
          <p:cNvPr id="8" name="Oval 7"/>
          <p:cNvSpPr/>
          <p:nvPr/>
        </p:nvSpPr>
        <p:spPr>
          <a:xfrm>
            <a:off x="6966880"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C</a:t>
            </a:r>
          </a:p>
        </p:txBody>
      </p:sp>
      <p:cxnSp>
        <p:nvCxnSpPr>
          <p:cNvPr id="9" name="Straight Arrow Connector 8"/>
          <p:cNvCxnSpPr>
            <a:stCxn id="173" idx="6"/>
            <a:endCxn id="7" idx="2"/>
          </p:cNvCxnSpPr>
          <p:nvPr/>
        </p:nvCxnSpPr>
        <p:spPr>
          <a:xfrm>
            <a:off x="5493720" y="2147576"/>
            <a:ext cx="5047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6"/>
            <a:endCxn id="5" idx="2"/>
          </p:cNvCxnSpPr>
          <p:nvPr/>
        </p:nvCxnSpPr>
        <p:spPr>
          <a:xfrm>
            <a:off x="1420350" y="2147576"/>
            <a:ext cx="5785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6" idx="2"/>
          </p:cNvCxnSpPr>
          <p:nvPr/>
        </p:nvCxnSpPr>
        <p:spPr>
          <a:xfrm>
            <a:off x="2303665" y="2147576"/>
            <a:ext cx="50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6"/>
            <a:endCxn id="164" idx="2"/>
          </p:cNvCxnSpPr>
          <p:nvPr/>
        </p:nvCxnSpPr>
        <p:spPr>
          <a:xfrm>
            <a:off x="3108575" y="2147576"/>
            <a:ext cx="9257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6"/>
            <a:endCxn id="8" idx="2"/>
          </p:cNvCxnSpPr>
          <p:nvPr/>
        </p:nvCxnSpPr>
        <p:spPr>
          <a:xfrm>
            <a:off x="6303312" y="2147576"/>
            <a:ext cx="66356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 idx="2"/>
          </p:cNvCxnSpPr>
          <p:nvPr/>
        </p:nvCxnSpPr>
        <p:spPr>
          <a:xfrm>
            <a:off x="533400" y="2147576"/>
            <a:ext cx="5821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44" idx="2"/>
          </p:cNvCxnSpPr>
          <p:nvPr/>
        </p:nvCxnSpPr>
        <p:spPr>
          <a:xfrm>
            <a:off x="7271680" y="2147576"/>
            <a:ext cx="7183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6" idx="2"/>
            <a:endCxn id="44" idx="0"/>
          </p:cNvCxnSpPr>
          <p:nvPr/>
        </p:nvCxnSpPr>
        <p:spPr>
          <a:xfrm flipH="1">
            <a:off x="8142445" y="1792952"/>
            <a:ext cx="100283" cy="22762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990045"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D</a:t>
            </a:r>
          </a:p>
        </p:txBody>
      </p:sp>
      <p:grpSp>
        <p:nvGrpSpPr>
          <p:cNvPr id="55" name="Group 54"/>
          <p:cNvGrpSpPr/>
          <p:nvPr/>
        </p:nvGrpSpPr>
        <p:grpSpPr>
          <a:xfrm>
            <a:off x="5954580" y="241385"/>
            <a:ext cx="1579563" cy="691290"/>
            <a:chOff x="688137" y="1815990"/>
            <a:chExt cx="1579563" cy="691290"/>
          </a:xfrm>
        </p:grpSpPr>
        <p:sp>
          <p:nvSpPr>
            <p:cNvPr id="56"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Close Users</a:t>
              </a:r>
            </a:p>
          </p:txBody>
        </p:sp>
        <p:grpSp>
          <p:nvGrpSpPr>
            <p:cNvPr id="57" name="Group 56"/>
            <p:cNvGrpSpPr/>
            <p:nvPr/>
          </p:nvGrpSpPr>
          <p:grpSpPr>
            <a:xfrm>
              <a:off x="1292810" y="1815990"/>
              <a:ext cx="344198" cy="451620"/>
              <a:chOff x="7272300" y="5228122"/>
              <a:chExt cx="602530" cy="790575"/>
            </a:xfrm>
          </p:grpSpPr>
          <p:grpSp>
            <p:nvGrpSpPr>
              <p:cNvPr id="58" name="Group 6"/>
              <p:cNvGrpSpPr>
                <a:grpSpLocks/>
              </p:cNvGrpSpPr>
              <p:nvPr/>
            </p:nvGrpSpPr>
            <p:grpSpPr bwMode="auto">
              <a:xfrm>
                <a:off x="7373970" y="5228122"/>
                <a:ext cx="357187" cy="790575"/>
                <a:chOff x="4211" y="781"/>
                <a:chExt cx="338" cy="774"/>
              </a:xfrm>
            </p:grpSpPr>
            <p:sp>
              <p:nvSpPr>
                <p:cNvPr id="60"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 name="Rectangle 58"/>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5" name="Oval 64"/>
          <p:cNvSpPr/>
          <p:nvPr/>
        </p:nvSpPr>
        <p:spPr>
          <a:xfrm>
            <a:off x="1578850" y="96224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solidFill>
                  <a:schemeClr val="tx1"/>
                </a:solidFill>
              </a:rPr>
              <a:t>M1</a:t>
            </a:r>
          </a:p>
        </p:txBody>
      </p:sp>
      <p:cxnSp>
        <p:nvCxnSpPr>
          <p:cNvPr id="66" name="Straight Arrow Connector 65"/>
          <p:cNvCxnSpPr>
            <a:stCxn id="3" idx="0"/>
            <a:endCxn id="65" idx="4"/>
          </p:cNvCxnSpPr>
          <p:nvPr/>
        </p:nvCxnSpPr>
        <p:spPr>
          <a:xfrm flipV="1">
            <a:off x="1267950" y="1216241"/>
            <a:ext cx="463300" cy="804335"/>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26" idx="6"/>
            <a:endCxn id="171" idx="2"/>
          </p:cNvCxnSpPr>
          <p:nvPr/>
        </p:nvCxnSpPr>
        <p:spPr>
          <a:xfrm>
            <a:off x="4303165" y="1089241"/>
            <a:ext cx="7589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338630" y="96224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solidFill>
                  <a:schemeClr val="tx1"/>
                </a:solidFill>
              </a:rPr>
              <a:t>M4</a:t>
            </a:r>
          </a:p>
        </p:txBody>
      </p:sp>
      <p:cxnSp>
        <p:nvCxnSpPr>
          <p:cNvPr id="86" name="Straight Arrow Connector 85"/>
          <p:cNvCxnSpPr>
            <a:stCxn id="7" idx="0"/>
            <a:endCxn id="83" idx="4"/>
          </p:cNvCxnSpPr>
          <p:nvPr/>
        </p:nvCxnSpPr>
        <p:spPr>
          <a:xfrm flipV="1">
            <a:off x="6150912" y="1216241"/>
            <a:ext cx="340118" cy="804335"/>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171" idx="6"/>
            <a:endCxn id="83" idx="2"/>
          </p:cNvCxnSpPr>
          <p:nvPr/>
        </p:nvCxnSpPr>
        <p:spPr>
          <a:xfrm>
            <a:off x="5366915" y="1089241"/>
            <a:ext cx="9717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137580" y="2123230"/>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cxnSp>
        <p:nvCxnSpPr>
          <p:cNvPr id="95" name="Straight Arrow Connector 94"/>
          <p:cNvCxnSpPr>
            <a:stCxn id="8" idx="7"/>
            <a:endCxn id="98" idx="3"/>
          </p:cNvCxnSpPr>
          <p:nvPr/>
        </p:nvCxnSpPr>
        <p:spPr>
          <a:xfrm flipV="1">
            <a:off x="7227043" y="1179044"/>
            <a:ext cx="621714" cy="878729"/>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7804120" y="96224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a:solidFill>
                  <a:schemeClr val="tx1"/>
                </a:solidFill>
              </a:rPr>
              <a:t>M5</a:t>
            </a:r>
            <a:endParaRPr lang="en-US" sz="1400" dirty="0">
              <a:solidFill>
                <a:schemeClr val="tx1"/>
              </a:solidFill>
            </a:endParaRPr>
          </a:p>
        </p:txBody>
      </p:sp>
      <p:cxnSp>
        <p:nvCxnSpPr>
          <p:cNvPr id="100" name="Straight Arrow Connector 99"/>
          <p:cNvCxnSpPr>
            <a:stCxn id="83" idx="6"/>
            <a:endCxn id="98" idx="2"/>
          </p:cNvCxnSpPr>
          <p:nvPr/>
        </p:nvCxnSpPr>
        <p:spPr>
          <a:xfrm>
            <a:off x="6643430" y="1089241"/>
            <a:ext cx="11606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7573690" y="433410"/>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master</a:t>
            </a:r>
          </a:p>
        </p:txBody>
      </p:sp>
      <p:cxnSp>
        <p:nvCxnSpPr>
          <p:cNvPr id="104" name="Straight Arrow Connector 103"/>
          <p:cNvCxnSpPr>
            <a:stCxn id="103" idx="2"/>
            <a:endCxn id="98" idx="0"/>
          </p:cNvCxnSpPr>
          <p:nvPr/>
        </p:nvCxnSpPr>
        <p:spPr>
          <a:xfrm>
            <a:off x="7954690" y="717612"/>
            <a:ext cx="1830" cy="24462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9" idx="3"/>
            <a:endCxn id="103" idx="1"/>
          </p:cNvCxnSpPr>
          <p:nvPr/>
        </p:nvCxnSpPr>
        <p:spPr>
          <a:xfrm>
            <a:off x="6903451" y="464802"/>
            <a:ext cx="670239" cy="110709"/>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65" idx="2"/>
          </p:cNvCxnSpPr>
          <p:nvPr/>
        </p:nvCxnSpPr>
        <p:spPr>
          <a:xfrm>
            <a:off x="533400" y="1089241"/>
            <a:ext cx="10454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030"/>
          <p:cNvSpPr txBox="1">
            <a:spLocks noChangeArrowheads="1"/>
          </p:cNvSpPr>
          <p:nvPr/>
        </p:nvSpPr>
        <p:spPr>
          <a:xfrm>
            <a:off x="228600" y="2578188"/>
            <a:ext cx="8721725" cy="3877985"/>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Introduce a ‘develop’ branch</a:t>
            </a:r>
            <a:r>
              <a:rPr lang="en-US" sz="1800" b="0" dirty="0"/>
              <a:t>:</a:t>
            </a:r>
          </a:p>
          <a:p>
            <a:pPr lvl="1" fontAlgn="auto">
              <a:lnSpc>
                <a:spcPct val="100000"/>
              </a:lnSpc>
              <a:spcBef>
                <a:spcPts val="0"/>
              </a:spcBef>
              <a:spcAft>
                <a:spcPts val="0"/>
              </a:spcAft>
              <a:defRPr/>
            </a:pPr>
            <a:r>
              <a:rPr lang="en-US" sz="1600" b="0" dirty="0"/>
              <a:t>Developers directly push to ‘develop’ branch using </a:t>
            </a:r>
            <a:r>
              <a:rPr lang="en-US" sz="1600" dirty="0"/>
              <a:t>CI Build</a:t>
            </a:r>
            <a:r>
              <a:rPr lang="en-US" sz="1600" b="0" dirty="0"/>
              <a:t> (i.e. simple centralized CI workflow)</a:t>
            </a:r>
          </a:p>
          <a:p>
            <a:pPr lvl="1" fontAlgn="auto">
              <a:lnSpc>
                <a:spcPct val="100000"/>
              </a:lnSpc>
              <a:spcBef>
                <a:spcPts val="0"/>
              </a:spcBef>
              <a:spcAft>
                <a:spcPts val="0"/>
              </a:spcAft>
              <a:defRPr/>
            </a:pPr>
            <a:r>
              <a:rPr lang="en-US" sz="1600" b="0" dirty="0"/>
              <a:t>Only merge from ‘develop’ into ‘master’ when all </a:t>
            </a:r>
            <a:r>
              <a:rPr lang="en-US" sz="1600" dirty="0"/>
              <a:t>Nightly Builds</a:t>
            </a:r>
            <a:r>
              <a:rPr lang="en-US" sz="1600" b="0" dirty="0"/>
              <a:t> pass (perhaps with minor bug fixes)</a:t>
            </a:r>
          </a:p>
          <a:p>
            <a:pPr lvl="1" fontAlgn="auto">
              <a:lnSpc>
                <a:spcPct val="100000"/>
              </a:lnSpc>
              <a:spcBef>
                <a:spcPts val="0"/>
              </a:spcBef>
              <a:spcAft>
                <a:spcPts val="0"/>
              </a:spcAft>
              <a:defRPr/>
            </a:pPr>
            <a:r>
              <a:rPr lang="en-US" sz="1600" b="0" dirty="0"/>
              <a:t>Temp ‘bug-fix-promotion’ branch can be used to stabilize and fix bugs before update of ‘master’</a:t>
            </a:r>
            <a:endParaRPr lang="en-US" sz="1000" b="0" dirty="0"/>
          </a:p>
          <a:p>
            <a:pPr lvl="1" fontAlgn="auto">
              <a:lnSpc>
                <a:spcPct val="100000"/>
              </a:lnSpc>
              <a:spcBef>
                <a:spcPts val="0"/>
              </a:spcBef>
              <a:spcAft>
                <a:spcPts val="0"/>
              </a:spcAft>
              <a:defRPr/>
            </a:pPr>
            <a:r>
              <a:rPr lang="en-US" sz="1600" b="0" dirty="0"/>
              <a:t>Close users pull from more stable ‘master’ branch (</a:t>
            </a:r>
            <a:r>
              <a:rPr lang="en-US" sz="1600" b="0" dirty="0">
                <a:solidFill>
                  <a:schemeClr val="accent3">
                    <a:lumMod val="50000"/>
                  </a:schemeClr>
                </a:solidFill>
              </a:rPr>
              <a:t>‘master’ is default branch when cloning a </a:t>
            </a:r>
            <a:r>
              <a:rPr lang="en-US" sz="1600" b="0" dirty="0" err="1">
                <a:solidFill>
                  <a:schemeClr val="accent3">
                    <a:lumMod val="50000"/>
                  </a:schemeClr>
                </a:solidFill>
              </a:rPr>
              <a:t>git</a:t>
            </a:r>
            <a:r>
              <a:rPr lang="en-US" sz="1600" b="0" dirty="0">
                <a:solidFill>
                  <a:schemeClr val="accent3">
                    <a:lumMod val="50000"/>
                  </a:schemeClr>
                </a:solidFill>
              </a:rPr>
              <a:t> repo!</a:t>
            </a:r>
            <a:r>
              <a:rPr lang="en-US" sz="1600" b="0" dirty="0"/>
              <a:t>)</a:t>
            </a:r>
          </a:p>
          <a:p>
            <a:pPr lvl="1" fontAlgn="auto">
              <a:lnSpc>
                <a:spcPct val="100000"/>
              </a:lnSpc>
              <a:spcBef>
                <a:spcPts val="0"/>
              </a:spcBef>
              <a:spcAft>
                <a:spcPts val="0"/>
              </a:spcAft>
              <a:defRPr/>
            </a:pPr>
            <a:r>
              <a:rPr lang="en-US" sz="1600" b="0" dirty="0"/>
              <a:t>Most testing focused on ‘develop’ branch.  (Little to no testing needed on ‘master’)</a:t>
            </a:r>
          </a:p>
          <a:p>
            <a:pPr fontAlgn="auto">
              <a:lnSpc>
                <a:spcPct val="100000"/>
              </a:lnSpc>
              <a:spcBef>
                <a:spcPts val="0"/>
              </a:spcBef>
              <a:spcAft>
                <a:spcPts val="0"/>
              </a:spcAft>
              <a:defRPr/>
            </a:pPr>
            <a:r>
              <a:rPr lang="en-US" sz="1800" dirty="0"/>
              <a:t>Pros and Cons </a:t>
            </a:r>
            <a:r>
              <a:rPr lang="en-US" sz="1800" b="0" dirty="0"/>
              <a:t>(w.r.t. single branch workflow)</a:t>
            </a:r>
            <a:r>
              <a:rPr lang="en-US" sz="1800" dirty="0"/>
              <a:t>:</a:t>
            </a:r>
          </a:p>
          <a:p>
            <a:pPr lvl="1" fontAlgn="auto">
              <a:lnSpc>
                <a:spcPct val="100000"/>
              </a:lnSpc>
              <a:spcBef>
                <a:spcPts val="0"/>
              </a:spcBef>
              <a:spcAft>
                <a:spcPts val="0"/>
              </a:spcAft>
              <a:defRPr/>
            </a:pPr>
            <a:r>
              <a:rPr lang="en-US" sz="1600" dirty="0"/>
              <a:t>Pro</a:t>
            </a:r>
            <a:r>
              <a:rPr lang="en-US" sz="1600" b="0" dirty="0"/>
              <a:t>: Developers still only perform simple centralized CI workflow (only on ‘develop’ not ‘master’)</a:t>
            </a:r>
          </a:p>
          <a:p>
            <a:pPr lvl="1" fontAlgn="auto">
              <a:lnSpc>
                <a:spcPct val="100000"/>
              </a:lnSpc>
              <a:spcBef>
                <a:spcPts val="0"/>
              </a:spcBef>
              <a:spcAft>
                <a:spcPts val="0"/>
              </a:spcAft>
              <a:defRPr/>
            </a:pPr>
            <a:r>
              <a:rPr lang="en-US" sz="1600" dirty="0"/>
              <a:t>Pro</a:t>
            </a:r>
            <a:r>
              <a:rPr lang="en-US" sz="1600" b="0" dirty="0"/>
              <a:t>: More stable ‘master’ branch seen by users</a:t>
            </a:r>
          </a:p>
          <a:p>
            <a:pPr lvl="1" fontAlgn="auto">
              <a:lnSpc>
                <a:spcPct val="100000"/>
              </a:lnSpc>
              <a:spcBef>
                <a:spcPts val="0"/>
              </a:spcBef>
              <a:spcAft>
                <a:spcPts val="0"/>
              </a:spcAft>
              <a:defRPr/>
            </a:pPr>
            <a:r>
              <a:rPr lang="en-US" sz="1600" dirty="0"/>
              <a:t>Pro</a:t>
            </a:r>
            <a:r>
              <a:rPr lang="en-US" sz="1600" b="0" dirty="0"/>
              <a:t>: Allows some time for review of commits on ‘develop’ before merge to ‘master’</a:t>
            </a:r>
          </a:p>
          <a:p>
            <a:pPr lvl="1" fontAlgn="auto">
              <a:lnSpc>
                <a:spcPct val="100000"/>
              </a:lnSpc>
              <a:spcBef>
                <a:spcPts val="0"/>
              </a:spcBef>
              <a:spcAft>
                <a:spcPts val="0"/>
              </a:spcAft>
              <a:defRPr/>
            </a:pPr>
            <a:r>
              <a:rPr lang="en-US" sz="1600" dirty="0"/>
              <a:t>Con</a:t>
            </a:r>
            <a:r>
              <a:rPr lang="en-US" sz="1600" b="0" dirty="0"/>
              <a:t>: Requires knowing how to use multiple branches and merges</a:t>
            </a:r>
          </a:p>
          <a:p>
            <a:pPr lvl="1" fontAlgn="auto">
              <a:lnSpc>
                <a:spcPct val="100000"/>
              </a:lnSpc>
              <a:spcBef>
                <a:spcPts val="0"/>
              </a:spcBef>
              <a:spcAft>
                <a:spcPts val="0"/>
              </a:spcAft>
              <a:defRPr/>
            </a:pPr>
            <a:r>
              <a:rPr lang="en-US" sz="1600" dirty="0"/>
              <a:t>Con</a:t>
            </a:r>
            <a:r>
              <a:rPr lang="en-US" sz="1600" b="0" dirty="0"/>
              <a:t>: Extra effort to perform merges from ‘develop’ to ‘master’ (or </a:t>
            </a:r>
            <a:r>
              <a:rPr lang="en-US" sz="1600" b="0" dirty="0">
                <a:solidFill>
                  <a:schemeClr val="accent3">
                    <a:lumMod val="50000"/>
                  </a:schemeClr>
                </a:solidFill>
              </a:rPr>
              <a:t>could use </a:t>
            </a:r>
            <a:r>
              <a:rPr lang="en-US" sz="1600" b="0" dirty="0" err="1">
                <a:solidFill>
                  <a:schemeClr val="accent3">
                    <a:lumMod val="50000"/>
                  </a:schemeClr>
                </a:solidFill>
              </a:rPr>
              <a:t>cron</a:t>
            </a:r>
            <a:r>
              <a:rPr lang="en-US" sz="1600" b="0" dirty="0">
                <a:solidFill>
                  <a:schemeClr val="accent3">
                    <a:lumMod val="50000"/>
                  </a:schemeClr>
                </a:solidFill>
              </a:rPr>
              <a:t> job to do merges</a:t>
            </a:r>
            <a:r>
              <a:rPr lang="en-US" sz="1600" b="0" dirty="0"/>
              <a:t>)</a:t>
            </a:r>
          </a:p>
          <a:p>
            <a:pPr fontAlgn="auto">
              <a:lnSpc>
                <a:spcPct val="100000"/>
              </a:lnSpc>
              <a:spcBef>
                <a:spcPts val="0"/>
              </a:spcBef>
              <a:spcAft>
                <a:spcPts val="0"/>
              </a:spcAft>
              <a:defRPr/>
            </a:pPr>
            <a:r>
              <a:rPr lang="en-US" sz="1800" dirty="0"/>
              <a:t>Example project:</a:t>
            </a:r>
            <a:r>
              <a:rPr lang="en-US" sz="1800" b="0" dirty="0"/>
              <a:t> Established research project with close users</a:t>
            </a:r>
          </a:p>
          <a:p>
            <a:pPr lvl="1" fontAlgn="auto">
              <a:lnSpc>
                <a:spcPct val="100000"/>
              </a:lnSpc>
              <a:spcBef>
                <a:spcPts val="0"/>
              </a:spcBef>
              <a:spcAft>
                <a:spcPts val="0"/>
              </a:spcAft>
              <a:defRPr/>
            </a:pPr>
            <a:r>
              <a:rPr lang="en-US" sz="1600" b="0" dirty="0"/>
              <a:t>Small number of closely collaborating developers</a:t>
            </a:r>
          </a:p>
          <a:p>
            <a:pPr lvl="1" fontAlgn="auto">
              <a:lnSpc>
                <a:spcPct val="100000"/>
              </a:lnSpc>
              <a:spcBef>
                <a:spcPts val="0"/>
              </a:spcBef>
              <a:spcAft>
                <a:spcPts val="0"/>
              </a:spcAft>
              <a:defRPr/>
            </a:pPr>
            <a:r>
              <a:rPr lang="en-US" sz="1600" b="0" dirty="0"/>
              <a:t>Few close customers that can’t handled the instability of the main </a:t>
            </a:r>
            <a:r>
              <a:rPr lang="en-US" sz="1600" b="0" dirty="0" err="1"/>
              <a:t>dev</a:t>
            </a:r>
            <a:r>
              <a:rPr lang="en-US" sz="1600" b="0" dirty="0"/>
              <a:t> branch</a:t>
            </a:r>
            <a:endParaRPr lang="en-US" sz="2000" b="0" dirty="0"/>
          </a:p>
        </p:txBody>
      </p:sp>
      <p:cxnSp>
        <p:nvCxnSpPr>
          <p:cNvPr id="118" name="Straight Arrow Connector 117"/>
          <p:cNvCxnSpPr>
            <a:stCxn id="22" idx="1"/>
            <a:endCxn id="75" idx="2"/>
          </p:cNvCxnSpPr>
          <p:nvPr/>
        </p:nvCxnSpPr>
        <p:spPr>
          <a:xfrm flipV="1">
            <a:off x="8342606" y="1815990"/>
            <a:ext cx="172200" cy="937410"/>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737933" y="2529983"/>
            <a:ext cx="1579563" cy="691290"/>
            <a:chOff x="688137" y="1815990"/>
            <a:chExt cx="1579563" cy="691290"/>
          </a:xfrm>
        </p:grpSpPr>
        <p:sp>
          <p:nvSpPr>
            <p:cNvPr id="19"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err="1"/>
                <a:t>Devs</a:t>
              </a:r>
              <a:endParaRPr lang="en-US" altLang="en-US" sz="1000" dirty="0"/>
            </a:p>
          </p:txBody>
        </p:sp>
        <p:grpSp>
          <p:nvGrpSpPr>
            <p:cNvPr id="20" name="Group 19"/>
            <p:cNvGrpSpPr/>
            <p:nvPr/>
          </p:nvGrpSpPr>
          <p:grpSpPr>
            <a:xfrm>
              <a:off x="1292810" y="1815990"/>
              <a:ext cx="344198" cy="451620"/>
              <a:chOff x="7272300" y="5228122"/>
              <a:chExt cx="602530" cy="790575"/>
            </a:xfrm>
          </p:grpSpPr>
          <p:grpSp>
            <p:nvGrpSpPr>
              <p:cNvPr id="21" name="Group 6"/>
              <p:cNvGrpSpPr>
                <a:grpSpLocks/>
              </p:cNvGrpSpPr>
              <p:nvPr/>
            </p:nvGrpSpPr>
            <p:grpSpPr bwMode="auto">
              <a:xfrm>
                <a:off x="7373970" y="5228122"/>
                <a:ext cx="357187" cy="790575"/>
                <a:chOff x="4211" y="781"/>
                <a:chExt cx="338" cy="774"/>
              </a:xfrm>
            </p:grpSpPr>
            <p:sp>
              <p:nvSpPr>
                <p:cNvPr id="23"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4"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Rectangle 21"/>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5" name="Oval 124"/>
          <p:cNvSpPr/>
          <p:nvPr/>
        </p:nvSpPr>
        <p:spPr>
          <a:xfrm>
            <a:off x="3382290" y="1331560"/>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6" name="Oval 125"/>
          <p:cNvSpPr/>
          <p:nvPr/>
        </p:nvSpPr>
        <p:spPr>
          <a:xfrm>
            <a:off x="3998365" y="96224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solidFill>
                  <a:schemeClr val="tx1"/>
                </a:solidFill>
              </a:rPr>
              <a:t>M2</a:t>
            </a:r>
          </a:p>
        </p:txBody>
      </p:sp>
      <p:cxnSp>
        <p:nvCxnSpPr>
          <p:cNvPr id="127" name="Straight Arrow Connector 126"/>
          <p:cNvCxnSpPr>
            <a:stCxn id="65" idx="6"/>
            <a:endCxn id="126" idx="2"/>
          </p:cNvCxnSpPr>
          <p:nvPr/>
        </p:nvCxnSpPr>
        <p:spPr>
          <a:xfrm>
            <a:off x="1883650" y="1089241"/>
            <a:ext cx="21147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25" idx="7"/>
            <a:endCxn id="126" idx="3"/>
          </p:cNvCxnSpPr>
          <p:nvPr/>
        </p:nvCxnSpPr>
        <p:spPr>
          <a:xfrm flipV="1">
            <a:off x="3642453" y="1179044"/>
            <a:ext cx="400549" cy="189713"/>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6" idx="0"/>
            <a:endCxn id="125" idx="2"/>
          </p:cNvCxnSpPr>
          <p:nvPr/>
        </p:nvCxnSpPr>
        <p:spPr>
          <a:xfrm rot="5400000" flipH="1" flipV="1">
            <a:off x="2888224" y="1526511"/>
            <a:ext cx="562016" cy="426115"/>
          </a:xfrm>
          <a:prstGeom prst="bentConnector2">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2905393" y="1585560"/>
            <a:ext cx="1242557" cy="400110"/>
          </a:xfrm>
          <a:prstGeom prst="rect">
            <a:avLst/>
          </a:prstGeom>
        </p:spPr>
        <p:txBody>
          <a:bodyPr wrap="square">
            <a:spAutoFit/>
          </a:bodyPr>
          <a:lstStyle/>
          <a:p>
            <a:pPr algn="ctr"/>
            <a:r>
              <a:rPr lang="en-US" altLang="en-US" sz="1000" dirty="0"/>
              <a:t>Bug fixes to allow merge to ‘master’</a:t>
            </a:r>
          </a:p>
        </p:txBody>
      </p:sp>
      <p:sp>
        <p:nvSpPr>
          <p:cNvPr id="153" name="Rectangle 152"/>
          <p:cNvSpPr/>
          <p:nvPr/>
        </p:nvSpPr>
        <p:spPr>
          <a:xfrm>
            <a:off x="2910825" y="2123230"/>
            <a:ext cx="737250" cy="400110"/>
          </a:xfrm>
          <a:prstGeom prst="rect">
            <a:avLst/>
          </a:prstGeom>
        </p:spPr>
        <p:txBody>
          <a:bodyPr wrap="square">
            <a:spAutoFit/>
          </a:bodyPr>
          <a:lstStyle/>
          <a:p>
            <a:pPr algn="ctr"/>
            <a:r>
              <a:rPr lang="en-US" altLang="en-US" sz="1000" dirty="0">
                <a:solidFill>
                  <a:srgbClr val="C00000"/>
                </a:solidFill>
              </a:rPr>
              <a:t>Fails </a:t>
            </a:r>
            <a:r>
              <a:rPr lang="en-US" altLang="en-US" sz="1000" dirty="0" err="1">
                <a:solidFill>
                  <a:srgbClr val="C00000"/>
                </a:solidFill>
              </a:rPr>
              <a:t>nightlies</a:t>
            </a:r>
            <a:endParaRPr lang="en-US" altLang="en-US" sz="1000" dirty="0">
              <a:solidFill>
                <a:srgbClr val="C00000"/>
              </a:solidFill>
            </a:endParaRPr>
          </a:p>
        </p:txBody>
      </p:sp>
      <p:sp>
        <p:nvSpPr>
          <p:cNvPr id="7" name="Oval 6"/>
          <p:cNvSpPr/>
          <p:nvPr/>
        </p:nvSpPr>
        <p:spPr>
          <a:xfrm>
            <a:off x="5998512"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B2</a:t>
            </a:r>
          </a:p>
        </p:txBody>
      </p:sp>
      <p:cxnSp>
        <p:nvCxnSpPr>
          <p:cNvPr id="163" name="Straight Arrow Connector 162"/>
          <p:cNvCxnSpPr>
            <a:stCxn id="164" idx="6"/>
            <a:endCxn id="173" idx="2"/>
          </p:cNvCxnSpPr>
          <p:nvPr/>
        </p:nvCxnSpPr>
        <p:spPr>
          <a:xfrm>
            <a:off x="4339130" y="2147576"/>
            <a:ext cx="8497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4034330"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67" name="Straight Arrow Connector 166"/>
          <p:cNvCxnSpPr>
            <a:stCxn id="126" idx="4"/>
            <a:endCxn id="164" idx="0"/>
          </p:cNvCxnSpPr>
          <p:nvPr/>
        </p:nvCxnSpPr>
        <p:spPr>
          <a:xfrm>
            <a:off x="4150765" y="1216241"/>
            <a:ext cx="35965" cy="804335"/>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3986775" y="1278320"/>
            <a:ext cx="1007680" cy="707886"/>
          </a:xfrm>
          <a:prstGeom prst="rect">
            <a:avLst/>
          </a:prstGeom>
        </p:spPr>
        <p:txBody>
          <a:bodyPr wrap="square">
            <a:spAutoFit/>
          </a:bodyPr>
          <a:lstStyle/>
          <a:p>
            <a:pPr algn="ctr"/>
            <a:r>
              <a:rPr lang="en-US" altLang="en-US" sz="1000" dirty="0"/>
              <a:t>‘develop’ always contains ‘master’</a:t>
            </a:r>
          </a:p>
        </p:txBody>
      </p:sp>
      <p:sp>
        <p:nvSpPr>
          <p:cNvPr id="171" name="Oval 170"/>
          <p:cNvSpPr/>
          <p:nvPr/>
        </p:nvSpPr>
        <p:spPr>
          <a:xfrm>
            <a:off x="5062115" y="962241"/>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solidFill>
                  <a:schemeClr val="tx1"/>
                </a:solidFill>
              </a:rPr>
              <a:t>M3</a:t>
            </a:r>
          </a:p>
        </p:txBody>
      </p:sp>
      <p:sp>
        <p:nvSpPr>
          <p:cNvPr id="173" name="Oval 172"/>
          <p:cNvSpPr/>
          <p:nvPr/>
        </p:nvSpPr>
        <p:spPr>
          <a:xfrm>
            <a:off x="5188920"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74" name="Straight Arrow Connector 173"/>
          <p:cNvCxnSpPr>
            <a:stCxn id="171" idx="4"/>
            <a:endCxn id="173" idx="0"/>
          </p:cNvCxnSpPr>
          <p:nvPr/>
        </p:nvCxnSpPr>
        <p:spPr>
          <a:xfrm>
            <a:off x="5214515" y="1216241"/>
            <a:ext cx="126805" cy="804335"/>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115550" y="202057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A1</a:t>
            </a:r>
          </a:p>
        </p:txBody>
      </p:sp>
      <p:grpSp>
        <p:nvGrpSpPr>
          <p:cNvPr id="31" name="Group 30"/>
          <p:cNvGrpSpPr/>
          <p:nvPr/>
        </p:nvGrpSpPr>
        <p:grpSpPr>
          <a:xfrm>
            <a:off x="7804120" y="1508750"/>
            <a:ext cx="877215" cy="307240"/>
            <a:chOff x="7690360" y="1700775"/>
            <a:chExt cx="914165" cy="307240"/>
          </a:xfrm>
        </p:grpSpPr>
        <p:sp>
          <p:nvSpPr>
            <p:cNvPr id="16" name="Rounded Rectangle 15"/>
            <p:cNvSpPr/>
            <p:nvPr/>
          </p:nvSpPr>
          <p:spPr>
            <a:xfrm>
              <a:off x="7690360" y="1700775"/>
              <a:ext cx="914165"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a:t>
              </a:r>
            </a:p>
          </p:txBody>
        </p:sp>
        <p:sp>
          <p:nvSpPr>
            <p:cNvPr id="75" name="Rectangle 74"/>
            <p:cNvSpPr/>
            <p:nvPr/>
          </p:nvSpPr>
          <p:spPr>
            <a:xfrm>
              <a:off x="8335690" y="1892800"/>
              <a:ext cx="190582" cy="115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ounded Rectangle 73"/>
          <p:cNvSpPr/>
          <p:nvPr/>
        </p:nvSpPr>
        <p:spPr>
          <a:xfrm>
            <a:off x="1751876" y="1431940"/>
            <a:ext cx="1053494" cy="484430"/>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bug-fix-promotion</a:t>
            </a:r>
          </a:p>
        </p:txBody>
      </p:sp>
      <p:cxnSp>
        <p:nvCxnSpPr>
          <p:cNvPr id="76" name="Straight Arrow Connector 75"/>
          <p:cNvCxnSpPr>
            <a:stCxn id="74" idx="0"/>
            <a:endCxn id="125" idx="0"/>
          </p:cNvCxnSpPr>
          <p:nvPr/>
        </p:nvCxnSpPr>
        <p:spPr>
          <a:xfrm rot="5400000" flipH="1" flipV="1">
            <a:off x="2856466" y="753717"/>
            <a:ext cx="100380" cy="1256067"/>
          </a:xfrm>
          <a:prstGeom prst="bentConnector3">
            <a:avLst>
              <a:gd name="adj1" fmla="val 247017"/>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41747"/>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topic branches</a:t>
            </a:r>
          </a:p>
        </p:txBody>
      </p:sp>
      <p:sp>
        <p:nvSpPr>
          <p:cNvPr id="3" name="Oval 2"/>
          <p:cNvSpPr/>
          <p:nvPr/>
        </p:nvSpPr>
        <p:spPr>
          <a:xfrm>
            <a:off x="1883650" y="14989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A1</a:t>
            </a:r>
          </a:p>
        </p:txBody>
      </p:sp>
      <p:sp>
        <p:nvSpPr>
          <p:cNvPr id="4" name="Oval 3"/>
          <p:cNvSpPr/>
          <p:nvPr/>
        </p:nvSpPr>
        <p:spPr>
          <a:xfrm>
            <a:off x="1538005" y="199314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B1</a:t>
            </a:r>
          </a:p>
        </p:txBody>
      </p:sp>
      <p:sp>
        <p:nvSpPr>
          <p:cNvPr id="5" name="Oval 4"/>
          <p:cNvSpPr/>
          <p:nvPr/>
        </p:nvSpPr>
        <p:spPr>
          <a:xfrm>
            <a:off x="3153455" y="149843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A2</a:t>
            </a:r>
          </a:p>
        </p:txBody>
      </p:sp>
      <p:sp>
        <p:nvSpPr>
          <p:cNvPr id="6" name="Oval 5"/>
          <p:cNvSpPr/>
          <p:nvPr/>
        </p:nvSpPr>
        <p:spPr>
          <a:xfrm>
            <a:off x="4802430" y="152049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A3</a:t>
            </a:r>
          </a:p>
        </p:txBody>
      </p:sp>
      <p:sp>
        <p:nvSpPr>
          <p:cNvPr id="7" name="Oval 6"/>
          <p:cNvSpPr/>
          <p:nvPr/>
        </p:nvSpPr>
        <p:spPr>
          <a:xfrm>
            <a:off x="3614315" y="199314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B2</a:t>
            </a:r>
          </a:p>
        </p:txBody>
      </p:sp>
      <p:sp>
        <p:nvSpPr>
          <p:cNvPr id="8" name="Oval 7"/>
          <p:cNvSpPr/>
          <p:nvPr/>
        </p:nvSpPr>
        <p:spPr>
          <a:xfrm>
            <a:off x="3995925"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C</a:t>
            </a:r>
          </a:p>
        </p:txBody>
      </p:sp>
      <p:cxnSp>
        <p:nvCxnSpPr>
          <p:cNvPr id="10" name="Straight Arrow Connector 9"/>
          <p:cNvCxnSpPr>
            <a:stCxn id="3" idx="6"/>
            <a:endCxn id="5" idx="2"/>
          </p:cNvCxnSpPr>
          <p:nvPr/>
        </p:nvCxnSpPr>
        <p:spPr>
          <a:xfrm flipV="1">
            <a:off x="2188450" y="1625433"/>
            <a:ext cx="965005" cy="5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2"/>
          </p:cNvCxnSpPr>
          <p:nvPr/>
        </p:nvCxnSpPr>
        <p:spPr>
          <a:xfrm>
            <a:off x="1842805" y="2120144"/>
            <a:ext cx="17715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9" idx="6"/>
          </p:cNvCxnSpPr>
          <p:nvPr/>
        </p:nvCxnSpPr>
        <p:spPr>
          <a:xfrm>
            <a:off x="6168660" y="867614"/>
            <a:ext cx="838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5" idx="4"/>
            <a:endCxn id="3" idx="1"/>
          </p:cNvCxnSpPr>
          <p:nvPr/>
        </p:nvCxnSpPr>
        <p:spPr>
          <a:xfrm>
            <a:off x="1675327" y="994614"/>
            <a:ext cx="252960" cy="5415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767185" y="303324"/>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a:t>
            </a:r>
          </a:p>
        </p:txBody>
      </p:sp>
      <p:cxnSp>
        <p:nvCxnSpPr>
          <p:cNvPr id="17" name="Straight Arrow Connector 16"/>
          <p:cNvCxnSpPr>
            <a:stCxn id="16" idx="2"/>
            <a:endCxn id="44" idx="0"/>
          </p:cNvCxnSpPr>
          <p:nvPr/>
        </p:nvCxnSpPr>
        <p:spPr>
          <a:xfrm flipH="1">
            <a:off x="7176220" y="587526"/>
            <a:ext cx="10370" cy="17665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023820" y="76418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D</a:t>
            </a:r>
          </a:p>
        </p:txBody>
      </p:sp>
      <p:sp>
        <p:nvSpPr>
          <p:cNvPr id="45" name="Oval 44"/>
          <p:cNvSpPr/>
          <p:nvPr/>
        </p:nvSpPr>
        <p:spPr>
          <a:xfrm>
            <a:off x="1522927"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46" name="Straight Arrow Connector 45"/>
          <p:cNvCxnSpPr>
            <a:stCxn id="45" idx="6"/>
            <a:endCxn id="64" idx="2"/>
          </p:cNvCxnSpPr>
          <p:nvPr/>
        </p:nvCxnSpPr>
        <p:spPr>
          <a:xfrm>
            <a:off x="1827727" y="867614"/>
            <a:ext cx="13257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5" idx="2"/>
          </p:cNvCxnSpPr>
          <p:nvPr/>
        </p:nvCxnSpPr>
        <p:spPr>
          <a:xfrm>
            <a:off x="855427" y="867614"/>
            <a:ext cx="6675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4"/>
            <a:endCxn id="4" idx="0"/>
          </p:cNvCxnSpPr>
          <p:nvPr/>
        </p:nvCxnSpPr>
        <p:spPr>
          <a:xfrm>
            <a:off x="1675327" y="994614"/>
            <a:ext cx="15078" cy="9985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a:endCxn id="64" idx="4"/>
          </p:cNvCxnSpPr>
          <p:nvPr/>
        </p:nvCxnSpPr>
        <p:spPr>
          <a:xfrm flipV="1">
            <a:off x="3305855" y="994614"/>
            <a:ext cx="0" cy="503819"/>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53455"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0" name="Straight Arrow Connector 69"/>
          <p:cNvCxnSpPr>
            <a:stCxn id="64" idx="6"/>
            <a:endCxn id="8" idx="2"/>
          </p:cNvCxnSpPr>
          <p:nvPr/>
        </p:nvCxnSpPr>
        <p:spPr>
          <a:xfrm>
            <a:off x="3458255" y="867614"/>
            <a:ext cx="5376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4795283"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4" name="Straight Arrow Connector 73"/>
          <p:cNvCxnSpPr>
            <a:stCxn id="7" idx="7"/>
            <a:endCxn id="73" idx="3"/>
          </p:cNvCxnSpPr>
          <p:nvPr/>
        </p:nvCxnSpPr>
        <p:spPr>
          <a:xfrm flipV="1">
            <a:off x="3874478" y="957417"/>
            <a:ext cx="965442" cy="107292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8" idx="6"/>
            <a:endCxn id="73" idx="2"/>
          </p:cNvCxnSpPr>
          <p:nvPr/>
        </p:nvCxnSpPr>
        <p:spPr>
          <a:xfrm>
            <a:off x="4300725" y="867614"/>
            <a:ext cx="49455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114080" y="1093501"/>
            <a:ext cx="1007680" cy="553998"/>
          </a:xfrm>
          <a:prstGeom prst="rect">
            <a:avLst/>
          </a:prstGeom>
        </p:spPr>
        <p:txBody>
          <a:bodyPr wrap="square">
            <a:spAutoFit/>
          </a:bodyPr>
          <a:lstStyle/>
          <a:p>
            <a:pPr algn="ctr"/>
            <a:r>
              <a:rPr lang="en-US" altLang="en-US" sz="1000" dirty="0"/>
              <a:t>1</a:t>
            </a:r>
            <a:r>
              <a:rPr lang="en-US" altLang="en-US" sz="1000" baseline="30000" dirty="0"/>
              <a:t>st</a:t>
            </a:r>
            <a:r>
              <a:rPr lang="en-US" altLang="en-US" sz="1000" dirty="0"/>
              <a:t> topic  branch  for feature A</a:t>
            </a:r>
          </a:p>
        </p:txBody>
      </p:sp>
      <p:sp>
        <p:nvSpPr>
          <p:cNvPr id="83" name="Rectangle 82"/>
          <p:cNvSpPr/>
          <p:nvPr/>
        </p:nvSpPr>
        <p:spPr>
          <a:xfrm>
            <a:off x="3720380" y="1005443"/>
            <a:ext cx="698000" cy="411626"/>
          </a:xfrm>
          <a:prstGeom prst="rect">
            <a:avLst/>
          </a:prstGeom>
        </p:spPr>
        <p:txBody>
          <a:bodyPr wrap="square">
            <a:spAutoFit/>
          </a:bodyPr>
          <a:lstStyle/>
          <a:p>
            <a:pPr algn="ctr"/>
            <a:r>
              <a:rPr lang="en-US" altLang="en-US" sz="1000" dirty="0"/>
              <a:t>direct commit</a:t>
            </a:r>
          </a:p>
        </p:txBody>
      </p:sp>
      <p:sp>
        <p:nvSpPr>
          <p:cNvPr id="84" name="Rectangle 83"/>
          <p:cNvSpPr/>
          <p:nvPr/>
        </p:nvSpPr>
        <p:spPr>
          <a:xfrm>
            <a:off x="2005097" y="1724309"/>
            <a:ext cx="1261133" cy="400110"/>
          </a:xfrm>
          <a:prstGeom prst="rect">
            <a:avLst/>
          </a:prstGeom>
        </p:spPr>
        <p:txBody>
          <a:bodyPr wrap="square">
            <a:spAutoFit/>
          </a:bodyPr>
          <a:lstStyle/>
          <a:p>
            <a:pPr algn="ctr"/>
            <a:r>
              <a:rPr lang="en-US" altLang="en-US" sz="1000" dirty="0"/>
              <a:t>Branch for compete feature B</a:t>
            </a:r>
          </a:p>
        </p:txBody>
      </p:sp>
      <p:cxnSp>
        <p:nvCxnSpPr>
          <p:cNvPr id="85" name="Straight Arrow Connector 84"/>
          <p:cNvCxnSpPr>
            <a:stCxn id="73" idx="4"/>
            <a:endCxn id="6" idx="0"/>
          </p:cNvCxnSpPr>
          <p:nvPr/>
        </p:nvCxnSpPr>
        <p:spPr>
          <a:xfrm>
            <a:off x="4947683" y="994614"/>
            <a:ext cx="7147" cy="5258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863860" y="74061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90" name="Straight Arrow Connector 89"/>
          <p:cNvCxnSpPr>
            <a:stCxn id="73" idx="6"/>
            <a:endCxn id="89" idx="2"/>
          </p:cNvCxnSpPr>
          <p:nvPr/>
        </p:nvCxnSpPr>
        <p:spPr>
          <a:xfrm>
            <a:off x="5100083" y="867614"/>
            <a:ext cx="7637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 idx="6"/>
            <a:endCxn id="89" idx="4"/>
          </p:cNvCxnSpPr>
          <p:nvPr/>
        </p:nvCxnSpPr>
        <p:spPr>
          <a:xfrm flipV="1">
            <a:off x="5107230" y="994614"/>
            <a:ext cx="909030" cy="652885"/>
          </a:xfrm>
          <a:prstGeom prst="bentConnector2">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5023710" y="1109829"/>
            <a:ext cx="1007680" cy="553998"/>
          </a:xfrm>
          <a:prstGeom prst="rect">
            <a:avLst/>
          </a:prstGeom>
        </p:spPr>
        <p:txBody>
          <a:bodyPr wrap="square">
            <a:spAutoFit/>
          </a:bodyPr>
          <a:lstStyle/>
          <a:p>
            <a:pPr algn="ctr"/>
            <a:r>
              <a:rPr lang="en-US" altLang="en-US" sz="1000" dirty="0"/>
              <a:t>2</a:t>
            </a:r>
            <a:r>
              <a:rPr lang="en-US" altLang="en-US" sz="1000" baseline="30000" dirty="0"/>
              <a:t>nd</a:t>
            </a:r>
            <a:r>
              <a:rPr lang="en-US" altLang="en-US" sz="1000" dirty="0"/>
              <a:t> topic  branch  for feature A</a:t>
            </a:r>
          </a:p>
        </p:txBody>
      </p:sp>
      <p:sp>
        <p:nvSpPr>
          <p:cNvPr id="100" name="Rectangle 1030"/>
          <p:cNvSpPr txBox="1">
            <a:spLocks noChangeArrowheads="1"/>
          </p:cNvSpPr>
          <p:nvPr/>
        </p:nvSpPr>
        <p:spPr>
          <a:xfrm>
            <a:off x="193830" y="2338789"/>
            <a:ext cx="8721725" cy="4124206"/>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Introduce usage of temporary short-lived topic branches</a:t>
            </a:r>
            <a:r>
              <a:rPr lang="en-US" sz="1800" b="0" dirty="0"/>
              <a:t>:</a:t>
            </a:r>
          </a:p>
          <a:p>
            <a:pPr lvl="1" fontAlgn="auto">
              <a:lnSpc>
                <a:spcPct val="100000"/>
              </a:lnSpc>
              <a:spcBef>
                <a:spcPts val="0"/>
              </a:spcBef>
              <a:spcAft>
                <a:spcPts val="0"/>
              </a:spcAft>
              <a:defRPr/>
            </a:pPr>
            <a:r>
              <a:rPr lang="en-US" sz="1600" b="0" dirty="0"/>
              <a:t>Developers (optionally) implement features in one or more topic branches and merge to ‘develop’. E.g.:</a:t>
            </a:r>
          </a:p>
          <a:p>
            <a:pPr lvl="2" fontAlgn="auto">
              <a:lnSpc>
                <a:spcPct val="100000"/>
              </a:lnSpc>
              <a:spcBef>
                <a:spcPts val="0"/>
              </a:spcBef>
              <a:spcAft>
                <a:spcPts val="0"/>
              </a:spcAft>
              <a:defRPr/>
            </a:pPr>
            <a:r>
              <a:rPr lang="en-US" sz="1600" b="0" dirty="0"/>
              <a:t>Feature “A”: 1</a:t>
            </a:r>
            <a:r>
              <a:rPr lang="en-US" sz="1600" b="0" baseline="30000" dirty="0"/>
              <a:t>st</a:t>
            </a:r>
            <a:r>
              <a:rPr lang="en-US" sz="1600" b="0" dirty="0"/>
              <a:t> topic branch (commits “A1”, “A2”), 2</a:t>
            </a:r>
            <a:r>
              <a:rPr lang="en-US" sz="1600" b="0" baseline="30000" dirty="0"/>
              <a:t>nd</a:t>
            </a:r>
            <a:r>
              <a:rPr lang="en-US" sz="1600" b="0" dirty="0"/>
              <a:t> topic branch (commit “A3”)</a:t>
            </a:r>
          </a:p>
          <a:p>
            <a:pPr lvl="2" fontAlgn="auto">
              <a:lnSpc>
                <a:spcPct val="100000"/>
              </a:lnSpc>
              <a:spcBef>
                <a:spcPts val="0"/>
              </a:spcBef>
              <a:spcAft>
                <a:spcPts val="0"/>
              </a:spcAft>
              <a:defRPr/>
            </a:pPr>
            <a:r>
              <a:rPr lang="en-US" sz="1600" b="0" dirty="0"/>
              <a:t>Feature “B”: Single topic branch (commits “B1”, “B2”)</a:t>
            </a:r>
          </a:p>
          <a:p>
            <a:pPr lvl="1" fontAlgn="auto">
              <a:lnSpc>
                <a:spcPct val="100000"/>
              </a:lnSpc>
              <a:spcBef>
                <a:spcPts val="0"/>
              </a:spcBef>
              <a:spcAft>
                <a:spcPts val="0"/>
              </a:spcAft>
              <a:defRPr/>
            </a:pPr>
            <a:r>
              <a:rPr lang="en-US" sz="1600" b="0" dirty="0"/>
              <a:t>Topic branches pass </a:t>
            </a:r>
            <a:r>
              <a:rPr lang="en-US" sz="1600" dirty="0"/>
              <a:t>CI Build</a:t>
            </a:r>
            <a:r>
              <a:rPr lang="en-US" sz="1600" b="0" dirty="0"/>
              <a:t> merged into ‘develop’ about once/day or 4-6 hours of work (rule of thumb)</a:t>
            </a:r>
          </a:p>
          <a:p>
            <a:pPr lvl="1" fontAlgn="auto">
              <a:lnSpc>
                <a:spcPct val="100000"/>
              </a:lnSpc>
              <a:spcBef>
                <a:spcPts val="0"/>
              </a:spcBef>
              <a:spcAft>
                <a:spcPts val="0"/>
              </a:spcAft>
              <a:defRPr/>
            </a:pPr>
            <a:r>
              <a:rPr lang="en-US" sz="1600" b="0" dirty="0"/>
              <a:t>Direct pushes to ‘develop’ are okay for single commit changes that are not shared/reviewed.</a:t>
            </a:r>
          </a:p>
          <a:p>
            <a:pPr lvl="1" fontAlgn="auto">
              <a:lnSpc>
                <a:spcPct val="100000"/>
              </a:lnSpc>
              <a:spcBef>
                <a:spcPts val="0"/>
              </a:spcBef>
              <a:spcAft>
                <a:spcPts val="0"/>
              </a:spcAft>
              <a:defRPr/>
            </a:pPr>
            <a:r>
              <a:rPr lang="en-US" sz="1600" b="0" dirty="0">
                <a:solidFill>
                  <a:schemeClr val="accent3">
                    <a:lumMod val="50000"/>
                  </a:schemeClr>
                </a:solidFill>
              </a:rPr>
              <a:t>NOTE: Usage of topic branches does not degrade CI at all!  Does not lead to more merge conflicts!</a:t>
            </a:r>
          </a:p>
          <a:p>
            <a:pPr lvl="1" fontAlgn="auto">
              <a:lnSpc>
                <a:spcPct val="100000"/>
              </a:lnSpc>
              <a:spcBef>
                <a:spcPts val="0"/>
              </a:spcBef>
              <a:spcAft>
                <a:spcPts val="0"/>
              </a:spcAft>
              <a:defRPr/>
            </a:pPr>
            <a:r>
              <a:rPr lang="en-US" sz="1600" b="0" dirty="0">
                <a:solidFill>
                  <a:srgbClr val="C00000"/>
                </a:solidFill>
              </a:rPr>
              <a:t>NOTE: Not typically long-lived “feature branches” that are hard to merge back!</a:t>
            </a:r>
          </a:p>
          <a:p>
            <a:pPr fontAlgn="auto">
              <a:lnSpc>
                <a:spcPct val="100000"/>
              </a:lnSpc>
              <a:spcBef>
                <a:spcPts val="0"/>
              </a:spcBef>
              <a:spcAft>
                <a:spcPts val="0"/>
              </a:spcAft>
              <a:defRPr/>
            </a:pPr>
            <a:r>
              <a:rPr lang="en-US" sz="1800" dirty="0"/>
              <a:t>Pros and Cons</a:t>
            </a:r>
            <a:r>
              <a:rPr lang="en-US" sz="1800" b="0" dirty="0"/>
              <a:t> (w.r.t. single branch workflow)</a:t>
            </a:r>
            <a:r>
              <a:rPr lang="en-US" sz="1800" dirty="0"/>
              <a:t>:</a:t>
            </a:r>
          </a:p>
          <a:p>
            <a:pPr lvl="1" fontAlgn="auto">
              <a:lnSpc>
                <a:spcPct val="100000"/>
              </a:lnSpc>
              <a:spcBef>
                <a:spcPts val="0"/>
              </a:spcBef>
              <a:spcAft>
                <a:spcPts val="0"/>
              </a:spcAft>
              <a:defRPr/>
            </a:pPr>
            <a:r>
              <a:rPr lang="en-US" sz="1600" dirty="0"/>
              <a:t>Pro</a:t>
            </a:r>
            <a:r>
              <a:rPr lang="en-US" sz="1600" b="0" dirty="0"/>
              <a:t>: Allow changes to be easily backed out if something goes wrong</a:t>
            </a:r>
          </a:p>
          <a:p>
            <a:pPr lvl="1" fontAlgn="auto">
              <a:lnSpc>
                <a:spcPct val="100000"/>
              </a:lnSpc>
              <a:spcBef>
                <a:spcPts val="0"/>
              </a:spcBef>
              <a:spcAft>
                <a:spcPts val="0"/>
              </a:spcAft>
              <a:defRPr/>
            </a:pPr>
            <a:r>
              <a:rPr lang="en-US" sz="1600" dirty="0"/>
              <a:t>Pro</a:t>
            </a:r>
            <a:r>
              <a:rPr lang="en-US" sz="1600" b="0" dirty="0"/>
              <a:t>: Allow switching between different topic branches quickly</a:t>
            </a:r>
          </a:p>
          <a:p>
            <a:pPr lvl="1" fontAlgn="auto">
              <a:lnSpc>
                <a:spcPct val="100000"/>
              </a:lnSpc>
              <a:spcBef>
                <a:spcPts val="0"/>
              </a:spcBef>
              <a:spcAft>
                <a:spcPts val="0"/>
              </a:spcAft>
              <a:defRPr/>
            </a:pPr>
            <a:r>
              <a:rPr lang="en-US" sz="1600" dirty="0"/>
              <a:t>Pro</a:t>
            </a:r>
            <a:r>
              <a:rPr lang="en-US" sz="1600" b="0" dirty="0"/>
              <a:t>: Allow easy sharing for quick collaboration with other </a:t>
            </a:r>
            <a:r>
              <a:rPr lang="en-US" sz="1600" b="0" dirty="0" err="1"/>
              <a:t>devs</a:t>
            </a:r>
            <a:r>
              <a:rPr lang="en-US" sz="1600" b="0" dirty="0"/>
              <a:t> before merging to ‘develop’</a:t>
            </a:r>
          </a:p>
          <a:p>
            <a:pPr lvl="1" fontAlgn="auto">
              <a:lnSpc>
                <a:spcPct val="100000"/>
              </a:lnSpc>
              <a:spcBef>
                <a:spcPts val="0"/>
              </a:spcBef>
              <a:spcAft>
                <a:spcPts val="0"/>
              </a:spcAft>
              <a:defRPr/>
            </a:pPr>
            <a:r>
              <a:rPr lang="en-US" sz="1600" dirty="0"/>
              <a:t>Pro</a:t>
            </a:r>
            <a:r>
              <a:rPr lang="en-US" sz="1600" b="0" dirty="0"/>
              <a:t>: Allow quick code reviews (pull-requests) on the topic branch before merging to ‘develop’.</a:t>
            </a:r>
          </a:p>
          <a:p>
            <a:pPr lvl="1" fontAlgn="auto">
              <a:lnSpc>
                <a:spcPct val="100000"/>
              </a:lnSpc>
              <a:spcBef>
                <a:spcPts val="0"/>
              </a:spcBef>
              <a:spcAft>
                <a:spcPts val="0"/>
              </a:spcAft>
              <a:defRPr/>
            </a:pPr>
            <a:r>
              <a:rPr lang="en-US" sz="1600" dirty="0"/>
              <a:t>Con</a:t>
            </a:r>
            <a:r>
              <a:rPr lang="en-US" sz="1600" b="0" dirty="0"/>
              <a:t>: Requires knowing how to use multiple branches and merges with </a:t>
            </a:r>
            <a:r>
              <a:rPr lang="en-US" sz="1600" b="0" dirty="0" err="1"/>
              <a:t>git</a:t>
            </a:r>
            <a:endParaRPr lang="en-US" sz="1600" b="0" dirty="0"/>
          </a:p>
          <a:p>
            <a:pPr fontAlgn="auto">
              <a:lnSpc>
                <a:spcPct val="100000"/>
              </a:lnSpc>
              <a:spcBef>
                <a:spcPts val="0"/>
              </a:spcBef>
              <a:spcAft>
                <a:spcPts val="0"/>
              </a:spcAft>
              <a:defRPr/>
            </a:pPr>
            <a:r>
              <a:rPr lang="en-US" sz="1800" dirty="0"/>
              <a:t>Example project:</a:t>
            </a:r>
            <a:r>
              <a:rPr lang="en-US" sz="1800" b="0" dirty="0"/>
              <a:t> Established research project with multiple developers</a:t>
            </a:r>
          </a:p>
          <a:p>
            <a:pPr lvl="1" fontAlgn="auto">
              <a:lnSpc>
                <a:spcPct val="100000"/>
              </a:lnSpc>
              <a:spcBef>
                <a:spcPts val="0"/>
              </a:spcBef>
              <a:spcAft>
                <a:spcPts val="0"/>
              </a:spcAft>
              <a:defRPr/>
            </a:pPr>
            <a:r>
              <a:rPr lang="en-US" sz="1600" b="0" dirty="0"/>
              <a:t>Medium number of number of developers who closely collaborate and review code</a:t>
            </a:r>
          </a:p>
        </p:txBody>
      </p:sp>
      <p:sp>
        <p:nvSpPr>
          <p:cNvPr id="101" name="Rectangle 100"/>
          <p:cNvSpPr/>
          <p:nvPr/>
        </p:nvSpPr>
        <p:spPr>
          <a:xfrm>
            <a:off x="7640610" y="241385"/>
            <a:ext cx="1309560" cy="553998"/>
          </a:xfrm>
          <a:prstGeom prst="rect">
            <a:avLst/>
          </a:prstGeom>
        </p:spPr>
        <p:txBody>
          <a:bodyPr wrap="square">
            <a:spAutoFit/>
          </a:bodyPr>
          <a:lstStyle/>
          <a:p>
            <a:pPr algn="ctr"/>
            <a:r>
              <a:rPr lang="en-US" altLang="en-US" sz="1000" dirty="0"/>
              <a:t>Or </a:t>
            </a:r>
            <a:r>
              <a:rPr lang="en-US" altLang="en-US" sz="1000"/>
              <a:t>‘master</a:t>
            </a:r>
            <a:r>
              <a:rPr lang="en-US" altLang="en-US" sz="1000" dirty="0"/>
              <a:t>’ branch if not </a:t>
            </a:r>
            <a:r>
              <a:rPr lang="en-US" altLang="en-US" sz="1000"/>
              <a:t>using a ‘develop</a:t>
            </a:r>
            <a:r>
              <a:rPr lang="en-US" altLang="en-US" sz="1000" dirty="0"/>
              <a:t>’ branch</a:t>
            </a:r>
          </a:p>
        </p:txBody>
      </p:sp>
      <p:pic>
        <p:nvPicPr>
          <p:cNvPr id="7170" name="Picture 2" descr="Image result for best practice st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75" y="1239915"/>
            <a:ext cx="1299165" cy="102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67611"/>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a subteam branch</a:t>
            </a:r>
          </a:p>
        </p:txBody>
      </p:sp>
      <p:sp>
        <p:nvSpPr>
          <p:cNvPr id="16" name="Rounded Rectangle 15"/>
          <p:cNvSpPr/>
          <p:nvPr/>
        </p:nvSpPr>
        <p:spPr>
          <a:xfrm>
            <a:off x="6840894" y="852995"/>
            <a:ext cx="838810" cy="284202"/>
          </a:xfrm>
          <a:prstGeom prst="roundRect">
            <a:avLst/>
          </a:prstGeom>
          <a:solidFill>
            <a:srgbClr val="FFD54F"/>
          </a:solidFill>
          <a:ln>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st</a:t>
            </a:r>
            <a:r>
              <a:rPr lang="en-US" sz="1400" dirty="0">
                <a:solidFill>
                  <a:schemeClr val="tx1"/>
                </a:solidFill>
              </a:rPr>
              <a:t>-dev</a:t>
            </a:r>
          </a:p>
        </p:txBody>
      </p:sp>
      <p:cxnSp>
        <p:nvCxnSpPr>
          <p:cNvPr id="17" name="Straight Arrow Connector 16"/>
          <p:cNvCxnSpPr>
            <a:stCxn id="16" idx="2"/>
            <a:endCxn id="250" idx="7"/>
          </p:cNvCxnSpPr>
          <p:nvPr/>
        </p:nvCxnSpPr>
        <p:spPr>
          <a:xfrm flipH="1">
            <a:off x="6839684" y="1137197"/>
            <a:ext cx="420615" cy="710646"/>
          </a:xfrm>
          <a:prstGeom prst="straightConnector1">
            <a:avLst/>
          </a:prstGeom>
          <a:ln>
            <a:solidFill>
              <a:srgbClr val="C49500"/>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48238"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46" name="Straight Arrow Connector 45"/>
          <p:cNvCxnSpPr>
            <a:stCxn id="115" idx="3"/>
            <a:endCxn id="125" idx="2"/>
          </p:cNvCxnSpPr>
          <p:nvPr/>
        </p:nvCxnSpPr>
        <p:spPr>
          <a:xfrm flipV="1">
            <a:off x="1094686" y="1937646"/>
            <a:ext cx="520050" cy="6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8" idx="0"/>
            <a:endCxn id="45" idx="4"/>
          </p:cNvCxnSpPr>
          <p:nvPr/>
        </p:nvCxnSpPr>
        <p:spPr>
          <a:xfrm flipV="1">
            <a:off x="494825" y="2064646"/>
            <a:ext cx="205813" cy="12227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136569" y="897709"/>
            <a:ext cx="1579563" cy="845179"/>
            <a:chOff x="688137" y="1815990"/>
            <a:chExt cx="1579563" cy="845179"/>
          </a:xfrm>
        </p:grpSpPr>
        <p:sp>
          <p:nvSpPr>
            <p:cNvPr id="38" name="Rectangle 4"/>
            <p:cNvSpPr>
              <a:spLocks noChangeArrowheads="1"/>
            </p:cNvSpPr>
            <p:nvPr/>
          </p:nvSpPr>
          <p:spPr bwMode="auto">
            <a:xfrm>
              <a:off x="688137" y="2261059"/>
              <a:ext cx="1579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Subteam</a:t>
              </a:r>
            </a:p>
            <a:p>
              <a:pPr algn="ctr"/>
              <a:r>
                <a:rPr lang="en-US" altLang="en-US" sz="1000" dirty="0"/>
                <a:t>Dev 1</a:t>
              </a:r>
            </a:p>
          </p:txBody>
        </p:sp>
        <p:grpSp>
          <p:nvGrpSpPr>
            <p:cNvPr id="39" name="Group 38"/>
            <p:cNvGrpSpPr/>
            <p:nvPr/>
          </p:nvGrpSpPr>
          <p:grpSpPr>
            <a:xfrm>
              <a:off x="1292810" y="1815990"/>
              <a:ext cx="344198" cy="451620"/>
              <a:chOff x="7272300" y="5228122"/>
              <a:chExt cx="602530" cy="790575"/>
            </a:xfrm>
          </p:grpSpPr>
          <p:grpSp>
            <p:nvGrpSpPr>
              <p:cNvPr id="40" name="Group 6"/>
              <p:cNvGrpSpPr>
                <a:grpSpLocks/>
              </p:cNvGrpSpPr>
              <p:nvPr/>
            </p:nvGrpSpPr>
            <p:grpSpPr bwMode="auto">
              <a:xfrm>
                <a:off x="7373970" y="5228122"/>
                <a:ext cx="357187" cy="790575"/>
                <a:chOff x="4211" y="781"/>
                <a:chExt cx="338" cy="774"/>
              </a:xfrm>
            </p:grpSpPr>
            <p:sp>
              <p:nvSpPr>
                <p:cNvPr id="42"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43"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 name="Rectangle 40"/>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p:cNvGrpSpPr/>
          <p:nvPr/>
        </p:nvGrpSpPr>
        <p:grpSpPr>
          <a:xfrm>
            <a:off x="3191898" y="897709"/>
            <a:ext cx="1579563" cy="845179"/>
            <a:chOff x="688137" y="1815990"/>
            <a:chExt cx="1579563" cy="845179"/>
          </a:xfrm>
        </p:grpSpPr>
        <p:sp>
          <p:nvSpPr>
            <p:cNvPr id="53" name="Rectangle 4"/>
            <p:cNvSpPr>
              <a:spLocks noChangeArrowheads="1"/>
            </p:cNvSpPr>
            <p:nvPr/>
          </p:nvSpPr>
          <p:spPr bwMode="auto">
            <a:xfrm>
              <a:off x="688137" y="2261059"/>
              <a:ext cx="1579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Subteam</a:t>
              </a:r>
            </a:p>
            <a:p>
              <a:pPr algn="ctr"/>
              <a:r>
                <a:rPr lang="en-US" altLang="en-US" sz="1000" dirty="0"/>
                <a:t>Dev 2</a:t>
              </a:r>
            </a:p>
          </p:txBody>
        </p:sp>
        <p:grpSp>
          <p:nvGrpSpPr>
            <p:cNvPr id="54" name="Group 53"/>
            <p:cNvGrpSpPr/>
            <p:nvPr/>
          </p:nvGrpSpPr>
          <p:grpSpPr>
            <a:xfrm>
              <a:off x="1292810" y="1815990"/>
              <a:ext cx="344198" cy="451620"/>
              <a:chOff x="7272300" y="5228122"/>
              <a:chExt cx="602530" cy="790575"/>
            </a:xfrm>
          </p:grpSpPr>
          <p:grpSp>
            <p:nvGrpSpPr>
              <p:cNvPr id="55" name="Group 6"/>
              <p:cNvGrpSpPr>
                <a:grpSpLocks/>
              </p:cNvGrpSpPr>
              <p:nvPr/>
            </p:nvGrpSpPr>
            <p:grpSpPr bwMode="auto">
              <a:xfrm>
                <a:off x="7373970" y="5228122"/>
                <a:ext cx="357187" cy="790575"/>
                <a:chOff x="4211" y="781"/>
                <a:chExt cx="338" cy="774"/>
              </a:xfrm>
            </p:grpSpPr>
            <p:sp>
              <p:nvSpPr>
                <p:cNvPr id="58"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9"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 name="Rectangle 56"/>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5" name="Group 64"/>
          <p:cNvGrpSpPr/>
          <p:nvPr/>
        </p:nvGrpSpPr>
        <p:grpSpPr>
          <a:xfrm>
            <a:off x="2941255" y="2296646"/>
            <a:ext cx="1579563" cy="845179"/>
            <a:chOff x="688137" y="1815990"/>
            <a:chExt cx="1579563" cy="845179"/>
          </a:xfrm>
        </p:grpSpPr>
        <p:sp>
          <p:nvSpPr>
            <p:cNvPr id="66" name="Rectangle 4"/>
            <p:cNvSpPr>
              <a:spLocks noChangeArrowheads="1"/>
            </p:cNvSpPr>
            <p:nvPr/>
          </p:nvSpPr>
          <p:spPr bwMode="auto">
            <a:xfrm>
              <a:off x="688137" y="2261059"/>
              <a:ext cx="1579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Subteam</a:t>
              </a:r>
            </a:p>
            <a:p>
              <a:pPr algn="ctr"/>
              <a:r>
                <a:rPr lang="en-US" altLang="en-US" sz="1000" dirty="0"/>
                <a:t>Integrator</a:t>
              </a:r>
            </a:p>
          </p:txBody>
        </p:sp>
        <p:grpSp>
          <p:nvGrpSpPr>
            <p:cNvPr id="67" name="Group 66"/>
            <p:cNvGrpSpPr/>
            <p:nvPr/>
          </p:nvGrpSpPr>
          <p:grpSpPr>
            <a:xfrm>
              <a:off x="1292810" y="1815990"/>
              <a:ext cx="344198" cy="451620"/>
              <a:chOff x="7272300" y="5228122"/>
              <a:chExt cx="602530" cy="790575"/>
            </a:xfrm>
          </p:grpSpPr>
          <p:grpSp>
            <p:nvGrpSpPr>
              <p:cNvPr id="68" name="Group 6"/>
              <p:cNvGrpSpPr>
                <a:grpSpLocks/>
              </p:cNvGrpSpPr>
              <p:nvPr/>
            </p:nvGrpSpPr>
            <p:grpSpPr bwMode="auto">
              <a:xfrm>
                <a:off x="7373970" y="5228122"/>
                <a:ext cx="357187" cy="790575"/>
                <a:chOff x="4211" y="781"/>
                <a:chExt cx="338" cy="774"/>
              </a:xfrm>
            </p:grpSpPr>
            <p:sp>
              <p:nvSpPr>
                <p:cNvPr id="71"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72"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9" name="Rectangle 68"/>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9" name="Oval 78"/>
          <p:cNvSpPr/>
          <p:nvPr/>
        </p:nvSpPr>
        <p:spPr>
          <a:xfrm>
            <a:off x="2694535" y="3287418"/>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80" name="Straight Arrow Connector 79"/>
          <p:cNvCxnSpPr>
            <a:stCxn id="99" idx="6"/>
            <a:endCxn id="176" idx="2"/>
          </p:cNvCxnSpPr>
          <p:nvPr/>
        </p:nvCxnSpPr>
        <p:spPr>
          <a:xfrm>
            <a:off x="4680111" y="3414418"/>
            <a:ext cx="535588" cy="15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7169763" y="3842740"/>
            <a:ext cx="838810" cy="284202"/>
          </a:xfrm>
          <a:prstGeom prst="roundRect">
            <a:avLst/>
          </a:prstGeom>
          <a:solidFill>
            <a:srgbClr val="FFD54F"/>
          </a:solidFill>
          <a:ln>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a:t>
            </a:r>
          </a:p>
        </p:txBody>
      </p:sp>
      <p:cxnSp>
        <p:nvCxnSpPr>
          <p:cNvPr id="86" name="Straight Arrow Connector 85"/>
          <p:cNvCxnSpPr>
            <a:stCxn id="81" idx="0"/>
            <a:endCxn id="255" idx="4"/>
          </p:cNvCxnSpPr>
          <p:nvPr/>
        </p:nvCxnSpPr>
        <p:spPr>
          <a:xfrm flipH="1" flipV="1">
            <a:off x="7587600" y="3538521"/>
            <a:ext cx="1568" cy="304219"/>
          </a:xfrm>
          <a:prstGeom prst="straightConnector1">
            <a:avLst/>
          </a:prstGeom>
          <a:ln>
            <a:solidFill>
              <a:srgbClr val="C495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342425" y="3287418"/>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91" name="Straight Arrow Connector 90"/>
          <p:cNvCxnSpPr>
            <a:stCxn id="120" idx="3"/>
            <a:endCxn id="94" idx="2"/>
          </p:cNvCxnSpPr>
          <p:nvPr/>
        </p:nvCxnSpPr>
        <p:spPr>
          <a:xfrm>
            <a:off x="1094686" y="3408783"/>
            <a:ext cx="953689" cy="5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8" idx="2"/>
          </p:cNvCxnSpPr>
          <p:nvPr/>
        </p:nvCxnSpPr>
        <p:spPr>
          <a:xfrm>
            <a:off x="109555" y="3414418"/>
            <a:ext cx="2328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048375" y="3287418"/>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95" name="Straight Arrow Connector 94"/>
          <p:cNvCxnSpPr>
            <a:stCxn id="94" idx="6"/>
            <a:endCxn id="79" idx="2"/>
          </p:cNvCxnSpPr>
          <p:nvPr/>
        </p:nvCxnSpPr>
        <p:spPr>
          <a:xfrm>
            <a:off x="2353175" y="3414418"/>
            <a:ext cx="3413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34923" y="3287418"/>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98" name="Straight Arrow Connector 97"/>
          <p:cNvCxnSpPr>
            <a:stCxn id="79" idx="6"/>
            <a:endCxn id="96" idx="2"/>
          </p:cNvCxnSpPr>
          <p:nvPr/>
        </p:nvCxnSpPr>
        <p:spPr>
          <a:xfrm>
            <a:off x="2999335" y="3414418"/>
            <a:ext cx="5355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4375311" y="3287418"/>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100" name="Straight Arrow Connector 99"/>
          <p:cNvCxnSpPr>
            <a:stCxn id="96" idx="6"/>
            <a:endCxn id="99" idx="2"/>
          </p:cNvCxnSpPr>
          <p:nvPr/>
        </p:nvCxnSpPr>
        <p:spPr>
          <a:xfrm>
            <a:off x="3839723" y="3414418"/>
            <a:ext cx="5355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2" name="Group 111"/>
          <p:cNvGrpSpPr/>
          <p:nvPr/>
        </p:nvGrpSpPr>
        <p:grpSpPr>
          <a:xfrm>
            <a:off x="1009987" y="1839852"/>
            <a:ext cx="84699" cy="209548"/>
            <a:chOff x="1538499" y="2796998"/>
            <a:chExt cx="84699" cy="209548"/>
          </a:xfrm>
        </p:grpSpPr>
        <p:cxnSp>
          <p:nvCxnSpPr>
            <p:cNvPr id="113" name="Straight Connector 112"/>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6" name="Straight Arrow Connector 115"/>
          <p:cNvCxnSpPr>
            <a:stCxn id="45" idx="6"/>
            <a:endCxn id="115" idx="1"/>
          </p:cNvCxnSpPr>
          <p:nvPr/>
        </p:nvCxnSpPr>
        <p:spPr>
          <a:xfrm>
            <a:off x="853038" y="1937646"/>
            <a:ext cx="159389" cy="698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1009987" y="3304009"/>
            <a:ext cx="84699" cy="209548"/>
            <a:chOff x="1538499" y="2796998"/>
            <a:chExt cx="84699" cy="209548"/>
          </a:xfrm>
        </p:grpSpPr>
        <p:cxnSp>
          <p:nvCxnSpPr>
            <p:cNvPr id="118" name="Straight Connector 11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Arrow Connector 120"/>
          <p:cNvCxnSpPr>
            <a:stCxn id="88" idx="6"/>
            <a:endCxn id="120" idx="1"/>
          </p:cNvCxnSpPr>
          <p:nvPr/>
        </p:nvCxnSpPr>
        <p:spPr>
          <a:xfrm flipV="1">
            <a:off x="647225" y="3408783"/>
            <a:ext cx="365202" cy="56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1614736"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sp>
        <p:nvSpPr>
          <p:cNvPr id="130" name="Oval 129"/>
          <p:cNvSpPr/>
          <p:nvPr/>
        </p:nvSpPr>
        <p:spPr>
          <a:xfrm>
            <a:off x="2631258"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131" name="Straight Arrow Connector 130"/>
          <p:cNvCxnSpPr>
            <a:stCxn id="291" idx="6"/>
            <a:endCxn id="130" idx="2"/>
          </p:cNvCxnSpPr>
          <p:nvPr/>
        </p:nvCxnSpPr>
        <p:spPr>
          <a:xfrm>
            <a:off x="2401875" y="1937646"/>
            <a:ext cx="22938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69" idx="1"/>
            <a:endCxn id="130" idx="5"/>
          </p:cNvCxnSpPr>
          <p:nvPr/>
        </p:nvCxnSpPr>
        <p:spPr>
          <a:xfrm flipH="1" flipV="1">
            <a:off x="2891421" y="2027449"/>
            <a:ext cx="654507" cy="492614"/>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4" idx="0"/>
            <a:endCxn id="130" idx="3"/>
          </p:cNvCxnSpPr>
          <p:nvPr/>
        </p:nvCxnSpPr>
        <p:spPr>
          <a:xfrm flipV="1">
            <a:off x="2200775" y="2027449"/>
            <a:ext cx="475120" cy="12599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3713770"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145" name="Straight Arrow Connector 144"/>
          <p:cNvCxnSpPr>
            <a:stCxn id="302" idx="6"/>
            <a:endCxn id="144" idx="2"/>
          </p:cNvCxnSpPr>
          <p:nvPr/>
        </p:nvCxnSpPr>
        <p:spPr>
          <a:xfrm flipV="1">
            <a:off x="3446674" y="1937646"/>
            <a:ext cx="267096" cy="1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2410958" y="3725335"/>
            <a:ext cx="1579563" cy="691290"/>
            <a:chOff x="688137" y="1815990"/>
            <a:chExt cx="1579563" cy="691290"/>
          </a:xfrm>
        </p:grpSpPr>
        <p:sp>
          <p:nvSpPr>
            <p:cNvPr id="148"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Dev 1</a:t>
              </a:r>
            </a:p>
          </p:txBody>
        </p:sp>
        <p:grpSp>
          <p:nvGrpSpPr>
            <p:cNvPr id="149" name="Group 148"/>
            <p:cNvGrpSpPr/>
            <p:nvPr/>
          </p:nvGrpSpPr>
          <p:grpSpPr>
            <a:xfrm>
              <a:off x="1292810" y="1815990"/>
              <a:ext cx="344198" cy="451620"/>
              <a:chOff x="7272300" y="5228122"/>
              <a:chExt cx="602530" cy="790575"/>
            </a:xfrm>
          </p:grpSpPr>
          <p:grpSp>
            <p:nvGrpSpPr>
              <p:cNvPr id="150" name="Group 6"/>
              <p:cNvGrpSpPr>
                <a:grpSpLocks/>
              </p:cNvGrpSpPr>
              <p:nvPr/>
            </p:nvGrpSpPr>
            <p:grpSpPr bwMode="auto">
              <a:xfrm>
                <a:off x="7373970" y="5228122"/>
                <a:ext cx="357187" cy="790575"/>
                <a:chOff x="4211" y="781"/>
                <a:chExt cx="338" cy="774"/>
              </a:xfrm>
            </p:grpSpPr>
            <p:sp>
              <p:nvSpPr>
                <p:cNvPr id="152"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53"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1" name="Rectangle 150"/>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7" name="Group 156"/>
          <p:cNvGrpSpPr/>
          <p:nvPr/>
        </p:nvGrpSpPr>
        <p:grpSpPr>
          <a:xfrm>
            <a:off x="4313953" y="3782603"/>
            <a:ext cx="1579563" cy="691290"/>
            <a:chOff x="688137" y="1815990"/>
            <a:chExt cx="1579563" cy="691290"/>
          </a:xfrm>
        </p:grpSpPr>
        <p:sp>
          <p:nvSpPr>
            <p:cNvPr id="158"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Dev 2</a:t>
              </a:r>
            </a:p>
          </p:txBody>
        </p:sp>
        <p:grpSp>
          <p:nvGrpSpPr>
            <p:cNvPr id="159" name="Group 158"/>
            <p:cNvGrpSpPr/>
            <p:nvPr/>
          </p:nvGrpSpPr>
          <p:grpSpPr>
            <a:xfrm>
              <a:off x="1292810" y="1815990"/>
              <a:ext cx="344198" cy="451620"/>
              <a:chOff x="7272300" y="5228122"/>
              <a:chExt cx="602530" cy="790575"/>
            </a:xfrm>
          </p:grpSpPr>
          <p:grpSp>
            <p:nvGrpSpPr>
              <p:cNvPr id="160" name="Group 6"/>
              <p:cNvGrpSpPr>
                <a:grpSpLocks/>
              </p:cNvGrpSpPr>
              <p:nvPr/>
            </p:nvGrpSpPr>
            <p:grpSpPr bwMode="auto">
              <a:xfrm>
                <a:off x="7373970" y="5228122"/>
                <a:ext cx="357187" cy="790575"/>
                <a:chOff x="4211" y="781"/>
                <a:chExt cx="338" cy="774"/>
              </a:xfrm>
            </p:grpSpPr>
            <p:sp>
              <p:nvSpPr>
                <p:cNvPr id="162"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63"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1" name="Rectangle 160"/>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70" name="Straight Arrow Connector 169"/>
          <p:cNvCxnSpPr>
            <a:stCxn id="69" idx="3"/>
            <a:endCxn id="255" idx="1"/>
          </p:cNvCxnSpPr>
          <p:nvPr/>
        </p:nvCxnSpPr>
        <p:spPr>
          <a:xfrm>
            <a:off x="3890126" y="2520063"/>
            <a:ext cx="3589711" cy="801655"/>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3" name="Oval 172"/>
          <p:cNvSpPr/>
          <p:nvPr/>
        </p:nvSpPr>
        <p:spPr>
          <a:xfrm>
            <a:off x="4438061"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174" name="Straight Arrow Connector 173"/>
          <p:cNvCxnSpPr>
            <a:stCxn id="144" idx="6"/>
            <a:endCxn id="173" idx="2"/>
          </p:cNvCxnSpPr>
          <p:nvPr/>
        </p:nvCxnSpPr>
        <p:spPr>
          <a:xfrm>
            <a:off x="4018570" y="1937646"/>
            <a:ext cx="41949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Oval 175"/>
          <p:cNvSpPr/>
          <p:nvPr/>
        </p:nvSpPr>
        <p:spPr>
          <a:xfrm>
            <a:off x="5215699" y="3288988"/>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178" name="Straight Arrow Connector 177"/>
          <p:cNvCxnSpPr>
            <a:stCxn id="250" idx="5"/>
            <a:endCxn id="255" idx="0"/>
          </p:cNvCxnSpPr>
          <p:nvPr/>
        </p:nvCxnSpPr>
        <p:spPr>
          <a:xfrm>
            <a:off x="6839684" y="2027449"/>
            <a:ext cx="747916" cy="1257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57" idx="1"/>
            <a:endCxn id="302" idx="0"/>
          </p:cNvCxnSpPr>
          <p:nvPr/>
        </p:nvCxnSpPr>
        <p:spPr>
          <a:xfrm flipH="1">
            <a:off x="3294274" y="1121126"/>
            <a:ext cx="502297" cy="691089"/>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51" idx="1"/>
            <a:endCxn id="79" idx="4"/>
          </p:cNvCxnSpPr>
          <p:nvPr/>
        </p:nvCxnSpPr>
        <p:spPr>
          <a:xfrm flipH="1" flipV="1">
            <a:off x="2846935" y="3541418"/>
            <a:ext cx="168696" cy="407334"/>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41" idx="3"/>
            <a:endCxn id="144" idx="1"/>
          </p:cNvCxnSpPr>
          <p:nvPr/>
        </p:nvCxnSpPr>
        <p:spPr>
          <a:xfrm>
            <a:off x="3085440" y="1121126"/>
            <a:ext cx="672967" cy="72671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57" idx="3"/>
            <a:endCxn id="173" idx="0"/>
          </p:cNvCxnSpPr>
          <p:nvPr/>
        </p:nvCxnSpPr>
        <p:spPr>
          <a:xfrm>
            <a:off x="4140769" y="1121126"/>
            <a:ext cx="449692" cy="689520"/>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51" idx="3"/>
            <a:endCxn id="96" idx="3"/>
          </p:cNvCxnSpPr>
          <p:nvPr/>
        </p:nvCxnSpPr>
        <p:spPr>
          <a:xfrm flipV="1">
            <a:off x="3359829" y="3504221"/>
            <a:ext cx="219731" cy="444531"/>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61" idx="1"/>
            <a:endCxn id="99" idx="4"/>
          </p:cNvCxnSpPr>
          <p:nvPr/>
        </p:nvCxnSpPr>
        <p:spPr>
          <a:xfrm flipH="1" flipV="1">
            <a:off x="4527711" y="3541418"/>
            <a:ext cx="390915" cy="464602"/>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282805" y="787606"/>
            <a:ext cx="2214301" cy="830997"/>
          </a:xfrm>
          <a:prstGeom prst="rect">
            <a:avLst/>
          </a:prstGeom>
        </p:spPr>
        <p:txBody>
          <a:bodyPr wrap="square">
            <a:spAutoFit/>
          </a:bodyPr>
          <a:lstStyle/>
          <a:p>
            <a:pPr algn="ctr"/>
            <a:r>
              <a:rPr lang="en-US" altLang="en-US" sz="1200" dirty="0">
                <a:solidFill>
                  <a:srgbClr val="0070C0"/>
                </a:solidFill>
              </a:rPr>
              <a:t>Subteam developers collaborate directly on ‘</a:t>
            </a:r>
            <a:r>
              <a:rPr lang="en-US" altLang="en-US" sz="1200" dirty="0" err="1">
                <a:solidFill>
                  <a:srgbClr val="0070C0"/>
                </a:solidFill>
              </a:rPr>
              <a:t>st</a:t>
            </a:r>
            <a:r>
              <a:rPr lang="en-US" altLang="en-US" sz="1200" dirty="0">
                <a:solidFill>
                  <a:srgbClr val="0070C0"/>
                </a:solidFill>
              </a:rPr>
              <a:t>-dev’ branch using just the </a:t>
            </a:r>
            <a:r>
              <a:rPr lang="en-US" altLang="en-US" sz="1200" b="1" dirty="0">
                <a:solidFill>
                  <a:srgbClr val="0070C0"/>
                </a:solidFill>
              </a:rPr>
              <a:t>simple centralized  CI workflow</a:t>
            </a:r>
            <a:r>
              <a:rPr lang="en-US" altLang="en-US" sz="1200" dirty="0">
                <a:solidFill>
                  <a:srgbClr val="0070C0"/>
                </a:solidFill>
              </a:rPr>
              <a:t>.</a:t>
            </a:r>
          </a:p>
        </p:txBody>
      </p:sp>
      <p:sp>
        <p:nvSpPr>
          <p:cNvPr id="211" name="Rectangle 210"/>
          <p:cNvSpPr/>
          <p:nvPr/>
        </p:nvSpPr>
        <p:spPr>
          <a:xfrm>
            <a:off x="4665460" y="696603"/>
            <a:ext cx="1746598" cy="1200329"/>
          </a:xfrm>
          <a:prstGeom prst="rect">
            <a:avLst/>
          </a:prstGeom>
        </p:spPr>
        <p:txBody>
          <a:bodyPr wrap="square">
            <a:spAutoFit/>
          </a:bodyPr>
          <a:lstStyle/>
          <a:p>
            <a:pPr algn="ctr"/>
            <a:r>
              <a:rPr lang="en-US" altLang="en-US" sz="1200" dirty="0">
                <a:solidFill>
                  <a:srgbClr val="0070C0"/>
                </a:solidFill>
              </a:rPr>
              <a:t>Code reviews can take place on ’</a:t>
            </a:r>
            <a:r>
              <a:rPr lang="en-US" altLang="en-US" sz="1200" dirty="0" err="1">
                <a:solidFill>
                  <a:srgbClr val="0070C0"/>
                </a:solidFill>
              </a:rPr>
              <a:t>st</a:t>
            </a:r>
            <a:r>
              <a:rPr lang="en-US" altLang="en-US" sz="1200" dirty="0">
                <a:solidFill>
                  <a:srgbClr val="0070C0"/>
                </a:solidFill>
              </a:rPr>
              <a:t>-dev’ branch and issues addressed with new commits before merge to ‘develop’.</a:t>
            </a:r>
          </a:p>
        </p:txBody>
      </p:sp>
      <p:sp>
        <p:nvSpPr>
          <p:cNvPr id="213" name="Oval 212"/>
          <p:cNvSpPr/>
          <p:nvPr/>
        </p:nvSpPr>
        <p:spPr>
          <a:xfrm>
            <a:off x="5754426" y="3285054"/>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214" name="Straight Arrow Connector 213"/>
          <p:cNvCxnSpPr>
            <a:stCxn id="176" idx="6"/>
            <a:endCxn id="213" idx="2"/>
          </p:cNvCxnSpPr>
          <p:nvPr/>
        </p:nvCxnSpPr>
        <p:spPr>
          <a:xfrm flipV="1">
            <a:off x="5520499" y="3412054"/>
            <a:ext cx="233927" cy="39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13" idx="6"/>
            <a:endCxn id="217" idx="2"/>
          </p:cNvCxnSpPr>
          <p:nvPr/>
        </p:nvCxnSpPr>
        <p:spPr>
          <a:xfrm flipV="1">
            <a:off x="6059226" y="3409953"/>
            <a:ext cx="535588" cy="21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6594814" y="32829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229" name="Straight Arrow Connector 228"/>
          <p:cNvCxnSpPr>
            <a:stCxn id="161" idx="3"/>
            <a:endCxn id="213" idx="3"/>
          </p:cNvCxnSpPr>
          <p:nvPr/>
        </p:nvCxnSpPr>
        <p:spPr>
          <a:xfrm flipV="1">
            <a:off x="5262824" y="3501857"/>
            <a:ext cx="536239" cy="504163"/>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13229" y="1873519"/>
            <a:ext cx="1406038" cy="1015663"/>
          </a:xfrm>
          <a:prstGeom prst="rect">
            <a:avLst/>
          </a:prstGeom>
        </p:spPr>
        <p:txBody>
          <a:bodyPr wrap="square">
            <a:spAutoFit/>
          </a:bodyPr>
          <a:lstStyle/>
          <a:p>
            <a:pPr algn="ctr"/>
            <a:r>
              <a:rPr lang="en-US" altLang="en-US" sz="1200" dirty="0">
                <a:solidFill>
                  <a:srgbClr val="0070C0"/>
                </a:solidFill>
              </a:rPr>
              <a:t>Merge commits can be backed out if problems are found after merge.</a:t>
            </a:r>
          </a:p>
        </p:txBody>
      </p:sp>
      <p:sp>
        <p:nvSpPr>
          <p:cNvPr id="250" name="Oval 249"/>
          <p:cNvSpPr/>
          <p:nvPr/>
        </p:nvSpPr>
        <p:spPr>
          <a:xfrm>
            <a:off x="6579521"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251" name="Straight Arrow Connector 250"/>
          <p:cNvCxnSpPr>
            <a:stCxn id="173" idx="6"/>
            <a:endCxn id="250" idx="2"/>
          </p:cNvCxnSpPr>
          <p:nvPr/>
        </p:nvCxnSpPr>
        <p:spPr>
          <a:xfrm>
            <a:off x="4742861" y="1937646"/>
            <a:ext cx="18366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17" idx="6"/>
            <a:endCxn id="255" idx="2"/>
          </p:cNvCxnSpPr>
          <p:nvPr/>
        </p:nvCxnSpPr>
        <p:spPr>
          <a:xfrm>
            <a:off x="6899614" y="3409953"/>
            <a:ext cx="535586" cy="15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5" name="Oval 254"/>
          <p:cNvSpPr/>
          <p:nvPr/>
        </p:nvSpPr>
        <p:spPr>
          <a:xfrm>
            <a:off x="7435200" y="3284521"/>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260" name="Straight Arrow Connector 259"/>
          <p:cNvCxnSpPr>
            <a:stCxn id="69" idx="3"/>
            <a:endCxn id="250" idx="3"/>
          </p:cNvCxnSpPr>
          <p:nvPr/>
        </p:nvCxnSpPr>
        <p:spPr>
          <a:xfrm flipV="1">
            <a:off x="3890126" y="2027449"/>
            <a:ext cx="2734032" cy="492614"/>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a:xfrm>
            <a:off x="4568081" y="2170157"/>
            <a:ext cx="1746598" cy="1015663"/>
          </a:xfrm>
          <a:prstGeom prst="rect">
            <a:avLst/>
          </a:prstGeom>
          <a:solidFill>
            <a:schemeClr val="bg1"/>
          </a:solidFill>
        </p:spPr>
        <p:txBody>
          <a:bodyPr wrap="square">
            <a:spAutoFit/>
          </a:bodyPr>
          <a:lstStyle/>
          <a:p>
            <a:pPr algn="ctr"/>
            <a:r>
              <a:rPr lang="en-US" altLang="en-US" sz="1200" dirty="0">
                <a:solidFill>
                  <a:srgbClr val="0070C0"/>
                </a:solidFill>
              </a:rPr>
              <a:t>Only Subteam Integrator needs to deal with multiple branches, merge commits, etc.</a:t>
            </a:r>
          </a:p>
        </p:txBody>
      </p:sp>
      <p:cxnSp>
        <p:nvCxnSpPr>
          <p:cNvPr id="265" name="Straight Arrow Connector 264"/>
          <p:cNvCxnSpPr>
            <a:stCxn id="242" idx="2"/>
          </p:cNvCxnSpPr>
          <p:nvPr/>
        </p:nvCxnSpPr>
        <p:spPr>
          <a:xfrm flipH="1">
            <a:off x="7858941" y="2889182"/>
            <a:ext cx="357307" cy="360781"/>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1" name="Rectangle 1030"/>
          <p:cNvSpPr txBox="1">
            <a:spLocks noChangeArrowheads="1"/>
          </p:cNvSpPr>
          <p:nvPr/>
        </p:nvSpPr>
        <p:spPr>
          <a:xfrm>
            <a:off x="143656" y="4237099"/>
            <a:ext cx="8893610" cy="2185214"/>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Works well when:</a:t>
            </a:r>
          </a:p>
          <a:p>
            <a:pPr lvl="1">
              <a:lnSpc>
                <a:spcPct val="100000"/>
              </a:lnSpc>
              <a:spcBef>
                <a:spcPts val="0"/>
              </a:spcBef>
              <a:defRPr/>
            </a:pPr>
            <a:r>
              <a:rPr lang="en-US" sz="1600" b="0" dirty="0"/>
              <a:t>Changes by subteam commits don’t typically conflict with commits on main ‘develop’ branch.</a:t>
            </a:r>
          </a:p>
          <a:p>
            <a:pPr lvl="1">
              <a:lnSpc>
                <a:spcPct val="100000"/>
              </a:lnSpc>
              <a:spcBef>
                <a:spcPts val="0"/>
              </a:spcBef>
              <a:defRPr/>
            </a:pPr>
            <a:r>
              <a:rPr lang="en-US" sz="1600" b="0" dirty="0"/>
              <a:t>Criteria for pushing to ‘</a:t>
            </a:r>
            <a:r>
              <a:rPr lang="en-US" sz="1600" b="0" dirty="0" err="1"/>
              <a:t>st</a:t>
            </a:r>
            <a:r>
              <a:rPr lang="en-US" sz="1600" b="0" dirty="0"/>
              <a:t>-dev’ branch may be different than for pushing to ‘develop’ branch.</a:t>
            </a:r>
          </a:p>
          <a:p>
            <a:pPr fontAlgn="auto">
              <a:lnSpc>
                <a:spcPct val="100000"/>
              </a:lnSpc>
              <a:spcBef>
                <a:spcPts val="0"/>
              </a:spcBef>
              <a:spcAft>
                <a:spcPts val="0"/>
              </a:spcAft>
              <a:defRPr/>
            </a:pPr>
            <a:r>
              <a:rPr lang="en-US" sz="1800" dirty="0"/>
              <a:t>Pros and Cons</a:t>
            </a:r>
            <a:r>
              <a:rPr lang="en-US" sz="1800" b="0" dirty="0"/>
              <a:t> (w.r.t. topic branch workflow)</a:t>
            </a:r>
            <a:r>
              <a:rPr lang="en-US" sz="1800" dirty="0"/>
              <a:t>:</a:t>
            </a:r>
          </a:p>
          <a:p>
            <a:pPr lvl="1" fontAlgn="auto">
              <a:lnSpc>
                <a:spcPct val="100000"/>
              </a:lnSpc>
              <a:spcBef>
                <a:spcPts val="0"/>
              </a:spcBef>
              <a:spcAft>
                <a:spcPts val="0"/>
              </a:spcAft>
              <a:defRPr/>
            </a:pPr>
            <a:r>
              <a:rPr lang="en-US" sz="1600" dirty="0">
                <a:solidFill>
                  <a:srgbClr val="0070C0"/>
                </a:solidFill>
              </a:rPr>
              <a:t>Pro</a:t>
            </a:r>
            <a:r>
              <a:rPr lang="en-US" sz="1600" b="0" dirty="0">
                <a:solidFill>
                  <a:srgbClr val="0070C0"/>
                </a:solidFill>
              </a:rPr>
              <a:t>: Most subteam developers only need to know and use the </a:t>
            </a:r>
            <a:r>
              <a:rPr lang="en-US" sz="1600" dirty="0">
                <a:solidFill>
                  <a:srgbClr val="0070C0"/>
                </a:solidFill>
              </a:rPr>
              <a:t>Simple Centralized CI Workflow</a:t>
            </a:r>
          </a:p>
          <a:p>
            <a:pPr lvl="1" fontAlgn="auto">
              <a:lnSpc>
                <a:spcPct val="100000"/>
              </a:lnSpc>
              <a:spcBef>
                <a:spcPts val="0"/>
              </a:spcBef>
              <a:spcAft>
                <a:spcPts val="0"/>
              </a:spcAft>
              <a:defRPr/>
            </a:pPr>
            <a:r>
              <a:rPr lang="en-US" sz="1600" dirty="0">
                <a:solidFill>
                  <a:srgbClr val="FF0000"/>
                </a:solidFill>
              </a:rPr>
              <a:t>Con</a:t>
            </a:r>
            <a:r>
              <a:rPr lang="en-US" sz="1600" b="0" dirty="0">
                <a:solidFill>
                  <a:srgbClr val="FF0000"/>
                </a:solidFill>
              </a:rPr>
              <a:t>: Can create messier </a:t>
            </a:r>
            <a:r>
              <a:rPr lang="en-US" sz="1600" b="0" dirty="0" err="1">
                <a:solidFill>
                  <a:srgbClr val="FF0000"/>
                </a:solidFill>
              </a:rPr>
              <a:t>git</a:t>
            </a:r>
            <a:r>
              <a:rPr lang="en-US" sz="1600" b="0" dirty="0">
                <a:solidFill>
                  <a:srgbClr val="FF0000"/>
                </a:solidFill>
              </a:rPr>
              <a:t> history (e.g. can’t ‘</a:t>
            </a:r>
            <a:r>
              <a:rPr lang="en-US" sz="1600" b="0" dirty="0" err="1">
                <a:solidFill>
                  <a:srgbClr val="FF0000"/>
                </a:solidFill>
              </a:rPr>
              <a:t>git</a:t>
            </a:r>
            <a:r>
              <a:rPr lang="en-US" sz="1600" b="0" dirty="0">
                <a:solidFill>
                  <a:srgbClr val="FF0000"/>
                </a:solidFill>
              </a:rPr>
              <a:t> rebase -i’ to clean up ‘</a:t>
            </a:r>
            <a:r>
              <a:rPr lang="en-US" sz="1600" b="0" dirty="0" err="1">
                <a:solidFill>
                  <a:srgbClr val="FF0000"/>
                </a:solidFill>
              </a:rPr>
              <a:t>st</a:t>
            </a:r>
            <a:r>
              <a:rPr lang="en-US" sz="1600" b="0" dirty="0">
                <a:solidFill>
                  <a:srgbClr val="FF0000"/>
                </a:solidFill>
              </a:rPr>
              <a:t>-dev’ before merge to ‘develop’)</a:t>
            </a:r>
            <a:endParaRPr lang="en-US" sz="1800" b="0" dirty="0"/>
          </a:p>
          <a:p>
            <a:pPr>
              <a:lnSpc>
                <a:spcPct val="100000"/>
              </a:lnSpc>
              <a:spcBef>
                <a:spcPts val="0"/>
              </a:spcBef>
              <a:defRPr/>
            </a:pPr>
            <a:r>
              <a:rPr lang="en-US" sz="1800" b="0" dirty="0"/>
              <a:t>NOTE: Some topic branches can still be used by subteam developers in certain cases</a:t>
            </a:r>
          </a:p>
          <a:p>
            <a:pPr>
              <a:lnSpc>
                <a:spcPct val="100000"/>
              </a:lnSpc>
              <a:spcBef>
                <a:spcPts val="0"/>
              </a:spcBef>
              <a:defRPr/>
            </a:pPr>
            <a:r>
              <a:rPr lang="en-US" sz="1800" b="0" dirty="0"/>
              <a:t>Used for CASL Trilinos co-development (~ 2013-2015), CASL </a:t>
            </a:r>
            <a:r>
              <a:rPr lang="en-US" sz="1800" b="0" dirty="0" err="1"/>
              <a:t>TriBTS</a:t>
            </a:r>
            <a:r>
              <a:rPr lang="en-US" sz="1800" b="0" dirty="0"/>
              <a:t> (~2013-now), ROL (currently)</a:t>
            </a:r>
          </a:p>
        </p:txBody>
      </p:sp>
      <p:sp>
        <p:nvSpPr>
          <p:cNvPr id="273" name="Rectangle 272"/>
          <p:cNvSpPr/>
          <p:nvPr/>
        </p:nvSpPr>
        <p:spPr>
          <a:xfrm>
            <a:off x="610303" y="2215386"/>
            <a:ext cx="1295263" cy="1015663"/>
          </a:xfrm>
          <a:prstGeom prst="rect">
            <a:avLst/>
          </a:prstGeom>
          <a:noFill/>
        </p:spPr>
        <p:txBody>
          <a:bodyPr wrap="square">
            <a:spAutoFit/>
          </a:bodyPr>
          <a:lstStyle/>
          <a:p>
            <a:pPr algn="ctr"/>
            <a:r>
              <a:rPr lang="en-US" altLang="en-US" sz="1200" dirty="0">
                <a:solidFill>
                  <a:srgbClr val="0070C0"/>
                </a:solidFill>
              </a:rPr>
              <a:t>Merge updates from ‘develop’ to/from ‘</a:t>
            </a:r>
            <a:r>
              <a:rPr lang="en-US" altLang="en-US" sz="1200" dirty="0" err="1">
                <a:solidFill>
                  <a:srgbClr val="0070C0"/>
                </a:solidFill>
              </a:rPr>
              <a:t>st</a:t>
            </a:r>
            <a:r>
              <a:rPr lang="en-US" altLang="en-US" sz="1200" dirty="0">
                <a:solidFill>
                  <a:srgbClr val="0070C0"/>
                </a:solidFill>
              </a:rPr>
              <a:t>-dev’ when needed and/or desired.</a:t>
            </a:r>
          </a:p>
        </p:txBody>
      </p:sp>
      <p:cxnSp>
        <p:nvCxnSpPr>
          <p:cNvPr id="277" name="Straight Arrow Connector 276"/>
          <p:cNvCxnSpPr>
            <a:stCxn id="125" idx="4"/>
            <a:endCxn id="94" idx="1"/>
          </p:cNvCxnSpPr>
          <p:nvPr/>
        </p:nvCxnSpPr>
        <p:spPr>
          <a:xfrm>
            <a:off x="1767136" y="2064646"/>
            <a:ext cx="325876" cy="12599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69" idx="1"/>
            <a:endCxn id="94" idx="7"/>
          </p:cNvCxnSpPr>
          <p:nvPr/>
        </p:nvCxnSpPr>
        <p:spPr>
          <a:xfrm flipH="1">
            <a:off x="2308538" y="2520063"/>
            <a:ext cx="1237390" cy="804552"/>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151" idx="3"/>
            <a:endCxn id="176" idx="3"/>
          </p:cNvCxnSpPr>
          <p:nvPr/>
        </p:nvCxnSpPr>
        <p:spPr>
          <a:xfrm flipV="1">
            <a:off x="3359829" y="3505791"/>
            <a:ext cx="1900507" cy="442961"/>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161" idx="3"/>
            <a:endCxn id="217" idx="4"/>
          </p:cNvCxnSpPr>
          <p:nvPr/>
        </p:nvCxnSpPr>
        <p:spPr>
          <a:xfrm flipV="1">
            <a:off x="5262824" y="3536953"/>
            <a:ext cx="1484390" cy="46906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2097075" y="18106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292" name="Straight Arrow Connector 291"/>
          <p:cNvCxnSpPr>
            <a:stCxn id="125" idx="6"/>
            <a:endCxn id="291" idx="2"/>
          </p:cNvCxnSpPr>
          <p:nvPr/>
        </p:nvCxnSpPr>
        <p:spPr>
          <a:xfrm>
            <a:off x="1919536" y="1937646"/>
            <a:ext cx="17753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a:stCxn id="41" idx="1"/>
            <a:endCxn id="291" idx="0"/>
          </p:cNvCxnSpPr>
          <p:nvPr/>
        </p:nvCxnSpPr>
        <p:spPr>
          <a:xfrm flipH="1">
            <a:off x="2249475" y="1121126"/>
            <a:ext cx="491767" cy="689520"/>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2" name="Oval 301"/>
          <p:cNvSpPr/>
          <p:nvPr/>
        </p:nvSpPr>
        <p:spPr>
          <a:xfrm>
            <a:off x="3141874" y="181221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304" name="Straight Arrow Connector 303"/>
          <p:cNvCxnSpPr>
            <a:stCxn id="130" idx="6"/>
            <a:endCxn id="302" idx="2"/>
          </p:cNvCxnSpPr>
          <p:nvPr/>
        </p:nvCxnSpPr>
        <p:spPr>
          <a:xfrm>
            <a:off x="2936058" y="1937646"/>
            <a:ext cx="205816" cy="1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7640790" y="658895"/>
            <a:ext cx="1503210" cy="830997"/>
          </a:xfrm>
          <a:prstGeom prst="rect">
            <a:avLst/>
          </a:prstGeom>
        </p:spPr>
        <p:txBody>
          <a:bodyPr wrap="square">
            <a:spAutoFit/>
          </a:bodyPr>
          <a:lstStyle/>
          <a:p>
            <a:pPr algn="ctr"/>
            <a:r>
              <a:rPr lang="en-US" altLang="en-US" sz="1200" dirty="0">
                <a:solidFill>
                  <a:srgbClr val="0070C0"/>
                </a:solidFill>
              </a:rPr>
              <a:t>Use separate repo where this branch is the default branch after clone.</a:t>
            </a:r>
          </a:p>
        </p:txBody>
      </p:sp>
    </p:spTree>
    <p:extLst>
      <p:ext uri="{BB962C8B-B14F-4D97-AF65-F5344CB8AC3E}">
        <p14:creationId xmlns:p14="http://schemas.microsoft.com/office/powerpoint/2010/main" val="76490850"/>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release branches</a:t>
            </a:r>
          </a:p>
        </p:txBody>
      </p:sp>
      <p:cxnSp>
        <p:nvCxnSpPr>
          <p:cNvPr id="4" name="Straight Arrow Connector 3"/>
          <p:cNvCxnSpPr>
            <a:stCxn id="95" idx="3"/>
            <a:endCxn id="117" idx="2"/>
          </p:cNvCxnSpPr>
          <p:nvPr/>
        </p:nvCxnSpPr>
        <p:spPr>
          <a:xfrm>
            <a:off x="4958490" y="2919294"/>
            <a:ext cx="189585" cy="1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5" idx="2"/>
            <a:endCxn id="48" idx="7"/>
          </p:cNvCxnSpPr>
          <p:nvPr/>
        </p:nvCxnSpPr>
        <p:spPr>
          <a:xfrm flipH="1">
            <a:off x="6722548" y="1321022"/>
            <a:ext cx="880331" cy="43178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7811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9" name="Straight Arrow Connector 8"/>
          <p:cNvCxnSpPr>
            <a:stCxn id="84" idx="7"/>
            <a:endCxn id="12" idx="2"/>
          </p:cNvCxnSpPr>
          <p:nvPr/>
        </p:nvCxnSpPr>
        <p:spPr>
          <a:xfrm flipV="1">
            <a:off x="3065533" y="1840085"/>
            <a:ext cx="859682" cy="3587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2" idx="3"/>
            <a:endCxn id="8" idx="2"/>
          </p:cNvCxnSpPr>
          <p:nvPr/>
        </p:nvCxnSpPr>
        <p:spPr>
          <a:xfrm>
            <a:off x="1691625" y="2920973"/>
            <a:ext cx="386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4"/>
            <a:endCxn id="117" idx="1"/>
          </p:cNvCxnSpPr>
          <p:nvPr/>
        </p:nvCxnSpPr>
        <p:spPr>
          <a:xfrm>
            <a:off x="4812190" y="1969610"/>
            <a:ext cx="380522" cy="86156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25215" y="171308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4" name="Oval 13"/>
          <p:cNvSpPr/>
          <p:nvPr/>
        </p:nvSpPr>
        <p:spPr>
          <a:xfrm>
            <a:off x="4659790"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6" name="Oval 15"/>
          <p:cNvSpPr/>
          <p:nvPr/>
        </p:nvSpPr>
        <p:spPr>
          <a:xfrm>
            <a:off x="5463855"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8" name="Rectangle 17"/>
          <p:cNvSpPr/>
          <p:nvPr/>
        </p:nvSpPr>
        <p:spPr>
          <a:xfrm>
            <a:off x="6761085" y="1892800"/>
            <a:ext cx="1048045" cy="707886"/>
          </a:xfrm>
          <a:prstGeom prst="rect">
            <a:avLst/>
          </a:prstGeom>
        </p:spPr>
        <p:txBody>
          <a:bodyPr wrap="square">
            <a:spAutoFit/>
          </a:bodyPr>
          <a:lstStyle/>
          <a:p>
            <a:pPr algn="ctr"/>
            <a:r>
              <a:rPr lang="en-US" altLang="en-US" sz="1000" dirty="0"/>
              <a:t>‘master’ contains all release branches</a:t>
            </a:r>
          </a:p>
        </p:txBody>
      </p:sp>
      <p:sp>
        <p:nvSpPr>
          <p:cNvPr id="21" name="Pentagon 20"/>
          <p:cNvSpPr/>
          <p:nvPr/>
        </p:nvSpPr>
        <p:spPr>
          <a:xfrm rot="5400000">
            <a:off x="2351103" y="169418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v2.3.0-rc.0</a:t>
            </a:r>
          </a:p>
        </p:txBody>
      </p:sp>
      <p:cxnSp>
        <p:nvCxnSpPr>
          <p:cNvPr id="22" name="Straight Arrow Connector 21"/>
          <p:cNvCxnSpPr>
            <a:stCxn id="21" idx="3"/>
            <a:endCxn id="84" idx="2"/>
          </p:cNvCxnSpPr>
          <p:nvPr/>
        </p:nvCxnSpPr>
        <p:spPr>
          <a:xfrm>
            <a:off x="2572750" y="2220880"/>
            <a:ext cx="232620" cy="6775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4" idx="2"/>
          </p:cNvCxnSpPr>
          <p:nvPr/>
        </p:nvCxnSpPr>
        <p:spPr>
          <a:xfrm>
            <a:off x="4230015" y="1840085"/>
            <a:ext cx="429775" cy="2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Pentagon 35"/>
          <p:cNvSpPr/>
          <p:nvPr/>
        </p:nvSpPr>
        <p:spPr>
          <a:xfrm rot="5400000">
            <a:off x="4315858" y="976798"/>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v2.3.0-rc.1</a:t>
            </a:r>
          </a:p>
        </p:txBody>
      </p:sp>
      <p:cxnSp>
        <p:nvCxnSpPr>
          <p:cNvPr id="37" name="Straight Arrow Connector 36"/>
          <p:cNvCxnSpPr>
            <a:stCxn id="36" idx="3"/>
            <a:endCxn id="14" idx="0"/>
          </p:cNvCxnSpPr>
          <p:nvPr/>
        </p:nvCxnSpPr>
        <p:spPr>
          <a:xfrm>
            <a:off x="4537505" y="1503495"/>
            <a:ext cx="274685" cy="21211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6"/>
            <a:endCxn id="16" idx="2"/>
          </p:cNvCxnSpPr>
          <p:nvPr/>
        </p:nvCxnSpPr>
        <p:spPr>
          <a:xfrm>
            <a:off x="4964590" y="1842610"/>
            <a:ext cx="4992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3" idx="2"/>
            <a:endCxn id="142" idx="7"/>
          </p:cNvCxnSpPr>
          <p:nvPr/>
        </p:nvCxnSpPr>
        <p:spPr>
          <a:xfrm flipH="1">
            <a:off x="8220343" y="2522647"/>
            <a:ext cx="272017" cy="308523"/>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Pentagon 44"/>
          <p:cNvSpPr/>
          <p:nvPr/>
        </p:nvSpPr>
        <p:spPr>
          <a:xfrm rot="5400000">
            <a:off x="5395578" y="976840"/>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a:t>
            </a:r>
          </a:p>
        </p:txBody>
      </p:sp>
      <p:cxnSp>
        <p:nvCxnSpPr>
          <p:cNvPr id="46" name="Straight Arrow Connector 45"/>
          <p:cNvCxnSpPr>
            <a:stCxn id="45" idx="3"/>
            <a:endCxn id="16" idx="0"/>
          </p:cNvCxnSpPr>
          <p:nvPr/>
        </p:nvCxnSpPr>
        <p:spPr>
          <a:xfrm flipH="1">
            <a:off x="5616255" y="1503537"/>
            <a:ext cx="970" cy="212073"/>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462385"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9" name="Pentagon 48"/>
          <p:cNvSpPr/>
          <p:nvPr/>
        </p:nvSpPr>
        <p:spPr>
          <a:xfrm rot="5400000">
            <a:off x="6394108" y="959275"/>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v2.3.1</a:t>
            </a:r>
          </a:p>
        </p:txBody>
      </p:sp>
      <p:cxnSp>
        <p:nvCxnSpPr>
          <p:cNvPr id="50" name="Straight Arrow Connector 49"/>
          <p:cNvCxnSpPr>
            <a:stCxn id="113" idx="3"/>
            <a:endCxn id="48" idx="2"/>
          </p:cNvCxnSpPr>
          <p:nvPr/>
        </p:nvCxnSpPr>
        <p:spPr>
          <a:xfrm flipV="1">
            <a:off x="6113364" y="1842610"/>
            <a:ext cx="349021" cy="1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3"/>
            <a:endCxn id="48" idx="0"/>
          </p:cNvCxnSpPr>
          <p:nvPr/>
        </p:nvCxnSpPr>
        <p:spPr>
          <a:xfrm flipH="1">
            <a:off x="6614785" y="1485972"/>
            <a:ext cx="970" cy="22963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95535" y="158556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59" name="Straight Arrow Connector 58"/>
          <p:cNvCxnSpPr>
            <a:stCxn id="58" idx="7"/>
            <a:endCxn id="60" idx="3"/>
          </p:cNvCxnSpPr>
          <p:nvPr/>
        </p:nvCxnSpPr>
        <p:spPr>
          <a:xfrm flipV="1">
            <a:off x="955698" y="1610338"/>
            <a:ext cx="1203019" cy="124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114080" y="1393535"/>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1" name="Rectangle 60"/>
          <p:cNvSpPr/>
          <p:nvPr/>
        </p:nvSpPr>
        <p:spPr>
          <a:xfrm>
            <a:off x="995955" y="1086295"/>
            <a:ext cx="1310150" cy="553998"/>
          </a:xfrm>
          <a:prstGeom prst="rect">
            <a:avLst/>
          </a:prstGeom>
        </p:spPr>
        <p:txBody>
          <a:bodyPr wrap="square">
            <a:spAutoFit/>
          </a:bodyPr>
          <a:lstStyle/>
          <a:p>
            <a:pPr algn="ctr"/>
            <a:r>
              <a:rPr lang="en-US" altLang="en-US" sz="1000" dirty="0"/>
              <a:t>Bug fix that affects v2.2 and forward branches</a:t>
            </a:r>
          </a:p>
        </p:txBody>
      </p:sp>
      <p:sp>
        <p:nvSpPr>
          <p:cNvPr id="62" name="Pentagon 61"/>
          <p:cNvSpPr/>
          <p:nvPr/>
        </p:nvSpPr>
        <p:spPr>
          <a:xfrm rot="5400000">
            <a:off x="392448" y="870155"/>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v2.2.4</a:t>
            </a:r>
          </a:p>
        </p:txBody>
      </p:sp>
      <p:cxnSp>
        <p:nvCxnSpPr>
          <p:cNvPr id="63" name="Straight Arrow Connector 62"/>
          <p:cNvCxnSpPr>
            <a:stCxn id="62" idx="3"/>
            <a:endCxn id="58" idx="1"/>
          </p:cNvCxnSpPr>
          <p:nvPr/>
        </p:nvCxnSpPr>
        <p:spPr>
          <a:xfrm>
            <a:off x="614095" y="1396852"/>
            <a:ext cx="126077" cy="22590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Pentagon 64"/>
          <p:cNvSpPr/>
          <p:nvPr/>
        </p:nvSpPr>
        <p:spPr>
          <a:xfrm rot="5400000">
            <a:off x="2048243" y="660607"/>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v2.2.5</a:t>
            </a:r>
          </a:p>
        </p:txBody>
      </p:sp>
      <p:cxnSp>
        <p:nvCxnSpPr>
          <p:cNvPr id="66" name="Straight Arrow Connector 65"/>
          <p:cNvCxnSpPr>
            <a:stCxn id="65" idx="3"/>
            <a:endCxn id="60" idx="0"/>
          </p:cNvCxnSpPr>
          <p:nvPr/>
        </p:nvCxnSpPr>
        <p:spPr>
          <a:xfrm flipH="1">
            <a:off x="2266480" y="1187304"/>
            <a:ext cx="3410" cy="20623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2762935" y="740650"/>
            <a:ext cx="1079370" cy="289717"/>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release-2.2</a:t>
            </a:r>
          </a:p>
        </p:txBody>
      </p:sp>
      <p:cxnSp>
        <p:nvCxnSpPr>
          <p:cNvPr id="69" name="Straight Arrow Connector 68"/>
          <p:cNvCxnSpPr>
            <a:stCxn id="68" idx="2"/>
            <a:endCxn id="60" idx="6"/>
          </p:cNvCxnSpPr>
          <p:nvPr/>
        </p:nvCxnSpPr>
        <p:spPr>
          <a:xfrm flipH="1">
            <a:off x="2418880" y="1030367"/>
            <a:ext cx="883740" cy="49016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6510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0" name="Straight Arrow Connector 79"/>
          <p:cNvCxnSpPr>
            <a:stCxn id="85" idx="6"/>
            <a:endCxn id="152" idx="1"/>
          </p:cNvCxnSpPr>
          <p:nvPr/>
        </p:nvCxnSpPr>
        <p:spPr>
          <a:xfrm>
            <a:off x="1343540" y="2917950"/>
            <a:ext cx="265826" cy="30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76" idx="3"/>
            <a:endCxn id="58" idx="3"/>
          </p:cNvCxnSpPr>
          <p:nvPr/>
        </p:nvCxnSpPr>
        <p:spPr>
          <a:xfrm flipV="1">
            <a:off x="674202" y="1802363"/>
            <a:ext cx="65970" cy="3810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0"/>
            <a:endCxn id="176" idx="1"/>
          </p:cNvCxnSpPr>
          <p:nvPr/>
        </p:nvCxnSpPr>
        <p:spPr>
          <a:xfrm flipV="1">
            <a:off x="617505" y="2247210"/>
            <a:ext cx="4760" cy="5467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71" idx="2"/>
          </p:cNvCxnSpPr>
          <p:nvPr/>
        </p:nvCxnSpPr>
        <p:spPr>
          <a:xfrm flipV="1">
            <a:off x="268744" y="2920973"/>
            <a:ext cx="196361" cy="3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0" idx="5"/>
            <a:endCxn id="12" idx="1"/>
          </p:cNvCxnSpPr>
          <p:nvPr/>
        </p:nvCxnSpPr>
        <p:spPr>
          <a:xfrm>
            <a:off x="2374243" y="1610338"/>
            <a:ext cx="1595609" cy="13994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437997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2" name="Straight Arrow Connector 101"/>
          <p:cNvCxnSpPr>
            <a:stCxn id="12" idx="5"/>
            <a:endCxn id="101" idx="0"/>
          </p:cNvCxnSpPr>
          <p:nvPr/>
        </p:nvCxnSpPr>
        <p:spPr>
          <a:xfrm>
            <a:off x="4185378" y="1929888"/>
            <a:ext cx="346997" cy="864085"/>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70" idx="6"/>
            <a:endCxn id="101" idx="2"/>
          </p:cNvCxnSpPr>
          <p:nvPr/>
        </p:nvCxnSpPr>
        <p:spPr>
          <a:xfrm>
            <a:off x="3535065" y="2920973"/>
            <a:ext cx="8449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514807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23" name="Rectangle 122"/>
          <p:cNvSpPr/>
          <p:nvPr/>
        </p:nvSpPr>
        <p:spPr>
          <a:xfrm rot="252840">
            <a:off x="2602278" y="1441317"/>
            <a:ext cx="1309560" cy="246221"/>
          </a:xfrm>
          <a:prstGeom prst="rect">
            <a:avLst/>
          </a:prstGeom>
        </p:spPr>
        <p:txBody>
          <a:bodyPr wrap="square">
            <a:spAutoFit/>
          </a:bodyPr>
          <a:lstStyle/>
          <a:p>
            <a:pPr algn="ctr"/>
            <a:r>
              <a:rPr lang="en-US" altLang="en-US" sz="1000" dirty="0"/>
              <a:t>Merge forward</a:t>
            </a:r>
          </a:p>
        </p:txBody>
      </p:sp>
      <p:cxnSp>
        <p:nvCxnSpPr>
          <p:cNvPr id="124" name="Straight Arrow Connector 123"/>
          <p:cNvCxnSpPr>
            <a:stCxn id="107" idx="3"/>
            <a:endCxn id="125" idx="2"/>
          </p:cNvCxnSpPr>
          <p:nvPr/>
        </p:nvCxnSpPr>
        <p:spPr>
          <a:xfrm>
            <a:off x="5693634" y="2919294"/>
            <a:ext cx="224981" cy="1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591861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27" name="Straight Arrow Connector 126"/>
          <p:cNvCxnSpPr>
            <a:stCxn id="120" idx="3"/>
            <a:endCxn id="128" idx="2"/>
          </p:cNvCxnSpPr>
          <p:nvPr/>
        </p:nvCxnSpPr>
        <p:spPr>
          <a:xfrm>
            <a:off x="6540984" y="2919294"/>
            <a:ext cx="293251" cy="1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683423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0" name="Straight Arrow Connector 129"/>
          <p:cNvCxnSpPr>
            <a:stCxn id="16" idx="4"/>
            <a:endCxn id="125" idx="0"/>
          </p:cNvCxnSpPr>
          <p:nvPr/>
        </p:nvCxnSpPr>
        <p:spPr>
          <a:xfrm>
            <a:off x="5616255" y="1969610"/>
            <a:ext cx="454760" cy="824363"/>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48" idx="4"/>
            <a:endCxn id="128" idx="0"/>
          </p:cNvCxnSpPr>
          <p:nvPr/>
        </p:nvCxnSpPr>
        <p:spPr>
          <a:xfrm>
            <a:off x="6614785" y="1969610"/>
            <a:ext cx="371850" cy="824363"/>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8" idx="6"/>
            <a:endCxn id="140" idx="2"/>
          </p:cNvCxnSpPr>
          <p:nvPr/>
        </p:nvCxnSpPr>
        <p:spPr>
          <a:xfrm>
            <a:off x="7139035" y="2920973"/>
            <a:ext cx="2773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7416410"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41" name="Straight Arrow Connector 140"/>
          <p:cNvCxnSpPr>
            <a:stCxn id="140" idx="6"/>
            <a:endCxn id="142" idx="2"/>
          </p:cNvCxnSpPr>
          <p:nvPr/>
        </p:nvCxnSpPr>
        <p:spPr>
          <a:xfrm>
            <a:off x="7721210" y="2920973"/>
            <a:ext cx="2389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7960180"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45" name="Rectangle 1030"/>
          <p:cNvSpPr txBox="1">
            <a:spLocks noChangeArrowheads="1"/>
          </p:cNvSpPr>
          <p:nvPr/>
        </p:nvSpPr>
        <p:spPr>
          <a:xfrm>
            <a:off x="78615" y="3121760"/>
            <a:ext cx="8986770" cy="3170099"/>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Introduce long-lived release branches</a:t>
            </a:r>
            <a:r>
              <a:rPr lang="en-US" sz="1800" b="0" dirty="0"/>
              <a:t>:</a:t>
            </a:r>
          </a:p>
          <a:p>
            <a:pPr lvl="1" fontAlgn="auto">
              <a:lnSpc>
                <a:spcPct val="100000"/>
              </a:lnSpc>
              <a:spcBef>
                <a:spcPts val="0"/>
              </a:spcBef>
              <a:spcAft>
                <a:spcPts val="0"/>
              </a:spcAft>
              <a:defRPr/>
            </a:pPr>
            <a:r>
              <a:rPr lang="en-US" sz="1600" b="0" dirty="0"/>
              <a:t>Follows “Semantic Versioning” standard recommended by Github (</a:t>
            </a:r>
            <a:r>
              <a:rPr lang="en-US" sz="1600" b="0" dirty="0">
                <a:hlinkClick r:id="rId2"/>
              </a:rPr>
              <a:t>http://semver.org</a:t>
            </a:r>
            <a:r>
              <a:rPr lang="en-US" sz="1600" b="0" dirty="0"/>
              <a:t>):</a:t>
            </a:r>
          </a:p>
          <a:p>
            <a:pPr lvl="2" fontAlgn="auto">
              <a:lnSpc>
                <a:spcPct val="100000"/>
              </a:lnSpc>
              <a:spcBef>
                <a:spcPts val="0"/>
              </a:spcBef>
              <a:spcAft>
                <a:spcPts val="0"/>
              </a:spcAft>
              <a:defRPr/>
            </a:pPr>
            <a:r>
              <a:rPr lang="en-US" sz="1600" i="1" dirty="0"/>
              <a:t>Release tag</a:t>
            </a:r>
            <a:r>
              <a:rPr lang="en-US" sz="1600" b="0" dirty="0"/>
              <a:t>: </a:t>
            </a:r>
            <a:r>
              <a:rPr lang="en-US" sz="1600" b="0" dirty="0" err="1"/>
              <a:t>vX.Y.Z</a:t>
            </a:r>
            <a:r>
              <a:rPr lang="en-US" sz="1600" b="0" dirty="0"/>
              <a:t> (X = major, Y = minor, Z = patch), </a:t>
            </a:r>
            <a:r>
              <a:rPr lang="en-US" sz="1600" i="1" dirty="0"/>
              <a:t>Release candidate</a:t>
            </a:r>
            <a:r>
              <a:rPr lang="en-US" sz="1600" b="0" dirty="0"/>
              <a:t>: vX.Y.0-rcZ </a:t>
            </a:r>
          </a:p>
          <a:p>
            <a:pPr lvl="1" fontAlgn="auto">
              <a:lnSpc>
                <a:spcPct val="100000"/>
              </a:lnSpc>
              <a:spcBef>
                <a:spcPts val="0"/>
              </a:spcBef>
              <a:spcAft>
                <a:spcPts val="0"/>
              </a:spcAft>
              <a:defRPr/>
            </a:pPr>
            <a:r>
              <a:rPr lang="en-US" sz="1600" b="0" dirty="0"/>
              <a:t>Apply bug fix to oldest release branch that needs the fix then merge forward (“</a:t>
            </a:r>
            <a:r>
              <a:rPr lang="en-US" sz="1600" b="0" dirty="0" err="1"/>
              <a:t>gitworkflows</a:t>
            </a:r>
            <a:r>
              <a:rPr lang="en-US" sz="1600" b="0" dirty="0"/>
              <a:t>(7)”)</a:t>
            </a:r>
          </a:p>
          <a:p>
            <a:pPr lvl="1" fontAlgn="auto">
              <a:lnSpc>
                <a:spcPct val="100000"/>
              </a:lnSpc>
              <a:spcBef>
                <a:spcPts val="0"/>
              </a:spcBef>
              <a:spcAft>
                <a:spcPts val="0"/>
              </a:spcAft>
              <a:defRPr/>
            </a:pPr>
            <a:r>
              <a:rPr lang="en-US" sz="1600" b="0" dirty="0"/>
              <a:t>Cherry-picks from upstream to downstream also allowed (but not preferred)</a:t>
            </a:r>
          </a:p>
          <a:p>
            <a:pPr lvl="1" fontAlgn="auto">
              <a:lnSpc>
                <a:spcPct val="100000"/>
              </a:lnSpc>
              <a:spcBef>
                <a:spcPts val="0"/>
              </a:spcBef>
              <a:spcAft>
                <a:spcPts val="0"/>
              </a:spcAft>
              <a:defRPr/>
            </a:pPr>
            <a:r>
              <a:rPr lang="en-US" sz="1600" b="0" dirty="0">
                <a:solidFill>
                  <a:schemeClr val="accent3">
                    <a:lumMod val="50000"/>
                  </a:schemeClr>
                </a:solidFill>
              </a:rPr>
              <a:t>NOTE: Since ‘master’ contains all release branches, then just testing ‘master’ provides some release testing.</a:t>
            </a:r>
          </a:p>
          <a:p>
            <a:pPr fontAlgn="auto">
              <a:lnSpc>
                <a:spcPct val="100000"/>
              </a:lnSpc>
              <a:spcBef>
                <a:spcPts val="0"/>
              </a:spcBef>
              <a:spcAft>
                <a:spcPts val="0"/>
              </a:spcAft>
              <a:defRPr/>
            </a:pPr>
            <a:r>
              <a:rPr lang="en-US" sz="1800" dirty="0"/>
              <a:t>Pros and Cons</a:t>
            </a:r>
            <a:r>
              <a:rPr lang="en-US" sz="1800" b="0" dirty="0"/>
              <a:t> (w.r.t. single ‘master’ branch which provides a single stream of releases)</a:t>
            </a:r>
            <a:r>
              <a:rPr lang="en-US" sz="1800" dirty="0"/>
              <a:t>:</a:t>
            </a:r>
          </a:p>
          <a:p>
            <a:pPr lvl="1" fontAlgn="auto">
              <a:lnSpc>
                <a:spcPct val="100000"/>
              </a:lnSpc>
              <a:spcBef>
                <a:spcPts val="0"/>
              </a:spcBef>
              <a:spcAft>
                <a:spcPts val="0"/>
              </a:spcAft>
              <a:defRPr/>
            </a:pPr>
            <a:r>
              <a:rPr lang="en-US" sz="1600" dirty="0"/>
              <a:t>Pro</a:t>
            </a:r>
            <a:r>
              <a:rPr lang="en-US" sz="1600" b="0" dirty="0"/>
              <a:t>: Allow support for multiple releases</a:t>
            </a:r>
          </a:p>
          <a:p>
            <a:pPr lvl="1" fontAlgn="auto">
              <a:lnSpc>
                <a:spcPct val="100000"/>
              </a:lnSpc>
              <a:spcBef>
                <a:spcPts val="0"/>
              </a:spcBef>
              <a:spcAft>
                <a:spcPts val="0"/>
              </a:spcAft>
              <a:defRPr/>
            </a:pPr>
            <a:r>
              <a:rPr lang="en-US" sz="1600" dirty="0"/>
              <a:t>Pro</a:t>
            </a:r>
            <a:r>
              <a:rPr lang="en-US" sz="1600" b="0" dirty="0"/>
              <a:t>: Allows customers to depend on well-defined named versions of the software</a:t>
            </a:r>
          </a:p>
          <a:p>
            <a:pPr lvl="1" fontAlgn="auto">
              <a:lnSpc>
                <a:spcPct val="100000"/>
              </a:lnSpc>
              <a:spcBef>
                <a:spcPts val="0"/>
              </a:spcBef>
              <a:spcAft>
                <a:spcPts val="0"/>
              </a:spcAft>
              <a:defRPr/>
            </a:pPr>
            <a:r>
              <a:rPr lang="en-US" sz="1600" dirty="0"/>
              <a:t>Con</a:t>
            </a:r>
            <a:r>
              <a:rPr lang="en-US" sz="1600" b="0" dirty="0"/>
              <a:t>: More labor and more testing needed to maintain old releases</a:t>
            </a:r>
          </a:p>
          <a:p>
            <a:pPr fontAlgn="auto">
              <a:lnSpc>
                <a:spcPct val="100000"/>
              </a:lnSpc>
              <a:spcBef>
                <a:spcPts val="0"/>
              </a:spcBef>
              <a:spcAft>
                <a:spcPts val="0"/>
              </a:spcAft>
              <a:defRPr/>
            </a:pPr>
            <a:r>
              <a:rPr lang="en-US" sz="1800" dirty="0"/>
              <a:t>Example project:</a:t>
            </a:r>
            <a:r>
              <a:rPr lang="en-US" sz="1800" b="0" dirty="0"/>
              <a:t> Established project with many customers requiring stable named releases</a:t>
            </a:r>
          </a:p>
          <a:p>
            <a:pPr fontAlgn="auto">
              <a:lnSpc>
                <a:spcPct val="100000"/>
              </a:lnSpc>
              <a:spcBef>
                <a:spcPts val="0"/>
              </a:spcBef>
              <a:spcAft>
                <a:spcPts val="0"/>
              </a:spcAft>
              <a:defRPr/>
            </a:pPr>
            <a:r>
              <a:rPr lang="en-US" sz="1800" dirty="0"/>
              <a:t>See:</a:t>
            </a:r>
            <a:r>
              <a:rPr lang="en-US" sz="1800" b="0" dirty="0"/>
              <a:t> “</a:t>
            </a:r>
            <a:r>
              <a:rPr lang="en-US" sz="1800" b="0" dirty="0" err="1"/>
              <a:t>gitworkflows</a:t>
            </a:r>
            <a:r>
              <a:rPr lang="en-US" sz="1800" b="0" dirty="0"/>
              <a:t>(7)” </a:t>
            </a:r>
            <a:r>
              <a:rPr lang="en-US" sz="1800" b="0" dirty="0">
                <a:hlinkClick r:id="rId3"/>
              </a:rPr>
              <a:t>https://www.kernel.org/pub/software/scm/git/docs/gitworkflows.html</a:t>
            </a:r>
            <a:r>
              <a:rPr lang="en-US" sz="1800" b="0" dirty="0"/>
              <a:t> </a:t>
            </a:r>
            <a:endParaRPr lang="en-US" sz="1600" b="0" dirty="0"/>
          </a:p>
        </p:txBody>
      </p:sp>
      <p:grpSp>
        <p:nvGrpSpPr>
          <p:cNvPr id="170" name="Group 169"/>
          <p:cNvGrpSpPr/>
          <p:nvPr/>
        </p:nvGrpSpPr>
        <p:grpSpPr>
          <a:xfrm>
            <a:off x="1606926" y="2816199"/>
            <a:ext cx="84699" cy="209548"/>
            <a:chOff x="1538499" y="2796998"/>
            <a:chExt cx="84699" cy="209548"/>
          </a:xfrm>
        </p:grpSpPr>
        <p:cxnSp>
          <p:nvCxnSpPr>
            <p:cNvPr id="154" name="Straight Connector 15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rot="18549165">
            <a:off x="605114" y="2111487"/>
            <a:ext cx="84699" cy="209548"/>
            <a:chOff x="1538499" y="2796998"/>
            <a:chExt cx="84699" cy="209548"/>
          </a:xfrm>
        </p:grpSpPr>
        <p:cxnSp>
          <p:nvCxnSpPr>
            <p:cNvPr id="174" name="Straight Connector 17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Oval 69"/>
          <p:cNvSpPr/>
          <p:nvPr/>
        </p:nvSpPr>
        <p:spPr>
          <a:xfrm>
            <a:off x="323026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2" name="Straight Arrow Connector 71"/>
          <p:cNvCxnSpPr>
            <a:stCxn id="8" idx="6"/>
            <a:endCxn id="70" idx="2"/>
          </p:cNvCxnSpPr>
          <p:nvPr/>
        </p:nvCxnSpPr>
        <p:spPr>
          <a:xfrm>
            <a:off x="2382915" y="2920973"/>
            <a:ext cx="8473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Pentagon 74"/>
          <p:cNvSpPr/>
          <p:nvPr/>
        </p:nvSpPr>
        <p:spPr>
          <a:xfrm rot="5400000">
            <a:off x="3546038" y="215504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v2.4.0-dev</a:t>
            </a:r>
          </a:p>
        </p:txBody>
      </p:sp>
      <p:cxnSp>
        <p:nvCxnSpPr>
          <p:cNvPr id="76" name="Straight Arrow Connector 75"/>
          <p:cNvCxnSpPr>
            <a:stCxn id="75" idx="3"/>
            <a:endCxn id="70" idx="7"/>
          </p:cNvCxnSpPr>
          <p:nvPr/>
        </p:nvCxnSpPr>
        <p:spPr>
          <a:xfrm flipH="1">
            <a:off x="3490428" y="2681740"/>
            <a:ext cx="277257" cy="14943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805370" y="216163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85" name="Oval 84"/>
          <p:cNvSpPr/>
          <p:nvPr/>
        </p:nvSpPr>
        <p:spPr>
          <a:xfrm>
            <a:off x="1038740" y="279095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7" name="Straight Arrow Connector 86"/>
          <p:cNvCxnSpPr>
            <a:stCxn id="71" idx="6"/>
            <a:endCxn id="85" idx="2"/>
          </p:cNvCxnSpPr>
          <p:nvPr/>
        </p:nvCxnSpPr>
        <p:spPr>
          <a:xfrm flipV="1">
            <a:off x="769905" y="2917950"/>
            <a:ext cx="268835" cy="3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Pentagon 89"/>
          <p:cNvSpPr/>
          <p:nvPr/>
        </p:nvSpPr>
        <p:spPr>
          <a:xfrm rot="5400000">
            <a:off x="891713" y="213420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v2.3.0-dev</a:t>
            </a:r>
          </a:p>
        </p:txBody>
      </p:sp>
      <p:cxnSp>
        <p:nvCxnSpPr>
          <p:cNvPr id="91" name="Straight Arrow Connector 90"/>
          <p:cNvCxnSpPr>
            <a:stCxn id="90" idx="3"/>
            <a:endCxn id="85" idx="0"/>
          </p:cNvCxnSpPr>
          <p:nvPr/>
        </p:nvCxnSpPr>
        <p:spPr>
          <a:xfrm>
            <a:off x="1113360" y="2660900"/>
            <a:ext cx="77780" cy="13005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 idx="7"/>
            <a:endCxn id="84" idx="3"/>
          </p:cNvCxnSpPr>
          <p:nvPr/>
        </p:nvCxnSpPr>
        <p:spPr>
          <a:xfrm flipV="1">
            <a:off x="2338278" y="2378438"/>
            <a:ext cx="511729" cy="452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954202" y="2238445"/>
            <a:ext cx="927978" cy="400110"/>
          </a:xfrm>
          <a:prstGeom prst="rect">
            <a:avLst/>
          </a:prstGeom>
        </p:spPr>
        <p:txBody>
          <a:bodyPr wrap="square">
            <a:spAutoFit/>
          </a:bodyPr>
          <a:lstStyle/>
          <a:p>
            <a:pPr algn="ctr"/>
            <a:r>
              <a:rPr lang="en-US" altLang="en-US" sz="1000" dirty="0"/>
              <a:t>Update for release</a:t>
            </a:r>
          </a:p>
        </p:txBody>
      </p:sp>
      <p:cxnSp>
        <p:nvCxnSpPr>
          <p:cNvPr id="100" name="Straight Arrow Connector 99"/>
          <p:cNvCxnSpPr>
            <a:stCxn id="84" idx="5"/>
            <a:endCxn id="70" idx="1"/>
          </p:cNvCxnSpPr>
          <p:nvPr/>
        </p:nvCxnSpPr>
        <p:spPr>
          <a:xfrm>
            <a:off x="3065533" y="2378438"/>
            <a:ext cx="209369" cy="452732"/>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Pentagon 109"/>
          <p:cNvSpPr/>
          <p:nvPr/>
        </p:nvSpPr>
        <p:spPr>
          <a:xfrm rot="5400000">
            <a:off x="1474930" y="1721066"/>
            <a:ext cx="607684" cy="72072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release-2.3-start</a:t>
            </a:r>
          </a:p>
          <a:p>
            <a:pPr algn="ctr">
              <a:lnSpc>
                <a:spcPct val="70000"/>
              </a:lnSpc>
              <a:spcBef>
                <a:spcPts val="0"/>
              </a:spcBef>
            </a:pPr>
            <a:endParaRPr lang="en-US" sz="1400" dirty="0">
              <a:solidFill>
                <a:srgbClr val="000000"/>
              </a:solidFill>
            </a:endParaRPr>
          </a:p>
        </p:txBody>
      </p:sp>
      <p:cxnSp>
        <p:nvCxnSpPr>
          <p:cNvPr id="111" name="Straight Arrow Connector 110"/>
          <p:cNvCxnSpPr>
            <a:stCxn id="110" idx="3"/>
            <a:endCxn id="8" idx="1"/>
          </p:cNvCxnSpPr>
          <p:nvPr/>
        </p:nvCxnSpPr>
        <p:spPr>
          <a:xfrm>
            <a:off x="1778772" y="2385270"/>
            <a:ext cx="343980" cy="4459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01" idx="6"/>
            <a:endCxn id="95" idx="1"/>
          </p:cNvCxnSpPr>
          <p:nvPr/>
        </p:nvCxnSpPr>
        <p:spPr>
          <a:xfrm flipV="1">
            <a:off x="4684775" y="2919294"/>
            <a:ext cx="191456" cy="1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4873791" y="2814520"/>
            <a:ext cx="84699" cy="209548"/>
            <a:chOff x="1538499" y="2796998"/>
            <a:chExt cx="84699" cy="209548"/>
          </a:xfrm>
        </p:grpSpPr>
        <p:cxnSp>
          <p:nvCxnSpPr>
            <p:cNvPr id="92" name="Straight Connector 91"/>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7" name="Straight Arrow Connector 96"/>
          <p:cNvCxnSpPr>
            <a:stCxn id="117" idx="6"/>
            <a:endCxn id="107" idx="1"/>
          </p:cNvCxnSpPr>
          <p:nvPr/>
        </p:nvCxnSpPr>
        <p:spPr>
          <a:xfrm flipV="1">
            <a:off x="5452875" y="2919294"/>
            <a:ext cx="158500" cy="1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608935" y="2814520"/>
            <a:ext cx="84699" cy="209548"/>
            <a:chOff x="1538499" y="2796998"/>
            <a:chExt cx="84699" cy="209548"/>
          </a:xfrm>
        </p:grpSpPr>
        <p:cxnSp>
          <p:nvCxnSpPr>
            <p:cNvPr id="104" name="Straight Connector 10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6028665" y="1739180"/>
            <a:ext cx="84699" cy="209548"/>
            <a:chOff x="1538499" y="2796998"/>
            <a:chExt cx="84699" cy="209548"/>
          </a:xfrm>
        </p:grpSpPr>
        <p:cxnSp>
          <p:nvCxnSpPr>
            <p:cNvPr id="109" name="Straight Connector 108"/>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4" name="Straight Arrow Connector 113"/>
          <p:cNvCxnSpPr>
            <a:stCxn id="16" idx="6"/>
            <a:endCxn id="113" idx="1"/>
          </p:cNvCxnSpPr>
          <p:nvPr/>
        </p:nvCxnSpPr>
        <p:spPr>
          <a:xfrm>
            <a:off x="5768655" y="1842610"/>
            <a:ext cx="262450" cy="13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25" idx="6"/>
            <a:endCxn id="120" idx="1"/>
          </p:cNvCxnSpPr>
          <p:nvPr/>
        </p:nvCxnSpPr>
        <p:spPr>
          <a:xfrm flipV="1">
            <a:off x="6223415" y="2919294"/>
            <a:ext cx="235310" cy="1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6456285" y="2814520"/>
            <a:ext cx="84699" cy="209548"/>
            <a:chOff x="1538499" y="2796998"/>
            <a:chExt cx="84699" cy="209548"/>
          </a:xfrm>
        </p:grpSpPr>
        <p:cxnSp>
          <p:nvCxnSpPr>
            <p:cNvPr id="118" name="Straight Connector 11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Rectangle 120"/>
          <p:cNvSpPr/>
          <p:nvPr/>
        </p:nvSpPr>
        <p:spPr>
          <a:xfrm>
            <a:off x="-81263" y="1739180"/>
            <a:ext cx="927978" cy="553998"/>
          </a:xfrm>
          <a:prstGeom prst="rect">
            <a:avLst/>
          </a:prstGeom>
        </p:spPr>
        <p:txBody>
          <a:bodyPr wrap="square">
            <a:spAutoFit/>
          </a:bodyPr>
          <a:lstStyle/>
          <a:p>
            <a:pPr algn="ctr"/>
            <a:r>
              <a:rPr lang="en-US" altLang="en-US" sz="1000" dirty="0"/>
              <a:t>i.e. many commits</a:t>
            </a:r>
          </a:p>
          <a:p>
            <a:pPr algn="ctr"/>
            <a:r>
              <a:rPr lang="en-US" altLang="en-US" sz="1000" dirty="0"/>
              <a:t>later</a:t>
            </a:r>
          </a:p>
        </p:txBody>
      </p:sp>
      <p:cxnSp>
        <p:nvCxnSpPr>
          <p:cNvPr id="122" name="Straight Arrow Connector 121"/>
          <p:cNvCxnSpPr>
            <a:stCxn id="134" idx="3"/>
            <a:endCxn id="159" idx="2"/>
          </p:cNvCxnSpPr>
          <p:nvPr/>
        </p:nvCxnSpPr>
        <p:spPr>
          <a:xfrm flipH="1" flipV="1">
            <a:off x="8623006" y="2545685"/>
            <a:ext cx="157332" cy="607467"/>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7831467" y="2929735"/>
            <a:ext cx="1579563" cy="691290"/>
            <a:chOff x="688137" y="1815990"/>
            <a:chExt cx="1579563" cy="691290"/>
          </a:xfrm>
        </p:grpSpPr>
        <p:sp>
          <p:nvSpPr>
            <p:cNvPr id="129"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err="1"/>
                <a:t>Devs</a:t>
              </a:r>
              <a:endParaRPr lang="en-US" altLang="en-US" sz="1000" dirty="0"/>
            </a:p>
          </p:txBody>
        </p:sp>
        <p:grpSp>
          <p:nvGrpSpPr>
            <p:cNvPr id="131" name="Group 130"/>
            <p:cNvGrpSpPr/>
            <p:nvPr/>
          </p:nvGrpSpPr>
          <p:grpSpPr>
            <a:xfrm>
              <a:off x="1292810" y="1815990"/>
              <a:ext cx="344198" cy="451620"/>
              <a:chOff x="7272300" y="5228122"/>
              <a:chExt cx="602530" cy="790575"/>
            </a:xfrm>
          </p:grpSpPr>
          <p:grpSp>
            <p:nvGrpSpPr>
              <p:cNvPr id="132" name="Group 6"/>
              <p:cNvGrpSpPr>
                <a:grpSpLocks/>
              </p:cNvGrpSpPr>
              <p:nvPr/>
            </p:nvGrpSpPr>
            <p:grpSpPr bwMode="auto">
              <a:xfrm>
                <a:off x="7373970" y="5228122"/>
                <a:ext cx="357187" cy="790575"/>
                <a:chOff x="4211" y="781"/>
                <a:chExt cx="338" cy="774"/>
              </a:xfrm>
            </p:grpSpPr>
            <p:sp>
              <p:nvSpPr>
                <p:cNvPr id="135"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6"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4" name="Rectangle 133"/>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44" name="Straight Arrow Connector 143"/>
          <p:cNvCxnSpPr>
            <a:stCxn id="150" idx="1"/>
            <a:endCxn id="49" idx="1"/>
          </p:cNvCxnSpPr>
          <p:nvPr/>
        </p:nvCxnSpPr>
        <p:spPr>
          <a:xfrm rot="10800000">
            <a:off x="6615755" y="1042679"/>
            <a:ext cx="1710128" cy="574005"/>
          </a:xfrm>
          <a:prstGeom prst="bentConnector4">
            <a:avLst>
              <a:gd name="adj1" fmla="val 3418"/>
              <a:gd name="adj2" fmla="val 139825"/>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7721210" y="1393266"/>
            <a:ext cx="1579563" cy="845179"/>
            <a:chOff x="688137" y="1815990"/>
            <a:chExt cx="1579563" cy="845179"/>
          </a:xfrm>
        </p:grpSpPr>
        <p:sp>
          <p:nvSpPr>
            <p:cNvPr id="147" name="Rectangle 4"/>
            <p:cNvSpPr>
              <a:spLocks noChangeArrowheads="1"/>
            </p:cNvSpPr>
            <p:nvPr/>
          </p:nvSpPr>
          <p:spPr bwMode="auto">
            <a:xfrm>
              <a:off x="688137" y="2261059"/>
              <a:ext cx="1579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External</a:t>
              </a:r>
            </a:p>
            <a:p>
              <a:pPr algn="ctr"/>
              <a:r>
                <a:rPr lang="en-US" altLang="en-US" sz="1000" dirty="0"/>
                <a:t>Users</a:t>
              </a:r>
            </a:p>
          </p:txBody>
        </p:sp>
        <p:grpSp>
          <p:nvGrpSpPr>
            <p:cNvPr id="148" name="Group 147"/>
            <p:cNvGrpSpPr/>
            <p:nvPr/>
          </p:nvGrpSpPr>
          <p:grpSpPr>
            <a:xfrm>
              <a:off x="1292810" y="1815990"/>
              <a:ext cx="344198" cy="451620"/>
              <a:chOff x="7272300" y="5228122"/>
              <a:chExt cx="602530" cy="790575"/>
            </a:xfrm>
          </p:grpSpPr>
          <p:grpSp>
            <p:nvGrpSpPr>
              <p:cNvPr id="149" name="Group 6"/>
              <p:cNvGrpSpPr>
                <a:grpSpLocks/>
              </p:cNvGrpSpPr>
              <p:nvPr/>
            </p:nvGrpSpPr>
            <p:grpSpPr bwMode="auto">
              <a:xfrm>
                <a:off x="7373970" y="5228122"/>
                <a:ext cx="357187" cy="790575"/>
                <a:chOff x="4211" y="781"/>
                <a:chExt cx="338" cy="774"/>
              </a:xfrm>
            </p:grpSpPr>
            <p:sp>
              <p:nvSpPr>
                <p:cNvPr id="151"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53"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6"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0" name="Rectangle 149"/>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Rounded Rectangle 4"/>
          <p:cNvSpPr/>
          <p:nvPr/>
        </p:nvSpPr>
        <p:spPr>
          <a:xfrm>
            <a:off x="7068325" y="1042678"/>
            <a:ext cx="1069108" cy="2783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release-2.3</a:t>
            </a:r>
          </a:p>
        </p:txBody>
      </p:sp>
      <p:sp>
        <p:nvSpPr>
          <p:cNvPr id="43" name="Rounded Rectangle 42"/>
          <p:cNvSpPr/>
          <p:nvPr/>
        </p:nvSpPr>
        <p:spPr>
          <a:xfrm>
            <a:off x="8111360" y="2238445"/>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master</a:t>
            </a:r>
          </a:p>
        </p:txBody>
      </p:sp>
      <p:sp>
        <p:nvSpPr>
          <p:cNvPr id="159" name="Rectangle 158"/>
          <p:cNvSpPr/>
          <p:nvPr/>
        </p:nvSpPr>
        <p:spPr>
          <a:xfrm>
            <a:off x="8527715" y="2430470"/>
            <a:ext cx="190582" cy="115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52235"/>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release branches (\w ‘develop’)</a:t>
            </a:r>
          </a:p>
        </p:txBody>
      </p:sp>
      <p:sp>
        <p:nvSpPr>
          <p:cNvPr id="5" name="Rounded Rectangle 4"/>
          <p:cNvSpPr/>
          <p:nvPr/>
        </p:nvSpPr>
        <p:spPr>
          <a:xfrm>
            <a:off x="7842657" y="971080"/>
            <a:ext cx="1069108" cy="278344"/>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release-2.3</a:t>
            </a:r>
          </a:p>
        </p:txBody>
      </p:sp>
      <p:cxnSp>
        <p:nvCxnSpPr>
          <p:cNvPr id="6" name="Straight Arrow Connector 5"/>
          <p:cNvCxnSpPr>
            <a:stCxn id="5" idx="2"/>
            <a:endCxn id="48" idx="6"/>
          </p:cNvCxnSpPr>
          <p:nvPr/>
        </p:nvCxnSpPr>
        <p:spPr>
          <a:xfrm flipH="1">
            <a:off x="7486400" y="1249424"/>
            <a:ext cx="890811" cy="593186"/>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7811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9" name="Straight Arrow Connector 8"/>
          <p:cNvCxnSpPr>
            <a:stCxn id="84" idx="7"/>
            <a:endCxn id="12" idx="2"/>
          </p:cNvCxnSpPr>
          <p:nvPr/>
        </p:nvCxnSpPr>
        <p:spPr>
          <a:xfrm flipV="1">
            <a:off x="3065533" y="1840085"/>
            <a:ext cx="859682" cy="3587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2" idx="3"/>
            <a:endCxn id="8" idx="2"/>
          </p:cNvCxnSpPr>
          <p:nvPr/>
        </p:nvCxnSpPr>
        <p:spPr>
          <a:xfrm>
            <a:off x="1691625" y="2920973"/>
            <a:ext cx="3864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25215" y="171308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4" name="Oval 13"/>
          <p:cNvSpPr/>
          <p:nvPr/>
        </p:nvSpPr>
        <p:spPr>
          <a:xfrm>
            <a:off x="5112110"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6" name="Oval 15"/>
          <p:cNvSpPr/>
          <p:nvPr/>
        </p:nvSpPr>
        <p:spPr>
          <a:xfrm>
            <a:off x="6072235"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8" name="Rectangle 17"/>
          <p:cNvSpPr/>
          <p:nvPr/>
        </p:nvSpPr>
        <p:spPr>
          <a:xfrm>
            <a:off x="4111140" y="1969610"/>
            <a:ext cx="1002760" cy="861774"/>
          </a:xfrm>
          <a:prstGeom prst="rect">
            <a:avLst/>
          </a:prstGeom>
        </p:spPr>
        <p:txBody>
          <a:bodyPr wrap="square">
            <a:spAutoFit/>
          </a:bodyPr>
          <a:lstStyle/>
          <a:p>
            <a:pPr algn="ctr"/>
            <a:r>
              <a:rPr lang="en-US" altLang="en-US" sz="1000" dirty="0"/>
              <a:t>Release branch merged to ‘develop’, not ‘master’</a:t>
            </a:r>
          </a:p>
        </p:txBody>
      </p:sp>
      <p:sp>
        <p:nvSpPr>
          <p:cNvPr id="21" name="Pentagon 20"/>
          <p:cNvSpPr/>
          <p:nvPr/>
        </p:nvSpPr>
        <p:spPr>
          <a:xfrm rot="5400000">
            <a:off x="2351103" y="169418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v2.3.0-rc.0</a:t>
            </a:r>
          </a:p>
        </p:txBody>
      </p:sp>
      <p:cxnSp>
        <p:nvCxnSpPr>
          <p:cNvPr id="22" name="Straight Arrow Connector 21"/>
          <p:cNvCxnSpPr>
            <a:stCxn id="21" idx="3"/>
            <a:endCxn id="84" idx="2"/>
          </p:cNvCxnSpPr>
          <p:nvPr/>
        </p:nvCxnSpPr>
        <p:spPr>
          <a:xfrm>
            <a:off x="2572750" y="2220880"/>
            <a:ext cx="232620" cy="6775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4" idx="2"/>
          </p:cNvCxnSpPr>
          <p:nvPr/>
        </p:nvCxnSpPr>
        <p:spPr>
          <a:xfrm>
            <a:off x="4230015" y="1840085"/>
            <a:ext cx="882095" cy="2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Pentagon 35"/>
          <p:cNvSpPr/>
          <p:nvPr/>
        </p:nvSpPr>
        <p:spPr>
          <a:xfrm rot="5400000">
            <a:off x="4928618" y="964488"/>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v2.3.0-rc.1</a:t>
            </a:r>
          </a:p>
        </p:txBody>
      </p:sp>
      <p:cxnSp>
        <p:nvCxnSpPr>
          <p:cNvPr id="37" name="Straight Arrow Connector 36"/>
          <p:cNvCxnSpPr>
            <a:stCxn id="36" idx="3"/>
            <a:endCxn id="14" idx="0"/>
          </p:cNvCxnSpPr>
          <p:nvPr/>
        </p:nvCxnSpPr>
        <p:spPr>
          <a:xfrm>
            <a:off x="5150265" y="1491185"/>
            <a:ext cx="114245" cy="22442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5" idx="3"/>
            <a:endCxn id="16" idx="2"/>
          </p:cNvCxnSpPr>
          <p:nvPr/>
        </p:nvCxnSpPr>
        <p:spPr>
          <a:xfrm flipV="1">
            <a:off x="5770444" y="1842610"/>
            <a:ext cx="301791" cy="1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3" idx="2"/>
            <a:endCxn id="142" idx="7"/>
          </p:cNvCxnSpPr>
          <p:nvPr/>
        </p:nvCxnSpPr>
        <p:spPr>
          <a:xfrm flipH="1">
            <a:off x="7983813" y="2468875"/>
            <a:ext cx="393332" cy="36229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Pentagon 44"/>
          <p:cNvSpPr/>
          <p:nvPr/>
        </p:nvSpPr>
        <p:spPr>
          <a:xfrm rot="5400000">
            <a:off x="6003958" y="976840"/>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a:t>
            </a:r>
          </a:p>
        </p:txBody>
      </p:sp>
      <p:cxnSp>
        <p:nvCxnSpPr>
          <p:cNvPr id="46" name="Straight Arrow Connector 45"/>
          <p:cNvCxnSpPr>
            <a:stCxn id="45" idx="3"/>
            <a:endCxn id="16" idx="0"/>
          </p:cNvCxnSpPr>
          <p:nvPr/>
        </p:nvCxnSpPr>
        <p:spPr>
          <a:xfrm flipH="1">
            <a:off x="6224635" y="1503537"/>
            <a:ext cx="970" cy="212073"/>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181600" y="171561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49" name="Pentagon 48"/>
          <p:cNvSpPr/>
          <p:nvPr/>
        </p:nvSpPr>
        <p:spPr>
          <a:xfrm rot="5400000">
            <a:off x="7113323" y="959275"/>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v2.3.1</a:t>
            </a:r>
          </a:p>
        </p:txBody>
      </p:sp>
      <p:cxnSp>
        <p:nvCxnSpPr>
          <p:cNvPr id="50" name="Straight Arrow Connector 49"/>
          <p:cNvCxnSpPr>
            <a:stCxn id="194" idx="3"/>
            <a:endCxn id="48" idx="2"/>
          </p:cNvCxnSpPr>
          <p:nvPr/>
        </p:nvCxnSpPr>
        <p:spPr>
          <a:xfrm flipV="1">
            <a:off x="6692164" y="1842610"/>
            <a:ext cx="489436" cy="1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9" idx="3"/>
            <a:endCxn id="48" idx="0"/>
          </p:cNvCxnSpPr>
          <p:nvPr/>
        </p:nvCxnSpPr>
        <p:spPr>
          <a:xfrm flipH="1">
            <a:off x="7334000" y="1485972"/>
            <a:ext cx="970" cy="229638"/>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95535" y="158556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59" name="Straight Arrow Connector 58"/>
          <p:cNvCxnSpPr>
            <a:stCxn id="58" idx="7"/>
            <a:endCxn id="60" idx="3"/>
          </p:cNvCxnSpPr>
          <p:nvPr/>
        </p:nvCxnSpPr>
        <p:spPr>
          <a:xfrm flipV="1">
            <a:off x="955698" y="1610338"/>
            <a:ext cx="1203019" cy="124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2114080" y="1393535"/>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1" name="Rectangle 60"/>
          <p:cNvSpPr/>
          <p:nvPr/>
        </p:nvSpPr>
        <p:spPr>
          <a:xfrm>
            <a:off x="995955" y="1086295"/>
            <a:ext cx="1310150" cy="553998"/>
          </a:xfrm>
          <a:prstGeom prst="rect">
            <a:avLst/>
          </a:prstGeom>
        </p:spPr>
        <p:txBody>
          <a:bodyPr wrap="square">
            <a:spAutoFit/>
          </a:bodyPr>
          <a:lstStyle/>
          <a:p>
            <a:pPr algn="ctr"/>
            <a:r>
              <a:rPr lang="en-US" altLang="en-US" sz="1000" dirty="0"/>
              <a:t>Bug fix that affects v2.2 and forward branches</a:t>
            </a:r>
          </a:p>
        </p:txBody>
      </p:sp>
      <p:sp>
        <p:nvSpPr>
          <p:cNvPr id="62" name="Pentagon 61"/>
          <p:cNvSpPr/>
          <p:nvPr/>
        </p:nvSpPr>
        <p:spPr>
          <a:xfrm rot="5400000">
            <a:off x="392448" y="870155"/>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v2.2.4</a:t>
            </a:r>
          </a:p>
        </p:txBody>
      </p:sp>
      <p:cxnSp>
        <p:nvCxnSpPr>
          <p:cNvPr id="63" name="Straight Arrow Connector 62"/>
          <p:cNvCxnSpPr>
            <a:stCxn id="62" idx="3"/>
            <a:endCxn id="58" idx="1"/>
          </p:cNvCxnSpPr>
          <p:nvPr/>
        </p:nvCxnSpPr>
        <p:spPr>
          <a:xfrm>
            <a:off x="614095" y="1396852"/>
            <a:ext cx="126077" cy="225905"/>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5" name="Pentagon 64"/>
          <p:cNvSpPr/>
          <p:nvPr/>
        </p:nvSpPr>
        <p:spPr>
          <a:xfrm rot="5400000">
            <a:off x="2048243" y="660607"/>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v2.2.5</a:t>
            </a:r>
          </a:p>
        </p:txBody>
      </p:sp>
      <p:cxnSp>
        <p:nvCxnSpPr>
          <p:cNvPr id="66" name="Straight Arrow Connector 65"/>
          <p:cNvCxnSpPr>
            <a:stCxn id="65" idx="3"/>
            <a:endCxn id="60" idx="0"/>
          </p:cNvCxnSpPr>
          <p:nvPr/>
        </p:nvCxnSpPr>
        <p:spPr>
          <a:xfrm flipH="1">
            <a:off x="2266480" y="1187304"/>
            <a:ext cx="3410" cy="20623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2762935" y="740650"/>
            <a:ext cx="1079370" cy="289717"/>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release-2.2</a:t>
            </a:r>
          </a:p>
        </p:txBody>
      </p:sp>
      <p:cxnSp>
        <p:nvCxnSpPr>
          <p:cNvPr id="69" name="Straight Arrow Connector 68"/>
          <p:cNvCxnSpPr>
            <a:stCxn id="68" idx="2"/>
            <a:endCxn id="60" idx="6"/>
          </p:cNvCxnSpPr>
          <p:nvPr/>
        </p:nvCxnSpPr>
        <p:spPr>
          <a:xfrm flipH="1">
            <a:off x="2418880" y="1030367"/>
            <a:ext cx="883740" cy="490168"/>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65105"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0" name="Straight Arrow Connector 79"/>
          <p:cNvCxnSpPr>
            <a:stCxn id="85" idx="6"/>
            <a:endCxn id="152" idx="1"/>
          </p:cNvCxnSpPr>
          <p:nvPr/>
        </p:nvCxnSpPr>
        <p:spPr>
          <a:xfrm>
            <a:off x="1343540" y="2917950"/>
            <a:ext cx="265826" cy="30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76" idx="3"/>
            <a:endCxn id="58" idx="3"/>
          </p:cNvCxnSpPr>
          <p:nvPr/>
        </p:nvCxnSpPr>
        <p:spPr>
          <a:xfrm flipV="1">
            <a:off x="674202" y="1802363"/>
            <a:ext cx="65970" cy="3810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1" idx="0"/>
            <a:endCxn id="176" idx="1"/>
          </p:cNvCxnSpPr>
          <p:nvPr/>
        </p:nvCxnSpPr>
        <p:spPr>
          <a:xfrm flipV="1">
            <a:off x="617505" y="2247210"/>
            <a:ext cx="4760" cy="5467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71" idx="2"/>
          </p:cNvCxnSpPr>
          <p:nvPr/>
        </p:nvCxnSpPr>
        <p:spPr>
          <a:xfrm flipV="1">
            <a:off x="268744" y="2920973"/>
            <a:ext cx="196361" cy="3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0" idx="5"/>
            <a:endCxn id="12" idx="1"/>
          </p:cNvCxnSpPr>
          <p:nvPr/>
        </p:nvCxnSpPr>
        <p:spPr>
          <a:xfrm>
            <a:off x="2374243" y="1610338"/>
            <a:ext cx="1595609" cy="13994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63" idx="3"/>
            <a:endCxn id="97" idx="0"/>
          </p:cNvCxnSpPr>
          <p:nvPr/>
        </p:nvCxnSpPr>
        <p:spPr>
          <a:xfrm>
            <a:off x="4310415" y="3155332"/>
            <a:ext cx="70780" cy="365313"/>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38" idx="3"/>
            <a:endCxn id="142" idx="2"/>
          </p:cNvCxnSpPr>
          <p:nvPr/>
        </p:nvCxnSpPr>
        <p:spPr>
          <a:xfrm>
            <a:off x="6684275" y="2919294"/>
            <a:ext cx="1039375" cy="1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rot="252840">
            <a:off x="2602278" y="1441317"/>
            <a:ext cx="1309560" cy="246221"/>
          </a:xfrm>
          <a:prstGeom prst="rect">
            <a:avLst/>
          </a:prstGeom>
        </p:spPr>
        <p:txBody>
          <a:bodyPr wrap="square">
            <a:spAutoFit/>
          </a:bodyPr>
          <a:lstStyle/>
          <a:p>
            <a:pPr algn="ctr"/>
            <a:r>
              <a:rPr lang="en-US" altLang="en-US" sz="1000" dirty="0"/>
              <a:t>Merge forward</a:t>
            </a:r>
          </a:p>
        </p:txBody>
      </p:sp>
      <p:sp>
        <p:nvSpPr>
          <p:cNvPr id="142" name="Oval 141"/>
          <p:cNvSpPr/>
          <p:nvPr/>
        </p:nvSpPr>
        <p:spPr>
          <a:xfrm>
            <a:off x="7723650" y="27939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grpSp>
        <p:nvGrpSpPr>
          <p:cNvPr id="170" name="Group 169"/>
          <p:cNvGrpSpPr/>
          <p:nvPr/>
        </p:nvGrpSpPr>
        <p:grpSpPr>
          <a:xfrm>
            <a:off x="1606926" y="2816199"/>
            <a:ext cx="84699" cy="209548"/>
            <a:chOff x="1538499" y="2796998"/>
            <a:chExt cx="84699" cy="209548"/>
          </a:xfrm>
        </p:grpSpPr>
        <p:cxnSp>
          <p:nvCxnSpPr>
            <p:cNvPr id="154" name="Straight Connector 15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p:cNvGrpSpPr/>
          <p:nvPr/>
        </p:nvGrpSpPr>
        <p:grpSpPr>
          <a:xfrm rot="18549165">
            <a:off x="605114" y="2111487"/>
            <a:ext cx="84699" cy="209548"/>
            <a:chOff x="1538499" y="2796998"/>
            <a:chExt cx="84699" cy="209548"/>
          </a:xfrm>
        </p:grpSpPr>
        <p:cxnSp>
          <p:nvCxnSpPr>
            <p:cNvPr id="174" name="Straight Connector 17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Pentagon 74"/>
          <p:cNvSpPr/>
          <p:nvPr/>
        </p:nvSpPr>
        <p:spPr>
          <a:xfrm rot="5400000">
            <a:off x="2541287" y="2940708"/>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v2.4.0-dev</a:t>
            </a:r>
          </a:p>
        </p:txBody>
      </p:sp>
      <p:cxnSp>
        <p:nvCxnSpPr>
          <p:cNvPr id="76" name="Straight Arrow Connector 75"/>
          <p:cNvCxnSpPr>
            <a:stCxn id="75" idx="3"/>
            <a:endCxn id="121" idx="1"/>
          </p:cNvCxnSpPr>
          <p:nvPr/>
        </p:nvCxnSpPr>
        <p:spPr>
          <a:xfrm>
            <a:off x="2762934" y="3467405"/>
            <a:ext cx="505868" cy="90437"/>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2805370" y="216163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85" name="Oval 84"/>
          <p:cNvSpPr/>
          <p:nvPr/>
        </p:nvSpPr>
        <p:spPr>
          <a:xfrm>
            <a:off x="1038740" y="279095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7" name="Straight Arrow Connector 86"/>
          <p:cNvCxnSpPr>
            <a:stCxn id="71" idx="6"/>
            <a:endCxn id="85" idx="2"/>
          </p:cNvCxnSpPr>
          <p:nvPr/>
        </p:nvCxnSpPr>
        <p:spPr>
          <a:xfrm flipV="1">
            <a:off x="769905" y="2917950"/>
            <a:ext cx="268835" cy="3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Pentagon 89"/>
          <p:cNvSpPr/>
          <p:nvPr/>
        </p:nvSpPr>
        <p:spPr>
          <a:xfrm rot="5400000">
            <a:off x="891713" y="2134203"/>
            <a:ext cx="443294" cy="610099"/>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v2.3.0-dev</a:t>
            </a:r>
          </a:p>
        </p:txBody>
      </p:sp>
      <p:cxnSp>
        <p:nvCxnSpPr>
          <p:cNvPr id="91" name="Straight Arrow Connector 90"/>
          <p:cNvCxnSpPr>
            <a:stCxn id="90" idx="3"/>
            <a:endCxn id="85" idx="0"/>
          </p:cNvCxnSpPr>
          <p:nvPr/>
        </p:nvCxnSpPr>
        <p:spPr>
          <a:xfrm>
            <a:off x="1113360" y="2660900"/>
            <a:ext cx="77780" cy="13005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 idx="7"/>
            <a:endCxn id="84" idx="3"/>
          </p:cNvCxnSpPr>
          <p:nvPr/>
        </p:nvCxnSpPr>
        <p:spPr>
          <a:xfrm flipV="1">
            <a:off x="2338278" y="2378438"/>
            <a:ext cx="511729" cy="452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954202" y="2238445"/>
            <a:ext cx="927978" cy="400110"/>
          </a:xfrm>
          <a:prstGeom prst="rect">
            <a:avLst/>
          </a:prstGeom>
        </p:spPr>
        <p:txBody>
          <a:bodyPr wrap="square">
            <a:spAutoFit/>
          </a:bodyPr>
          <a:lstStyle/>
          <a:p>
            <a:pPr algn="ctr"/>
            <a:r>
              <a:rPr lang="en-US" altLang="en-US" sz="1000" dirty="0"/>
              <a:t>Update for release</a:t>
            </a:r>
          </a:p>
        </p:txBody>
      </p:sp>
      <p:cxnSp>
        <p:nvCxnSpPr>
          <p:cNvPr id="100" name="Straight Arrow Connector 99"/>
          <p:cNvCxnSpPr>
            <a:stCxn id="157" idx="2"/>
            <a:endCxn id="121" idx="0"/>
          </p:cNvCxnSpPr>
          <p:nvPr/>
        </p:nvCxnSpPr>
        <p:spPr>
          <a:xfrm>
            <a:off x="3242228" y="3101987"/>
            <a:ext cx="134337" cy="418658"/>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0" name="Pentagon 109"/>
          <p:cNvSpPr/>
          <p:nvPr/>
        </p:nvSpPr>
        <p:spPr>
          <a:xfrm rot="5400000">
            <a:off x="1474930" y="1721066"/>
            <a:ext cx="607684" cy="72072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lIns="91440" tIns="0" rIns="0" bIns="0" rtlCol="0" anchor="ctr"/>
          <a:lstStyle/>
          <a:p>
            <a:pPr algn="ctr">
              <a:lnSpc>
                <a:spcPct val="70000"/>
              </a:lnSpc>
              <a:spcBef>
                <a:spcPts val="0"/>
              </a:spcBef>
            </a:pPr>
            <a:r>
              <a:rPr lang="en-US" sz="1400" dirty="0">
                <a:solidFill>
                  <a:srgbClr val="000000"/>
                </a:solidFill>
              </a:rPr>
              <a:t>release-2.3-start</a:t>
            </a:r>
          </a:p>
          <a:p>
            <a:pPr algn="ctr">
              <a:lnSpc>
                <a:spcPct val="70000"/>
              </a:lnSpc>
              <a:spcBef>
                <a:spcPts val="0"/>
              </a:spcBef>
            </a:pPr>
            <a:endParaRPr lang="en-US" sz="1400" dirty="0">
              <a:solidFill>
                <a:srgbClr val="000000"/>
              </a:solidFill>
            </a:endParaRPr>
          </a:p>
        </p:txBody>
      </p:sp>
      <p:cxnSp>
        <p:nvCxnSpPr>
          <p:cNvPr id="111" name="Straight Arrow Connector 110"/>
          <p:cNvCxnSpPr>
            <a:stCxn id="110" idx="3"/>
            <a:endCxn id="8" idx="1"/>
          </p:cNvCxnSpPr>
          <p:nvPr/>
        </p:nvCxnSpPr>
        <p:spPr>
          <a:xfrm>
            <a:off x="1778772" y="2385270"/>
            <a:ext cx="343980" cy="44590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7" idx="6"/>
            <a:endCxn id="104" idx="2"/>
          </p:cNvCxnSpPr>
          <p:nvPr/>
        </p:nvCxnSpPr>
        <p:spPr>
          <a:xfrm>
            <a:off x="4533595" y="3647645"/>
            <a:ext cx="343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1962900"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8" name="Straight Arrow Connector 87"/>
          <p:cNvCxnSpPr>
            <a:stCxn id="120" idx="3"/>
            <a:endCxn id="83" idx="2"/>
          </p:cNvCxnSpPr>
          <p:nvPr/>
        </p:nvCxnSpPr>
        <p:spPr>
          <a:xfrm>
            <a:off x="1685525" y="3647645"/>
            <a:ext cx="2773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459005"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94" name="Straight Arrow Connector 93"/>
          <p:cNvCxnSpPr>
            <a:stCxn id="129" idx="6"/>
            <a:endCxn id="120" idx="1"/>
          </p:cNvCxnSpPr>
          <p:nvPr/>
        </p:nvCxnSpPr>
        <p:spPr>
          <a:xfrm>
            <a:off x="1266730" y="3644622"/>
            <a:ext cx="336536" cy="30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92" idx="2"/>
          </p:cNvCxnSpPr>
          <p:nvPr/>
        </p:nvCxnSpPr>
        <p:spPr>
          <a:xfrm flipV="1">
            <a:off x="262644" y="3647645"/>
            <a:ext cx="196361" cy="3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4228795"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3" name="Straight Arrow Connector 102"/>
          <p:cNvCxnSpPr>
            <a:stCxn id="121" idx="6"/>
            <a:endCxn id="97" idx="2"/>
          </p:cNvCxnSpPr>
          <p:nvPr/>
        </p:nvCxnSpPr>
        <p:spPr>
          <a:xfrm>
            <a:off x="3528965" y="3647645"/>
            <a:ext cx="69983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876920"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6" name="Straight Arrow Connector 105"/>
          <p:cNvCxnSpPr>
            <a:stCxn id="180" idx="3"/>
            <a:endCxn id="107" idx="2"/>
          </p:cNvCxnSpPr>
          <p:nvPr/>
        </p:nvCxnSpPr>
        <p:spPr>
          <a:xfrm flipV="1">
            <a:off x="6000874" y="3647645"/>
            <a:ext cx="184136" cy="1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6185010"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8" name="Straight Arrow Connector 107"/>
          <p:cNvCxnSpPr>
            <a:stCxn id="231" idx="3"/>
            <a:endCxn id="109" idx="2"/>
          </p:cNvCxnSpPr>
          <p:nvPr/>
        </p:nvCxnSpPr>
        <p:spPr>
          <a:xfrm flipV="1">
            <a:off x="6653759" y="3647645"/>
            <a:ext cx="145731" cy="1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799490"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12" name="Straight Arrow Connector 111"/>
          <p:cNvCxnSpPr>
            <a:stCxn id="109" idx="6"/>
          </p:cNvCxnSpPr>
          <p:nvPr/>
        </p:nvCxnSpPr>
        <p:spPr>
          <a:xfrm>
            <a:off x="7104290" y="3647645"/>
            <a:ext cx="463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7375565"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14" name="Straight Arrow Connector 113"/>
          <p:cNvCxnSpPr>
            <a:stCxn id="113" idx="6"/>
            <a:endCxn id="115" idx="2"/>
          </p:cNvCxnSpPr>
          <p:nvPr/>
        </p:nvCxnSpPr>
        <p:spPr>
          <a:xfrm>
            <a:off x="7680365" y="3647645"/>
            <a:ext cx="2737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7954080"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grpSp>
        <p:nvGrpSpPr>
          <p:cNvPr id="116" name="Group 115"/>
          <p:cNvGrpSpPr/>
          <p:nvPr/>
        </p:nvGrpSpPr>
        <p:grpSpPr>
          <a:xfrm>
            <a:off x="1600826" y="3542871"/>
            <a:ext cx="84699" cy="209548"/>
            <a:chOff x="1538499" y="2796998"/>
            <a:chExt cx="84699" cy="209548"/>
          </a:xfrm>
        </p:grpSpPr>
        <p:cxnSp>
          <p:nvCxnSpPr>
            <p:cNvPr id="118" name="Straight Connector 11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Oval 120"/>
          <p:cNvSpPr/>
          <p:nvPr/>
        </p:nvSpPr>
        <p:spPr>
          <a:xfrm>
            <a:off x="3224165"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22" name="Straight Arrow Connector 121"/>
          <p:cNvCxnSpPr>
            <a:stCxn id="83" idx="6"/>
            <a:endCxn id="121" idx="2"/>
          </p:cNvCxnSpPr>
          <p:nvPr/>
        </p:nvCxnSpPr>
        <p:spPr>
          <a:xfrm>
            <a:off x="2267700" y="3647645"/>
            <a:ext cx="956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961930" y="3517622"/>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1" name="Straight Arrow Connector 130"/>
          <p:cNvCxnSpPr>
            <a:stCxn id="92" idx="6"/>
            <a:endCxn id="129" idx="2"/>
          </p:cNvCxnSpPr>
          <p:nvPr/>
        </p:nvCxnSpPr>
        <p:spPr>
          <a:xfrm flipV="1">
            <a:off x="763805" y="3644622"/>
            <a:ext cx="198125" cy="3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3" idx="0"/>
            <a:endCxn id="8" idx="4"/>
          </p:cNvCxnSpPr>
          <p:nvPr/>
        </p:nvCxnSpPr>
        <p:spPr>
          <a:xfrm flipV="1">
            <a:off x="2115300" y="3047973"/>
            <a:ext cx="115215" cy="472672"/>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69905" y="3774645"/>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sp>
        <p:nvSpPr>
          <p:cNvPr id="138" name="Rectangle 137"/>
          <p:cNvSpPr/>
          <p:nvPr/>
        </p:nvSpPr>
        <p:spPr>
          <a:xfrm>
            <a:off x="7106730" y="3758585"/>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cxnSp>
        <p:nvCxnSpPr>
          <p:cNvPr id="143" name="Straight Arrow Connector 142"/>
          <p:cNvCxnSpPr>
            <a:stCxn id="113" idx="7"/>
            <a:endCxn id="142" idx="4"/>
          </p:cNvCxnSpPr>
          <p:nvPr/>
        </p:nvCxnSpPr>
        <p:spPr>
          <a:xfrm flipV="1">
            <a:off x="7635728" y="3047973"/>
            <a:ext cx="240322" cy="509869"/>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3575910" y="279095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46" name="Rectangle 145"/>
          <p:cNvSpPr/>
          <p:nvPr/>
        </p:nvSpPr>
        <p:spPr>
          <a:xfrm>
            <a:off x="3029465" y="3774645"/>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cxnSp>
        <p:nvCxnSpPr>
          <p:cNvPr id="147" name="Straight Arrow Connector 146"/>
          <p:cNvCxnSpPr>
            <a:stCxn id="121" idx="7"/>
            <a:endCxn id="144" idx="4"/>
          </p:cNvCxnSpPr>
          <p:nvPr/>
        </p:nvCxnSpPr>
        <p:spPr>
          <a:xfrm flipV="1">
            <a:off x="3484328" y="3044950"/>
            <a:ext cx="243982" cy="512892"/>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1730030" y="3774645"/>
            <a:ext cx="737250" cy="400110"/>
          </a:xfrm>
          <a:prstGeom prst="rect">
            <a:avLst/>
          </a:prstGeom>
        </p:spPr>
        <p:txBody>
          <a:bodyPr wrap="square">
            <a:spAutoFit/>
          </a:bodyPr>
          <a:lstStyle/>
          <a:p>
            <a:pPr algn="ctr"/>
            <a:r>
              <a:rPr lang="en-US" altLang="en-US" sz="1000" dirty="0">
                <a:solidFill>
                  <a:schemeClr val="accent3">
                    <a:lumMod val="50000"/>
                  </a:schemeClr>
                </a:solidFill>
              </a:rPr>
              <a:t>Passes </a:t>
            </a:r>
            <a:r>
              <a:rPr lang="en-US" altLang="en-US" sz="1000" dirty="0" err="1">
                <a:solidFill>
                  <a:schemeClr val="accent3">
                    <a:lumMod val="50000"/>
                  </a:schemeClr>
                </a:solidFill>
              </a:rPr>
              <a:t>nightlies</a:t>
            </a:r>
            <a:endParaRPr lang="en-US" altLang="en-US" sz="1000" dirty="0">
              <a:solidFill>
                <a:schemeClr val="accent3">
                  <a:lumMod val="50000"/>
                </a:schemeClr>
              </a:solidFill>
            </a:endParaRPr>
          </a:p>
        </p:txBody>
      </p:sp>
      <p:cxnSp>
        <p:nvCxnSpPr>
          <p:cNvPr id="149" name="Straight Arrow Connector 148"/>
          <p:cNvCxnSpPr>
            <a:stCxn id="129" idx="0"/>
            <a:endCxn id="85" idx="4"/>
          </p:cNvCxnSpPr>
          <p:nvPr/>
        </p:nvCxnSpPr>
        <p:spPr>
          <a:xfrm flipV="1">
            <a:off x="1114330" y="3044950"/>
            <a:ext cx="76810" cy="472672"/>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8" idx="6"/>
            <a:endCxn id="144" idx="2"/>
          </p:cNvCxnSpPr>
          <p:nvPr/>
        </p:nvCxnSpPr>
        <p:spPr>
          <a:xfrm flipV="1">
            <a:off x="2382915" y="2917950"/>
            <a:ext cx="1192995" cy="3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rot="4387228">
            <a:off x="3023795" y="2801372"/>
            <a:ext cx="344356" cy="296338"/>
            <a:chOff x="4035618" y="4657961"/>
            <a:chExt cx="615515" cy="588556"/>
          </a:xfrm>
        </p:grpSpPr>
        <p:sp>
          <p:nvSpPr>
            <p:cNvPr id="153" name="Arc 152"/>
            <p:cNvSpPr/>
            <p:nvPr/>
          </p:nvSpPr>
          <p:spPr>
            <a:xfrm flipH="1">
              <a:off x="4058620" y="4657961"/>
              <a:ext cx="592513" cy="588550"/>
            </a:xfrm>
            <a:prstGeom prst="arc">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157" name="Arc 156"/>
            <p:cNvSpPr/>
            <p:nvPr/>
          </p:nvSpPr>
          <p:spPr>
            <a:xfrm>
              <a:off x="4035618" y="4657967"/>
              <a:ext cx="592513" cy="588550"/>
            </a:xfrm>
            <a:prstGeom prst="arc">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158" name="Rectangle 157"/>
            <p:cNvSpPr/>
            <p:nvPr/>
          </p:nvSpPr>
          <p:spPr>
            <a:xfrm>
              <a:off x="4058617" y="4828891"/>
              <a:ext cx="569509" cy="248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grpSp>
      <p:cxnSp>
        <p:nvCxnSpPr>
          <p:cNvPr id="159" name="Straight Arrow Connector 158"/>
          <p:cNvCxnSpPr>
            <a:stCxn id="84" idx="4"/>
            <a:endCxn id="158" idx="1"/>
          </p:cNvCxnSpPr>
          <p:nvPr/>
        </p:nvCxnSpPr>
        <p:spPr>
          <a:xfrm>
            <a:off x="2957770" y="2415635"/>
            <a:ext cx="191590" cy="381567"/>
          </a:xfrm>
          <a:prstGeom prst="straightConnector1">
            <a:avLst/>
          </a:prstGeom>
          <a:ln w="127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rot="4387228">
            <a:off x="4092337" y="2854612"/>
            <a:ext cx="344356" cy="296338"/>
            <a:chOff x="4035618" y="4657961"/>
            <a:chExt cx="615515" cy="588556"/>
          </a:xfrm>
        </p:grpSpPr>
        <p:sp>
          <p:nvSpPr>
            <p:cNvPr id="161" name="Arc 160"/>
            <p:cNvSpPr/>
            <p:nvPr/>
          </p:nvSpPr>
          <p:spPr>
            <a:xfrm flipH="1">
              <a:off x="4058620" y="4657961"/>
              <a:ext cx="592513" cy="588550"/>
            </a:xfrm>
            <a:prstGeom prst="arc">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162" name="Arc 161"/>
            <p:cNvSpPr/>
            <p:nvPr/>
          </p:nvSpPr>
          <p:spPr>
            <a:xfrm>
              <a:off x="4035618" y="4657967"/>
              <a:ext cx="592513" cy="588550"/>
            </a:xfrm>
            <a:prstGeom prst="arc">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163" name="Rectangle 162"/>
            <p:cNvSpPr/>
            <p:nvPr/>
          </p:nvSpPr>
          <p:spPr>
            <a:xfrm>
              <a:off x="4058617" y="4828891"/>
              <a:ext cx="569509" cy="248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grpSp>
      <p:cxnSp>
        <p:nvCxnSpPr>
          <p:cNvPr id="164" name="Straight Arrow Connector 163"/>
          <p:cNvCxnSpPr>
            <a:stCxn id="12" idx="4"/>
            <a:endCxn id="163" idx="1"/>
          </p:cNvCxnSpPr>
          <p:nvPr/>
        </p:nvCxnSpPr>
        <p:spPr>
          <a:xfrm>
            <a:off x="4077615" y="1967085"/>
            <a:ext cx="140287" cy="883357"/>
          </a:xfrm>
          <a:prstGeom prst="straightConnector1">
            <a:avLst/>
          </a:prstGeom>
          <a:ln w="127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5493720" y="352064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66" name="Straight Arrow Connector 165"/>
          <p:cNvCxnSpPr>
            <a:stCxn id="171" idx="3"/>
            <a:endCxn id="165" idx="0"/>
          </p:cNvCxnSpPr>
          <p:nvPr/>
        </p:nvCxnSpPr>
        <p:spPr>
          <a:xfrm>
            <a:off x="5501460" y="3143338"/>
            <a:ext cx="144660" cy="377307"/>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rot="4387228">
            <a:off x="5283382" y="2842618"/>
            <a:ext cx="344356" cy="296338"/>
            <a:chOff x="4035618" y="4657961"/>
            <a:chExt cx="615515" cy="588556"/>
          </a:xfrm>
        </p:grpSpPr>
        <p:sp>
          <p:nvSpPr>
            <p:cNvPr id="168" name="Arc 167"/>
            <p:cNvSpPr/>
            <p:nvPr/>
          </p:nvSpPr>
          <p:spPr>
            <a:xfrm flipH="1">
              <a:off x="4058620" y="4657961"/>
              <a:ext cx="592513" cy="588550"/>
            </a:xfrm>
            <a:prstGeom prst="arc">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169" name="Arc 168"/>
            <p:cNvSpPr/>
            <p:nvPr/>
          </p:nvSpPr>
          <p:spPr>
            <a:xfrm>
              <a:off x="4035618" y="4657967"/>
              <a:ext cx="592513" cy="588550"/>
            </a:xfrm>
            <a:prstGeom prst="arc">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171" name="Rectangle 170"/>
            <p:cNvSpPr/>
            <p:nvPr/>
          </p:nvSpPr>
          <p:spPr>
            <a:xfrm>
              <a:off x="4058617" y="4828891"/>
              <a:ext cx="569509" cy="248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grpSp>
      <p:cxnSp>
        <p:nvCxnSpPr>
          <p:cNvPr id="172" name="Straight Arrow Connector 171"/>
          <p:cNvCxnSpPr>
            <a:stCxn id="14" idx="4"/>
            <a:endCxn id="171" idx="1"/>
          </p:cNvCxnSpPr>
          <p:nvPr/>
        </p:nvCxnSpPr>
        <p:spPr>
          <a:xfrm>
            <a:off x="5264510" y="1969610"/>
            <a:ext cx="144437" cy="868838"/>
          </a:xfrm>
          <a:prstGeom prst="straightConnector1">
            <a:avLst/>
          </a:prstGeom>
          <a:ln w="127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77" name="Group 176"/>
          <p:cNvGrpSpPr/>
          <p:nvPr/>
        </p:nvGrpSpPr>
        <p:grpSpPr>
          <a:xfrm>
            <a:off x="5916175" y="3544215"/>
            <a:ext cx="84699" cy="209548"/>
            <a:chOff x="1538499" y="2796998"/>
            <a:chExt cx="84699" cy="209548"/>
          </a:xfrm>
        </p:grpSpPr>
        <p:cxnSp>
          <p:nvCxnSpPr>
            <p:cNvPr id="178" name="Straight Connector 17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1" name="Straight Arrow Connector 180"/>
          <p:cNvCxnSpPr>
            <a:stCxn id="104" idx="6"/>
            <a:endCxn id="165" idx="2"/>
          </p:cNvCxnSpPr>
          <p:nvPr/>
        </p:nvCxnSpPr>
        <p:spPr>
          <a:xfrm>
            <a:off x="5181720" y="3647645"/>
            <a:ext cx="31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5685745" y="1739180"/>
            <a:ext cx="84699" cy="209548"/>
            <a:chOff x="1538499" y="2796998"/>
            <a:chExt cx="84699" cy="209548"/>
          </a:xfrm>
        </p:grpSpPr>
        <p:cxnSp>
          <p:nvCxnSpPr>
            <p:cNvPr id="183" name="Straight Connector 182"/>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7" name="Rectangle 186"/>
          <p:cNvSpPr/>
          <p:nvPr/>
        </p:nvSpPr>
        <p:spPr>
          <a:xfrm>
            <a:off x="1115550" y="3067295"/>
            <a:ext cx="1018952" cy="400110"/>
          </a:xfrm>
          <a:prstGeom prst="rect">
            <a:avLst/>
          </a:prstGeom>
        </p:spPr>
        <p:txBody>
          <a:bodyPr wrap="square">
            <a:spAutoFit/>
          </a:bodyPr>
          <a:lstStyle/>
          <a:p>
            <a:pPr algn="ctr"/>
            <a:r>
              <a:rPr lang="en-US" altLang="en-US" sz="1000" dirty="0"/>
              <a:t>i.e. many commits later</a:t>
            </a:r>
          </a:p>
        </p:txBody>
      </p:sp>
      <p:cxnSp>
        <p:nvCxnSpPr>
          <p:cNvPr id="188" name="Straight Arrow Connector 187"/>
          <p:cNvCxnSpPr>
            <a:stCxn id="14" idx="6"/>
            <a:endCxn id="185" idx="1"/>
          </p:cNvCxnSpPr>
          <p:nvPr/>
        </p:nvCxnSpPr>
        <p:spPr>
          <a:xfrm>
            <a:off x="5416910" y="1842610"/>
            <a:ext cx="271275" cy="13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91" name="Group 190"/>
          <p:cNvGrpSpPr/>
          <p:nvPr/>
        </p:nvGrpSpPr>
        <p:grpSpPr>
          <a:xfrm>
            <a:off x="6607465" y="1739180"/>
            <a:ext cx="84699" cy="209548"/>
            <a:chOff x="1538499" y="2796998"/>
            <a:chExt cx="84699" cy="209548"/>
          </a:xfrm>
        </p:grpSpPr>
        <p:cxnSp>
          <p:nvCxnSpPr>
            <p:cNvPr id="192" name="Straight Connector 191"/>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Straight Arrow Connector 194"/>
          <p:cNvCxnSpPr>
            <a:stCxn id="16" idx="6"/>
            <a:endCxn id="194" idx="1"/>
          </p:cNvCxnSpPr>
          <p:nvPr/>
        </p:nvCxnSpPr>
        <p:spPr>
          <a:xfrm>
            <a:off x="6377035" y="1842610"/>
            <a:ext cx="232870" cy="13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165" idx="6"/>
            <a:endCxn id="180" idx="1"/>
          </p:cNvCxnSpPr>
          <p:nvPr/>
        </p:nvCxnSpPr>
        <p:spPr>
          <a:xfrm>
            <a:off x="5798520" y="3647645"/>
            <a:ext cx="120095" cy="13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a:off x="5869881" y="2814520"/>
            <a:ext cx="84699" cy="209548"/>
            <a:chOff x="1538499" y="2796998"/>
            <a:chExt cx="84699" cy="209548"/>
          </a:xfrm>
        </p:grpSpPr>
        <p:cxnSp>
          <p:nvCxnSpPr>
            <p:cNvPr id="208" name="Straight Connector 20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1" name="Straight Arrow Connector 210"/>
          <p:cNvCxnSpPr>
            <a:stCxn id="144" idx="6"/>
            <a:endCxn id="210" idx="1"/>
          </p:cNvCxnSpPr>
          <p:nvPr/>
        </p:nvCxnSpPr>
        <p:spPr>
          <a:xfrm>
            <a:off x="3880710" y="2917950"/>
            <a:ext cx="1991611" cy="13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18" idx="3"/>
            <a:endCxn id="107" idx="0"/>
          </p:cNvCxnSpPr>
          <p:nvPr/>
        </p:nvCxnSpPr>
        <p:spPr>
          <a:xfrm>
            <a:off x="6304824" y="3065321"/>
            <a:ext cx="32586" cy="45532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rot="4992544">
            <a:off x="6114178" y="2758919"/>
            <a:ext cx="344356" cy="296338"/>
            <a:chOff x="4035618" y="4657961"/>
            <a:chExt cx="615515" cy="588556"/>
          </a:xfrm>
        </p:grpSpPr>
        <p:sp>
          <p:nvSpPr>
            <p:cNvPr id="216" name="Arc 215"/>
            <p:cNvSpPr/>
            <p:nvPr/>
          </p:nvSpPr>
          <p:spPr>
            <a:xfrm flipH="1">
              <a:off x="4058620" y="4657961"/>
              <a:ext cx="592513" cy="588550"/>
            </a:xfrm>
            <a:prstGeom prst="arc">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217" name="Arc 216"/>
            <p:cNvSpPr/>
            <p:nvPr/>
          </p:nvSpPr>
          <p:spPr>
            <a:xfrm>
              <a:off x="4035618" y="4657967"/>
              <a:ext cx="592513" cy="588550"/>
            </a:xfrm>
            <a:prstGeom prst="arc">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218" name="Rectangle 217"/>
            <p:cNvSpPr/>
            <p:nvPr/>
          </p:nvSpPr>
          <p:spPr>
            <a:xfrm>
              <a:off x="4058617" y="4828891"/>
              <a:ext cx="569509" cy="248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grpSp>
      <p:cxnSp>
        <p:nvCxnSpPr>
          <p:cNvPr id="219" name="Straight Arrow Connector 218"/>
          <p:cNvCxnSpPr>
            <a:stCxn id="16" idx="4"/>
            <a:endCxn id="218" idx="1"/>
          </p:cNvCxnSpPr>
          <p:nvPr/>
        </p:nvCxnSpPr>
        <p:spPr>
          <a:xfrm>
            <a:off x="6224635" y="1969610"/>
            <a:ext cx="42514" cy="779329"/>
          </a:xfrm>
          <a:prstGeom prst="straightConnector1">
            <a:avLst/>
          </a:prstGeom>
          <a:ln w="127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23" name="Rectangle 222"/>
          <p:cNvSpPr/>
          <p:nvPr/>
        </p:nvSpPr>
        <p:spPr>
          <a:xfrm>
            <a:off x="4679660" y="3774645"/>
            <a:ext cx="737250" cy="400110"/>
          </a:xfrm>
          <a:prstGeom prst="rect">
            <a:avLst/>
          </a:prstGeom>
        </p:spPr>
        <p:txBody>
          <a:bodyPr wrap="square">
            <a:spAutoFit/>
          </a:bodyPr>
          <a:lstStyle/>
          <a:p>
            <a:pPr algn="ctr"/>
            <a:r>
              <a:rPr lang="en-US" altLang="en-US" sz="1000" dirty="0">
                <a:solidFill>
                  <a:srgbClr val="C00000"/>
                </a:solidFill>
              </a:rPr>
              <a:t>Fails </a:t>
            </a:r>
            <a:r>
              <a:rPr lang="en-US" altLang="en-US" sz="1000" dirty="0" err="1">
                <a:solidFill>
                  <a:srgbClr val="C00000"/>
                </a:solidFill>
              </a:rPr>
              <a:t>nightlies</a:t>
            </a:r>
            <a:endParaRPr lang="en-US" altLang="en-US" sz="1000" dirty="0">
              <a:solidFill>
                <a:srgbClr val="C00000"/>
              </a:solidFill>
            </a:endParaRPr>
          </a:p>
        </p:txBody>
      </p:sp>
      <p:cxnSp>
        <p:nvCxnSpPr>
          <p:cNvPr id="225" name="Straight Arrow Connector 224"/>
          <p:cNvCxnSpPr>
            <a:stCxn id="224" idx="2"/>
            <a:endCxn id="115" idx="7"/>
          </p:cNvCxnSpPr>
          <p:nvPr/>
        </p:nvCxnSpPr>
        <p:spPr>
          <a:xfrm flipH="1">
            <a:off x="8214243" y="3389312"/>
            <a:ext cx="156802" cy="16853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28" name="Group 227"/>
          <p:cNvGrpSpPr/>
          <p:nvPr/>
        </p:nvGrpSpPr>
        <p:grpSpPr>
          <a:xfrm>
            <a:off x="6569060" y="3544215"/>
            <a:ext cx="84699" cy="209548"/>
            <a:chOff x="1538499" y="2796998"/>
            <a:chExt cx="84699" cy="209548"/>
          </a:xfrm>
        </p:grpSpPr>
        <p:cxnSp>
          <p:nvCxnSpPr>
            <p:cNvPr id="229" name="Straight Connector 228"/>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2" name="Straight Arrow Connector 231"/>
          <p:cNvCxnSpPr>
            <a:stCxn id="107" idx="6"/>
            <a:endCxn id="231" idx="1"/>
          </p:cNvCxnSpPr>
          <p:nvPr/>
        </p:nvCxnSpPr>
        <p:spPr>
          <a:xfrm>
            <a:off x="6489810" y="3647645"/>
            <a:ext cx="81690" cy="13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35" name="Group 234"/>
          <p:cNvGrpSpPr/>
          <p:nvPr/>
        </p:nvGrpSpPr>
        <p:grpSpPr>
          <a:xfrm>
            <a:off x="6599576" y="2814520"/>
            <a:ext cx="84699" cy="209548"/>
            <a:chOff x="1538499" y="2796998"/>
            <a:chExt cx="84699" cy="209548"/>
          </a:xfrm>
        </p:grpSpPr>
        <p:cxnSp>
          <p:nvCxnSpPr>
            <p:cNvPr id="236" name="Straight Connector 235"/>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9" name="Straight Arrow Connector 238"/>
          <p:cNvCxnSpPr>
            <a:stCxn id="210" idx="3"/>
            <a:endCxn id="238" idx="1"/>
          </p:cNvCxnSpPr>
          <p:nvPr/>
        </p:nvCxnSpPr>
        <p:spPr>
          <a:xfrm>
            <a:off x="5954580" y="2919294"/>
            <a:ext cx="64743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246" idx="3"/>
            <a:endCxn id="113" idx="0"/>
          </p:cNvCxnSpPr>
          <p:nvPr/>
        </p:nvCxnSpPr>
        <p:spPr>
          <a:xfrm>
            <a:off x="7418569" y="3088891"/>
            <a:ext cx="109396" cy="431754"/>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43" name="Group 242"/>
          <p:cNvGrpSpPr/>
          <p:nvPr/>
        </p:nvGrpSpPr>
        <p:grpSpPr>
          <a:xfrm rot="4992544">
            <a:off x="7227923" y="2782489"/>
            <a:ext cx="344356" cy="296338"/>
            <a:chOff x="4035618" y="4657961"/>
            <a:chExt cx="615515" cy="588556"/>
          </a:xfrm>
        </p:grpSpPr>
        <p:sp>
          <p:nvSpPr>
            <p:cNvPr id="244" name="Arc 243"/>
            <p:cNvSpPr/>
            <p:nvPr/>
          </p:nvSpPr>
          <p:spPr>
            <a:xfrm flipH="1">
              <a:off x="4058620" y="4657961"/>
              <a:ext cx="592513" cy="588550"/>
            </a:xfrm>
            <a:prstGeom prst="arc">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245" name="Arc 244"/>
            <p:cNvSpPr/>
            <p:nvPr/>
          </p:nvSpPr>
          <p:spPr>
            <a:xfrm>
              <a:off x="4035618" y="4657967"/>
              <a:ext cx="592513" cy="588550"/>
            </a:xfrm>
            <a:prstGeom prst="arc">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p>
          </p:txBody>
        </p:sp>
        <p:sp>
          <p:nvSpPr>
            <p:cNvPr id="246" name="Rectangle 245"/>
            <p:cNvSpPr/>
            <p:nvPr/>
          </p:nvSpPr>
          <p:spPr>
            <a:xfrm>
              <a:off x="4058617" y="4828891"/>
              <a:ext cx="569509" cy="2481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grpSp>
      <p:cxnSp>
        <p:nvCxnSpPr>
          <p:cNvPr id="247" name="Straight Arrow Connector 246"/>
          <p:cNvCxnSpPr>
            <a:stCxn id="48" idx="4"/>
            <a:endCxn id="246" idx="1"/>
          </p:cNvCxnSpPr>
          <p:nvPr/>
        </p:nvCxnSpPr>
        <p:spPr>
          <a:xfrm>
            <a:off x="7334000" y="1969610"/>
            <a:ext cx="46894" cy="802899"/>
          </a:xfrm>
          <a:prstGeom prst="straightConnector1">
            <a:avLst/>
          </a:prstGeom>
          <a:ln w="127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5301695" y="1931205"/>
            <a:ext cx="1002760" cy="553998"/>
          </a:xfrm>
          <a:prstGeom prst="rect">
            <a:avLst/>
          </a:prstGeom>
        </p:spPr>
        <p:txBody>
          <a:bodyPr wrap="square">
            <a:spAutoFit/>
          </a:bodyPr>
          <a:lstStyle/>
          <a:p>
            <a:pPr algn="ctr"/>
            <a:r>
              <a:rPr lang="en-US" altLang="en-US" sz="1000" dirty="0"/>
              <a:t>Other release candidates later …</a:t>
            </a:r>
          </a:p>
        </p:txBody>
      </p:sp>
      <p:sp>
        <p:nvSpPr>
          <p:cNvPr id="256" name="Rectangle 1030"/>
          <p:cNvSpPr txBox="1">
            <a:spLocks noChangeArrowheads="1"/>
          </p:cNvSpPr>
          <p:nvPr/>
        </p:nvSpPr>
        <p:spPr>
          <a:xfrm>
            <a:off x="78615" y="4465935"/>
            <a:ext cx="8986770" cy="861774"/>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Modifications to release workflow when using a ‘develop’ branch</a:t>
            </a:r>
            <a:r>
              <a:rPr lang="en-US" sz="1800" b="0" dirty="0"/>
              <a:t>:</a:t>
            </a:r>
          </a:p>
          <a:p>
            <a:pPr lvl="1" fontAlgn="auto">
              <a:lnSpc>
                <a:spcPct val="100000"/>
              </a:lnSpc>
              <a:spcBef>
                <a:spcPts val="0"/>
              </a:spcBef>
              <a:spcAft>
                <a:spcPts val="0"/>
              </a:spcAft>
              <a:defRPr/>
            </a:pPr>
            <a:r>
              <a:rPr lang="en-US" sz="1600" b="0" dirty="0"/>
              <a:t>Most recent release branch is merged to ‘develop’ (instead of ‘master’)</a:t>
            </a:r>
          </a:p>
          <a:p>
            <a:pPr lvl="1" fontAlgn="auto">
              <a:lnSpc>
                <a:spcPct val="100000"/>
              </a:lnSpc>
              <a:spcBef>
                <a:spcPts val="0"/>
              </a:spcBef>
              <a:spcAft>
                <a:spcPts val="0"/>
              </a:spcAft>
              <a:defRPr/>
            </a:pPr>
            <a:r>
              <a:rPr lang="en-US" sz="1600" b="0" dirty="0"/>
              <a:t>The ‘develop’ (instead of ‘master</a:t>
            </a:r>
            <a:r>
              <a:rPr lang="en-US" sz="1600" b="0"/>
              <a:t>’) branch is </a:t>
            </a:r>
            <a:r>
              <a:rPr lang="en-US" sz="1600" b="0" dirty="0"/>
              <a:t>tagged for the next release with ‘vX.Y.0-dev’</a:t>
            </a:r>
          </a:p>
        </p:txBody>
      </p:sp>
      <p:cxnSp>
        <p:nvCxnSpPr>
          <p:cNvPr id="186" name="Straight Arrow Connector 143"/>
          <p:cNvCxnSpPr>
            <a:stCxn id="198" idx="3"/>
            <a:endCxn id="49" idx="1"/>
          </p:cNvCxnSpPr>
          <p:nvPr/>
        </p:nvCxnSpPr>
        <p:spPr>
          <a:xfrm>
            <a:off x="4504894" y="887257"/>
            <a:ext cx="2830076" cy="155421"/>
          </a:xfrm>
          <a:prstGeom prst="bentConnector2">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89" name="Group 188"/>
          <p:cNvGrpSpPr/>
          <p:nvPr/>
        </p:nvGrpSpPr>
        <p:grpSpPr>
          <a:xfrm>
            <a:off x="3556023" y="663840"/>
            <a:ext cx="1579563" cy="845179"/>
            <a:chOff x="688137" y="1815990"/>
            <a:chExt cx="1579563" cy="845179"/>
          </a:xfrm>
        </p:grpSpPr>
        <p:sp>
          <p:nvSpPr>
            <p:cNvPr id="190" name="Rectangle 4"/>
            <p:cNvSpPr>
              <a:spLocks noChangeArrowheads="1"/>
            </p:cNvSpPr>
            <p:nvPr/>
          </p:nvSpPr>
          <p:spPr bwMode="auto">
            <a:xfrm>
              <a:off x="688137" y="2261059"/>
              <a:ext cx="1579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External</a:t>
              </a:r>
            </a:p>
            <a:p>
              <a:pPr algn="ctr"/>
              <a:r>
                <a:rPr lang="en-US" altLang="en-US" sz="1000" dirty="0"/>
                <a:t>Users</a:t>
              </a:r>
            </a:p>
          </p:txBody>
        </p:sp>
        <p:grpSp>
          <p:nvGrpSpPr>
            <p:cNvPr id="196" name="Group 195"/>
            <p:cNvGrpSpPr/>
            <p:nvPr/>
          </p:nvGrpSpPr>
          <p:grpSpPr>
            <a:xfrm>
              <a:off x="1292810" y="1815990"/>
              <a:ext cx="344198" cy="451620"/>
              <a:chOff x="7272300" y="5228122"/>
              <a:chExt cx="602530" cy="790575"/>
            </a:xfrm>
          </p:grpSpPr>
          <p:grpSp>
            <p:nvGrpSpPr>
              <p:cNvPr id="197" name="Group 6"/>
              <p:cNvGrpSpPr>
                <a:grpSpLocks/>
              </p:cNvGrpSpPr>
              <p:nvPr/>
            </p:nvGrpSpPr>
            <p:grpSpPr bwMode="auto">
              <a:xfrm>
                <a:off x="7373970" y="5228122"/>
                <a:ext cx="357187" cy="790575"/>
                <a:chOff x="4211" y="781"/>
                <a:chExt cx="338" cy="774"/>
              </a:xfrm>
            </p:grpSpPr>
            <p:sp>
              <p:nvSpPr>
                <p:cNvPr id="199"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01"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8" name="Rectangle 197"/>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05" name="Straight Arrow Connector 204"/>
          <p:cNvCxnSpPr>
            <a:stCxn id="221" idx="1"/>
            <a:endCxn id="259" idx="0"/>
          </p:cNvCxnSpPr>
          <p:nvPr/>
        </p:nvCxnSpPr>
        <p:spPr>
          <a:xfrm rot="10800000" flipV="1">
            <a:off x="8162146" y="1616951"/>
            <a:ext cx="273994" cy="544683"/>
          </a:xfrm>
          <a:prstGeom prst="bentConnector2">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206" name="Group 205"/>
          <p:cNvGrpSpPr/>
          <p:nvPr/>
        </p:nvGrpSpPr>
        <p:grpSpPr>
          <a:xfrm>
            <a:off x="7831467" y="1393535"/>
            <a:ext cx="1579563" cy="691290"/>
            <a:chOff x="688137" y="1815990"/>
            <a:chExt cx="1579563" cy="691290"/>
          </a:xfrm>
        </p:grpSpPr>
        <p:sp>
          <p:nvSpPr>
            <p:cNvPr id="212"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a:t>Close Users</a:t>
              </a:r>
            </a:p>
          </p:txBody>
        </p:sp>
        <p:grpSp>
          <p:nvGrpSpPr>
            <p:cNvPr id="213" name="Group 212"/>
            <p:cNvGrpSpPr/>
            <p:nvPr/>
          </p:nvGrpSpPr>
          <p:grpSpPr>
            <a:xfrm>
              <a:off x="1292810" y="1815990"/>
              <a:ext cx="344198" cy="451620"/>
              <a:chOff x="7272300" y="5228122"/>
              <a:chExt cx="602530" cy="790575"/>
            </a:xfrm>
          </p:grpSpPr>
          <p:grpSp>
            <p:nvGrpSpPr>
              <p:cNvPr id="220" name="Group 6"/>
              <p:cNvGrpSpPr>
                <a:grpSpLocks/>
              </p:cNvGrpSpPr>
              <p:nvPr/>
            </p:nvGrpSpPr>
            <p:grpSpPr bwMode="auto">
              <a:xfrm>
                <a:off x="7373970" y="5228122"/>
                <a:ext cx="357187" cy="790575"/>
                <a:chOff x="4211" y="781"/>
                <a:chExt cx="338" cy="774"/>
              </a:xfrm>
            </p:grpSpPr>
            <p:sp>
              <p:nvSpPr>
                <p:cNvPr id="222"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26"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1" name="Rectangle 220"/>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40" name="Straight Arrow Connector 239"/>
          <p:cNvCxnSpPr>
            <a:stCxn id="251" idx="3"/>
            <a:endCxn id="260" idx="2"/>
          </p:cNvCxnSpPr>
          <p:nvPr/>
        </p:nvCxnSpPr>
        <p:spPr>
          <a:xfrm flipV="1">
            <a:off x="8401246" y="3429000"/>
            <a:ext cx="183355" cy="722682"/>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7452375" y="3928265"/>
            <a:ext cx="1579563" cy="691290"/>
            <a:chOff x="688137" y="1815990"/>
            <a:chExt cx="1579563" cy="691290"/>
          </a:xfrm>
        </p:grpSpPr>
        <p:sp>
          <p:nvSpPr>
            <p:cNvPr id="248" name="Rectangle 4"/>
            <p:cNvSpPr>
              <a:spLocks noChangeArrowheads="1"/>
            </p:cNvSpPr>
            <p:nvPr/>
          </p:nvSpPr>
          <p:spPr bwMode="auto">
            <a:xfrm>
              <a:off x="688137" y="2261059"/>
              <a:ext cx="15795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1000" dirty="0" err="1"/>
                <a:t>Devs</a:t>
              </a:r>
              <a:endParaRPr lang="en-US" altLang="en-US" sz="1000" dirty="0"/>
            </a:p>
          </p:txBody>
        </p:sp>
        <p:grpSp>
          <p:nvGrpSpPr>
            <p:cNvPr id="249" name="Group 248"/>
            <p:cNvGrpSpPr/>
            <p:nvPr/>
          </p:nvGrpSpPr>
          <p:grpSpPr>
            <a:xfrm>
              <a:off x="1292810" y="1815990"/>
              <a:ext cx="344198" cy="451620"/>
              <a:chOff x="7272300" y="5228122"/>
              <a:chExt cx="602530" cy="790575"/>
            </a:xfrm>
          </p:grpSpPr>
          <p:grpSp>
            <p:nvGrpSpPr>
              <p:cNvPr id="250" name="Group 6"/>
              <p:cNvGrpSpPr>
                <a:grpSpLocks/>
              </p:cNvGrpSpPr>
              <p:nvPr/>
            </p:nvGrpSpPr>
            <p:grpSpPr bwMode="auto">
              <a:xfrm>
                <a:off x="7373970" y="5228122"/>
                <a:ext cx="357187" cy="790575"/>
                <a:chOff x="4211" y="781"/>
                <a:chExt cx="338" cy="774"/>
              </a:xfrm>
            </p:grpSpPr>
            <p:sp>
              <p:nvSpPr>
                <p:cNvPr id="252" name="Oval 7"/>
                <p:cNvSpPr>
                  <a:spLocks noChangeArrowheads="1"/>
                </p:cNvSpPr>
                <p:nvPr/>
              </p:nvSpPr>
              <p:spPr bwMode="auto">
                <a:xfrm>
                  <a:off x="4259" y="781"/>
                  <a:ext cx="242" cy="24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53" name="Line 8"/>
                <p:cNvSpPr>
                  <a:spLocks noChangeShapeType="1"/>
                </p:cNvSpPr>
                <p:nvPr/>
              </p:nvSpPr>
              <p:spPr bwMode="auto">
                <a:xfrm>
                  <a:off x="4380" y="1023"/>
                  <a:ext cx="0" cy="4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5" name="Line 9"/>
                <p:cNvSpPr>
                  <a:spLocks noChangeShapeType="1"/>
                </p:cNvSpPr>
                <p:nvPr/>
              </p:nvSpPr>
              <p:spPr bwMode="auto">
                <a:xfrm>
                  <a:off x="4211" y="1168"/>
                  <a:ext cx="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7" name="Line 10"/>
                <p:cNvSpPr>
                  <a:spLocks noChangeShapeType="1"/>
                </p:cNvSpPr>
                <p:nvPr/>
              </p:nvSpPr>
              <p:spPr bwMode="auto">
                <a:xfrm flipH="1">
                  <a:off x="4259"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8" name="Line 11"/>
                <p:cNvSpPr>
                  <a:spLocks noChangeShapeType="1"/>
                </p:cNvSpPr>
                <p:nvPr/>
              </p:nvSpPr>
              <p:spPr bwMode="auto">
                <a:xfrm>
                  <a:off x="4380" y="1434"/>
                  <a:ext cx="121"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1" name="Rectangle 250"/>
              <p:cNvSpPr/>
              <p:nvPr/>
            </p:nvSpPr>
            <p:spPr>
              <a:xfrm>
                <a:off x="7272300" y="5553236"/>
                <a:ext cx="602530" cy="131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p:cNvGrpSpPr/>
          <p:nvPr/>
        </p:nvGrpSpPr>
        <p:grpSpPr>
          <a:xfrm>
            <a:off x="7996145" y="2161635"/>
            <a:ext cx="762000" cy="307240"/>
            <a:chOff x="7996145" y="2161635"/>
            <a:chExt cx="762000" cy="307240"/>
          </a:xfrm>
        </p:grpSpPr>
        <p:sp>
          <p:nvSpPr>
            <p:cNvPr id="43" name="Rounded Rectangle 42"/>
            <p:cNvSpPr/>
            <p:nvPr/>
          </p:nvSpPr>
          <p:spPr>
            <a:xfrm>
              <a:off x="7996145" y="2184673"/>
              <a:ext cx="76200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master</a:t>
              </a:r>
            </a:p>
          </p:txBody>
        </p:sp>
        <p:sp>
          <p:nvSpPr>
            <p:cNvPr id="259" name="Rectangle 258"/>
            <p:cNvSpPr/>
            <p:nvPr/>
          </p:nvSpPr>
          <p:spPr>
            <a:xfrm>
              <a:off x="8066855" y="2161635"/>
              <a:ext cx="190582" cy="115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951640" y="3105110"/>
            <a:ext cx="838810" cy="323890"/>
            <a:chOff x="7951640" y="3105110"/>
            <a:chExt cx="838810" cy="323890"/>
          </a:xfrm>
        </p:grpSpPr>
        <p:sp>
          <p:nvSpPr>
            <p:cNvPr id="224" name="Rounded Rectangle 223"/>
            <p:cNvSpPr/>
            <p:nvPr/>
          </p:nvSpPr>
          <p:spPr>
            <a:xfrm>
              <a:off x="7951640" y="3105110"/>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a:t>
              </a:r>
            </a:p>
          </p:txBody>
        </p:sp>
        <p:sp>
          <p:nvSpPr>
            <p:cNvPr id="260" name="Rectangle 259"/>
            <p:cNvSpPr/>
            <p:nvPr/>
          </p:nvSpPr>
          <p:spPr>
            <a:xfrm>
              <a:off x="8489310" y="3313785"/>
              <a:ext cx="190582" cy="115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1599659"/>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Addition of feature branches</a:t>
            </a:r>
          </a:p>
        </p:txBody>
      </p:sp>
      <p:cxnSp>
        <p:nvCxnSpPr>
          <p:cNvPr id="6" name="Straight Arrow Connector 5"/>
          <p:cNvCxnSpPr>
            <a:stCxn id="12" idx="4"/>
            <a:endCxn id="35" idx="0"/>
          </p:cNvCxnSpPr>
          <p:nvPr/>
        </p:nvCxnSpPr>
        <p:spPr>
          <a:xfrm>
            <a:off x="897890" y="1289446"/>
            <a:ext cx="106543" cy="887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6" idx="3"/>
            <a:endCxn id="63" idx="2"/>
          </p:cNvCxnSpPr>
          <p:nvPr/>
        </p:nvCxnSpPr>
        <p:spPr>
          <a:xfrm>
            <a:off x="1820047" y="1162446"/>
            <a:ext cx="206218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1" idx="7"/>
            <a:endCxn id="63" idx="4"/>
          </p:cNvCxnSpPr>
          <p:nvPr/>
        </p:nvCxnSpPr>
        <p:spPr>
          <a:xfrm flipV="1">
            <a:off x="3841391" y="1289446"/>
            <a:ext cx="193245" cy="41012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45490" y="10354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5" name="Straight Arrow Connector 14"/>
          <p:cNvCxnSpPr>
            <a:stCxn id="12" idx="6"/>
            <a:endCxn id="106" idx="1"/>
          </p:cNvCxnSpPr>
          <p:nvPr/>
        </p:nvCxnSpPr>
        <p:spPr>
          <a:xfrm>
            <a:off x="1050290" y="1162446"/>
            <a:ext cx="68749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2"/>
          </p:cNvCxnSpPr>
          <p:nvPr/>
        </p:nvCxnSpPr>
        <p:spPr>
          <a:xfrm>
            <a:off x="424260" y="1162446"/>
            <a:ext cx="32123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5" idx="6"/>
            <a:endCxn id="45" idx="2"/>
          </p:cNvCxnSpPr>
          <p:nvPr/>
        </p:nvCxnSpPr>
        <p:spPr>
          <a:xfrm>
            <a:off x="1156833" y="2303470"/>
            <a:ext cx="5017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1" idx="6"/>
            <a:endCxn id="99" idx="2"/>
          </p:cNvCxnSpPr>
          <p:nvPr/>
        </p:nvCxnSpPr>
        <p:spPr>
          <a:xfrm>
            <a:off x="5998303" y="1162446"/>
            <a:ext cx="755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52033" y="21764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B1</a:t>
            </a:r>
          </a:p>
        </p:txBody>
      </p:sp>
      <p:sp>
        <p:nvSpPr>
          <p:cNvPr id="37" name="Oval 36"/>
          <p:cNvSpPr/>
          <p:nvPr/>
        </p:nvSpPr>
        <p:spPr>
          <a:xfrm>
            <a:off x="1200118" y="16623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A1</a:t>
            </a:r>
          </a:p>
        </p:txBody>
      </p:sp>
      <p:cxnSp>
        <p:nvCxnSpPr>
          <p:cNvPr id="38" name="Straight Arrow Connector 37"/>
          <p:cNvCxnSpPr>
            <a:stCxn id="12" idx="4"/>
            <a:endCxn id="37" idx="1"/>
          </p:cNvCxnSpPr>
          <p:nvPr/>
        </p:nvCxnSpPr>
        <p:spPr>
          <a:xfrm>
            <a:off x="897890" y="1289446"/>
            <a:ext cx="346865" cy="4101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658538" y="21764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B2</a:t>
            </a:r>
          </a:p>
        </p:txBody>
      </p:sp>
      <p:cxnSp>
        <p:nvCxnSpPr>
          <p:cNvPr id="47" name="Straight Arrow Connector 46"/>
          <p:cNvCxnSpPr>
            <a:stCxn id="37" idx="6"/>
            <a:endCxn id="48" idx="2"/>
          </p:cNvCxnSpPr>
          <p:nvPr/>
        </p:nvCxnSpPr>
        <p:spPr>
          <a:xfrm>
            <a:off x="1504918" y="1789370"/>
            <a:ext cx="5017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006623" y="16623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A2</a:t>
            </a:r>
          </a:p>
        </p:txBody>
      </p:sp>
      <p:sp>
        <p:nvSpPr>
          <p:cNvPr id="50" name="Oval 49"/>
          <p:cNvSpPr/>
          <p:nvPr/>
        </p:nvSpPr>
        <p:spPr>
          <a:xfrm>
            <a:off x="5309453" y="21764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solidFill>
                  <a:schemeClr val="tx1"/>
                </a:solidFill>
              </a:rPr>
              <a:t>B55</a:t>
            </a:r>
          </a:p>
        </p:txBody>
      </p:sp>
      <p:sp>
        <p:nvSpPr>
          <p:cNvPr id="51" name="Oval 50"/>
          <p:cNvSpPr/>
          <p:nvPr/>
        </p:nvSpPr>
        <p:spPr>
          <a:xfrm>
            <a:off x="3581228" y="1662370"/>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solidFill>
                  <a:schemeClr val="tx1"/>
                </a:solidFill>
              </a:rPr>
              <a:t>A15</a:t>
            </a:r>
          </a:p>
        </p:txBody>
      </p:sp>
      <p:cxnSp>
        <p:nvCxnSpPr>
          <p:cNvPr id="56" name="Straight Arrow Connector 55"/>
          <p:cNvCxnSpPr>
            <a:stCxn id="120" idx="3"/>
            <a:endCxn id="51" idx="2"/>
          </p:cNvCxnSpPr>
          <p:nvPr/>
        </p:nvCxnSpPr>
        <p:spPr>
          <a:xfrm>
            <a:off x="2925903" y="1789370"/>
            <a:ext cx="655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6"/>
            <a:endCxn id="120" idx="1"/>
          </p:cNvCxnSpPr>
          <p:nvPr/>
        </p:nvCxnSpPr>
        <p:spPr>
          <a:xfrm>
            <a:off x="2311423" y="1789370"/>
            <a:ext cx="53222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882236" y="10354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67" name="Rectangle 66"/>
          <p:cNvSpPr/>
          <p:nvPr/>
        </p:nvSpPr>
        <p:spPr>
          <a:xfrm>
            <a:off x="2502098" y="1163105"/>
            <a:ext cx="1460740" cy="553998"/>
          </a:xfrm>
          <a:prstGeom prst="rect">
            <a:avLst/>
          </a:prstGeom>
        </p:spPr>
        <p:txBody>
          <a:bodyPr wrap="square">
            <a:spAutoFit/>
          </a:bodyPr>
          <a:lstStyle/>
          <a:p>
            <a:pPr algn="ctr"/>
            <a:r>
              <a:rPr lang="en-US" altLang="en-US" sz="1000" dirty="0"/>
              <a:t>Merge of medium-lived “A” branch goes smoothly</a:t>
            </a:r>
          </a:p>
        </p:txBody>
      </p:sp>
      <p:cxnSp>
        <p:nvCxnSpPr>
          <p:cNvPr id="69" name="Straight Arrow Connector 68"/>
          <p:cNvCxnSpPr>
            <a:endCxn id="50" idx="2"/>
          </p:cNvCxnSpPr>
          <p:nvPr/>
        </p:nvCxnSpPr>
        <p:spPr>
          <a:xfrm>
            <a:off x="3253565" y="2303470"/>
            <a:ext cx="20558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5" idx="6"/>
            <a:endCxn id="128" idx="1"/>
          </p:cNvCxnSpPr>
          <p:nvPr/>
        </p:nvCxnSpPr>
        <p:spPr>
          <a:xfrm>
            <a:off x="1963338" y="2303470"/>
            <a:ext cx="120796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2" idx="3"/>
            <a:endCxn id="81" idx="2"/>
          </p:cNvCxnSpPr>
          <p:nvPr/>
        </p:nvCxnSpPr>
        <p:spPr>
          <a:xfrm>
            <a:off x="4884558" y="1162446"/>
            <a:ext cx="8089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3" idx="6"/>
            <a:endCxn id="112" idx="1"/>
          </p:cNvCxnSpPr>
          <p:nvPr/>
        </p:nvCxnSpPr>
        <p:spPr>
          <a:xfrm>
            <a:off x="4187036" y="1162446"/>
            <a:ext cx="615263"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693503" y="1035446"/>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88" name="Straight Arrow Connector 87"/>
          <p:cNvCxnSpPr>
            <a:stCxn id="50" idx="0"/>
            <a:endCxn id="81" idx="4"/>
          </p:cNvCxnSpPr>
          <p:nvPr/>
        </p:nvCxnSpPr>
        <p:spPr>
          <a:xfrm flipV="1">
            <a:off x="5461853" y="1289446"/>
            <a:ext cx="384050" cy="88702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385293" y="1300129"/>
            <a:ext cx="1309560" cy="707886"/>
          </a:xfrm>
          <a:prstGeom prst="rect">
            <a:avLst/>
          </a:prstGeom>
        </p:spPr>
        <p:txBody>
          <a:bodyPr wrap="square">
            <a:spAutoFit/>
          </a:bodyPr>
          <a:lstStyle/>
          <a:p>
            <a:pPr algn="ctr"/>
            <a:r>
              <a:rPr lang="en-US" altLang="en-US" sz="1000" dirty="0"/>
              <a:t>Merge of long- lived “B” branch has many conflicts and other problems</a:t>
            </a:r>
          </a:p>
        </p:txBody>
      </p:sp>
      <p:sp>
        <p:nvSpPr>
          <p:cNvPr id="92" name="Rectangle 91"/>
          <p:cNvSpPr/>
          <p:nvPr/>
        </p:nvSpPr>
        <p:spPr>
          <a:xfrm>
            <a:off x="5191798" y="601865"/>
            <a:ext cx="1309560" cy="400110"/>
          </a:xfrm>
          <a:prstGeom prst="rect">
            <a:avLst/>
          </a:prstGeom>
        </p:spPr>
        <p:txBody>
          <a:bodyPr wrap="square">
            <a:spAutoFit/>
          </a:bodyPr>
          <a:lstStyle/>
          <a:p>
            <a:pPr algn="ctr"/>
            <a:r>
              <a:rPr lang="en-US" altLang="en-US" sz="1000" b="1" dirty="0">
                <a:solidFill>
                  <a:srgbClr val="C00000"/>
                </a:solidFill>
              </a:rPr>
              <a:t>Big Bang Integration!</a:t>
            </a:r>
          </a:p>
        </p:txBody>
      </p:sp>
      <p:sp>
        <p:nvSpPr>
          <p:cNvPr id="97" name="Rounded Rectangle 96"/>
          <p:cNvSpPr/>
          <p:nvPr/>
        </p:nvSpPr>
        <p:spPr>
          <a:xfrm>
            <a:off x="6497568" y="578295"/>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a:t>
            </a:r>
          </a:p>
        </p:txBody>
      </p:sp>
      <p:cxnSp>
        <p:nvCxnSpPr>
          <p:cNvPr id="98" name="Straight Arrow Connector 97"/>
          <p:cNvCxnSpPr>
            <a:stCxn id="97" idx="2"/>
            <a:endCxn id="99" idx="0"/>
          </p:cNvCxnSpPr>
          <p:nvPr/>
        </p:nvCxnSpPr>
        <p:spPr>
          <a:xfrm flipH="1">
            <a:off x="6906603" y="862497"/>
            <a:ext cx="10370" cy="17294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754203" y="103544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sp>
        <p:nvSpPr>
          <p:cNvPr id="100" name="Rectangle 99"/>
          <p:cNvSpPr/>
          <p:nvPr/>
        </p:nvSpPr>
        <p:spPr>
          <a:xfrm>
            <a:off x="7342478" y="486650"/>
            <a:ext cx="1309560" cy="553998"/>
          </a:xfrm>
          <a:prstGeom prst="rect">
            <a:avLst/>
          </a:prstGeom>
        </p:spPr>
        <p:txBody>
          <a:bodyPr wrap="square">
            <a:spAutoFit/>
          </a:bodyPr>
          <a:lstStyle/>
          <a:p>
            <a:pPr algn="ctr"/>
            <a:r>
              <a:rPr lang="en-US" altLang="en-US" sz="1000" dirty="0"/>
              <a:t>Or ‘master’ branch if not using a ‘develop’ branch</a:t>
            </a:r>
          </a:p>
        </p:txBody>
      </p:sp>
      <p:sp>
        <p:nvSpPr>
          <p:cNvPr id="102" name="Rectangle 1030"/>
          <p:cNvSpPr txBox="1">
            <a:spLocks noChangeArrowheads="1"/>
          </p:cNvSpPr>
          <p:nvPr/>
        </p:nvSpPr>
        <p:spPr>
          <a:xfrm>
            <a:off x="188512" y="2699305"/>
            <a:ext cx="8838468" cy="3385542"/>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Introduce long-lived feature branches</a:t>
            </a:r>
            <a:r>
              <a:rPr lang="en-US" sz="1800" b="0" dirty="0"/>
              <a:t>:</a:t>
            </a:r>
          </a:p>
          <a:p>
            <a:pPr lvl="1" fontAlgn="auto">
              <a:lnSpc>
                <a:spcPct val="100000"/>
              </a:lnSpc>
              <a:spcBef>
                <a:spcPts val="0"/>
              </a:spcBef>
              <a:spcAft>
                <a:spcPts val="0"/>
              </a:spcAft>
              <a:defRPr/>
            </a:pPr>
            <a:r>
              <a:rPr lang="en-US" sz="1600" b="0" dirty="0"/>
              <a:t>Features completed in separate (long-lived) branches before single merge into ‘develop’.</a:t>
            </a:r>
            <a:endParaRPr lang="en-US" sz="1600" b="0" dirty="0">
              <a:solidFill>
                <a:schemeClr val="accent3">
                  <a:lumMod val="50000"/>
                </a:schemeClr>
              </a:solidFill>
            </a:endParaRPr>
          </a:p>
          <a:p>
            <a:pPr fontAlgn="auto">
              <a:lnSpc>
                <a:spcPct val="100000"/>
              </a:lnSpc>
              <a:spcBef>
                <a:spcPts val="0"/>
              </a:spcBef>
              <a:spcAft>
                <a:spcPts val="0"/>
              </a:spcAft>
              <a:defRPr/>
            </a:pPr>
            <a:r>
              <a:rPr lang="en-US" sz="1800" dirty="0"/>
              <a:t>Pros and Cons</a:t>
            </a:r>
            <a:r>
              <a:rPr lang="en-US" sz="1800" b="0" dirty="0"/>
              <a:t> (w.r.t. short-lived topic branches)</a:t>
            </a:r>
            <a:r>
              <a:rPr lang="en-US" sz="1800" dirty="0"/>
              <a:t>:</a:t>
            </a:r>
          </a:p>
          <a:p>
            <a:pPr lvl="1" fontAlgn="auto">
              <a:lnSpc>
                <a:spcPct val="100000"/>
              </a:lnSpc>
              <a:spcBef>
                <a:spcPts val="0"/>
              </a:spcBef>
              <a:spcAft>
                <a:spcPts val="0"/>
              </a:spcAft>
              <a:defRPr/>
            </a:pPr>
            <a:r>
              <a:rPr lang="en-US" sz="1600" dirty="0"/>
              <a:t>Pro</a:t>
            </a:r>
            <a:r>
              <a:rPr lang="en-US" sz="1600" b="0" dirty="0"/>
              <a:t>: Allow time for detailed code reviews before the changes are merged into ‘develop’.</a:t>
            </a:r>
          </a:p>
          <a:p>
            <a:pPr lvl="1" fontAlgn="auto">
              <a:lnSpc>
                <a:spcPct val="100000"/>
              </a:lnSpc>
              <a:spcBef>
                <a:spcPts val="0"/>
              </a:spcBef>
              <a:spcAft>
                <a:spcPts val="0"/>
              </a:spcAft>
              <a:defRPr/>
            </a:pPr>
            <a:r>
              <a:rPr lang="en-US" sz="1600" dirty="0"/>
              <a:t>Pro</a:t>
            </a:r>
            <a:r>
              <a:rPr lang="en-US" sz="1600" b="0" dirty="0"/>
              <a:t>: Accommodate less experienced developers who can’t be trusted to directly push to ‘develop’.</a:t>
            </a:r>
          </a:p>
          <a:p>
            <a:pPr lvl="1" fontAlgn="auto">
              <a:lnSpc>
                <a:spcPct val="100000"/>
              </a:lnSpc>
              <a:spcBef>
                <a:spcPts val="0"/>
              </a:spcBef>
              <a:spcAft>
                <a:spcPts val="0"/>
              </a:spcAft>
              <a:defRPr/>
            </a:pPr>
            <a:r>
              <a:rPr lang="en-US" sz="1600" dirty="0"/>
              <a:t>Pro</a:t>
            </a:r>
            <a:r>
              <a:rPr lang="en-US" sz="1600" b="0" dirty="0"/>
              <a:t>: Accommodate changes from external developers who can’t directly push to the ‘develop’.</a:t>
            </a:r>
          </a:p>
          <a:p>
            <a:pPr lvl="1" fontAlgn="auto">
              <a:lnSpc>
                <a:spcPct val="100000"/>
              </a:lnSpc>
              <a:spcBef>
                <a:spcPts val="0"/>
              </a:spcBef>
              <a:spcAft>
                <a:spcPts val="0"/>
              </a:spcAft>
              <a:defRPr/>
            </a:pPr>
            <a:r>
              <a:rPr lang="en-US" sz="1600" dirty="0"/>
              <a:t>Pro</a:t>
            </a:r>
            <a:r>
              <a:rPr lang="en-US" sz="1600" b="0" dirty="0"/>
              <a:t>: Handle risky changes that may never make it into ‘master’</a:t>
            </a:r>
          </a:p>
          <a:p>
            <a:pPr lvl="1" fontAlgn="auto">
              <a:lnSpc>
                <a:spcPct val="100000"/>
              </a:lnSpc>
              <a:spcBef>
                <a:spcPts val="0"/>
              </a:spcBef>
              <a:spcAft>
                <a:spcPts val="0"/>
              </a:spcAft>
              <a:defRPr/>
            </a:pPr>
            <a:r>
              <a:rPr lang="en-US" sz="1600" dirty="0"/>
              <a:t>Pro</a:t>
            </a:r>
            <a:r>
              <a:rPr lang="en-US" sz="1600" b="0" dirty="0"/>
              <a:t>: Keep very clean </a:t>
            </a:r>
            <a:r>
              <a:rPr lang="en-US" sz="1600" b="0" dirty="0" err="1"/>
              <a:t>git</a:t>
            </a:r>
            <a:r>
              <a:rPr lang="en-US" sz="1600" b="0" dirty="0"/>
              <a:t> history for each feature, merge commits become “changelog”.</a:t>
            </a:r>
          </a:p>
          <a:p>
            <a:pPr lvl="1" fontAlgn="auto">
              <a:lnSpc>
                <a:spcPct val="100000"/>
              </a:lnSpc>
              <a:spcBef>
                <a:spcPts val="0"/>
              </a:spcBef>
              <a:spcAft>
                <a:spcPts val="0"/>
              </a:spcAft>
              <a:defRPr/>
            </a:pPr>
            <a:r>
              <a:rPr lang="en-US" sz="1600" dirty="0"/>
              <a:t>Con</a:t>
            </a:r>
            <a:r>
              <a:rPr lang="en-US" sz="1600" b="0" dirty="0"/>
              <a:t>: Risk of major merge (or semantic) conflicts (i.e. </a:t>
            </a:r>
            <a:r>
              <a:rPr lang="en-US" sz="1600" dirty="0">
                <a:solidFill>
                  <a:srgbClr val="C00000"/>
                </a:solidFill>
              </a:rPr>
              <a:t>BIG BANG INTEGRATION, e.g. merge of “B”</a:t>
            </a:r>
            <a:r>
              <a:rPr lang="en-US" sz="1600" b="0" dirty="0"/>
              <a:t>)</a:t>
            </a:r>
          </a:p>
          <a:p>
            <a:pPr lvl="1" fontAlgn="auto">
              <a:lnSpc>
                <a:spcPct val="100000"/>
              </a:lnSpc>
              <a:spcBef>
                <a:spcPts val="0"/>
              </a:spcBef>
              <a:spcAft>
                <a:spcPts val="0"/>
              </a:spcAft>
              <a:defRPr/>
            </a:pPr>
            <a:r>
              <a:rPr lang="en-US" sz="1600" dirty="0"/>
              <a:t>Con</a:t>
            </a:r>
            <a:r>
              <a:rPr lang="en-US" sz="1600" b="0" dirty="0"/>
              <a:t>: Not consistent with Agile best practice of CI (see </a:t>
            </a:r>
            <a:r>
              <a:rPr lang="en-US" sz="1600" b="0" dirty="0">
                <a:hlinkClick r:id="rId2"/>
              </a:rPr>
              <a:t>“Feature Branch”</a:t>
            </a:r>
            <a:r>
              <a:rPr lang="en-US" sz="1600" b="0" dirty="0"/>
              <a:t> by Martin Fowler).</a:t>
            </a:r>
          </a:p>
          <a:p>
            <a:pPr lvl="1" fontAlgn="auto">
              <a:lnSpc>
                <a:spcPct val="100000"/>
              </a:lnSpc>
              <a:spcBef>
                <a:spcPts val="0"/>
              </a:spcBef>
              <a:spcAft>
                <a:spcPts val="0"/>
              </a:spcAft>
              <a:defRPr/>
            </a:pPr>
            <a:r>
              <a:rPr lang="en-US" sz="1600" dirty="0"/>
              <a:t>Con</a:t>
            </a:r>
            <a:r>
              <a:rPr lang="en-US" sz="1600" b="0" dirty="0"/>
              <a:t>: Discourages Agile best practice of </a:t>
            </a:r>
            <a:r>
              <a:rPr lang="en-US" sz="1600" i="1" dirty="0"/>
              <a:t>continuous refactoring</a:t>
            </a:r>
            <a:r>
              <a:rPr lang="en-US" sz="1600" b="0" dirty="0"/>
              <a:t> (refactoring makes merges difficult)</a:t>
            </a:r>
          </a:p>
          <a:p>
            <a:pPr lvl="1" fontAlgn="auto">
              <a:lnSpc>
                <a:spcPct val="100000"/>
              </a:lnSpc>
              <a:spcBef>
                <a:spcPts val="0"/>
              </a:spcBef>
              <a:spcAft>
                <a:spcPts val="0"/>
              </a:spcAft>
              <a:defRPr/>
            </a:pPr>
            <a:r>
              <a:rPr lang="en-US" sz="1600" dirty="0"/>
              <a:t>Con</a:t>
            </a:r>
            <a:r>
              <a:rPr lang="en-US" sz="1600" b="0" dirty="0"/>
              <a:t>: Requires more testing resources to test each feature branch individually</a:t>
            </a:r>
          </a:p>
          <a:p>
            <a:pPr fontAlgn="auto">
              <a:lnSpc>
                <a:spcPct val="100000"/>
              </a:lnSpc>
              <a:spcBef>
                <a:spcPts val="0"/>
              </a:spcBef>
              <a:spcAft>
                <a:spcPts val="0"/>
              </a:spcAft>
              <a:defRPr/>
            </a:pPr>
            <a:r>
              <a:rPr lang="en-US" sz="1800" dirty="0"/>
              <a:t>Example project:</a:t>
            </a:r>
            <a:r>
              <a:rPr lang="en-US" sz="1800" b="0" dirty="0"/>
              <a:t> Established project with many external contributors and/or junior developers</a:t>
            </a:r>
          </a:p>
        </p:txBody>
      </p:sp>
      <p:grpSp>
        <p:nvGrpSpPr>
          <p:cNvPr id="103" name="Group 102"/>
          <p:cNvGrpSpPr/>
          <p:nvPr/>
        </p:nvGrpSpPr>
        <p:grpSpPr>
          <a:xfrm>
            <a:off x="1735348" y="1057672"/>
            <a:ext cx="84699" cy="209548"/>
            <a:chOff x="1538499" y="2796998"/>
            <a:chExt cx="84699" cy="209548"/>
          </a:xfrm>
        </p:grpSpPr>
        <p:cxnSp>
          <p:nvCxnSpPr>
            <p:cNvPr id="104" name="Straight Connector 10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4799859" y="1057672"/>
            <a:ext cx="84699" cy="209548"/>
            <a:chOff x="1538499" y="2796998"/>
            <a:chExt cx="84699" cy="209548"/>
          </a:xfrm>
        </p:grpSpPr>
        <p:cxnSp>
          <p:nvCxnSpPr>
            <p:cNvPr id="110" name="Straight Connector 109"/>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2841204" y="1684596"/>
            <a:ext cx="84699" cy="209548"/>
            <a:chOff x="1538499" y="2796998"/>
            <a:chExt cx="84699" cy="209548"/>
          </a:xfrm>
        </p:grpSpPr>
        <p:cxnSp>
          <p:nvCxnSpPr>
            <p:cNvPr id="118" name="Straight Connector 117"/>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3168866" y="2198696"/>
            <a:ext cx="84699" cy="209548"/>
            <a:chOff x="1538499" y="2796998"/>
            <a:chExt cx="84699" cy="209548"/>
          </a:xfrm>
        </p:grpSpPr>
        <p:cxnSp>
          <p:nvCxnSpPr>
            <p:cNvPr id="126" name="Straight Connector 125"/>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AutoShape 2" descr="data:image/jpeg;base64,/9j/4AAQSkZJRgABAQAAAQABAAD/2wCEAAkGBxITEhUUEhQUFBUXFhUVFxYWGBQWFBgZFxUXFxYUHBcYHCggGBolHBQUITEhJSksLi4uFx8zODMsNygtLiwBCgoKDg0OGxAQGywkICQsLCwsLCwsLCwsLCwsLCwsLCwsLCwsLCwsLCwsLCwsLCwsLCwsLCwsLCwsLCwsLCwsLP/AABEIAIgA8AMBEQACEQEDEQH/xAAbAAABBQEBAAAAAAAAAAAAAAAEAAMFBgcBAv/EAEQQAAEDAgIGBgcGBAUEAwAAAAEAAgMEEQUhBhIxQVFhEyIycYGRFEJSobHB0QcjU3Lh8BUzYpIWQ1SCsjRzk6IlY9L/xAAbAQEAAgMBAQAAAAAAAAAAAAAAAwQBAgUGB//EAC4RAAICAQQBBAEDBAIDAAAAAAABAgMRBBIhMUEFEyJRMhRhcSMzUpGBoTRCsf/aAAwDAQACEQMRAD8A3FAJAJAJAJAB1mJwxfzJGtPC+fkM0BGSaWQeq2V/cw28ygG/8XM/Bm8m/VAPRaVU57XSM/Mx1vMICUpK6KTON7XdxF/LcgCUAkAkAkAkAkAkAkAkAkAFWYrDF25Gg8L3PkM0BGSaWQeq2V/cw299kB4GlrPwZvJv1QD0WlVOe1rs/MxwHmEBLUtZHILxva7uIKAfQHEAkB1AJAJAJAJAMVFQGDPyQEDXVUsmVy1vBuXv2oCN9Da3PqjmbD3lAAVWMU0falaFhyRq5JAY0qofxgsb4mN8fsNpsWppOzMzxNvis5Nk0w8UTTZwtyc3b4ELJklqGukZk46457fNATkUwcLhAOIBIBIBIBIDiAYqaoMHE8EBA11RJJkXFreDcvftKBckcaRjBc6reZsPeUHZH1OM0rO1K34rVyivJJGmyXSYMNKKL8UeSx7kfsk/S3f4sNpsUppOzKw95t8VspJ+SKVco9oObRC+sMjuc3I+YWTQl6Gvkbk/rDidvnvQE1FKHC4QDiASASASASAGnqM9VuZ38kAJJFfMoCkaVacwUxMcI6aUXBDT1Wn+p3yUFl8Yle3UxgZ/UV9dWuzc63sx5NH+4/VU5aic+Ec+ersnxEfp9CHHN72NPi4rXZN9s02WPthf+Bm/ij+z9U9qX2Z9mX2BVWhMjc43Nd3EtPvTbZHyY22R5TyD0eLVtG6wLvyPvn47+/Nbx1Mo9kkNZOPEjSNEtM4KrqP+7l9k5X4kcfBXa7YyR0arozXBdI4y3YpSYLgnvkciN3zQD6ASASASAFmqM9Vu3eeH6oAWSHeSnHbGOSi6U6eQQExwWmkGRseo08z8gq9mojHo6+j9Jsu5lwjP5sQrq121xH9PVYP9x+qquyczuw0Wk06y1/sIg0LlOb5GN83FPbb7Nnra48RQSdBx+MP7P1T2v3Mfr1/iBVOiE7M43Nf+Ulp96xtkjZammz80N4dpDWUjrEuy2seLLeN8odkF3pWnvWYcfwadoppdBV9U2ZJbNpyvzCtwtjI87qtBbp3ysr7LdHGW7FLgo/wGQTB2WwjaEA8gEgEgAsSrNQANze42aPie4IBmNzY25nm5x95TpB/ZlGnOnkkzjBSu1YxcPkG0/wBLTu5lUtRqNvCOfqtXt4iQeAaPAgOkFm7m7C7meAVOMXLllCMHPllrEgYA1gAGwAfDJWIrnCLMV4RYKTA4w5jKia0rx1YmWuMr9Y5/JWFBeS2q10yBhnIuHbQbHvGRUEuCtLgd6ZYyYyM1TGSN1XgOHP8AeSw0n2ayw+ymY5gRiOuwktBuHDtNO7MfFQYcHlFZ5qeUXv7PNOjIRTVRHSepJsDxwPB3xV+i9S4Z1dNqFPhl/qRcXabOGbT8jyVothVBViRusMtxG8EbQgCUAkABiVZqWY3tv2chvceSGRvpGRMuTYDMk7+aDGXwZDp1p4+cmGndqRC4c8bXcgeG3NUbr8vaj0/pnpeP6lq5+iHwLR4EB8ws3czZfm7lyUMY55Z0tRqcfGBbY3hos0AAbAMgpuEc2WXy2dNQFnJrjBz0ocUG0XpI4pljahmsijlbqyNDh7x3HcsNJktc5Q/EpmK4U+ncHxudqg3a8ZOaeZHxUDi48o6ddsbo7ZI0v7PdOenAgqCBKB1XbA8f/riFcou3cM816l6Y6Xvh0Xaqv2mdtuznxaVZOMGUVSJGBzd+7eDvB5oMBCA4SgKo2u6SV8u7sR/lG0+JQFJ+0nSZwAp4jYuzcRtA/f7yVfUWbUVtVb7ccFRwDDwTdw6rd3E/RcxfJ5Zxo/J5ZaunU2SxkdwypaKmEv7PSMv55e+ykrfyRJTL5IfxesdDiTnv9WUO/wBuXu1SpJy+ZNOWLOT3pRAYahzh/LlJfG4ZtN8yAeNz71rampZ8Gt0WpZ8EeKhQ5K+TvToYyeXSgixzB2hO0M8YZUMXoejf1SR6zHDaCOfEKFNwlkgTdcso07QjSo1MNpD96zqv58/FdamzfE7lFqsjksWH1mpUD2ZcjyeNh8RkpSYswQCc62ZQFSgrdd75T6xs3kwbPPahnwUb7SdJXG1PGbA5vI/f7zVXUWbeDt+kaL3Je41wio4BRBx13Dqt2DcT9AqkFzyej1E8LESzmpU2TnbcHj0okgNuScgALknhZFyaySiidiwZseqKkvfM8XbTQWMtuLj6oUyj4Zzp6qUsuHCXlhmI4TQQsBnkkgft6ISMkkI7gMvgtnGK7IYXXzeIrP7gNB/Dp3iJhqInuNmucWubfcCsKMWSTsvrW54ZD1DzFI+JxGsxxafDeoZLB0KZ+4lJeTzJIHAg5g7QtOyxFOLyioVsDoZLsJFjrMcNo/UKLmLyjorbdDEjXdENKPSYQXWD25OHPiulVZvjk8Vr9L+nsx48E7hNXqT6vqy59zx9R8FIU2WVDABjU2rC8jaRbzQFGp57kNHchky3Eavp6iSXaC4hn5QbA+O3xXI1E3KRwdXY5SwTNM8MaGjd8d60jwRR4Q76Qstm2TzLJcLKlg2U8Fkxtwq6KOrH82I9DNzHquPPMf3FW5/KG5Fyb31qS8DGAY0wsNLV5wO7L98TvaB4fBaV2JrbLo1ptTTjLoBxnD5KWTo35g5seOy9vEe5RzhsZFbBwYH06izggTwc9JTcZ3AuIEPYeIzC1lyaT5QDo9WmCqa4bH9U/EKxpbMPBa0NuHg0r0q9s94IPA3yK6Z2TRaaXWa13EA/VDADpDNqwP5jV89vuugKXBUXIAy+QAzPuTJtFZeDJMQqzNK+T2nG3d6q5U5bpZPe6SlU0qKJmGQMaGjcP2VlEc1lk7o9RQSQz1FU6RsURY0dHbWLnbRmDfLV81PXFbW2crV3ThNQrXLCoMaoKYOfRiWScjVYZg3VZxcAAM1s7IR5RCtNqLnifC/Yg6Gum9IZI2S0pePvHnK5NuseHFRRszLguXaeMammuPouWln8Ogn6SoY+Soc0F0LLiIu9q5GY8fBWJuK77ORpldOOIPC+zxRYnisg1qaihjjHYDmNae8F7gT32WFKXhG0qtMn8ptsfxKgqqilmdVUjGTx6ro3RapdJcnWGq1xO4ea2cXJcmKrIVWr25cPvJn7KrcciMiN/cqjZ6CCUlkGxMh7Obcx8wtJFmnhndEK8xVAF8n5Hw/ZUumniWCh6zp1Ord5RpEdX1m8Q4Ed4OS6B5DwaLE/WAPEA+aGCH0uktTu/fL5oDOJ6vo4ppN7YpLd5bqj4rWbxFmljxFsoFE2wb4LhzeXk87N5lkkRKgyOxlxIa0FxJsAASSeAAW0VueDaKcnhFjg0PqNXWnfDTA/ivAd5DZ5qxGh+eC5HTPzwS2G0lPTU9XG6tp5eljyY1wvrNDrb89o8lMkoRfOSeKjCLWc5KaxlwqLZz+SyYHUNqovQqh1nDOmkO1rvwyeBy/dlarmpx2yLdU1ZHZL/grVZDJE8xysLXNNiD8uI5qCcJJ4wVpVyTw0DGVRvjsheV2eTImTGSKq3Fo1htaQ4d4Nx8FtU8SNqHiawaTU5ONthsR3EAj4rtLlHo1yjTsGfeFh4gHzF1kEbppJaA99vMj9UBnddVdHBO/f0TgO91m/MqO54gy7oIb74p/ZndOLEclyz3T6DDMtskTjwWmZ2rgkdv8AMqzreAdb/iFO5JVf8nFis65p+EV2Mqm5nZVZ2XMLXfgThns0mlxZ8tBE+kiZVVEI1Xiaz5o/6mtyLhlln5rpRm3D4cs8tOlQvatbin9dEPNhVbL99iVX6KzcHOs/ubGw5d23ktMTfMngsKymK2Uw3MdwTDojPH6LixLw9p1Hh7dcAjWaA453F/NbQSzxIjulJQ/qVFf08kAxCfVaWjWGRFrnVF3dxUV7+Z0/TOaFlkC6VQ5OqkCQS6j2P9lzT5HP3JF4eTF8FOtpmmVN2PcBuOXxC66PnzWHg1LDnXjaeQQ1IXTV33QHE/AhAZfpWS2mf/Vl77/JRW/iyK/8GVSAZDuXFkedl2FxhPIRatCwWRVs7BeaKJnR5XLdYv1ngceqPJW6PxbXZ0NNxFyXYxhlPRyt6SrqZukv1m6pcXcw7P3onB8yZmKhLmbDGfwpzgwR1EV8hJra3cSy5y7lsvafCN17T4BcYwd9LL0b8xa7HDY5u4qvdU65cle6pwlhgMkO8ZEbCNo5qJSZEuES40zrWgB3RSWFgZIwXeYIurUdVN9llaqfk8aZ/fU9JWBrWueHRSBos3WbmMvB/ktr1ugpDULdBTKk8Knk54FXDqlZr7Nq/wAjRw3WbGf/AKovcxq7sOj0kOjRdGXXp2chbyAWTJG6cO6jW8TfyKGTMtLSW05HtEDyIKhv/BnS9K/8lFMjXLPbDwWGzVoueA07qrCp6eNpfLDM2ZjR2i13DjnrqzXmdTRwNVJUauNkumsEJNglXE3Wlp5WNG0uYbDxVWymaXR0a9bTY9sZIHYLqs5YLuU0T+heOijlfrgiOVuq5zQC9lr2eMuez6K3p9QodnJ9S0cropx7Q9V6OMmeZH4nTyM/Ekf94BwLScjyU8q9zzuKkNS6ltVTTIbHqGijaPRap8sgcL3Y5oPBzHW2gqOSgl8HyWqrL5t+9BJEl9o5JdRuf/ONM0ze1fLVvz7Sl1L6NPSl+aXWeCoFVkzuYBp9hWyEujVqpus6/EN/4hdhdHzuz82aLgD7wM7gPIBZIyM0zb1Yju1y3+4Ze9qAomluHF9M+wzAv5LSxZia2LMWUGiN2g8lxJrDPNzWJYJCJq1yC1fZ2HemBoNmuY8PaRcOaB2bd6t6Vvdgv6PO7A5JHhL3Eg1EBubs1dYA8Btt3LeSqzyTSjTn6CIMWghOrQU5fJs6WUF7zzDd3uSNkVxBG0ZRXEESmkdDJNSipqWdDOzK2tdr2n+m51St7oOde59o3tg5Qy1yVFrbhcxs5zQPUMyW0ezTBKV4/wDiIQf9S63k/wDVW5P+iWp/2Uv3Km9iqM577I7Eh1bbybeakqWZG9Ed0zVaGm+7Z+UfDJdtHo4rjBdNE/8ApmniXEd17D4LIAdM25w8CXt8bAj4FDJQ9MsPLqZxAzbn7lFcswZc9Os2amLf2Z5HsXJZ7xD8bVG2MB1BVSwkuhkdGSLEtJBI4LCtcOmV7tNC38lkm8L0srInhz5XzR7HxvOsHN3jPYVvDVyT55Rz7/TapR+Cw/A7pLg7Iy2enzpps2n2Hb4zw5fosaqpJb49MxodXJ5rs/Jf9kJOOrlwVOL5wzpSaxkt2MYRhVN0XSsqXmSNsgLXDVN9ovl+yurKNNaW7J5+q7VXt7ccPHRHfx+jgzo6JrX7pJ3GQjmASVp+orj/AG0WVob7P7s+PpFZrqiSV7pJXF73bXHb7tg5BQSscnlnXoojXHbFYA3hZTLAy5lyBxIH1U1azJIgvmoVyk/o12Gn6oJ4AnyXXR8+by2XXRj/AKaM8QXeZNlk1POlVIZKZ+r2m2kb3sN/kUBCxwNkjBGxzQfMIOzIa3DzTVMsByAOsz8jsx9PBcjUw2zOHqq9swiFqqlZB9HM+J7ZInFr2m4I+Ge0LeM5ReUWK5uMsovtTK6WGGeOip6kvZ96dVusH7xbbb6LpPLipKKZ03ylJLIPFLXnqU9Iylv2nta1v/sch8VHmf8A6rBj5vhLAdglGIxM19R6XIWEvgDgQfF20+XwW8I4TTeWbxWO3kot8yACMyA03LtuTeZ3LmyXJRlHLwTEujLGtb6RVRwPcNbo3C5AOy+atLTpfk8EnsJfk8AWlU0QipqaGQSNia5znt2Oe4/HI/3LF84qKiiPUSioqKZWZWqoUPIzg+Gmqq2Rjst6zjw/efkrulhl5LuirzLJrWKR6kTi0Z21WgcTk0LqeTslswylEUTIx6rQ3xAzPmhgjdL6cupy5ou6NzZB/tOfuugIt9G2RnFrh5go1ng2UnF5RiuIYc6nnkhd6hy5tPZPlZca6O2R77SXq6pSQowq0iyFRtUMmYYQ1ijcmasnNHMWbEHQVA16aXtDew+23h4cFb0+oS+E+mcjXaSUn7tf5IY0hwN1M4Z68T84pBscOHetb6HW8rlM30mrV0cS7XaJOrZ6ZhrHNzlpCWvG8xuG33D+0qy/6tGV2inB/p9W0/xl1/JUrLnnfiMyNW8WSIFkapkA/RLCjU1TW26rLF308gVf0sMyycb1rUKFO1ds1bF4SIiG9p9o297jZdI8gy5UkAjY1g2NaGjwFkMDpCAgaOj6JzovVB1mflPq+CAqH2oaOufG2piH3kV722uYdo8No8VX1FW+JV1VO+PBRqCYPaHN2FceUcHHccElEFobJEpgVe6nmY+7tQHrtaTYjZs2FWKbXCefBbptakTlfB0xcW4kOicSdR7nAgHPVtfcrMvk8qfBbfPUh/C6eigGvBNFJML9aZ7mAcSGgLetVw6fJmKiunyBS18MD3SN1KipcSdcC0EZPsj1jz+ChlbCt7u2aSnGPK7K5U60ji+Rxc45knaVUlNt5ZSnJyeQWRgC1zkgk8kXiM2qMhdxNmtGZJOQACkhFyZiMdzwadoBor6LDrSD76Sznnbb+nw2Ls017Inboq9uOCxNpOkmbfsxdY83+qPDapSYm0Bx7QRY5g5FAQVBS9HeI+qeqeLDs8tiD+Sk/apo6XNbUxjrMBDwPWZt8xn5lVdTVuWUdz0jW+3L25dMzuBwIuFxpJpnreGGRqBs1CWBRNmB3Vutc47NZL7LHojViU+gz9eKS+pfbG8AkFp3Lp6S3evan14OF6hT7T9+vhrsD0GkcyuERFw/XikbuIAN79xHvWdJujdsZt6jidHufXKIGqgDJJGA3DHuaDya4gfBVbFtk0dXTTcoJvyCyBYiy15A5QSQ1oLnuNmtGZJKs1RcmYnOMIts2bQjRcUkADrGR2bzz4d30XaphsR4bX6p6i1y8Im4KTXnDj2Yr25vOXuHxUpRJpAdQDFTBrWI2jYfkgGHargQ4XByIKAx/TDRWWjlM1O0vhcbuaNo52VLUafPKKGo02eYgWHVjJBdhvy3hcuUXHhnPxjgkmBRkiPYiCxkkTPXQhMm2TmoAs5NWxqRCJkTidc2MZ5uOxozJ8FNCDk+DRRy8ItX2faJOL/S6sdb/LYdjOfeurRp1HlnU0+m28s0lztw27laLgRTwhot4k8TxQwOoBIAephvYjaPhvCAHlYx7S1wuCLEIZT28oxnTHRKSjkMkTdeFxJsPV8P39OdqdL5R6j0z1RT+Fr58MhaaUOFwbrkWRcezvd9BjFAzHA80rQwPUFT0U0Ug9R7XHuvn7rqfTz2zTKurr9yqUf2LRW4pQ0ss01MTPUSF2qf8uLW257/AH+C6s7qa25R5bOHVptRfGMLOIr/ALKNntJuTmTxJ2lcqUtz5PSVxUVhAlTNY2Fy45Bo2lTVVuT4NpTjBZkzRfs60QMZ9JqQDIR1G7mD68129Pp1BZZ5X1L1L3nsh1/9NCcb5Daf3dWjihEEQaLD9nihgdQCQCQAdbTk9Zm3hx/VAQ0lYDdrhyLT9EDKbjehkMjjJTvNPJtu3sHvaP33qC2iMyvbpoy5RAywV1P/ADqcytH+ZB1x322+YC51mjkuilPTyj4G4dIqc5F+qd4cCCFWlTNGn8hJxun/ABWea09qX0MoFl0jgvZhdI72WNJK3jRN+DGG+j1HS11R/Li6Bp9eXteDdquV6N+SWOmlLssmjmiEEDuklPTS+07NX4Uxh0Xq6IwLjFVkkNaLncApiYmqSn1Rnm7f9AgCUAkAkAkADW057TNu8cf1QEPJVtcC1wuNhBHyQz5yUvG9CoZCX07+gft4sPePn8VWt00ZnX0nq9lOFPlFYqsLrIP5sBe324uu33Z/Bcu3QtdHoKfUKLVxL/YJHikWwuseBBBVKWmsXguKSfQ46vi9tq1VM/ozwxj0+MmzA554MaSVLDTWM0c4RfyD6bAq2bYzoW+0/teA2q9VoOfkUNR6rRUuHl/sXHRzRSnpjrv+9k9p2fxXUrpjDpHnNV6jbf3wi2xVRcdVuZ4fXgpeznr9ybpoNUZ5k7T8kA+gEgEgFdAeS4ICMxTD45dp1XbnDb48UBU8Qgnh7Q12+0zPzbtCABixW/Zd5HNZMnqesa/KRkUn/cjjf/yC02p+DVwT7QL0NL/paX/wx/RY9uP0a+1D6QTFWBosxrGDgxjWD/1AWyS+jbavCPLsUF9ufDafJZNiVw3D55cz90zi7tnub9UMFtw+jjiFmDPe45uPigDQUB1AJAJAcQHCUBGYphccud9R/tD5jegKniEE8PbbrN9tlyPEbQgQFFiu9rvIrHBlcHZ6xr/5kcUn/cjY/wCIWHBPwTR1FsPxk0DCOm/0tL/4Y/ose1H6N/1uo/zf+wllcG5NDWDgxrWf8QFttS8EUrrJ9ts8HExe17k7hmT4BZRGiZw3C55c3/dM59s9zd3ihh9lsoaOOJtmDvJzJ7ygCroDqASA4gG3uQAFTOQgIerr3BAQdZizxxQFbxKt1jctBPG2fmgIl9c4bNYeJQHn+JScXIByOsJ7WsfEoCcwzENTstDeYGfntQFloMVcUBYKOrJQErDJdAEAoD0gOIBuRyABqKqyAiKvFCEBC1eOuCArWJ4mxxu5jSeNrHzCAh34jbZrjx+qA8fxV3tP9yAfhr2ntBzu8n5ICw4Xi4Z2GhvcLHzQFkosZcUBO0laSgJOKS6AfBQHUBxAeXNQA8tNdAAT4YCgIyowAHcgI6bRe+5ACP0S5IDx/hHkgPbNEuSAMg0ZtuQEpTYJZAStPQ2QBscVkA8AgEgEgPD2XQAk9LdARtRhN0BFVOj10BFz6K33IAR+h/JAeP8AB3JAOx6IckAfT6L23ICXpMDsgJimobIA+OOyAdAQHUAkAkByyAVkBzVCA4YwgOdEEAuiHBALoggO9GEB3VQHbIBIBIBIBIDqA5ZAc1UBwsCA50IQHOgHBALoAgF0IQHoRBAd1AgO2QCQHUAkB//Z"/>
          <p:cNvSpPr>
            <a:spLocks noChangeAspect="1" noChangeArrowheads="1"/>
          </p:cNvSpPr>
          <p:nvPr/>
        </p:nvSpPr>
        <p:spPr bwMode="auto">
          <a:xfrm>
            <a:off x="155575" y="-776288"/>
            <a:ext cx="2857500" cy="1628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AutoShape 4" descr="data:image/jpeg;base64,/9j/4AAQSkZJRgABAQAAAQABAAD/2wCEAAkGBxITEhUUEhQUFBUXFhUVFxYWGBQWFBgZFxUXFxYUHBcYHCggGBolHBQUITEhJSksLi4uFx8zODMsNygtLiwBCgoKDg0OGxAQGywkICQsLCwsLCwsLCwsLCwsLCwsLCwsLCwsLCwsLCwsLCwsLCwsLCwsLCwsLCwsLCwsLCwsLP/AABEIAIgA8AMBEQACEQEDEQH/xAAbAAABBQEBAAAAAAAAAAAAAAAEAAMFBgcBAv/EAEQQAAEDAgIGBgcGBAUEAwAAAAEAAgMEEQUhBhIxQVFhEyIycYGRFEJSobHB0QcjU3Lh8BUzYpIWQ1SCsjRzk6IlY9L/xAAbAQEAAgMBAQAAAAAAAAAAAAAAAwQBAgUGB//EAC4RAAICAQQBBAEDBAIDAAAAAAABAgMRBBIhMUEFEyJRMhRhcSMzUpGBoTRCsf/aAAwDAQACEQMRAD8A3FAJAJAJAJAB1mJwxfzJGtPC+fkM0BGSaWQeq2V/cw28ygG/8XM/Bm8m/VAPRaVU57XSM/Mx1vMICUpK6KTON7XdxF/LcgCUAkAkAkAkAkAkAkAkAkAFWYrDF25Gg8L3PkM0BGSaWQeq2V/cw299kB4GlrPwZvJv1QD0WlVOe1rs/MxwHmEBLUtZHILxva7uIKAfQHEAkB1AJAJAJAJAMVFQGDPyQEDXVUsmVy1vBuXv2oCN9Da3PqjmbD3lAAVWMU0falaFhyRq5JAY0qofxgsb4mN8fsNpsWppOzMzxNvis5Nk0w8UTTZwtyc3b4ELJklqGukZk46457fNATkUwcLhAOIBIBIBIBIDiAYqaoMHE8EBA11RJJkXFreDcvftKBckcaRjBc6reZsPeUHZH1OM0rO1K34rVyivJJGmyXSYMNKKL8UeSx7kfsk/S3f4sNpsUppOzKw95t8VspJ+SKVco9oObRC+sMjuc3I+YWTQl6Gvkbk/rDidvnvQE1FKHC4QDiASASASASAGnqM9VuZ38kAJJFfMoCkaVacwUxMcI6aUXBDT1Wn+p3yUFl8Yle3UxgZ/UV9dWuzc63sx5NH+4/VU5aic+Ec+ersnxEfp9CHHN72NPi4rXZN9s02WPthf+Bm/ij+z9U9qX2Z9mX2BVWhMjc43Nd3EtPvTbZHyY22R5TyD0eLVtG6wLvyPvn47+/Nbx1Mo9kkNZOPEjSNEtM4KrqP+7l9k5X4kcfBXa7YyR0arozXBdI4y3YpSYLgnvkciN3zQD6ASASASAFmqM9Vu3eeH6oAWSHeSnHbGOSi6U6eQQExwWmkGRseo08z8gq9mojHo6+j9Jsu5lwjP5sQrq121xH9PVYP9x+qquyczuw0Wk06y1/sIg0LlOb5GN83FPbb7Nnra48RQSdBx+MP7P1T2v3Mfr1/iBVOiE7M43Nf+Ulp96xtkjZammz80N4dpDWUjrEuy2seLLeN8odkF3pWnvWYcfwadoppdBV9U2ZJbNpyvzCtwtjI87qtBbp3ysr7LdHGW7FLgo/wGQTB2WwjaEA8gEgEgAsSrNQANze42aPie4IBmNzY25nm5x95TpB/ZlGnOnkkzjBSu1YxcPkG0/wBLTu5lUtRqNvCOfqtXt4iQeAaPAgOkFm7m7C7meAVOMXLllCMHPllrEgYA1gAGwAfDJWIrnCLMV4RYKTA4w5jKia0rx1YmWuMr9Y5/JWFBeS2q10yBhnIuHbQbHvGRUEuCtLgd6ZYyYyM1TGSN1XgOHP8AeSw0n2ayw+ymY5gRiOuwktBuHDtNO7MfFQYcHlFZ5qeUXv7PNOjIRTVRHSepJsDxwPB3xV+i9S4Z1dNqFPhl/qRcXabOGbT8jyVothVBViRusMtxG8EbQgCUAkABiVZqWY3tv2chvceSGRvpGRMuTYDMk7+aDGXwZDp1p4+cmGndqRC4c8bXcgeG3NUbr8vaj0/pnpeP6lq5+iHwLR4EB8ws3czZfm7lyUMY55Z0tRqcfGBbY3hos0AAbAMgpuEc2WXy2dNQFnJrjBz0ocUG0XpI4pljahmsijlbqyNDh7x3HcsNJktc5Q/EpmK4U+ncHxudqg3a8ZOaeZHxUDi48o6ddsbo7ZI0v7PdOenAgqCBKB1XbA8f/riFcou3cM816l6Y6Xvh0Xaqv2mdtuznxaVZOMGUVSJGBzd+7eDvB5oMBCA4SgKo2u6SV8u7sR/lG0+JQFJ+0nSZwAp4jYuzcRtA/f7yVfUWbUVtVb7ccFRwDDwTdw6rd3E/RcxfJ5Zxo/J5ZaunU2SxkdwypaKmEv7PSMv55e+ykrfyRJTL5IfxesdDiTnv9WUO/wBuXu1SpJy+ZNOWLOT3pRAYahzh/LlJfG4ZtN8yAeNz71rampZ8Gt0WpZ8EeKhQ5K+TvToYyeXSgixzB2hO0M8YZUMXoejf1SR6zHDaCOfEKFNwlkgTdcso07QjSo1MNpD96zqv58/FdamzfE7lFqsjksWH1mpUD2ZcjyeNh8RkpSYswQCc62ZQFSgrdd75T6xs3kwbPPahnwUb7SdJXG1PGbA5vI/f7zVXUWbeDt+kaL3Je41wio4BRBx13Dqt2DcT9AqkFzyej1E8LESzmpU2TnbcHj0okgNuScgALknhZFyaySiidiwZseqKkvfM8XbTQWMtuLj6oUyj4Zzp6qUsuHCXlhmI4TQQsBnkkgft6ISMkkI7gMvgtnGK7IYXXzeIrP7gNB/Dp3iJhqInuNmucWubfcCsKMWSTsvrW54ZD1DzFI+JxGsxxafDeoZLB0KZ+4lJeTzJIHAg5g7QtOyxFOLyioVsDoZLsJFjrMcNo/UKLmLyjorbdDEjXdENKPSYQXWD25OHPiulVZvjk8Vr9L+nsx48E7hNXqT6vqy59zx9R8FIU2WVDABjU2rC8jaRbzQFGp57kNHchky3Eavp6iSXaC4hn5QbA+O3xXI1E3KRwdXY5SwTNM8MaGjd8d60jwRR4Q76Qstm2TzLJcLKlg2U8Fkxtwq6KOrH82I9DNzHquPPMf3FW5/KG5Fyb31qS8DGAY0wsNLV5wO7L98TvaB4fBaV2JrbLo1ptTTjLoBxnD5KWTo35g5seOy9vEe5RzhsZFbBwYH06izggTwc9JTcZ3AuIEPYeIzC1lyaT5QDo9WmCqa4bH9U/EKxpbMPBa0NuHg0r0q9s94IPA3yK6Z2TRaaXWa13EA/VDADpDNqwP5jV89vuugKXBUXIAy+QAzPuTJtFZeDJMQqzNK+T2nG3d6q5U5bpZPe6SlU0qKJmGQMaGjcP2VlEc1lk7o9RQSQz1FU6RsURY0dHbWLnbRmDfLV81PXFbW2crV3ThNQrXLCoMaoKYOfRiWScjVYZg3VZxcAAM1s7IR5RCtNqLnifC/Yg6Gum9IZI2S0pePvHnK5NuseHFRRszLguXaeMammuPouWln8Ogn6SoY+Soc0F0LLiIu9q5GY8fBWJuK77ORpldOOIPC+zxRYnisg1qaihjjHYDmNae8F7gT32WFKXhG0qtMn8ptsfxKgqqilmdVUjGTx6ro3RapdJcnWGq1xO4ea2cXJcmKrIVWr25cPvJn7KrcciMiN/cqjZ6CCUlkGxMh7Obcx8wtJFmnhndEK8xVAF8n5Hw/ZUumniWCh6zp1Ord5RpEdX1m8Q4Ed4OS6B5DwaLE/WAPEA+aGCH0uktTu/fL5oDOJ6vo4ppN7YpLd5bqj4rWbxFmljxFsoFE2wb4LhzeXk87N5lkkRKgyOxlxIa0FxJsAASSeAAW0VueDaKcnhFjg0PqNXWnfDTA/ivAd5DZ5qxGh+eC5HTPzwS2G0lPTU9XG6tp5eljyY1wvrNDrb89o8lMkoRfOSeKjCLWc5KaxlwqLZz+SyYHUNqovQqh1nDOmkO1rvwyeBy/dlarmpx2yLdU1ZHZL/grVZDJE8xysLXNNiD8uI5qCcJJ4wVpVyTw0DGVRvjsheV2eTImTGSKq3Fo1htaQ4d4Nx8FtU8SNqHiawaTU5ONthsR3EAj4rtLlHo1yjTsGfeFh4gHzF1kEbppJaA99vMj9UBnddVdHBO/f0TgO91m/MqO54gy7oIb74p/ZndOLEclyz3T6DDMtskTjwWmZ2rgkdv8AMqzreAdb/iFO5JVf8nFis65p+EV2Mqm5nZVZ2XMLXfgThns0mlxZ8tBE+kiZVVEI1Xiaz5o/6mtyLhlln5rpRm3D4cs8tOlQvatbin9dEPNhVbL99iVX6KzcHOs/ubGw5d23ktMTfMngsKymK2Uw3MdwTDojPH6LixLw9p1Hh7dcAjWaA453F/NbQSzxIjulJQ/qVFf08kAxCfVaWjWGRFrnVF3dxUV7+Z0/TOaFlkC6VQ5OqkCQS6j2P9lzT5HP3JF4eTF8FOtpmmVN2PcBuOXxC66PnzWHg1LDnXjaeQQ1IXTV33QHE/AhAZfpWS2mf/Vl77/JRW/iyK/8GVSAZDuXFkedl2FxhPIRatCwWRVs7BeaKJnR5XLdYv1ngceqPJW6PxbXZ0NNxFyXYxhlPRyt6SrqZukv1m6pcXcw7P3onB8yZmKhLmbDGfwpzgwR1EV8hJra3cSy5y7lsvafCN17T4BcYwd9LL0b8xa7HDY5u4qvdU65cle6pwlhgMkO8ZEbCNo5qJSZEuES40zrWgB3RSWFgZIwXeYIurUdVN9llaqfk8aZ/fU9JWBrWueHRSBos3WbmMvB/ktr1ugpDULdBTKk8Knk54FXDqlZr7Nq/wAjRw3WbGf/AKovcxq7sOj0kOjRdGXXp2chbyAWTJG6cO6jW8TfyKGTMtLSW05HtEDyIKhv/BnS9K/8lFMjXLPbDwWGzVoueA07qrCp6eNpfLDM2ZjR2i13DjnrqzXmdTRwNVJUauNkumsEJNglXE3Wlp5WNG0uYbDxVWymaXR0a9bTY9sZIHYLqs5YLuU0T+heOijlfrgiOVuq5zQC9lr2eMuez6K3p9QodnJ9S0cropx7Q9V6OMmeZH4nTyM/Ekf94BwLScjyU8q9zzuKkNS6ltVTTIbHqGijaPRap8sgcL3Y5oPBzHW2gqOSgl8HyWqrL5t+9BJEl9o5JdRuf/ONM0ze1fLVvz7Sl1L6NPSl+aXWeCoFVkzuYBp9hWyEujVqpus6/EN/4hdhdHzuz82aLgD7wM7gPIBZIyM0zb1Yju1y3+4Ze9qAomluHF9M+wzAv5LSxZia2LMWUGiN2g8lxJrDPNzWJYJCJq1yC1fZ2HemBoNmuY8PaRcOaB2bd6t6Vvdgv6PO7A5JHhL3Eg1EBubs1dYA8Btt3LeSqzyTSjTn6CIMWghOrQU5fJs6WUF7zzDd3uSNkVxBG0ZRXEESmkdDJNSipqWdDOzK2tdr2n+m51St7oOde59o3tg5Qy1yVFrbhcxs5zQPUMyW0ezTBKV4/wDiIQf9S63k/wDVW5P+iWp/2Uv3Km9iqM577I7Eh1bbybeakqWZG9Ed0zVaGm+7Z+UfDJdtHo4rjBdNE/8ApmniXEd17D4LIAdM25w8CXt8bAj4FDJQ9MsPLqZxAzbn7lFcswZc9Os2amLf2Z5HsXJZ7xD8bVG2MB1BVSwkuhkdGSLEtJBI4LCtcOmV7tNC38lkm8L0srInhz5XzR7HxvOsHN3jPYVvDVyT55Rz7/TapR+Cw/A7pLg7Iy2enzpps2n2Hb4zw5fosaqpJb49MxodXJ5rs/Jf9kJOOrlwVOL5wzpSaxkt2MYRhVN0XSsqXmSNsgLXDVN9ovl+yurKNNaW7J5+q7VXt7ccPHRHfx+jgzo6JrX7pJ3GQjmASVp+orj/AG0WVob7P7s+PpFZrqiSV7pJXF73bXHb7tg5BQSscnlnXoojXHbFYA3hZTLAy5lyBxIH1U1azJIgvmoVyk/o12Gn6oJ4AnyXXR8+by2XXRj/AKaM8QXeZNlk1POlVIZKZ+r2m2kb3sN/kUBCxwNkjBGxzQfMIOzIa3DzTVMsByAOsz8jsx9PBcjUw2zOHqq9swiFqqlZB9HM+J7ZInFr2m4I+Ge0LeM5ReUWK5uMsovtTK6WGGeOip6kvZ96dVusH7xbbb6LpPLipKKZ03ylJLIPFLXnqU9Iylv2nta1v/sch8VHmf8A6rBj5vhLAdglGIxM19R6XIWEvgDgQfF20+XwW8I4TTeWbxWO3kot8yACMyA03LtuTeZ3LmyXJRlHLwTEujLGtb6RVRwPcNbo3C5AOy+atLTpfk8EnsJfk8AWlU0QipqaGQSNia5znt2Oe4/HI/3LF84qKiiPUSioqKZWZWqoUPIzg+Gmqq2Rjst6zjw/efkrulhl5LuirzLJrWKR6kTi0Z21WgcTk0LqeTslswylEUTIx6rQ3xAzPmhgjdL6cupy5ou6NzZB/tOfuugIt9G2RnFrh5go1ng2UnF5RiuIYc6nnkhd6hy5tPZPlZca6O2R77SXq6pSQowq0iyFRtUMmYYQ1ijcmasnNHMWbEHQVA16aXtDew+23h4cFb0+oS+E+mcjXaSUn7tf5IY0hwN1M4Z68T84pBscOHetb6HW8rlM30mrV0cS7XaJOrZ6ZhrHNzlpCWvG8xuG33D+0qy/6tGV2inB/p9W0/xl1/JUrLnnfiMyNW8WSIFkapkA/RLCjU1TW26rLF308gVf0sMyycb1rUKFO1ds1bF4SIiG9p9o297jZdI8gy5UkAjY1g2NaGjwFkMDpCAgaOj6JzovVB1mflPq+CAqH2oaOufG2piH3kV722uYdo8No8VX1FW+JV1VO+PBRqCYPaHN2FceUcHHccElEFobJEpgVe6nmY+7tQHrtaTYjZs2FWKbXCefBbptakTlfB0xcW4kOicSdR7nAgHPVtfcrMvk8qfBbfPUh/C6eigGvBNFJML9aZ7mAcSGgLetVw6fJmKiunyBS18MD3SN1KipcSdcC0EZPsj1jz+ChlbCt7u2aSnGPK7K5U60ji+Rxc45knaVUlNt5ZSnJyeQWRgC1zkgk8kXiM2qMhdxNmtGZJOQACkhFyZiMdzwadoBor6LDrSD76Sznnbb+nw2Ls017Inboq9uOCxNpOkmbfsxdY83+qPDapSYm0Bx7QRY5g5FAQVBS9HeI+qeqeLDs8tiD+Sk/apo6XNbUxjrMBDwPWZt8xn5lVdTVuWUdz0jW+3L25dMzuBwIuFxpJpnreGGRqBs1CWBRNmB3Vutc47NZL7LHojViU+gz9eKS+pfbG8AkFp3Lp6S3evan14OF6hT7T9+vhrsD0GkcyuERFw/XikbuIAN79xHvWdJujdsZt6jidHufXKIGqgDJJGA3DHuaDya4gfBVbFtk0dXTTcoJvyCyBYiy15A5QSQ1oLnuNmtGZJKs1RcmYnOMIts2bQjRcUkADrGR2bzz4d30XaphsR4bX6p6i1y8Im4KTXnDj2Yr25vOXuHxUpRJpAdQDFTBrWI2jYfkgGHargQ4XByIKAx/TDRWWjlM1O0vhcbuaNo52VLUafPKKGo02eYgWHVjJBdhvy3hcuUXHhnPxjgkmBRkiPYiCxkkTPXQhMm2TmoAs5NWxqRCJkTidc2MZ5uOxozJ8FNCDk+DRRy8ItX2faJOL/S6sdb/LYdjOfeurRp1HlnU0+m28s0lztw27laLgRTwhot4k8TxQwOoBIAephvYjaPhvCAHlYx7S1wuCLEIZT28oxnTHRKSjkMkTdeFxJsPV8P39OdqdL5R6j0z1RT+Fr58MhaaUOFwbrkWRcezvd9BjFAzHA80rQwPUFT0U0Ug9R7XHuvn7rqfTz2zTKurr9yqUf2LRW4pQ0ss01MTPUSF2qf8uLW257/AH+C6s7qa25R5bOHVptRfGMLOIr/ALKNntJuTmTxJ2lcqUtz5PSVxUVhAlTNY2Fy45Bo2lTVVuT4NpTjBZkzRfs60QMZ9JqQDIR1G7mD68129Pp1BZZ5X1L1L3nsh1/9NCcb5Daf3dWjihEEQaLD9nihgdQCQCQAdbTk9Zm3hx/VAQ0lYDdrhyLT9EDKbjehkMjjJTvNPJtu3sHvaP33qC2iMyvbpoy5RAywV1P/ADqcytH+ZB1x322+YC51mjkuilPTyj4G4dIqc5F+qd4cCCFWlTNGn8hJxun/ABWea09qX0MoFl0jgvZhdI72WNJK3jRN+DGG+j1HS11R/Li6Bp9eXteDdquV6N+SWOmlLssmjmiEEDuklPTS+07NX4Uxh0Xq6IwLjFVkkNaLncApiYmqSn1Rnm7f9AgCUAkAkAkADW057TNu8cf1QEPJVtcC1wuNhBHyQz5yUvG9CoZCX07+gft4sPePn8VWt00ZnX0nq9lOFPlFYqsLrIP5sBe324uu33Z/Bcu3QtdHoKfUKLVxL/YJHikWwuseBBBVKWmsXguKSfQ46vi9tq1VM/ozwxj0+MmzA554MaSVLDTWM0c4RfyD6bAq2bYzoW+0/teA2q9VoOfkUNR6rRUuHl/sXHRzRSnpjrv+9k9p2fxXUrpjDpHnNV6jbf3wi2xVRcdVuZ4fXgpeznr9ybpoNUZ5k7T8kA+gEgEgFdAeS4ICMxTD45dp1XbnDb48UBU8Qgnh7Q12+0zPzbtCABixW/Zd5HNZMnqesa/KRkUn/cjjf/yC02p+DVwT7QL0NL/paX/wx/RY9uP0a+1D6QTFWBosxrGDgxjWD/1AWyS+jbavCPLsUF9ufDafJZNiVw3D55cz90zi7tnub9UMFtw+jjiFmDPe45uPigDQUB1AJAJAcQHCUBGYphccud9R/tD5jegKniEE8PbbrN9tlyPEbQgQFFiu9rvIrHBlcHZ6xr/5kcUn/cjY/wCIWHBPwTR1FsPxk0DCOm/0tL/4Y/ose1H6N/1uo/zf+wllcG5NDWDgxrWf8QFttS8EUrrJ9ts8HExe17k7hmT4BZRGiZw3C55c3/dM59s9zd3ihh9lsoaOOJtmDvJzJ7ygCroDqASA4gG3uQAFTOQgIerr3BAQdZizxxQFbxKt1jctBPG2fmgIl9c4bNYeJQHn+JScXIByOsJ7WsfEoCcwzENTstDeYGfntQFloMVcUBYKOrJQErDJdAEAoD0gOIBuRyABqKqyAiKvFCEBC1eOuCArWJ4mxxu5jSeNrHzCAh34jbZrjx+qA8fxV3tP9yAfhr2ntBzu8n5ICw4Xi4Z2GhvcLHzQFkosZcUBO0laSgJOKS6AfBQHUBxAeXNQA8tNdAAT4YCgIyowAHcgI6bRe+5ACP0S5IDx/hHkgPbNEuSAMg0ZtuQEpTYJZAStPQ2QBscVkA8AgEgEgPD2XQAk9LdARtRhN0BFVOj10BFz6K33IAR+h/JAeP8AB3JAOx6IckAfT6L23ICXpMDsgJimobIA+OOyAdAQHUAkAkByyAVkBzVCA4YwgOdEEAuiHBALoggO9GEB3VQHbIBIBIBIBIDqA5ZAc1UBwsCA50IQHOgHBALoAgF0IQHoRBAd1AgO2QCQHUAkB//Z"/>
          <p:cNvSpPr>
            <a:spLocks noChangeAspect="1" noChangeArrowheads="1"/>
          </p:cNvSpPr>
          <p:nvPr/>
        </p:nvSpPr>
        <p:spPr bwMode="auto">
          <a:xfrm>
            <a:off x="307975" y="-623888"/>
            <a:ext cx="2857500" cy="1628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ounded Rectangle 53"/>
          <p:cNvSpPr/>
          <p:nvPr/>
        </p:nvSpPr>
        <p:spPr>
          <a:xfrm>
            <a:off x="3632212" y="1969610"/>
            <a:ext cx="1109647" cy="261291"/>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feature-a</a:t>
            </a:r>
          </a:p>
        </p:txBody>
      </p:sp>
      <p:cxnSp>
        <p:nvCxnSpPr>
          <p:cNvPr id="55" name="Straight Arrow Connector 54"/>
          <p:cNvCxnSpPr>
            <a:stCxn id="54" idx="0"/>
            <a:endCxn id="51" idx="6"/>
          </p:cNvCxnSpPr>
          <p:nvPr/>
        </p:nvCxnSpPr>
        <p:spPr>
          <a:xfrm flipH="1" flipV="1">
            <a:off x="3886028" y="1789370"/>
            <a:ext cx="301008" cy="18024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998303" y="1931205"/>
            <a:ext cx="1109647" cy="261291"/>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feature-b</a:t>
            </a:r>
          </a:p>
        </p:txBody>
      </p:sp>
      <p:cxnSp>
        <p:nvCxnSpPr>
          <p:cNvPr id="61" name="Straight Arrow Connector 60"/>
          <p:cNvCxnSpPr>
            <a:stCxn id="60" idx="1"/>
            <a:endCxn id="50" idx="6"/>
          </p:cNvCxnSpPr>
          <p:nvPr/>
        </p:nvCxnSpPr>
        <p:spPr>
          <a:xfrm flipH="1">
            <a:off x="5614253" y="2061851"/>
            <a:ext cx="384050" cy="241619"/>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868423" y="1930008"/>
            <a:ext cx="961467" cy="400110"/>
          </a:xfrm>
          <a:prstGeom prst="rect">
            <a:avLst/>
          </a:prstGeom>
        </p:spPr>
        <p:txBody>
          <a:bodyPr wrap="square">
            <a:spAutoFit/>
          </a:bodyPr>
          <a:lstStyle/>
          <a:p>
            <a:pPr algn="ctr"/>
            <a:r>
              <a:rPr lang="en-US" altLang="en-US" sz="1000" dirty="0"/>
              <a:t>A2 and B2 conflict!</a:t>
            </a:r>
          </a:p>
        </p:txBody>
      </p:sp>
    </p:spTree>
    <p:extLst>
      <p:ext uri="{BB962C8B-B14F-4D97-AF65-F5344CB8AC3E}">
        <p14:creationId xmlns:p14="http://schemas.microsoft.com/office/powerpoint/2010/main" val="1042860122"/>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827919"/>
          </a:xfrm>
        </p:spPr>
        <p:txBody>
          <a:bodyPr/>
          <a:lstStyle/>
          <a:p>
            <a:r>
              <a:rPr lang="en-US" sz="2800" dirty="0"/>
              <a:t>Addition of throwaway integration test branch(</a:t>
            </a:r>
            <a:r>
              <a:rPr lang="en-US" sz="2800" dirty="0" err="1"/>
              <a:t>es</a:t>
            </a:r>
            <a:r>
              <a:rPr lang="en-US" sz="2800" dirty="0"/>
              <a:t>)</a:t>
            </a:r>
          </a:p>
        </p:txBody>
      </p:sp>
      <p:cxnSp>
        <p:nvCxnSpPr>
          <p:cNvPr id="4" name="Straight Arrow Connector 3"/>
          <p:cNvCxnSpPr>
            <a:stCxn id="7" idx="4"/>
            <a:endCxn id="14" idx="0"/>
          </p:cNvCxnSpPr>
          <p:nvPr/>
        </p:nvCxnSpPr>
        <p:spPr>
          <a:xfrm>
            <a:off x="662142" y="1349059"/>
            <a:ext cx="262603" cy="1038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99" idx="3"/>
            <a:endCxn id="27" idx="2"/>
          </p:cNvCxnSpPr>
          <p:nvPr/>
        </p:nvCxnSpPr>
        <p:spPr>
          <a:xfrm>
            <a:off x="2574940" y="1222059"/>
            <a:ext cx="23451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1" idx="7"/>
            <a:endCxn id="27" idx="3"/>
          </p:cNvCxnSpPr>
          <p:nvPr/>
        </p:nvCxnSpPr>
        <p:spPr>
          <a:xfrm flipV="1">
            <a:off x="4025658" y="1311862"/>
            <a:ext cx="939064" cy="45593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09742" y="109505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0" name="Straight Arrow Connector 9"/>
          <p:cNvCxnSpPr>
            <a:stCxn id="7" idx="6"/>
            <a:endCxn id="99" idx="1"/>
          </p:cNvCxnSpPr>
          <p:nvPr/>
        </p:nvCxnSpPr>
        <p:spPr>
          <a:xfrm>
            <a:off x="814542" y="1222059"/>
            <a:ext cx="1678139"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7" idx="2"/>
          </p:cNvCxnSpPr>
          <p:nvPr/>
        </p:nvCxnSpPr>
        <p:spPr>
          <a:xfrm>
            <a:off x="117020" y="1222059"/>
            <a:ext cx="3927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 idx="6"/>
            <a:endCxn id="17" idx="2"/>
          </p:cNvCxnSpPr>
          <p:nvPr/>
        </p:nvCxnSpPr>
        <p:spPr>
          <a:xfrm>
            <a:off x="1077145" y="2514773"/>
            <a:ext cx="540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72345" y="23877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B1</a:t>
            </a:r>
          </a:p>
        </p:txBody>
      </p:sp>
      <p:sp>
        <p:nvSpPr>
          <p:cNvPr id="15" name="Oval 14"/>
          <p:cNvSpPr/>
          <p:nvPr/>
        </p:nvSpPr>
        <p:spPr>
          <a:xfrm>
            <a:off x="964370" y="173059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A1</a:t>
            </a:r>
          </a:p>
        </p:txBody>
      </p:sp>
      <p:cxnSp>
        <p:nvCxnSpPr>
          <p:cNvPr id="16" name="Straight Arrow Connector 15"/>
          <p:cNvCxnSpPr>
            <a:stCxn id="7" idx="4"/>
            <a:endCxn id="15" idx="1"/>
          </p:cNvCxnSpPr>
          <p:nvPr/>
        </p:nvCxnSpPr>
        <p:spPr>
          <a:xfrm>
            <a:off x="662142" y="1349059"/>
            <a:ext cx="346865" cy="4187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617255" y="23877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B2</a:t>
            </a:r>
          </a:p>
        </p:txBody>
      </p:sp>
      <p:cxnSp>
        <p:nvCxnSpPr>
          <p:cNvPr id="18" name="Straight Arrow Connector 17"/>
          <p:cNvCxnSpPr>
            <a:stCxn id="15" idx="6"/>
            <a:endCxn id="19" idx="2"/>
          </p:cNvCxnSpPr>
          <p:nvPr/>
        </p:nvCxnSpPr>
        <p:spPr>
          <a:xfrm>
            <a:off x="1269170" y="1857596"/>
            <a:ext cx="6144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883650" y="173059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A2</a:t>
            </a:r>
          </a:p>
        </p:txBody>
      </p:sp>
      <p:sp>
        <p:nvSpPr>
          <p:cNvPr id="20" name="Oval 19"/>
          <p:cNvSpPr/>
          <p:nvPr/>
        </p:nvSpPr>
        <p:spPr>
          <a:xfrm>
            <a:off x="6151485" y="238777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000" dirty="0">
                <a:solidFill>
                  <a:schemeClr val="tx1"/>
                </a:solidFill>
              </a:rPr>
              <a:t>B55</a:t>
            </a:r>
          </a:p>
        </p:txBody>
      </p:sp>
      <p:sp>
        <p:nvSpPr>
          <p:cNvPr id="21" name="Oval 20"/>
          <p:cNvSpPr/>
          <p:nvPr/>
        </p:nvSpPr>
        <p:spPr>
          <a:xfrm>
            <a:off x="3765495" y="1730596"/>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000" dirty="0">
                <a:solidFill>
                  <a:schemeClr val="tx1"/>
                </a:solidFill>
              </a:rPr>
              <a:t>A15</a:t>
            </a:r>
          </a:p>
        </p:txBody>
      </p:sp>
      <p:cxnSp>
        <p:nvCxnSpPr>
          <p:cNvPr id="23" name="Straight Arrow Connector 22"/>
          <p:cNvCxnSpPr>
            <a:stCxn id="95" idx="3"/>
            <a:endCxn id="21" idx="2"/>
          </p:cNvCxnSpPr>
          <p:nvPr/>
        </p:nvCxnSpPr>
        <p:spPr>
          <a:xfrm>
            <a:off x="3350929" y="1857596"/>
            <a:ext cx="4145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6"/>
            <a:endCxn id="95" idx="1"/>
          </p:cNvCxnSpPr>
          <p:nvPr/>
        </p:nvCxnSpPr>
        <p:spPr>
          <a:xfrm>
            <a:off x="2188450" y="1857596"/>
            <a:ext cx="1080220"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920085" y="109505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30" name="Straight Arrow Connector 29"/>
          <p:cNvCxnSpPr>
            <a:stCxn id="91" idx="3"/>
            <a:endCxn id="20" idx="2"/>
          </p:cNvCxnSpPr>
          <p:nvPr/>
        </p:nvCxnSpPr>
        <p:spPr>
          <a:xfrm>
            <a:off x="3573470" y="2514773"/>
            <a:ext cx="257801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6"/>
            <a:endCxn id="91" idx="1"/>
          </p:cNvCxnSpPr>
          <p:nvPr/>
        </p:nvCxnSpPr>
        <p:spPr>
          <a:xfrm>
            <a:off x="1922055" y="2514773"/>
            <a:ext cx="156915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3" idx="3"/>
            <a:endCxn id="39" idx="2"/>
          </p:cNvCxnSpPr>
          <p:nvPr/>
        </p:nvCxnSpPr>
        <p:spPr>
          <a:xfrm>
            <a:off x="5578419" y="1222059"/>
            <a:ext cx="8394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6"/>
            <a:endCxn id="103" idx="1"/>
          </p:cNvCxnSpPr>
          <p:nvPr/>
        </p:nvCxnSpPr>
        <p:spPr>
          <a:xfrm>
            <a:off x="5224885" y="1222059"/>
            <a:ext cx="271275"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417880" y="1095059"/>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40" name="Straight Arrow Connector 39"/>
          <p:cNvCxnSpPr>
            <a:stCxn id="20" idx="0"/>
            <a:endCxn id="39" idx="4"/>
          </p:cNvCxnSpPr>
          <p:nvPr/>
        </p:nvCxnSpPr>
        <p:spPr>
          <a:xfrm flipV="1">
            <a:off x="6303885" y="1349059"/>
            <a:ext cx="266395" cy="1038714"/>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997615" y="631686"/>
            <a:ext cx="838810" cy="28420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develop</a:t>
            </a:r>
          </a:p>
        </p:txBody>
      </p:sp>
      <p:cxnSp>
        <p:nvCxnSpPr>
          <p:cNvPr id="44" name="Straight Arrow Connector 43"/>
          <p:cNvCxnSpPr>
            <a:stCxn id="43" idx="2"/>
            <a:endCxn id="162" idx="0"/>
          </p:cNvCxnSpPr>
          <p:nvPr/>
        </p:nvCxnSpPr>
        <p:spPr>
          <a:xfrm flipH="1">
            <a:off x="7412750" y="915888"/>
            <a:ext cx="4270" cy="179171"/>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32635" y="570702"/>
            <a:ext cx="1309560" cy="553998"/>
          </a:xfrm>
          <a:prstGeom prst="rect">
            <a:avLst/>
          </a:prstGeom>
        </p:spPr>
        <p:txBody>
          <a:bodyPr wrap="square">
            <a:spAutoFit/>
          </a:bodyPr>
          <a:lstStyle/>
          <a:p>
            <a:pPr algn="ctr"/>
            <a:r>
              <a:rPr lang="en-US" altLang="en-US" sz="1000" dirty="0"/>
              <a:t>Or ‘master’ branch if not using a ‘develop’ branch</a:t>
            </a:r>
          </a:p>
        </p:txBody>
      </p:sp>
      <p:sp>
        <p:nvSpPr>
          <p:cNvPr id="47" name="Oval 46"/>
          <p:cNvSpPr/>
          <p:nvPr/>
        </p:nvSpPr>
        <p:spPr>
          <a:xfrm>
            <a:off x="1000335"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48" name="Straight Arrow Connector 47"/>
          <p:cNvCxnSpPr>
            <a:stCxn id="7" idx="4"/>
            <a:endCxn id="47" idx="2"/>
          </p:cNvCxnSpPr>
          <p:nvPr/>
        </p:nvCxnSpPr>
        <p:spPr>
          <a:xfrm rot="16200000" flipH="1">
            <a:off x="-91409" y="2102609"/>
            <a:ext cx="1845294" cy="338193"/>
          </a:xfrm>
          <a:prstGeom prst="bentConnector2">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47"/>
          <p:cNvCxnSpPr>
            <a:stCxn id="14" idx="4"/>
            <a:endCxn id="47" idx="0"/>
          </p:cNvCxnSpPr>
          <p:nvPr/>
        </p:nvCxnSpPr>
        <p:spPr>
          <a:xfrm>
            <a:off x="924745" y="2641773"/>
            <a:ext cx="227990" cy="42558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157641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58" name="Straight Arrow Connector 47"/>
          <p:cNvCxnSpPr>
            <a:stCxn id="15" idx="4"/>
            <a:endCxn id="57" idx="1"/>
          </p:cNvCxnSpPr>
          <p:nvPr/>
        </p:nvCxnSpPr>
        <p:spPr>
          <a:xfrm>
            <a:off x="1116770" y="1984596"/>
            <a:ext cx="504277" cy="1119954"/>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47"/>
          <p:cNvCxnSpPr>
            <a:stCxn id="47" idx="6"/>
            <a:endCxn id="57" idx="2"/>
          </p:cNvCxnSpPr>
          <p:nvPr/>
        </p:nvCxnSpPr>
        <p:spPr>
          <a:xfrm>
            <a:off x="1305135" y="3194353"/>
            <a:ext cx="271275"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418380" y="1991687"/>
            <a:ext cx="961467" cy="553998"/>
          </a:xfrm>
          <a:prstGeom prst="rect">
            <a:avLst/>
          </a:prstGeom>
        </p:spPr>
        <p:txBody>
          <a:bodyPr wrap="square">
            <a:spAutoFit/>
          </a:bodyPr>
          <a:lstStyle/>
          <a:p>
            <a:pPr algn="ctr"/>
            <a:r>
              <a:rPr lang="en-US" altLang="en-US" sz="1000" dirty="0"/>
              <a:t>Temp branch to resolve conflicts</a:t>
            </a:r>
          </a:p>
        </p:txBody>
      </p:sp>
      <p:sp>
        <p:nvSpPr>
          <p:cNvPr id="75" name="Oval 74"/>
          <p:cNvSpPr/>
          <p:nvPr/>
        </p:nvSpPr>
        <p:spPr>
          <a:xfrm>
            <a:off x="2999835"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76" name="Straight Arrow Connector 47"/>
          <p:cNvCxnSpPr>
            <a:stCxn id="57" idx="6"/>
            <a:endCxn id="75" idx="2"/>
          </p:cNvCxnSpPr>
          <p:nvPr/>
        </p:nvCxnSpPr>
        <p:spPr>
          <a:xfrm>
            <a:off x="1881210" y="3194353"/>
            <a:ext cx="1118625"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47"/>
          <p:cNvCxnSpPr>
            <a:stCxn id="105" idx="4"/>
            <a:endCxn id="75" idx="0"/>
          </p:cNvCxnSpPr>
          <p:nvPr/>
        </p:nvCxnSpPr>
        <p:spPr>
          <a:xfrm>
            <a:off x="2688935" y="2315255"/>
            <a:ext cx="463300" cy="752098"/>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3488771" y="2409999"/>
            <a:ext cx="84699" cy="209548"/>
            <a:chOff x="1538499" y="2796998"/>
            <a:chExt cx="84699" cy="209548"/>
          </a:xfrm>
        </p:grpSpPr>
        <p:cxnSp>
          <p:nvCxnSpPr>
            <p:cNvPr id="89" name="Straight Connector 88"/>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3266230" y="1752822"/>
            <a:ext cx="84699" cy="209548"/>
            <a:chOff x="1538499" y="2796998"/>
            <a:chExt cx="84699" cy="209548"/>
          </a:xfrm>
        </p:grpSpPr>
        <p:cxnSp>
          <p:nvCxnSpPr>
            <p:cNvPr id="93" name="Straight Connector 92"/>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2490241" y="1117285"/>
            <a:ext cx="84699" cy="209548"/>
            <a:chOff x="1538499" y="2796998"/>
            <a:chExt cx="84699" cy="209548"/>
          </a:xfrm>
        </p:grpSpPr>
        <p:cxnSp>
          <p:nvCxnSpPr>
            <p:cNvPr id="97" name="Straight Connector 96"/>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5493720" y="1117285"/>
            <a:ext cx="84699" cy="209548"/>
            <a:chOff x="1538499" y="2796998"/>
            <a:chExt cx="84699" cy="209548"/>
          </a:xfrm>
        </p:grpSpPr>
        <p:cxnSp>
          <p:nvCxnSpPr>
            <p:cNvPr id="101" name="Straight Connector 100"/>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Rounded Rectangle 115"/>
          <p:cNvSpPr/>
          <p:nvPr/>
        </p:nvSpPr>
        <p:spPr>
          <a:xfrm>
            <a:off x="7298755" y="2582748"/>
            <a:ext cx="569975" cy="300530"/>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cxnSp>
        <p:nvCxnSpPr>
          <p:cNvPr id="117" name="Straight Arrow Connector 116"/>
          <p:cNvCxnSpPr>
            <a:stCxn id="116" idx="2"/>
            <a:endCxn id="138" idx="0"/>
          </p:cNvCxnSpPr>
          <p:nvPr/>
        </p:nvCxnSpPr>
        <p:spPr>
          <a:xfrm>
            <a:off x="7583743" y="2883278"/>
            <a:ext cx="23472" cy="184075"/>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434157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19" name="Straight Arrow Connector 47"/>
          <p:cNvCxnSpPr>
            <a:stCxn id="147" idx="3"/>
            <a:endCxn id="118" idx="2"/>
          </p:cNvCxnSpPr>
          <p:nvPr/>
        </p:nvCxnSpPr>
        <p:spPr>
          <a:xfrm>
            <a:off x="3880710" y="3194353"/>
            <a:ext cx="460860"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5188920"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21" name="Straight Arrow Connector 47"/>
          <p:cNvCxnSpPr>
            <a:stCxn id="118" idx="6"/>
            <a:endCxn id="120" idx="2"/>
          </p:cNvCxnSpPr>
          <p:nvPr/>
        </p:nvCxnSpPr>
        <p:spPr>
          <a:xfrm>
            <a:off x="4646370" y="3194353"/>
            <a:ext cx="542550"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47"/>
          <p:cNvCxnSpPr>
            <a:stCxn id="21" idx="5"/>
            <a:endCxn id="123" idx="1"/>
          </p:cNvCxnSpPr>
          <p:nvPr/>
        </p:nvCxnSpPr>
        <p:spPr>
          <a:xfrm>
            <a:off x="4025658" y="1947399"/>
            <a:ext cx="130119" cy="151053"/>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47"/>
          <p:cNvCxnSpPr>
            <a:stCxn id="27" idx="5"/>
            <a:endCxn id="120" idx="0"/>
          </p:cNvCxnSpPr>
          <p:nvPr/>
        </p:nvCxnSpPr>
        <p:spPr>
          <a:xfrm>
            <a:off x="5180248" y="1311862"/>
            <a:ext cx="161072" cy="1755491"/>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5186480" y="2582748"/>
            <a:ext cx="1153370" cy="553998"/>
          </a:xfrm>
          <a:prstGeom prst="rect">
            <a:avLst/>
          </a:prstGeom>
        </p:spPr>
        <p:txBody>
          <a:bodyPr wrap="square">
            <a:spAutoFit/>
          </a:bodyPr>
          <a:lstStyle/>
          <a:p>
            <a:pPr algn="ctr"/>
            <a:r>
              <a:rPr lang="en-US" altLang="en-US" sz="1000" dirty="0"/>
              <a:t>‘next’ always contains ‘develop’</a:t>
            </a:r>
          </a:p>
        </p:txBody>
      </p:sp>
      <p:sp>
        <p:nvSpPr>
          <p:cNvPr id="132" name="Oval 131"/>
          <p:cNvSpPr/>
          <p:nvPr/>
        </p:nvSpPr>
        <p:spPr>
          <a:xfrm>
            <a:off x="6149045" y="3067353"/>
            <a:ext cx="304800" cy="254000"/>
          </a:xfrm>
          <a:prstGeom prst="ellipse">
            <a:avLst/>
          </a:prstGeom>
          <a:solidFill>
            <a:schemeClr val="tx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3" name="Straight Arrow Connector 47"/>
          <p:cNvCxnSpPr>
            <a:stCxn id="120" idx="6"/>
            <a:endCxn id="132" idx="2"/>
          </p:cNvCxnSpPr>
          <p:nvPr/>
        </p:nvCxnSpPr>
        <p:spPr>
          <a:xfrm>
            <a:off x="5493720" y="3194353"/>
            <a:ext cx="655325"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47"/>
          <p:cNvCxnSpPr>
            <a:stCxn id="20" idx="4"/>
            <a:endCxn id="132" idx="0"/>
          </p:cNvCxnSpPr>
          <p:nvPr/>
        </p:nvCxnSpPr>
        <p:spPr>
          <a:xfrm flipH="1">
            <a:off x="6301445" y="2641773"/>
            <a:ext cx="2440" cy="42558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7454815" y="3067353"/>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cxnSp>
        <p:nvCxnSpPr>
          <p:cNvPr id="139" name="Straight Arrow Connector 47"/>
          <p:cNvCxnSpPr>
            <a:stCxn id="154" idx="3"/>
            <a:endCxn id="138" idx="2"/>
          </p:cNvCxnSpPr>
          <p:nvPr/>
        </p:nvCxnSpPr>
        <p:spPr>
          <a:xfrm>
            <a:off x="7187639" y="3194353"/>
            <a:ext cx="267176" cy="0"/>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1538005" y="2622495"/>
            <a:ext cx="1460740" cy="400110"/>
          </a:xfrm>
          <a:prstGeom prst="rect">
            <a:avLst/>
          </a:prstGeom>
        </p:spPr>
        <p:txBody>
          <a:bodyPr wrap="square">
            <a:spAutoFit/>
          </a:bodyPr>
          <a:lstStyle/>
          <a:p>
            <a:pPr algn="ctr"/>
            <a:r>
              <a:rPr lang="en-US" altLang="en-US" sz="1000" dirty="0"/>
              <a:t>All feature branches merged into ‘next’</a:t>
            </a:r>
          </a:p>
        </p:txBody>
      </p:sp>
      <p:cxnSp>
        <p:nvCxnSpPr>
          <p:cNvPr id="142" name="Straight Arrow Connector 47"/>
          <p:cNvCxnSpPr>
            <a:stCxn id="75" idx="6"/>
            <a:endCxn id="147" idx="1"/>
          </p:cNvCxnSpPr>
          <p:nvPr/>
        </p:nvCxnSpPr>
        <p:spPr>
          <a:xfrm>
            <a:off x="3304635" y="3194353"/>
            <a:ext cx="493816" cy="0"/>
          </a:xfrm>
          <a:prstGeom prst="straightConnector1">
            <a:avLst/>
          </a:prstGeom>
          <a:ln>
            <a:solidFill>
              <a:schemeClr val="accent4">
                <a:lumMod val="7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3796011" y="3089579"/>
            <a:ext cx="84699" cy="209548"/>
            <a:chOff x="1538499" y="2796998"/>
            <a:chExt cx="84699" cy="209548"/>
          </a:xfrm>
        </p:grpSpPr>
        <p:cxnSp>
          <p:nvCxnSpPr>
            <p:cNvPr id="145" name="Straight Connector 144"/>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0" name="Straight Arrow Connector 47"/>
          <p:cNvCxnSpPr>
            <a:stCxn id="132" idx="6"/>
            <a:endCxn id="154" idx="1"/>
          </p:cNvCxnSpPr>
          <p:nvPr/>
        </p:nvCxnSpPr>
        <p:spPr>
          <a:xfrm>
            <a:off x="6453845" y="3194353"/>
            <a:ext cx="651535" cy="0"/>
          </a:xfrm>
          <a:prstGeom prst="straightConnector1">
            <a:avLst/>
          </a:prstGeom>
          <a:ln>
            <a:solidFill>
              <a:schemeClr val="accent4">
                <a:lumMod val="7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a:off x="7102940" y="3089579"/>
            <a:ext cx="84699" cy="209548"/>
            <a:chOff x="1538499" y="2796998"/>
            <a:chExt cx="84699" cy="209548"/>
          </a:xfrm>
        </p:grpSpPr>
        <p:cxnSp>
          <p:nvCxnSpPr>
            <p:cNvPr id="152" name="Straight Connector 151"/>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1" name="Straight Arrow Connector 160"/>
          <p:cNvCxnSpPr>
            <a:stCxn id="166" idx="3"/>
            <a:endCxn id="162" idx="2"/>
          </p:cNvCxnSpPr>
          <p:nvPr/>
        </p:nvCxnSpPr>
        <p:spPr>
          <a:xfrm>
            <a:off x="7037809" y="1222059"/>
            <a:ext cx="2225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7260350" y="1095059"/>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dirty="0">
              <a:solidFill>
                <a:schemeClr val="tx1"/>
              </a:solidFill>
            </a:endParaRPr>
          </a:p>
        </p:txBody>
      </p:sp>
      <p:grpSp>
        <p:nvGrpSpPr>
          <p:cNvPr id="163" name="Group 162"/>
          <p:cNvGrpSpPr/>
          <p:nvPr/>
        </p:nvGrpSpPr>
        <p:grpSpPr>
          <a:xfrm>
            <a:off x="6953110" y="1117285"/>
            <a:ext cx="84699" cy="209548"/>
            <a:chOff x="1538499" y="2796998"/>
            <a:chExt cx="84699" cy="209548"/>
          </a:xfrm>
        </p:grpSpPr>
        <p:cxnSp>
          <p:nvCxnSpPr>
            <p:cNvPr id="164" name="Straight Connector 163"/>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7" name="Straight Arrow Connector 166"/>
          <p:cNvCxnSpPr>
            <a:stCxn id="39" idx="6"/>
            <a:endCxn id="166" idx="1"/>
          </p:cNvCxnSpPr>
          <p:nvPr/>
        </p:nvCxnSpPr>
        <p:spPr>
          <a:xfrm>
            <a:off x="6722680" y="1222059"/>
            <a:ext cx="232870"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2" name="Rectangle 1030"/>
          <p:cNvSpPr txBox="1">
            <a:spLocks noChangeArrowheads="1"/>
          </p:cNvSpPr>
          <p:nvPr/>
        </p:nvSpPr>
        <p:spPr>
          <a:xfrm>
            <a:off x="78614" y="3390595"/>
            <a:ext cx="9025175" cy="3108543"/>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0"/>
              </a:spcBef>
              <a:spcAft>
                <a:spcPts val="0"/>
              </a:spcAft>
              <a:defRPr/>
            </a:pPr>
            <a:r>
              <a:rPr lang="en-US" sz="1800" dirty="0"/>
              <a:t>Introduce throwaway integration test branch(</a:t>
            </a:r>
            <a:r>
              <a:rPr lang="en-US" sz="1800" dirty="0" err="1"/>
              <a:t>es</a:t>
            </a:r>
            <a:r>
              <a:rPr lang="en-US" sz="1800" dirty="0"/>
              <a:t>)</a:t>
            </a:r>
            <a:r>
              <a:rPr lang="en-US" sz="1800" b="0" dirty="0"/>
              <a:t>:</a:t>
            </a:r>
          </a:p>
          <a:p>
            <a:pPr lvl="1" fontAlgn="auto">
              <a:lnSpc>
                <a:spcPct val="100000"/>
              </a:lnSpc>
              <a:spcBef>
                <a:spcPts val="0"/>
              </a:spcBef>
              <a:spcAft>
                <a:spcPts val="0"/>
              </a:spcAft>
              <a:defRPr/>
            </a:pPr>
            <a:r>
              <a:rPr lang="en-US" sz="1600" b="0" dirty="0"/>
              <a:t>Feature branches (FBs) passing </a:t>
            </a:r>
            <a:r>
              <a:rPr lang="en-US" sz="1600" dirty="0"/>
              <a:t>CI Build</a:t>
            </a:r>
            <a:r>
              <a:rPr lang="en-US" sz="1600" b="0" dirty="0"/>
              <a:t> merged into throwaway ‘next’ branch. </a:t>
            </a:r>
          </a:p>
          <a:p>
            <a:pPr lvl="1" fontAlgn="auto">
              <a:lnSpc>
                <a:spcPct val="100000"/>
              </a:lnSpc>
              <a:spcBef>
                <a:spcPts val="0"/>
              </a:spcBef>
              <a:spcAft>
                <a:spcPts val="0"/>
              </a:spcAft>
              <a:defRPr/>
            </a:pPr>
            <a:r>
              <a:rPr lang="en-US" sz="1600" dirty="0"/>
              <a:t>Nightly Builds</a:t>
            </a:r>
            <a:r>
              <a:rPr lang="en-US" sz="1600" b="0" dirty="0"/>
              <a:t> run on ‘next’ branch every night.</a:t>
            </a:r>
          </a:p>
          <a:p>
            <a:pPr lvl="1" fontAlgn="auto">
              <a:lnSpc>
                <a:spcPct val="100000"/>
              </a:lnSpc>
              <a:spcBef>
                <a:spcPts val="0"/>
              </a:spcBef>
              <a:spcAft>
                <a:spcPts val="0"/>
              </a:spcAft>
              <a:defRPr/>
            </a:pPr>
            <a:r>
              <a:rPr lang="en-US" sz="1600" b="0" dirty="0"/>
              <a:t>When ready, FB </a:t>
            </a:r>
            <a:r>
              <a:rPr lang="en-US" sz="1600" dirty="0"/>
              <a:t>“graduates”</a:t>
            </a:r>
            <a:r>
              <a:rPr lang="en-US" sz="1600" b="0" dirty="0"/>
              <a:t> and merges into ‘develop’. (i.e. </a:t>
            </a:r>
            <a:r>
              <a:rPr lang="en-US" sz="1600" dirty="0"/>
              <a:t>Subtractive test assumption of branches!</a:t>
            </a:r>
            <a:r>
              <a:rPr lang="en-US" sz="1600" b="0" dirty="0"/>
              <a:t>)</a:t>
            </a:r>
          </a:p>
          <a:p>
            <a:pPr lvl="1" fontAlgn="auto">
              <a:lnSpc>
                <a:spcPct val="100000"/>
              </a:lnSpc>
              <a:spcBef>
                <a:spcPts val="0"/>
              </a:spcBef>
              <a:spcAft>
                <a:spcPts val="0"/>
              </a:spcAft>
              <a:defRPr/>
            </a:pPr>
            <a:r>
              <a:rPr lang="en-US" sz="1600" b="0" dirty="0"/>
              <a:t>Use </a:t>
            </a:r>
            <a:r>
              <a:rPr lang="en-US" sz="1600" dirty="0"/>
              <a:t>throwaway conflict resolution branches</a:t>
            </a:r>
            <a:r>
              <a:rPr lang="en-US" sz="1600" b="0" dirty="0"/>
              <a:t> (e.g. ‘temp-a-b’) to resolve conflicts between feature branches</a:t>
            </a:r>
          </a:p>
          <a:p>
            <a:pPr fontAlgn="auto">
              <a:lnSpc>
                <a:spcPct val="100000"/>
              </a:lnSpc>
              <a:spcBef>
                <a:spcPts val="0"/>
              </a:spcBef>
              <a:spcAft>
                <a:spcPts val="0"/>
              </a:spcAft>
              <a:defRPr/>
            </a:pPr>
            <a:r>
              <a:rPr lang="en-US" sz="1800" dirty="0"/>
              <a:t>Pros and Cons</a:t>
            </a:r>
            <a:r>
              <a:rPr lang="en-US" sz="1800" b="0" dirty="0"/>
              <a:t> (w.r.t. stand-alone feature branches)</a:t>
            </a:r>
            <a:r>
              <a:rPr lang="en-US" sz="1800" dirty="0"/>
              <a:t>:</a:t>
            </a:r>
          </a:p>
          <a:p>
            <a:pPr lvl="1" fontAlgn="auto">
              <a:lnSpc>
                <a:spcPct val="100000"/>
              </a:lnSpc>
              <a:spcBef>
                <a:spcPts val="0"/>
              </a:spcBef>
              <a:spcAft>
                <a:spcPts val="0"/>
              </a:spcAft>
              <a:defRPr/>
            </a:pPr>
            <a:r>
              <a:rPr lang="en-US" sz="1600" dirty="0"/>
              <a:t>Pro</a:t>
            </a:r>
            <a:r>
              <a:rPr lang="en-US" sz="1600" b="0" dirty="0"/>
              <a:t>: Incompatibles between feature branches are tested early and often</a:t>
            </a:r>
          </a:p>
          <a:p>
            <a:pPr lvl="1" fontAlgn="auto">
              <a:lnSpc>
                <a:spcPct val="100000"/>
              </a:lnSpc>
              <a:spcBef>
                <a:spcPts val="0"/>
              </a:spcBef>
              <a:spcAft>
                <a:spcPts val="0"/>
              </a:spcAft>
              <a:defRPr/>
            </a:pPr>
            <a:r>
              <a:rPr lang="en-US" sz="1600" dirty="0"/>
              <a:t>Pro</a:t>
            </a:r>
            <a:r>
              <a:rPr lang="en-US" sz="1600" b="0" dirty="0"/>
              <a:t>: Multiple feature branches can be tested together, instead of individually, saving test computing resources</a:t>
            </a:r>
          </a:p>
          <a:p>
            <a:pPr lvl="1" fontAlgn="auto">
              <a:lnSpc>
                <a:spcPct val="100000"/>
              </a:lnSpc>
              <a:spcBef>
                <a:spcPts val="0"/>
              </a:spcBef>
              <a:spcAft>
                <a:spcPts val="0"/>
              </a:spcAft>
              <a:defRPr/>
            </a:pPr>
            <a:r>
              <a:rPr lang="en-US" sz="1600" dirty="0"/>
              <a:t>Con:</a:t>
            </a:r>
            <a:r>
              <a:rPr lang="en-US" sz="1600" b="0" dirty="0"/>
              <a:t> Bad code in a single FB breaks all Nightly Builds run on ‘next’ branch (and no other FB gets tested).</a:t>
            </a:r>
          </a:p>
          <a:p>
            <a:pPr lvl="1" fontAlgn="auto">
              <a:lnSpc>
                <a:spcPct val="100000"/>
              </a:lnSpc>
              <a:spcBef>
                <a:spcPts val="0"/>
              </a:spcBef>
              <a:spcAft>
                <a:spcPts val="0"/>
              </a:spcAft>
              <a:defRPr/>
            </a:pPr>
            <a:r>
              <a:rPr lang="en-US" sz="1600" dirty="0"/>
              <a:t>Con:</a:t>
            </a:r>
            <a:r>
              <a:rPr lang="en-US" sz="1600" b="0" dirty="0"/>
              <a:t> Hard to determine which FB is breaking a ‘next’ Nightly Build</a:t>
            </a:r>
          </a:p>
          <a:p>
            <a:pPr lvl="1" fontAlgn="auto">
              <a:lnSpc>
                <a:spcPct val="100000"/>
              </a:lnSpc>
              <a:spcBef>
                <a:spcPts val="0"/>
              </a:spcBef>
              <a:spcAft>
                <a:spcPts val="0"/>
              </a:spcAft>
              <a:defRPr/>
            </a:pPr>
            <a:r>
              <a:rPr lang="en-US" sz="1600" dirty="0"/>
              <a:t>Con</a:t>
            </a:r>
            <a:r>
              <a:rPr lang="en-US" sz="1600" b="0" dirty="0"/>
              <a:t>: Have to resolve same conflicts twice! (i.e. merge “feature-b” to ‘next’ and ‘develop’)  =&gt;  </a:t>
            </a:r>
            <a:r>
              <a:rPr lang="en-US" sz="1600" dirty="0">
                <a:solidFill>
                  <a:srgbClr val="002060"/>
                </a:solidFill>
              </a:rPr>
              <a:t>use </a:t>
            </a:r>
            <a:r>
              <a:rPr lang="en-US" sz="1600" dirty="0" err="1">
                <a:solidFill>
                  <a:srgbClr val="002060"/>
                </a:solidFill>
              </a:rPr>
              <a:t>git</a:t>
            </a:r>
            <a:r>
              <a:rPr lang="en-US" sz="1600" dirty="0">
                <a:solidFill>
                  <a:srgbClr val="002060"/>
                </a:solidFill>
              </a:rPr>
              <a:t> </a:t>
            </a:r>
            <a:r>
              <a:rPr lang="en-US" sz="1600" dirty="0" err="1">
                <a:solidFill>
                  <a:srgbClr val="002060"/>
                </a:solidFill>
              </a:rPr>
              <a:t>rerere</a:t>
            </a:r>
            <a:r>
              <a:rPr lang="en-US" sz="1600" dirty="0">
                <a:solidFill>
                  <a:srgbClr val="002060"/>
                </a:solidFill>
              </a:rPr>
              <a:t>?</a:t>
            </a:r>
          </a:p>
          <a:p>
            <a:pPr lvl="1" fontAlgn="auto">
              <a:lnSpc>
                <a:spcPct val="100000"/>
              </a:lnSpc>
              <a:spcBef>
                <a:spcPts val="0"/>
              </a:spcBef>
              <a:spcAft>
                <a:spcPts val="0"/>
              </a:spcAft>
              <a:defRPr/>
            </a:pPr>
            <a:r>
              <a:rPr lang="en-US" sz="1600" dirty="0"/>
              <a:t>Con</a:t>
            </a:r>
            <a:r>
              <a:rPr lang="en-US" sz="1600" b="0" dirty="0"/>
              <a:t>: More complex and labor intensive workflow!</a:t>
            </a:r>
          </a:p>
        </p:txBody>
      </p:sp>
      <p:sp>
        <p:nvSpPr>
          <p:cNvPr id="173" name="Rectangle 172"/>
          <p:cNvSpPr/>
          <p:nvPr/>
        </p:nvSpPr>
        <p:spPr>
          <a:xfrm>
            <a:off x="3343040" y="685917"/>
            <a:ext cx="1589226" cy="553998"/>
          </a:xfrm>
          <a:prstGeom prst="rect">
            <a:avLst/>
          </a:prstGeom>
        </p:spPr>
        <p:txBody>
          <a:bodyPr wrap="square">
            <a:spAutoFit/>
          </a:bodyPr>
          <a:lstStyle/>
          <a:p>
            <a:pPr algn="ctr"/>
            <a:r>
              <a:rPr lang="en-US" altLang="en-US" sz="1000" dirty="0"/>
              <a:t>“Graduation” of medium-lived ‘feature-a’ branch goes smoothly</a:t>
            </a:r>
          </a:p>
        </p:txBody>
      </p:sp>
      <p:sp>
        <p:nvSpPr>
          <p:cNvPr id="174" name="Rectangle 173"/>
          <p:cNvSpPr/>
          <p:nvPr/>
        </p:nvSpPr>
        <p:spPr>
          <a:xfrm>
            <a:off x="5182690" y="1299592"/>
            <a:ext cx="1309560" cy="1169551"/>
          </a:xfrm>
          <a:prstGeom prst="rect">
            <a:avLst/>
          </a:prstGeom>
        </p:spPr>
        <p:txBody>
          <a:bodyPr wrap="square">
            <a:spAutoFit/>
          </a:bodyPr>
          <a:lstStyle/>
          <a:p>
            <a:pPr algn="ctr"/>
            <a:r>
              <a:rPr lang="en-US" altLang="en-US" sz="1000" dirty="0"/>
              <a:t>Graduation of long- lived ‘feature-b’ has fewer conflicts but still has conflicts with already merged in</a:t>
            </a:r>
          </a:p>
          <a:p>
            <a:pPr algn="ctr"/>
            <a:r>
              <a:rPr lang="en-US" altLang="en-US" sz="1000" dirty="0"/>
              <a:t>‘feature-a’.</a:t>
            </a:r>
          </a:p>
        </p:txBody>
      </p:sp>
      <p:sp>
        <p:nvSpPr>
          <p:cNvPr id="175" name="Rectangle 174"/>
          <p:cNvSpPr/>
          <p:nvPr/>
        </p:nvSpPr>
        <p:spPr>
          <a:xfrm>
            <a:off x="6338630" y="2644572"/>
            <a:ext cx="810295" cy="553998"/>
          </a:xfrm>
          <a:prstGeom prst="rect">
            <a:avLst/>
          </a:prstGeom>
        </p:spPr>
        <p:txBody>
          <a:bodyPr wrap="square">
            <a:spAutoFit/>
          </a:bodyPr>
          <a:lstStyle/>
          <a:p>
            <a:pPr algn="ctr"/>
            <a:r>
              <a:rPr lang="en-US" altLang="en-US" sz="1000" dirty="0"/>
              <a:t>Address merge conflicts</a:t>
            </a:r>
          </a:p>
        </p:txBody>
      </p:sp>
      <p:sp>
        <p:nvSpPr>
          <p:cNvPr id="176" name="Rectangle 175"/>
          <p:cNvSpPr/>
          <p:nvPr/>
        </p:nvSpPr>
        <p:spPr>
          <a:xfrm>
            <a:off x="6914705" y="2145575"/>
            <a:ext cx="2112275" cy="400110"/>
          </a:xfrm>
          <a:prstGeom prst="rect">
            <a:avLst/>
          </a:prstGeom>
        </p:spPr>
        <p:txBody>
          <a:bodyPr wrap="square">
            <a:spAutoFit/>
          </a:bodyPr>
          <a:lstStyle/>
          <a:p>
            <a:pPr algn="ctr"/>
            <a:r>
              <a:rPr lang="en-US" altLang="en-US" sz="1000" dirty="0"/>
              <a:t>Rebuild ‘next’ from ‘develop’ after next release or more frequently.</a:t>
            </a:r>
          </a:p>
        </p:txBody>
      </p:sp>
      <p:sp>
        <p:nvSpPr>
          <p:cNvPr id="178" name="Rectangle 177"/>
          <p:cNvSpPr/>
          <p:nvPr/>
        </p:nvSpPr>
        <p:spPr>
          <a:xfrm>
            <a:off x="5685745" y="724590"/>
            <a:ext cx="1159633" cy="400110"/>
          </a:xfrm>
          <a:prstGeom prst="rect">
            <a:avLst/>
          </a:prstGeom>
        </p:spPr>
        <p:txBody>
          <a:bodyPr wrap="square">
            <a:spAutoFit/>
          </a:bodyPr>
          <a:lstStyle/>
          <a:p>
            <a:pPr algn="ctr"/>
            <a:r>
              <a:rPr lang="en-US" altLang="en-US" sz="1000" dirty="0"/>
              <a:t>Has same merge conflicts!</a:t>
            </a:r>
          </a:p>
        </p:txBody>
      </p:sp>
      <p:sp>
        <p:nvSpPr>
          <p:cNvPr id="104" name="Rectangle 103"/>
          <p:cNvSpPr/>
          <p:nvPr/>
        </p:nvSpPr>
        <p:spPr>
          <a:xfrm>
            <a:off x="7798020" y="2644572"/>
            <a:ext cx="1152150" cy="553998"/>
          </a:xfrm>
          <a:prstGeom prst="rect">
            <a:avLst/>
          </a:prstGeom>
        </p:spPr>
        <p:txBody>
          <a:bodyPr wrap="square">
            <a:spAutoFit/>
          </a:bodyPr>
          <a:lstStyle/>
          <a:p>
            <a:pPr algn="ctr"/>
            <a:r>
              <a:rPr lang="en-US" altLang="en-US" sz="1000" dirty="0"/>
              <a:t>Run Nightly Builds against ‘next’</a:t>
            </a:r>
          </a:p>
        </p:txBody>
      </p:sp>
      <p:sp>
        <p:nvSpPr>
          <p:cNvPr id="106" name="Rounded Rectangle 105"/>
          <p:cNvSpPr/>
          <p:nvPr/>
        </p:nvSpPr>
        <p:spPr>
          <a:xfrm>
            <a:off x="2613345" y="1346266"/>
            <a:ext cx="962565" cy="29111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feature-a</a:t>
            </a:r>
          </a:p>
        </p:txBody>
      </p:sp>
      <p:cxnSp>
        <p:nvCxnSpPr>
          <p:cNvPr id="107" name="Straight Arrow Connector 106"/>
          <p:cNvCxnSpPr>
            <a:stCxn id="106" idx="3"/>
            <a:endCxn id="21" idx="1"/>
          </p:cNvCxnSpPr>
          <p:nvPr/>
        </p:nvCxnSpPr>
        <p:spPr>
          <a:xfrm>
            <a:off x="3575910" y="1491822"/>
            <a:ext cx="234222" cy="275971"/>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6950670" y="1585560"/>
            <a:ext cx="962565" cy="29111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feature-b</a:t>
            </a:r>
          </a:p>
        </p:txBody>
      </p:sp>
      <p:cxnSp>
        <p:nvCxnSpPr>
          <p:cNvPr id="109" name="Straight Arrow Connector 108"/>
          <p:cNvCxnSpPr>
            <a:stCxn id="108" idx="1"/>
            <a:endCxn id="20" idx="7"/>
          </p:cNvCxnSpPr>
          <p:nvPr/>
        </p:nvCxnSpPr>
        <p:spPr>
          <a:xfrm flipH="1">
            <a:off x="6411648" y="1731116"/>
            <a:ext cx="539022" cy="693854"/>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536535" y="206125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AB1</a:t>
            </a:r>
          </a:p>
        </p:txBody>
      </p:sp>
      <p:sp>
        <p:nvSpPr>
          <p:cNvPr id="123" name="Oval 122"/>
          <p:cNvSpPr/>
          <p:nvPr/>
        </p:nvSpPr>
        <p:spPr>
          <a:xfrm>
            <a:off x="4111140" y="2061255"/>
            <a:ext cx="304800" cy="254000"/>
          </a:xfrm>
          <a:prstGeom prst="ellipse">
            <a:avLst/>
          </a:prstGeom>
          <a:solidFill>
            <a:schemeClr val="tx2">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err="1">
                <a:solidFill>
                  <a:schemeClr val="tx1"/>
                </a:solidFill>
              </a:rPr>
              <a:t>ABn</a:t>
            </a:r>
            <a:endParaRPr lang="en-US" sz="1000" dirty="0">
              <a:solidFill>
                <a:schemeClr val="tx1"/>
              </a:solidFill>
            </a:endParaRPr>
          </a:p>
        </p:txBody>
      </p:sp>
      <p:grpSp>
        <p:nvGrpSpPr>
          <p:cNvPr id="124" name="Group 123"/>
          <p:cNvGrpSpPr/>
          <p:nvPr/>
        </p:nvGrpSpPr>
        <p:grpSpPr>
          <a:xfrm>
            <a:off x="3488771" y="2084825"/>
            <a:ext cx="84699" cy="209548"/>
            <a:chOff x="1538499" y="2796998"/>
            <a:chExt cx="84699" cy="209548"/>
          </a:xfrm>
        </p:grpSpPr>
        <p:cxnSp>
          <p:nvCxnSpPr>
            <p:cNvPr id="125" name="Straight Connector 124"/>
            <p:cNvCxnSpPr/>
            <p:nvPr/>
          </p:nvCxnSpPr>
          <p:spPr>
            <a:xfrm>
              <a:off x="1538499"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14815" y="2801379"/>
              <a:ext cx="0" cy="2007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1540939" y="2796998"/>
              <a:ext cx="82259" cy="209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1" name="Straight Arrow Connector 47"/>
          <p:cNvCxnSpPr>
            <a:stCxn id="17" idx="7"/>
            <a:endCxn id="105" idx="3"/>
          </p:cNvCxnSpPr>
          <p:nvPr/>
        </p:nvCxnSpPr>
        <p:spPr>
          <a:xfrm flipV="1">
            <a:off x="1877418" y="2278058"/>
            <a:ext cx="703754" cy="146912"/>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47"/>
          <p:cNvCxnSpPr>
            <a:stCxn id="19" idx="5"/>
            <a:endCxn id="105" idx="1"/>
          </p:cNvCxnSpPr>
          <p:nvPr/>
        </p:nvCxnSpPr>
        <p:spPr>
          <a:xfrm>
            <a:off x="2143813" y="1947399"/>
            <a:ext cx="437359" cy="151053"/>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47"/>
          <p:cNvCxnSpPr>
            <a:stCxn id="105" idx="6"/>
            <a:endCxn id="128" idx="1"/>
          </p:cNvCxnSpPr>
          <p:nvPr/>
        </p:nvCxnSpPr>
        <p:spPr>
          <a:xfrm>
            <a:off x="2841335" y="2188255"/>
            <a:ext cx="649876" cy="1344"/>
          </a:xfrm>
          <a:prstGeom prst="straightConnector1">
            <a:avLst/>
          </a:prstGeom>
          <a:ln>
            <a:solidFill>
              <a:schemeClr val="accent4">
                <a:lumMod val="7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47"/>
          <p:cNvCxnSpPr>
            <a:stCxn id="128" idx="3"/>
            <a:endCxn id="123" idx="2"/>
          </p:cNvCxnSpPr>
          <p:nvPr/>
        </p:nvCxnSpPr>
        <p:spPr>
          <a:xfrm flipV="1">
            <a:off x="3573470" y="2188255"/>
            <a:ext cx="537670" cy="1344"/>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7"/>
          <p:cNvCxnSpPr>
            <a:stCxn id="123" idx="4"/>
            <a:endCxn id="118" idx="1"/>
          </p:cNvCxnSpPr>
          <p:nvPr/>
        </p:nvCxnSpPr>
        <p:spPr>
          <a:xfrm>
            <a:off x="4263540" y="2315255"/>
            <a:ext cx="122667" cy="789295"/>
          </a:xfrm>
          <a:prstGeom prst="straightConnector1">
            <a:avLst/>
          </a:prstGeom>
          <a:ln>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48" name="Rounded Rectangle 147"/>
          <p:cNvSpPr/>
          <p:nvPr/>
        </p:nvSpPr>
        <p:spPr>
          <a:xfrm>
            <a:off x="4264760" y="1659907"/>
            <a:ext cx="887928" cy="291112"/>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temp-a-b</a:t>
            </a:r>
          </a:p>
        </p:txBody>
      </p:sp>
      <p:cxnSp>
        <p:nvCxnSpPr>
          <p:cNvPr id="149" name="Straight Arrow Connector 148"/>
          <p:cNvCxnSpPr>
            <a:stCxn id="148" idx="2"/>
            <a:endCxn id="123" idx="7"/>
          </p:cNvCxnSpPr>
          <p:nvPr/>
        </p:nvCxnSpPr>
        <p:spPr>
          <a:xfrm flipH="1">
            <a:off x="4371303" y="1951019"/>
            <a:ext cx="337421" cy="147433"/>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6338629" y="3297725"/>
            <a:ext cx="2265895" cy="400110"/>
          </a:xfrm>
          <a:prstGeom prst="rect">
            <a:avLst/>
          </a:prstGeom>
        </p:spPr>
        <p:txBody>
          <a:bodyPr wrap="square">
            <a:spAutoFit/>
          </a:bodyPr>
          <a:lstStyle/>
          <a:p>
            <a:r>
              <a:rPr lang="en-US" altLang="en-US" sz="1000" dirty="0"/>
              <a:t>Or rebase ‘feature-b’ on ‘develop’ then merge to ‘next’ without conflicts.</a:t>
            </a:r>
          </a:p>
        </p:txBody>
      </p:sp>
      <p:sp>
        <p:nvSpPr>
          <p:cNvPr id="160" name="Rectangle 159"/>
          <p:cNvSpPr/>
          <p:nvPr/>
        </p:nvSpPr>
        <p:spPr>
          <a:xfrm>
            <a:off x="1267828" y="1991955"/>
            <a:ext cx="961467" cy="400110"/>
          </a:xfrm>
          <a:prstGeom prst="rect">
            <a:avLst/>
          </a:prstGeom>
        </p:spPr>
        <p:txBody>
          <a:bodyPr wrap="square">
            <a:spAutoFit/>
          </a:bodyPr>
          <a:lstStyle/>
          <a:p>
            <a:pPr algn="ctr"/>
            <a:r>
              <a:rPr lang="en-US" altLang="en-US" sz="1000" dirty="0"/>
              <a:t>A2 and B2 have conflicts</a:t>
            </a:r>
          </a:p>
        </p:txBody>
      </p:sp>
    </p:spTree>
    <p:extLst>
      <p:ext uri="{BB962C8B-B14F-4D97-AF65-F5344CB8AC3E}">
        <p14:creationId xmlns:p14="http://schemas.microsoft.com/office/powerpoint/2010/main" val="1042860122"/>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Background on Git Workflows</a:t>
            </a:r>
          </a:p>
        </p:txBody>
      </p:sp>
      <p:sp>
        <p:nvSpPr>
          <p:cNvPr id="5" name="Rectangle 1030"/>
          <p:cNvSpPr txBox="1">
            <a:spLocks noChangeArrowheads="1"/>
          </p:cNvSpPr>
          <p:nvPr/>
        </p:nvSpPr>
        <p:spPr>
          <a:xfrm>
            <a:off x="228600" y="693636"/>
            <a:ext cx="8721725" cy="5470728"/>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2000" b="0" dirty="0"/>
              <a:t>2005: Git development begins (Linus Torvalds, for Linux Kernel)</a:t>
            </a:r>
          </a:p>
          <a:p>
            <a:pPr fontAlgn="auto">
              <a:lnSpc>
                <a:spcPct val="100000"/>
              </a:lnSpc>
              <a:spcBef>
                <a:spcPts val="300"/>
              </a:spcBef>
              <a:spcAft>
                <a:spcPts val="0"/>
              </a:spcAft>
              <a:defRPr/>
            </a:pPr>
            <a:r>
              <a:rPr lang="en-US" sz="2000" b="0" dirty="0"/>
              <a:t>2010: </a:t>
            </a:r>
            <a:r>
              <a:rPr lang="en-US" sz="2000" dirty="0"/>
              <a:t>“</a:t>
            </a:r>
            <a:r>
              <a:rPr lang="en-US" sz="2000" dirty="0" err="1"/>
              <a:t>Gitflow</a:t>
            </a:r>
            <a:r>
              <a:rPr lang="en-US" sz="2000" dirty="0"/>
              <a:t>”</a:t>
            </a:r>
            <a:r>
              <a:rPr lang="en-US" sz="2000" b="0" dirty="0"/>
              <a:t> is presented (Vincent </a:t>
            </a:r>
            <a:r>
              <a:rPr lang="en-US" sz="2000" b="0" dirty="0" err="1"/>
              <a:t>Driessen</a:t>
            </a:r>
            <a:r>
              <a:rPr lang="en-US" sz="2000" b="0" dirty="0"/>
              <a:t>)</a:t>
            </a:r>
          </a:p>
          <a:p>
            <a:pPr lvl="1" fontAlgn="auto">
              <a:lnSpc>
                <a:spcPct val="100000"/>
              </a:lnSpc>
              <a:spcBef>
                <a:spcPts val="300"/>
              </a:spcBef>
              <a:spcAft>
                <a:spcPts val="0"/>
              </a:spcAft>
              <a:defRPr/>
            </a:pPr>
            <a:r>
              <a:rPr lang="en-US" sz="1800" b="0" dirty="0"/>
              <a:t>Uses ‘develop’ and ‘master’ branches with short-lived “feature”, “release” and “hotfix” branches</a:t>
            </a:r>
          </a:p>
          <a:p>
            <a:pPr lvl="1" fontAlgn="auto">
              <a:lnSpc>
                <a:spcPct val="100000"/>
              </a:lnSpc>
              <a:spcBef>
                <a:spcPts val="300"/>
              </a:spcBef>
              <a:spcAft>
                <a:spcPts val="0"/>
              </a:spcAft>
              <a:defRPr/>
            </a:pPr>
            <a:r>
              <a:rPr lang="en-US" sz="1800" b="0" dirty="0"/>
              <a:t>Most well known and popular </a:t>
            </a:r>
            <a:r>
              <a:rPr lang="en-US" sz="1800" b="0" dirty="0" err="1"/>
              <a:t>git</a:t>
            </a:r>
            <a:r>
              <a:rPr lang="en-US" sz="1800" b="0" dirty="0"/>
              <a:t> workflow (by far)</a:t>
            </a:r>
          </a:p>
          <a:p>
            <a:pPr lvl="1" fontAlgn="auto">
              <a:lnSpc>
                <a:spcPct val="100000"/>
              </a:lnSpc>
              <a:spcBef>
                <a:spcPts val="300"/>
              </a:spcBef>
              <a:spcAft>
                <a:spcPts val="0"/>
              </a:spcAft>
              <a:defRPr/>
            </a:pPr>
            <a:r>
              <a:rPr lang="en-US" sz="1800" b="0" dirty="0"/>
              <a:t>Every workflow since compares itself to </a:t>
            </a:r>
            <a:r>
              <a:rPr lang="en-US" sz="1800" b="0" dirty="0" err="1"/>
              <a:t>gitlfow</a:t>
            </a:r>
            <a:r>
              <a:rPr lang="en-US" sz="1800" b="0" dirty="0"/>
              <a:t> (and criticizes </a:t>
            </a:r>
            <a:r>
              <a:rPr lang="en-US" sz="1800" b="0" dirty="0" err="1"/>
              <a:t>gitflow</a:t>
            </a:r>
            <a:r>
              <a:rPr lang="en-US" sz="1800" b="0" dirty="0"/>
              <a:t> in the process)</a:t>
            </a:r>
          </a:p>
          <a:p>
            <a:pPr fontAlgn="auto">
              <a:lnSpc>
                <a:spcPct val="100000"/>
              </a:lnSpc>
              <a:spcBef>
                <a:spcPts val="300"/>
              </a:spcBef>
              <a:spcAft>
                <a:spcPts val="0"/>
              </a:spcAft>
              <a:defRPr/>
            </a:pPr>
            <a:r>
              <a:rPr lang="en-US" sz="2000" b="0" dirty="0"/>
              <a:t>After </a:t>
            </a:r>
            <a:r>
              <a:rPr lang="en-US" sz="2000" b="0" dirty="0" err="1"/>
              <a:t>Gitflow</a:t>
            </a:r>
            <a:r>
              <a:rPr lang="en-US" sz="2000" b="0" dirty="0"/>
              <a:t>:</a:t>
            </a:r>
          </a:p>
          <a:p>
            <a:pPr lvl="1" fontAlgn="auto">
              <a:lnSpc>
                <a:spcPct val="100000"/>
              </a:lnSpc>
              <a:spcBef>
                <a:spcPts val="300"/>
              </a:spcBef>
              <a:spcAft>
                <a:spcPts val="0"/>
              </a:spcAft>
              <a:defRPr/>
            </a:pPr>
            <a:r>
              <a:rPr lang="en-US" sz="1800" dirty="0"/>
              <a:t>“Github Flow”</a:t>
            </a:r>
            <a:r>
              <a:rPr lang="en-US" sz="1800" b="0" dirty="0"/>
              <a:t>: Advocated by Github</a:t>
            </a:r>
          </a:p>
          <a:p>
            <a:pPr lvl="2" fontAlgn="auto">
              <a:lnSpc>
                <a:spcPct val="100000"/>
              </a:lnSpc>
              <a:spcBef>
                <a:spcPts val="300"/>
              </a:spcBef>
              <a:spcAft>
                <a:spcPts val="0"/>
              </a:spcAft>
              <a:defRPr/>
            </a:pPr>
            <a:r>
              <a:rPr lang="en-US" sz="1800" b="0" dirty="0"/>
              <a:t>Simple feature branches with pull requests</a:t>
            </a:r>
          </a:p>
          <a:p>
            <a:pPr lvl="1" fontAlgn="auto">
              <a:lnSpc>
                <a:spcPct val="100000"/>
              </a:lnSpc>
              <a:spcBef>
                <a:spcPts val="300"/>
              </a:spcBef>
              <a:spcAft>
                <a:spcPts val="0"/>
              </a:spcAft>
              <a:defRPr/>
            </a:pPr>
            <a:r>
              <a:rPr lang="en-US" sz="1800" dirty="0"/>
              <a:t>“Simple </a:t>
            </a:r>
            <a:r>
              <a:rPr lang="en-US" sz="1800" dirty="0" err="1"/>
              <a:t>Git</a:t>
            </a:r>
            <a:r>
              <a:rPr lang="en-US" sz="1800" dirty="0"/>
              <a:t> Workflow is Simple”</a:t>
            </a:r>
            <a:r>
              <a:rPr lang="en-US" sz="1800" b="0" dirty="0"/>
              <a:t>:  Advocated by </a:t>
            </a:r>
            <a:r>
              <a:rPr lang="en-US" sz="1800" b="0" dirty="0" err="1"/>
              <a:t>Atlassian</a:t>
            </a:r>
            <a:endParaRPr lang="en-US" sz="1800" b="0" dirty="0"/>
          </a:p>
          <a:p>
            <a:pPr lvl="2" fontAlgn="auto">
              <a:lnSpc>
                <a:spcPct val="100000"/>
              </a:lnSpc>
              <a:spcBef>
                <a:spcPts val="300"/>
              </a:spcBef>
              <a:spcAft>
                <a:spcPts val="0"/>
              </a:spcAft>
              <a:defRPr/>
            </a:pPr>
            <a:r>
              <a:rPr lang="en-US" sz="1800" b="0" dirty="0"/>
              <a:t>Simple feature branches with rebasing on top of ‘master’ and --no-</a:t>
            </a:r>
            <a:r>
              <a:rPr lang="en-US" sz="1800" b="0" dirty="0" err="1"/>
              <a:t>ff</a:t>
            </a:r>
            <a:r>
              <a:rPr lang="en-US" sz="1800" b="0" dirty="0"/>
              <a:t> merges to ‘master’</a:t>
            </a:r>
          </a:p>
          <a:p>
            <a:pPr lvl="1" fontAlgn="auto">
              <a:lnSpc>
                <a:spcPct val="100000"/>
              </a:lnSpc>
              <a:spcBef>
                <a:spcPts val="300"/>
              </a:spcBef>
              <a:spcAft>
                <a:spcPts val="0"/>
              </a:spcAft>
              <a:defRPr/>
            </a:pPr>
            <a:r>
              <a:rPr lang="en-US" sz="1800" dirty="0"/>
              <a:t>“</a:t>
            </a:r>
            <a:r>
              <a:rPr lang="en-US" sz="1800" dirty="0" err="1"/>
              <a:t>Gitlab</a:t>
            </a:r>
            <a:r>
              <a:rPr lang="en-US" sz="1800" dirty="0"/>
              <a:t> Flow”</a:t>
            </a:r>
            <a:r>
              <a:rPr lang="en-US" sz="1800" b="0" dirty="0"/>
              <a:t>: Advocated by </a:t>
            </a:r>
            <a:r>
              <a:rPr lang="en-US" sz="1800" b="0" dirty="0" err="1"/>
              <a:t>Gitlab</a:t>
            </a:r>
            <a:r>
              <a:rPr lang="en-US" sz="1800" b="0" dirty="0"/>
              <a:t> team</a:t>
            </a:r>
          </a:p>
          <a:p>
            <a:pPr lvl="1" fontAlgn="auto">
              <a:lnSpc>
                <a:spcPct val="100000"/>
              </a:lnSpc>
              <a:spcBef>
                <a:spcPts val="300"/>
              </a:spcBef>
              <a:spcAft>
                <a:spcPts val="0"/>
              </a:spcAft>
              <a:defRPr/>
            </a:pPr>
            <a:r>
              <a:rPr lang="en-US" sz="1800" dirty="0"/>
              <a:t>“</a:t>
            </a:r>
            <a:r>
              <a:rPr lang="en-US" sz="1800" dirty="0" err="1"/>
              <a:t>Git.git</a:t>
            </a:r>
            <a:r>
              <a:rPr lang="en-US" sz="1800" dirty="0"/>
              <a:t> </a:t>
            </a:r>
            <a:r>
              <a:rPr lang="en-US" sz="1800" dirty="0" err="1"/>
              <a:t>Worklow</a:t>
            </a:r>
            <a:r>
              <a:rPr lang="en-US" sz="1800" dirty="0"/>
              <a:t>”</a:t>
            </a:r>
            <a:r>
              <a:rPr lang="en-US" sz="1800" b="0" dirty="0"/>
              <a:t> (i.e. “</a:t>
            </a:r>
            <a:r>
              <a:rPr lang="en-US" sz="1800" b="0" dirty="0" err="1"/>
              <a:t>gitworkflows</a:t>
            </a:r>
            <a:r>
              <a:rPr lang="en-US" sz="1800" b="0" dirty="0"/>
              <a:t>(7))”: Official </a:t>
            </a:r>
            <a:r>
              <a:rPr lang="en-US" sz="1800" b="0" dirty="0" err="1"/>
              <a:t>git</a:t>
            </a:r>
            <a:r>
              <a:rPr lang="en-US" sz="1800" b="0" dirty="0"/>
              <a:t> man page “</a:t>
            </a:r>
            <a:r>
              <a:rPr lang="en-US" sz="1800" b="0" dirty="0" err="1"/>
              <a:t>gitworkflows</a:t>
            </a:r>
            <a:r>
              <a:rPr lang="en-US" sz="1800" b="0" dirty="0"/>
              <a:t>(7)”</a:t>
            </a:r>
          </a:p>
          <a:p>
            <a:pPr lvl="2" fontAlgn="auto">
              <a:lnSpc>
                <a:spcPct val="100000"/>
              </a:lnSpc>
              <a:spcBef>
                <a:spcPts val="300"/>
              </a:spcBef>
              <a:spcAft>
                <a:spcPts val="0"/>
              </a:spcAft>
              <a:defRPr/>
            </a:pPr>
            <a:r>
              <a:rPr lang="en-US" sz="1800" b="0" dirty="0"/>
              <a:t>All feature branches with ‘next’ and ‘</a:t>
            </a:r>
            <a:r>
              <a:rPr lang="en-US" sz="1800" b="0" dirty="0" err="1"/>
              <a:t>pu</a:t>
            </a:r>
            <a:r>
              <a:rPr lang="en-US" sz="1800" b="0" dirty="0"/>
              <a:t>’ temp testing branches, graduate to ‘master’.</a:t>
            </a:r>
          </a:p>
          <a:p>
            <a:pPr lvl="2" fontAlgn="auto">
              <a:lnSpc>
                <a:spcPct val="100000"/>
              </a:lnSpc>
              <a:spcBef>
                <a:spcPts val="300"/>
              </a:spcBef>
              <a:spcAft>
                <a:spcPts val="0"/>
              </a:spcAft>
              <a:defRPr/>
            </a:pPr>
            <a:r>
              <a:rPr lang="en-US" sz="1800" b="0" dirty="0"/>
              <a:t>Use by the developers for </a:t>
            </a:r>
            <a:r>
              <a:rPr lang="en-US" sz="1800" b="0" dirty="0" err="1"/>
              <a:t>git</a:t>
            </a:r>
            <a:r>
              <a:rPr lang="en-US" sz="1800" b="0" dirty="0"/>
              <a:t> itself (i.e. </a:t>
            </a:r>
            <a:r>
              <a:rPr lang="en-US" sz="1800" b="0" dirty="0" err="1"/>
              <a:t>git.git</a:t>
            </a:r>
            <a:r>
              <a:rPr lang="en-US" sz="1800" b="0" dirty="0"/>
              <a:t>)</a:t>
            </a:r>
          </a:p>
          <a:p>
            <a:pPr lvl="2" fontAlgn="auto">
              <a:lnSpc>
                <a:spcPct val="100000"/>
              </a:lnSpc>
              <a:spcBef>
                <a:spcPts val="300"/>
              </a:spcBef>
              <a:spcAft>
                <a:spcPts val="0"/>
              </a:spcAft>
              <a:defRPr/>
            </a:pPr>
            <a:r>
              <a:rPr lang="en-US" sz="1800" b="0" dirty="0"/>
              <a:t>Used by Linux Kernel developers</a:t>
            </a:r>
          </a:p>
          <a:p>
            <a:pPr marL="346075" lvl="1" indent="0" fontAlgn="auto">
              <a:lnSpc>
                <a:spcPct val="100000"/>
              </a:lnSpc>
              <a:spcBef>
                <a:spcPts val="300"/>
              </a:spcBef>
              <a:spcAft>
                <a:spcPts val="0"/>
              </a:spcAft>
              <a:buNone/>
              <a:defRPr/>
            </a:pPr>
            <a:r>
              <a:rPr lang="en-US" sz="1800" b="0" dirty="0"/>
              <a:t>See </a:t>
            </a:r>
            <a:r>
              <a:rPr lang="en-US" sz="1800" b="0" dirty="0">
                <a:hlinkClick r:id="rId2"/>
              </a:rPr>
              <a:t>“Overview and Analysis of Version Control and Development Strategies with Git used by CSE Projects”</a:t>
            </a:r>
            <a:endParaRPr lang="en-US" sz="1800" b="0" dirty="0"/>
          </a:p>
        </p:txBody>
      </p:sp>
    </p:spTree>
    <p:extLst>
      <p:ext uri="{BB962C8B-B14F-4D97-AF65-F5344CB8AC3E}">
        <p14:creationId xmlns:p14="http://schemas.microsoft.com/office/powerpoint/2010/main" val="3916017148"/>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End: The </a:t>
            </a:r>
            <a:r>
              <a:rPr lang="en-US" sz="2800" dirty="0" err="1"/>
              <a:t>Git.git</a:t>
            </a:r>
            <a:r>
              <a:rPr lang="en-US" sz="2800" dirty="0"/>
              <a:t> Workflow “</a:t>
            </a:r>
            <a:r>
              <a:rPr lang="en-US" sz="2800" dirty="0" err="1"/>
              <a:t>gitworkflows</a:t>
            </a:r>
            <a:r>
              <a:rPr lang="en-US" sz="2800" dirty="0"/>
              <a:t>(7)”</a:t>
            </a:r>
          </a:p>
        </p:txBody>
      </p:sp>
      <p:pic>
        <p:nvPicPr>
          <p:cNvPr id="4" name="Picture 2" descr="simplified_git_git_workflow.png"/>
          <p:cNvPicPr>
            <a:picLocks noChangeAspect="1" noChangeArrowheads="1"/>
          </p:cNvPicPr>
          <p:nvPr/>
        </p:nvPicPr>
        <p:blipFill rotWithShape="1">
          <a:blip r:embed="rId2">
            <a:extLst>
              <a:ext uri="{28A0092B-C50C-407E-A947-70E740481C1C}">
                <a14:useLocalDpi xmlns:a14="http://schemas.microsoft.com/office/drawing/2010/main" val="0"/>
              </a:ext>
            </a:extLst>
          </a:blip>
          <a:srcRect t="587" b="44996"/>
          <a:stretch/>
        </p:blipFill>
        <p:spPr bwMode="auto">
          <a:xfrm>
            <a:off x="193830" y="702245"/>
            <a:ext cx="4061646" cy="16470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30"/>
          <p:cNvSpPr txBox="1">
            <a:spLocks noChangeArrowheads="1"/>
          </p:cNvSpPr>
          <p:nvPr/>
        </p:nvSpPr>
        <p:spPr>
          <a:xfrm>
            <a:off x="78615" y="2480105"/>
            <a:ext cx="4608600" cy="3354765"/>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0"/>
              </a:spcBef>
              <a:spcAft>
                <a:spcPts val="0"/>
              </a:spcAft>
              <a:buNone/>
              <a:defRPr/>
            </a:pPr>
            <a:r>
              <a:rPr lang="en-US" sz="1800" dirty="0"/>
              <a:t>Going from “addition of throw-away integration test branches” to </a:t>
            </a:r>
            <a:r>
              <a:rPr lang="en-US" sz="1800" dirty="0" err="1"/>
              <a:t>Git.git</a:t>
            </a:r>
            <a:r>
              <a:rPr lang="en-US" sz="1800" dirty="0"/>
              <a:t> Flow</a:t>
            </a:r>
          </a:p>
          <a:p>
            <a:pPr fontAlgn="auto">
              <a:lnSpc>
                <a:spcPct val="100000"/>
              </a:lnSpc>
              <a:spcBef>
                <a:spcPts val="0"/>
              </a:spcBef>
              <a:spcAft>
                <a:spcPts val="0"/>
              </a:spcAft>
              <a:defRPr/>
            </a:pPr>
            <a:r>
              <a:rPr lang="en-US" sz="1600" b="0" dirty="0"/>
              <a:t>Discard the ‘develop’ branch</a:t>
            </a:r>
          </a:p>
          <a:p>
            <a:pPr fontAlgn="auto">
              <a:lnSpc>
                <a:spcPct val="100000"/>
              </a:lnSpc>
              <a:spcBef>
                <a:spcPts val="0"/>
              </a:spcBef>
              <a:spcAft>
                <a:spcPts val="0"/>
              </a:spcAft>
              <a:defRPr/>
            </a:pPr>
            <a:r>
              <a:rPr lang="en-US" sz="1600" b="0" dirty="0"/>
              <a:t>Feature branches created from and merged to ‘master’</a:t>
            </a:r>
          </a:p>
          <a:p>
            <a:pPr fontAlgn="auto">
              <a:lnSpc>
                <a:spcPct val="100000"/>
              </a:lnSpc>
              <a:spcBef>
                <a:spcPts val="0"/>
              </a:spcBef>
              <a:spcAft>
                <a:spcPts val="0"/>
              </a:spcAft>
              <a:defRPr/>
            </a:pPr>
            <a:r>
              <a:rPr lang="en-US" sz="1600" b="0" dirty="0"/>
              <a:t>Full </a:t>
            </a:r>
            <a:r>
              <a:rPr lang="en-US" sz="1600" b="0" dirty="0" err="1"/>
              <a:t>Git.git</a:t>
            </a:r>
            <a:r>
              <a:rPr lang="en-US" sz="1600" b="0" dirty="0"/>
              <a:t> Flow also uses throw-away ‘</a:t>
            </a:r>
            <a:r>
              <a:rPr lang="en-US" sz="1600" b="0" dirty="0" err="1"/>
              <a:t>pu</a:t>
            </a:r>
            <a:r>
              <a:rPr lang="en-US" sz="1600" b="0" dirty="0"/>
              <a:t>’ branch!</a:t>
            </a:r>
          </a:p>
          <a:p>
            <a:pPr fontAlgn="auto">
              <a:lnSpc>
                <a:spcPct val="100000"/>
              </a:lnSpc>
              <a:spcBef>
                <a:spcPts val="0"/>
              </a:spcBef>
              <a:spcAft>
                <a:spcPts val="0"/>
              </a:spcAft>
              <a:defRPr/>
            </a:pPr>
            <a:r>
              <a:rPr lang="en-US" sz="1600" b="0" dirty="0"/>
              <a:t>Current release branch is called ‘</a:t>
            </a:r>
            <a:r>
              <a:rPr lang="en-US" sz="1600" b="0" dirty="0" err="1"/>
              <a:t>maint</a:t>
            </a:r>
            <a:r>
              <a:rPr lang="en-US" sz="1600" b="0" dirty="0"/>
              <a:t>’, not ‘release’</a:t>
            </a:r>
          </a:p>
          <a:p>
            <a:pPr fontAlgn="auto">
              <a:lnSpc>
                <a:spcPct val="100000"/>
              </a:lnSpc>
              <a:spcBef>
                <a:spcPts val="0"/>
              </a:spcBef>
              <a:spcAft>
                <a:spcPts val="0"/>
              </a:spcAft>
              <a:defRPr/>
            </a:pPr>
            <a:r>
              <a:rPr lang="en-US" sz="1600" b="0" dirty="0"/>
              <a:t>Old maintained release branches called ‘</a:t>
            </a:r>
            <a:r>
              <a:rPr lang="en-US" sz="1600" b="0" dirty="0" err="1"/>
              <a:t>maint</a:t>
            </a:r>
            <a:r>
              <a:rPr lang="en-US" sz="1600" b="0" dirty="0"/>
              <a:t>-X.Y.Z’.</a:t>
            </a:r>
          </a:p>
          <a:p>
            <a:pPr marL="0" indent="0" fontAlgn="auto">
              <a:lnSpc>
                <a:spcPct val="100000"/>
              </a:lnSpc>
              <a:spcBef>
                <a:spcPts val="0"/>
              </a:spcBef>
              <a:spcAft>
                <a:spcPts val="0"/>
              </a:spcAft>
              <a:buNone/>
              <a:defRPr/>
            </a:pPr>
            <a:endParaRPr lang="en-US" sz="1600" b="0" dirty="0"/>
          </a:p>
          <a:p>
            <a:pPr marL="0" indent="0" fontAlgn="auto">
              <a:lnSpc>
                <a:spcPct val="100000"/>
              </a:lnSpc>
              <a:spcBef>
                <a:spcPts val="0"/>
              </a:spcBef>
              <a:spcAft>
                <a:spcPts val="0"/>
              </a:spcAft>
              <a:buNone/>
              <a:defRPr/>
            </a:pPr>
            <a:r>
              <a:rPr lang="en-US" sz="1600" b="0" dirty="0">
                <a:solidFill>
                  <a:srgbClr val="002060"/>
                </a:solidFill>
              </a:rPr>
              <a:t>In summary, </a:t>
            </a:r>
            <a:r>
              <a:rPr lang="en-US" sz="1600" b="0" dirty="0" err="1">
                <a:solidFill>
                  <a:srgbClr val="002060"/>
                </a:solidFill>
              </a:rPr>
              <a:t>Git.git</a:t>
            </a:r>
            <a:r>
              <a:rPr lang="en-US" sz="1600" b="0" dirty="0">
                <a:solidFill>
                  <a:srgbClr val="002060"/>
                </a:solidFill>
              </a:rPr>
              <a:t> Flow would be a good starting choice for any project where all of the members of the development team were very good with </a:t>
            </a:r>
            <a:r>
              <a:rPr lang="en-US" sz="1600" b="0" dirty="0" err="1">
                <a:solidFill>
                  <a:srgbClr val="002060"/>
                </a:solidFill>
              </a:rPr>
              <a:t>git</a:t>
            </a:r>
            <a:r>
              <a:rPr lang="en-US" sz="1600" b="0" dirty="0">
                <a:solidFill>
                  <a:srgbClr val="002060"/>
                </a:solidFill>
              </a:rPr>
              <a:t> and the portability is challenging.  However, it comes at the cost of a more complex and labor-intensive development workflow.</a:t>
            </a:r>
          </a:p>
        </p:txBody>
      </p:sp>
      <p:sp>
        <p:nvSpPr>
          <p:cNvPr id="7" name="Rectangle 1030"/>
          <p:cNvSpPr txBox="1">
            <a:spLocks noChangeArrowheads="1"/>
          </p:cNvSpPr>
          <p:nvPr/>
        </p:nvSpPr>
        <p:spPr>
          <a:xfrm>
            <a:off x="4591203" y="723633"/>
            <a:ext cx="4512587" cy="5078313"/>
          </a:xfrm>
          <a:prstGeom prst="rect">
            <a:avLst/>
          </a:prstGeom>
          <a:no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0"/>
              </a:spcBef>
              <a:spcAft>
                <a:spcPts val="0"/>
              </a:spcAft>
              <a:buNone/>
              <a:defRPr/>
            </a:pPr>
            <a:r>
              <a:rPr lang="en-US" sz="1800" dirty="0"/>
              <a:t>The </a:t>
            </a:r>
            <a:r>
              <a:rPr lang="en-US" sz="1800" dirty="0" err="1"/>
              <a:t>Git.git</a:t>
            </a:r>
            <a:r>
              <a:rPr lang="en-US" sz="1800" dirty="0"/>
              <a:t> Workflow may be a good choice for  projects when any of the following are true:</a:t>
            </a:r>
          </a:p>
          <a:p>
            <a:pPr fontAlgn="auto">
              <a:lnSpc>
                <a:spcPct val="100000"/>
              </a:lnSpc>
              <a:spcBef>
                <a:spcPts val="0"/>
              </a:spcBef>
              <a:spcAft>
                <a:spcPts val="0"/>
              </a:spcAft>
              <a:defRPr/>
            </a:pPr>
            <a:r>
              <a:rPr lang="en-US" sz="1800" b="0" dirty="0"/>
              <a:t>Developers are </a:t>
            </a:r>
            <a:r>
              <a:rPr lang="en-US" sz="1800" b="0" dirty="0" err="1"/>
              <a:t>git</a:t>
            </a:r>
            <a:r>
              <a:rPr lang="en-US" sz="1800" b="0" dirty="0"/>
              <a:t> experts</a:t>
            </a:r>
          </a:p>
          <a:p>
            <a:pPr fontAlgn="auto">
              <a:lnSpc>
                <a:spcPct val="100000"/>
              </a:lnSpc>
              <a:spcBef>
                <a:spcPts val="0"/>
              </a:spcBef>
              <a:spcAft>
                <a:spcPts val="0"/>
              </a:spcAft>
              <a:defRPr/>
            </a:pPr>
            <a:r>
              <a:rPr lang="en-US" sz="1800" b="0" dirty="0"/>
              <a:t>Code is of high consequence and responsible for basic security (e.g. </a:t>
            </a:r>
            <a:r>
              <a:rPr lang="en-US" sz="1800" b="0" dirty="0" err="1"/>
              <a:t>git</a:t>
            </a:r>
            <a:r>
              <a:rPr lang="en-US" sz="1800" b="0" dirty="0"/>
              <a:t> itself)</a:t>
            </a:r>
          </a:p>
          <a:p>
            <a:pPr fontAlgn="auto">
              <a:lnSpc>
                <a:spcPct val="100000"/>
              </a:lnSpc>
              <a:spcBef>
                <a:spcPts val="0"/>
              </a:spcBef>
              <a:spcAft>
                <a:spcPts val="0"/>
              </a:spcAft>
              <a:defRPr/>
            </a:pPr>
            <a:r>
              <a:rPr lang="en-US" sz="1800" b="0" dirty="0"/>
              <a:t>Many changes being suggested in feature branches may never go into the final version</a:t>
            </a:r>
          </a:p>
          <a:p>
            <a:pPr fontAlgn="auto">
              <a:lnSpc>
                <a:spcPct val="100000"/>
              </a:lnSpc>
              <a:spcBef>
                <a:spcPts val="0"/>
              </a:spcBef>
              <a:spcAft>
                <a:spcPts val="0"/>
              </a:spcAft>
              <a:defRPr/>
            </a:pPr>
            <a:r>
              <a:rPr lang="en-US" sz="1800" b="0" dirty="0"/>
              <a:t>Desire for a very clean </a:t>
            </a:r>
            <a:r>
              <a:rPr lang="en-US" sz="1800" b="0" dirty="0" err="1"/>
              <a:t>git</a:t>
            </a:r>
            <a:r>
              <a:rPr lang="en-US" sz="1800" b="0" dirty="0"/>
              <a:t> history</a:t>
            </a:r>
          </a:p>
          <a:p>
            <a:pPr fontAlgn="auto">
              <a:lnSpc>
                <a:spcPct val="100000"/>
              </a:lnSpc>
              <a:spcBef>
                <a:spcPts val="0"/>
              </a:spcBef>
              <a:spcAft>
                <a:spcPts val="0"/>
              </a:spcAft>
              <a:defRPr/>
            </a:pPr>
            <a:r>
              <a:rPr lang="en-US" sz="1800" b="0" dirty="0"/>
              <a:t>Close users expect to pull working versions of the code from ‘master’ at any point in time</a:t>
            </a:r>
          </a:p>
          <a:p>
            <a:pPr fontAlgn="auto">
              <a:lnSpc>
                <a:spcPct val="100000"/>
              </a:lnSpc>
              <a:spcBef>
                <a:spcPts val="0"/>
              </a:spcBef>
              <a:spcAft>
                <a:spcPts val="0"/>
              </a:spcAft>
              <a:defRPr/>
            </a:pPr>
            <a:r>
              <a:rPr lang="en-US" sz="1800" b="0" dirty="0"/>
              <a:t>Testing on any single platform (or small number of platforms) does not give sufficient confidence that there will not be major problems on other platforms.</a:t>
            </a:r>
          </a:p>
          <a:p>
            <a:pPr fontAlgn="auto">
              <a:lnSpc>
                <a:spcPct val="100000"/>
              </a:lnSpc>
              <a:spcBef>
                <a:spcPts val="0"/>
              </a:spcBef>
              <a:spcAft>
                <a:spcPts val="0"/>
              </a:spcAft>
              <a:defRPr/>
            </a:pPr>
            <a:r>
              <a:rPr lang="en-US" sz="1800" b="0" dirty="0"/>
              <a:t>Developers use a heterogeneous set of development environments (e.g. Linux, PC, Mac, and various vendors and versions of compilers) and the code has portability issues.</a:t>
            </a:r>
            <a:endParaRPr lang="en-US" sz="1600" b="0" dirty="0"/>
          </a:p>
        </p:txBody>
      </p:sp>
    </p:spTree>
    <p:extLst>
      <p:ext uri="{BB962C8B-B14F-4D97-AF65-F5344CB8AC3E}">
        <p14:creationId xmlns:p14="http://schemas.microsoft.com/office/powerpoint/2010/main" val="1237276242"/>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a:t>Summary</a:t>
            </a:r>
          </a:p>
        </p:txBody>
      </p:sp>
      <p:sp>
        <p:nvSpPr>
          <p:cNvPr id="3" name="Rectangle 1030"/>
          <p:cNvSpPr txBox="1">
            <a:spLocks noChangeArrowheads="1"/>
          </p:cNvSpPr>
          <p:nvPr/>
        </p:nvSpPr>
        <p:spPr>
          <a:xfrm>
            <a:off x="228600" y="725488"/>
            <a:ext cx="8721725" cy="5201424"/>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2000" b="0" dirty="0"/>
              <a:t>Instead of defining complete workflows to choose from</a:t>
            </a:r>
          </a:p>
          <a:p>
            <a:pPr marL="346075" lvl="1" indent="0" fontAlgn="auto">
              <a:lnSpc>
                <a:spcPct val="100000"/>
              </a:lnSpc>
              <a:spcBef>
                <a:spcPts val="300"/>
              </a:spcBef>
              <a:spcAft>
                <a:spcPts val="0"/>
              </a:spcAft>
              <a:buNone/>
              <a:defRPr/>
            </a:pPr>
            <a:r>
              <a:rPr lang="en-US" sz="1800" dirty="0">
                <a:solidFill>
                  <a:schemeClr val="tx2">
                    <a:lumMod val="50000"/>
                  </a:schemeClr>
                </a:solidFill>
              </a:rPr>
              <a:t> </a:t>
            </a:r>
            <a:r>
              <a:rPr lang="en-US" sz="2000" dirty="0">
                <a:solidFill>
                  <a:schemeClr val="tx2">
                    <a:lumMod val="50000"/>
                  </a:schemeClr>
                </a:solidFill>
              </a:rPr>
              <a:t>=&gt; Define workflow “building blocks” and construct the workflow that you need!</a:t>
            </a:r>
          </a:p>
          <a:p>
            <a:pPr fontAlgn="auto">
              <a:lnSpc>
                <a:spcPct val="100000"/>
              </a:lnSpc>
              <a:spcBef>
                <a:spcPts val="300"/>
              </a:spcBef>
              <a:spcAft>
                <a:spcPts val="0"/>
              </a:spcAft>
              <a:defRPr/>
            </a:pPr>
            <a:r>
              <a:rPr lang="en-US" sz="2000" b="0" dirty="0"/>
              <a:t>Workflow Construction Steps:</a:t>
            </a:r>
          </a:p>
          <a:p>
            <a:pPr lvl="1" fontAlgn="auto">
              <a:lnSpc>
                <a:spcPct val="100000"/>
              </a:lnSpc>
              <a:spcBef>
                <a:spcPts val="300"/>
              </a:spcBef>
              <a:spcAft>
                <a:spcPts val="0"/>
              </a:spcAft>
              <a:defRPr/>
            </a:pPr>
            <a:r>
              <a:rPr lang="en-US" sz="1600" b="0" dirty="0"/>
              <a:t>Consider the properties and challenges for a given project</a:t>
            </a:r>
          </a:p>
          <a:p>
            <a:pPr lvl="1" fontAlgn="auto">
              <a:lnSpc>
                <a:spcPct val="100000"/>
              </a:lnSpc>
              <a:spcBef>
                <a:spcPts val="300"/>
              </a:spcBef>
              <a:spcAft>
                <a:spcPts val="0"/>
              </a:spcAft>
              <a:defRPr/>
            </a:pPr>
            <a:r>
              <a:rPr lang="en-US" sz="1600" b="0" dirty="0"/>
              <a:t>Construct simplest </a:t>
            </a:r>
            <a:r>
              <a:rPr lang="en-US" sz="1600" b="0" dirty="0" err="1"/>
              <a:t>git</a:t>
            </a:r>
            <a:r>
              <a:rPr lang="en-US" sz="1600" b="0" dirty="0"/>
              <a:t> workflow using building blocks to meet current needs</a:t>
            </a:r>
          </a:p>
          <a:p>
            <a:pPr lvl="1" fontAlgn="auto">
              <a:lnSpc>
                <a:spcPct val="100000"/>
              </a:lnSpc>
              <a:spcBef>
                <a:spcPts val="300"/>
              </a:spcBef>
              <a:spcAft>
                <a:spcPts val="0"/>
              </a:spcAft>
              <a:defRPr/>
            </a:pPr>
            <a:r>
              <a:rPr lang="en-US" sz="1600" b="0" dirty="0"/>
              <a:t>Add new features to workflow as situation changes and more challenges emerge</a:t>
            </a:r>
            <a:endParaRPr lang="en-US" sz="2000" b="0" dirty="0"/>
          </a:p>
          <a:p>
            <a:pPr fontAlgn="auto">
              <a:lnSpc>
                <a:spcPct val="100000"/>
              </a:lnSpc>
              <a:spcBef>
                <a:spcPts val="300"/>
              </a:spcBef>
              <a:spcAft>
                <a:spcPts val="0"/>
              </a:spcAft>
              <a:defRPr/>
            </a:pPr>
            <a:r>
              <a:rPr lang="en-US" sz="2000" b="0" dirty="0"/>
              <a:t>Workflow building blocks</a:t>
            </a:r>
          </a:p>
          <a:p>
            <a:pPr lvl="1" fontAlgn="auto">
              <a:lnSpc>
                <a:spcPct val="100000"/>
              </a:lnSpc>
              <a:spcBef>
                <a:spcPts val="300"/>
              </a:spcBef>
              <a:spcAft>
                <a:spcPts val="0"/>
              </a:spcAft>
              <a:defRPr/>
            </a:pPr>
            <a:r>
              <a:rPr lang="en-US" sz="1600" b="0" dirty="0"/>
              <a:t>Begin: The simple centralized CI workflow</a:t>
            </a:r>
          </a:p>
          <a:p>
            <a:pPr lvl="1" fontAlgn="auto">
              <a:lnSpc>
                <a:spcPct val="100000"/>
              </a:lnSpc>
              <a:spcBef>
                <a:spcPts val="300"/>
              </a:spcBef>
              <a:spcAft>
                <a:spcPts val="0"/>
              </a:spcAft>
              <a:defRPr/>
            </a:pPr>
            <a:r>
              <a:rPr lang="en-US" sz="1600" b="0" dirty="0"/>
              <a:t>Addition of a ‘develop’ branch</a:t>
            </a:r>
          </a:p>
          <a:p>
            <a:pPr lvl="1" fontAlgn="auto">
              <a:lnSpc>
                <a:spcPct val="100000"/>
              </a:lnSpc>
              <a:spcBef>
                <a:spcPts val="300"/>
              </a:spcBef>
              <a:spcAft>
                <a:spcPts val="0"/>
              </a:spcAft>
              <a:defRPr/>
            </a:pPr>
            <a:r>
              <a:rPr lang="en-US" sz="1600" b="0" dirty="0"/>
              <a:t>Addition of </a:t>
            </a:r>
            <a:r>
              <a:rPr lang="en-US" sz="1600" b="0" dirty="0" err="1"/>
              <a:t>subteam</a:t>
            </a:r>
            <a:r>
              <a:rPr lang="en-US" sz="1600" b="0" dirty="0"/>
              <a:t> branches</a:t>
            </a:r>
          </a:p>
          <a:p>
            <a:pPr lvl="1" fontAlgn="auto">
              <a:lnSpc>
                <a:spcPct val="100000"/>
              </a:lnSpc>
              <a:spcBef>
                <a:spcPts val="300"/>
              </a:spcBef>
              <a:spcAft>
                <a:spcPts val="0"/>
              </a:spcAft>
              <a:defRPr/>
            </a:pPr>
            <a:r>
              <a:rPr lang="en-US" sz="1600" b="0" dirty="0"/>
              <a:t>Addition of topic branches</a:t>
            </a:r>
          </a:p>
          <a:p>
            <a:pPr lvl="1" fontAlgn="auto">
              <a:lnSpc>
                <a:spcPct val="100000"/>
              </a:lnSpc>
              <a:spcBef>
                <a:spcPts val="300"/>
              </a:spcBef>
              <a:spcAft>
                <a:spcPts val="0"/>
              </a:spcAft>
              <a:defRPr/>
            </a:pPr>
            <a:r>
              <a:rPr lang="en-US" sz="1600" b="0" dirty="0"/>
              <a:t>Addition of release branches</a:t>
            </a:r>
          </a:p>
          <a:p>
            <a:pPr lvl="1" fontAlgn="auto">
              <a:lnSpc>
                <a:spcPct val="100000"/>
              </a:lnSpc>
              <a:spcBef>
                <a:spcPts val="300"/>
              </a:spcBef>
              <a:spcAft>
                <a:spcPts val="0"/>
              </a:spcAft>
              <a:defRPr/>
            </a:pPr>
            <a:r>
              <a:rPr lang="en-US" sz="1600" b="0" dirty="0"/>
              <a:t>Addition of feature branches</a:t>
            </a:r>
          </a:p>
          <a:p>
            <a:pPr lvl="1" fontAlgn="auto">
              <a:lnSpc>
                <a:spcPct val="100000"/>
              </a:lnSpc>
              <a:spcBef>
                <a:spcPts val="300"/>
              </a:spcBef>
              <a:spcAft>
                <a:spcPts val="0"/>
              </a:spcAft>
              <a:defRPr/>
            </a:pPr>
            <a:r>
              <a:rPr lang="en-US" sz="1600" b="0" dirty="0"/>
              <a:t>Addition of throw-away integration test branch(</a:t>
            </a:r>
            <a:r>
              <a:rPr lang="en-US" sz="1600" b="0" dirty="0" err="1"/>
              <a:t>es</a:t>
            </a:r>
            <a:r>
              <a:rPr lang="en-US" sz="1600" b="0" dirty="0"/>
              <a:t>)</a:t>
            </a:r>
          </a:p>
          <a:p>
            <a:pPr lvl="1" fontAlgn="auto">
              <a:lnSpc>
                <a:spcPct val="100000"/>
              </a:lnSpc>
              <a:spcBef>
                <a:spcPts val="300"/>
              </a:spcBef>
              <a:spcAft>
                <a:spcPts val="0"/>
              </a:spcAft>
              <a:defRPr/>
            </a:pPr>
            <a:r>
              <a:rPr lang="en-US" sz="1600" b="0" dirty="0"/>
              <a:t>End: </a:t>
            </a:r>
            <a:r>
              <a:rPr lang="en-US" sz="1600" b="0" dirty="0" err="1"/>
              <a:t>Git.git</a:t>
            </a:r>
            <a:r>
              <a:rPr lang="en-US" sz="1600" b="0" dirty="0"/>
              <a:t> Flow (</a:t>
            </a:r>
            <a:r>
              <a:rPr lang="en-US" sz="1600" b="0" dirty="0" err="1"/>
              <a:t>e.g</a:t>
            </a:r>
            <a:r>
              <a:rPr lang="en-US" sz="1600" b="0" dirty="0"/>
              <a:t> “</a:t>
            </a:r>
            <a:r>
              <a:rPr lang="en-US" sz="1600" b="0" dirty="0" err="1"/>
              <a:t>gitworkflows</a:t>
            </a:r>
            <a:r>
              <a:rPr lang="en-US" sz="1600" b="0" dirty="0"/>
              <a:t>(7)”)</a:t>
            </a:r>
            <a:endParaRPr lang="en-US" sz="2000" b="0" dirty="0"/>
          </a:p>
          <a:p>
            <a:pPr fontAlgn="auto">
              <a:lnSpc>
                <a:spcPct val="100000"/>
              </a:lnSpc>
              <a:spcBef>
                <a:spcPts val="300"/>
              </a:spcBef>
              <a:spcAft>
                <a:spcPts val="0"/>
              </a:spcAft>
              <a:defRPr/>
            </a:pPr>
            <a:r>
              <a:rPr lang="en-US" sz="2000" b="0" dirty="0"/>
              <a:t>Next steps:</a:t>
            </a:r>
          </a:p>
          <a:p>
            <a:pPr lvl="1" fontAlgn="auto">
              <a:lnSpc>
                <a:spcPct val="100000"/>
              </a:lnSpc>
              <a:spcBef>
                <a:spcPts val="300"/>
              </a:spcBef>
              <a:spcAft>
                <a:spcPts val="0"/>
              </a:spcAft>
              <a:defRPr/>
            </a:pPr>
            <a:r>
              <a:rPr lang="en-US" sz="1600" b="0" dirty="0"/>
              <a:t>Git training (see </a:t>
            </a:r>
            <a:r>
              <a:rPr lang="en-US" sz="1600" b="0" dirty="0">
                <a:hlinkClick r:id="rId2"/>
              </a:rPr>
              <a:t>Git Tutorial and Reference Info</a:t>
            </a:r>
            <a:r>
              <a:rPr lang="en-US" sz="1600" b="0" dirty="0"/>
              <a:t>)</a:t>
            </a:r>
            <a:endParaRPr lang="en-US" sz="2000" b="0" dirty="0"/>
          </a:p>
        </p:txBody>
      </p:sp>
      <p:sp>
        <p:nvSpPr>
          <p:cNvPr id="4" name="Right Brace 3"/>
          <p:cNvSpPr/>
          <p:nvPr/>
        </p:nvSpPr>
        <p:spPr>
          <a:xfrm>
            <a:off x="4632772" y="3248565"/>
            <a:ext cx="515938" cy="1755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1030"/>
          <p:cNvSpPr txBox="1">
            <a:spLocks noChangeArrowheads="1"/>
          </p:cNvSpPr>
          <p:nvPr/>
        </p:nvSpPr>
        <p:spPr>
          <a:xfrm>
            <a:off x="5205390" y="3510080"/>
            <a:ext cx="2362200" cy="923330"/>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300"/>
              </a:spcBef>
              <a:spcAft>
                <a:spcPts val="0"/>
              </a:spcAft>
              <a:buNone/>
              <a:defRPr/>
            </a:pPr>
            <a:r>
              <a:rPr lang="en-US" sz="1800" b="0" dirty="0"/>
              <a:t>These can be added to a </a:t>
            </a:r>
            <a:r>
              <a:rPr lang="en-US" sz="1800" b="0" dirty="0" err="1"/>
              <a:t>git</a:t>
            </a:r>
            <a:r>
              <a:rPr lang="en-US" sz="1800" b="0" dirty="0"/>
              <a:t> workflow in almost any order!</a:t>
            </a:r>
          </a:p>
        </p:txBody>
      </p:sp>
    </p:spTree>
    <p:extLst>
      <p:ext uri="{BB962C8B-B14F-4D97-AF65-F5344CB8AC3E}">
        <p14:creationId xmlns:p14="http://schemas.microsoft.com/office/powerpoint/2010/main" val="3155705616"/>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467"/>
            <a:ext cx="8651796" cy="1138773"/>
          </a:xfrm>
        </p:spPr>
        <p:txBody>
          <a:bodyPr/>
          <a:lstStyle/>
          <a:p>
            <a:pPr algn="ctr"/>
            <a:r>
              <a:rPr lang="en-US" sz="4000" dirty="0"/>
              <a:t>Overview of Existing Defined Workflows</a:t>
            </a:r>
          </a:p>
        </p:txBody>
      </p:sp>
    </p:spTree>
    <p:extLst>
      <p:ext uri="{BB962C8B-B14F-4D97-AF65-F5344CB8AC3E}">
        <p14:creationId xmlns:p14="http://schemas.microsoft.com/office/powerpoint/2010/main" val="821454883"/>
      </p:ext>
    </p:extLst>
  </p:cSld>
  <p:clrMapOvr>
    <a:masterClrMapping/>
  </p:clrMapOvr>
  <mc:AlternateContent xmlns:mc="http://schemas.openxmlformats.org/markup-compatibility/2006" xmlns:p14="http://schemas.microsoft.com/office/powerpoint/2010/main">
    <mc:Choice Requires="p14">
      <p:transition spd="slow" p14:dur="1200" advTm="3330">
        <p:dissolve/>
      </p:transition>
    </mc:Choice>
    <mc:Fallback xmlns="">
      <p:transition spd="slow" advTm="3330">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61665"/>
          </a:xfrm>
        </p:spPr>
        <p:txBody>
          <a:bodyPr/>
          <a:lstStyle/>
          <a:p>
            <a:r>
              <a:rPr lang="en-US" sz="2800" dirty="0"/>
              <a:t>Github Flow</a:t>
            </a:r>
          </a:p>
        </p:txBody>
      </p:sp>
      <p:pic>
        <p:nvPicPr>
          <p:cNvPr id="1026" name="Picture 2" descr="https://lh5.googleusercontent.com/YjrBf2zF6S9h-DIrsHN95WJ9CnpJM89FsBpOfcPwcS2dBoTMD9aiIYZVt5q9pK0EYUkKdVCrkLfF8_PLQ7sUa8g1CsXoF0T6rT11vSe0iRcyUfLxl9w_Hpov4hnm2pw2OfLqW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3038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30"/>
          <p:cNvSpPr txBox="1">
            <a:spLocks noChangeArrowheads="1"/>
          </p:cNvSpPr>
          <p:nvPr/>
        </p:nvSpPr>
        <p:spPr>
          <a:xfrm>
            <a:off x="211137" y="4191997"/>
            <a:ext cx="8721725" cy="1885131"/>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1800" dirty="0"/>
              <a:t>Permanent branches</a:t>
            </a:r>
            <a:r>
              <a:rPr lang="en-US" sz="1800" b="0" dirty="0"/>
              <a:t>: ‘master’</a:t>
            </a:r>
          </a:p>
          <a:p>
            <a:pPr fontAlgn="auto">
              <a:lnSpc>
                <a:spcPct val="100000"/>
              </a:lnSpc>
              <a:spcBef>
                <a:spcPts val="300"/>
              </a:spcBef>
              <a:spcAft>
                <a:spcPts val="0"/>
              </a:spcAft>
              <a:defRPr/>
            </a:pPr>
            <a:r>
              <a:rPr lang="en-US" sz="1800" dirty="0"/>
              <a:t>Primary focus of testing</a:t>
            </a:r>
            <a:r>
              <a:rPr lang="en-US" sz="1800" b="0" dirty="0"/>
              <a:t>: Each individual feature branch</a:t>
            </a:r>
          </a:p>
          <a:p>
            <a:pPr fontAlgn="auto">
              <a:lnSpc>
                <a:spcPct val="100000"/>
              </a:lnSpc>
              <a:spcBef>
                <a:spcPts val="300"/>
              </a:spcBef>
              <a:spcAft>
                <a:spcPts val="0"/>
              </a:spcAft>
              <a:defRPr/>
            </a:pPr>
            <a:r>
              <a:rPr lang="en-US" sz="1800" dirty="0"/>
              <a:t>Notes:</a:t>
            </a:r>
          </a:p>
          <a:p>
            <a:pPr lvl="1" fontAlgn="auto">
              <a:lnSpc>
                <a:spcPct val="100000"/>
              </a:lnSpc>
              <a:spcBef>
                <a:spcPts val="300"/>
              </a:spcBef>
              <a:spcAft>
                <a:spcPts val="0"/>
              </a:spcAft>
              <a:defRPr/>
            </a:pPr>
            <a:r>
              <a:rPr lang="en-US" sz="1800" b="0" dirty="0"/>
              <a:t>No release branches! (can’t support multiple releases)</a:t>
            </a:r>
          </a:p>
          <a:p>
            <a:pPr lvl="1" fontAlgn="auto">
              <a:lnSpc>
                <a:spcPct val="100000"/>
              </a:lnSpc>
              <a:spcBef>
                <a:spcPts val="300"/>
              </a:spcBef>
              <a:spcAft>
                <a:spcPts val="0"/>
              </a:spcAft>
              <a:defRPr/>
            </a:pPr>
            <a:endParaRPr lang="en-US" sz="1800" b="0" dirty="0"/>
          </a:p>
          <a:p>
            <a:pPr lvl="1" fontAlgn="auto">
              <a:lnSpc>
                <a:spcPct val="100000"/>
              </a:lnSpc>
              <a:spcBef>
                <a:spcPts val="300"/>
              </a:spcBef>
              <a:spcAft>
                <a:spcPts val="0"/>
              </a:spcAft>
              <a:defRPr/>
            </a:pPr>
            <a:endParaRPr lang="en-US" sz="1400" b="0" dirty="0"/>
          </a:p>
        </p:txBody>
      </p:sp>
    </p:spTree>
    <p:extLst>
      <p:ext uri="{BB962C8B-B14F-4D97-AF65-F5344CB8AC3E}">
        <p14:creationId xmlns:p14="http://schemas.microsoft.com/office/powerpoint/2010/main" val="3678555177"/>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8727996" cy="458587"/>
          </a:xfrm>
        </p:spPr>
        <p:txBody>
          <a:bodyPr/>
          <a:lstStyle/>
          <a:p>
            <a:r>
              <a:rPr lang="en-US" sz="2800" dirty="0" err="1"/>
              <a:t>Gitflow</a:t>
            </a:r>
            <a:endParaRPr lang="en-US" sz="2800" dirty="0"/>
          </a:p>
        </p:txBody>
      </p:sp>
      <p:pic>
        <p:nvPicPr>
          <p:cNvPr id="2050" name="Picture 2" descr="https://lh3.googleusercontent.com/jUzRHCpwqnFrcoKpSt--qEeouZ8uvPXnHbt1cqRTD2usA_sJtfdqsui6SHArvmacY2uFFKAYVqnprT4gzLhfjNU0LfyLN-zJ5MZ3YE9OYXkDUIE2PrJsXI_OncS25yMyuYAj1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089938" cy="4571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30"/>
          <p:cNvSpPr txBox="1">
            <a:spLocks noChangeArrowheads="1"/>
          </p:cNvSpPr>
          <p:nvPr/>
        </p:nvSpPr>
        <p:spPr>
          <a:xfrm>
            <a:off x="228600" y="5095726"/>
            <a:ext cx="8721725" cy="1315745"/>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1800" dirty="0"/>
              <a:t>Permanent branches</a:t>
            </a:r>
            <a:r>
              <a:rPr lang="en-US" sz="1800" b="0" dirty="0"/>
              <a:t>: ‘develop’ and ‘master’</a:t>
            </a:r>
          </a:p>
          <a:p>
            <a:pPr fontAlgn="auto">
              <a:lnSpc>
                <a:spcPct val="100000"/>
              </a:lnSpc>
              <a:spcBef>
                <a:spcPts val="300"/>
              </a:spcBef>
              <a:spcAft>
                <a:spcPts val="0"/>
              </a:spcAft>
              <a:defRPr/>
            </a:pPr>
            <a:r>
              <a:rPr lang="en-US" sz="1800" dirty="0"/>
              <a:t>Short-lived branches</a:t>
            </a:r>
            <a:r>
              <a:rPr lang="en-US" sz="1800" b="0" dirty="0"/>
              <a:t>:  “feature”, “release”, and “hotfix”</a:t>
            </a:r>
          </a:p>
          <a:p>
            <a:pPr fontAlgn="auto">
              <a:lnSpc>
                <a:spcPct val="100000"/>
              </a:lnSpc>
              <a:spcBef>
                <a:spcPts val="300"/>
              </a:spcBef>
              <a:spcAft>
                <a:spcPts val="0"/>
              </a:spcAft>
              <a:defRPr/>
            </a:pPr>
            <a:r>
              <a:rPr lang="en-US" sz="1800" dirty="0"/>
              <a:t>Primary focus of testing</a:t>
            </a:r>
            <a:r>
              <a:rPr lang="en-US" sz="1800" b="0" dirty="0"/>
              <a:t>: ‘develop’ branch (but still need testing on ‘master’ if ‘hotfixes’ exist)</a:t>
            </a:r>
          </a:p>
          <a:p>
            <a:pPr fontAlgn="auto">
              <a:lnSpc>
                <a:spcPct val="100000"/>
              </a:lnSpc>
              <a:spcBef>
                <a:spcPts val="300"/>
              </a:spcBef>
              <a:spcAft>
                <a:spcPts val="0"/>
              </a:spcAft>
              <a:defRPr/>
            </a:pPr>
            <a:r>
              <a:rPr lang="en-US" sz="1800" b="0" dirty="0">
                <a:solidFill>
                  <a:srgbClr val="002060"/>
                </a:solidFill>
              </a:rPr>
              <a:t>Special </a:t>
            </a:r>
            <a:r>
              <a:rPr lang="en-US" sz="1800" b="0" dirty="0" err="1">
                <a:solidFill>
                  <a:srgbClr val="002060"/>
                </a:solidFill>
              </a:rPr>
              <a:t>git</a:t>
            </a:r>
            <a:r>
              <a:rPr lang="en-US" sz="1800" b="0" dirty="0">
                <a:solidFill>
                  <a:srgbClr val="002060"/>
                </a:solidFill>
              </a:rPr>
              <a:t> command systems has been created to drive workflow</a:t>
            </a:r>
            <a:r>
              <a:rPr lang="en-US" sz="1800" b="0" dirty="0"/>
              <a:t>!  (</a:t>
            </a:r>
            <a:r>
              <a:rPr lang="en-US" sz="1800" b="0" dirty="0">
                <a:solidFill>
                  <a:srgbClr val="C00000"/>
                </a:solidFill>
              </a:rPr>
              <a:t>Criticized as too complex</a:t>
            </a:r>
            <a:r>
              <a:rPr lang="en-US" sz="1800" b="0" dirty="0"/>
              <a:t>)</a:t>
            </a:r>
          </a:p>
        </p:txBody>
      </p:sp>
    </p:spTree>
    <p:extLst>
      <p:ext uri="{BB962C8B-B14F-4D97-AF65-F5344CB8AC3E}">
        <p14:creationId xmlns:p14="http://schemas.microsoft.com/office/powerpoint/2010/main" val="2402849369"/>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61665"/>
          </a:xfrm>
        </p:spPr>
        <p:txBody>
          <a:bodyPr/>
          <a:lstStyle/>
          <a:p>
            <a:r>
              <a:rPr lang="en-US" sz="2800" dirty="0"/>
              <a:t>MOOSE Workflow (</a:t>
            </a:r>
            <a:r>
              <a:rPr lang="en-US" sz="2800" dirty="0" err="1"/>
              <a:t>Gitflow</a:t>
            </a:r>
            <a:r>
              <a:rPr lang="en-US" sz="2800" dirty="0"/>
              <a:t> + Github Flow)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642938"/>
            <a:ext cx="8410575"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998919"/>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7114"/>
            <a:ext cx="8991600" cy="458587"/>
          </a:xfrm>
        </p:spPr>
        <p:txBody>
          <a:bodyPr/>
          <a:lstStyle/>
          <a:p>
            <a:r>
              <a:rPr lang="en-US" sz="2800" dirty="0" err="1"/>
              <a:t>Git.git</a:t>
            </a:r>
            <a:r>
              <a:rPr lang="en-US" sz="2800" dirty="0"/>
              <a:t> Workflow “</a:t>
            </a:r>
            <a:r>
              <a:rPr lang="en-US" sz="2800" dirty="0" err="1"/>
              <a:t>gitworkflows</a:t>
            </a:r>
            <a:r>
              <a:rPr lang="en-US" sz="2800" dirty="0"/>
              <a:t>(7)” (</a:t>
            </a:r>
            <a:r>
              <a:rPr lang="en-US" sz="2800" dirty="0" err="1"/>
              <a:t>PETSc</a:t>
            </a:r>
            <a:r>
              <a:rPr lang="en-US" sz="2800" dirty="0"/>
              <a:t>)</a:t>
            </a:r>
          </a:p>
        </p:txBody>
      </p:sp>
      <p:pic>
        <p:nvPicPr>
          <p:cNvPr id="4098" name="Picture 2" descr="simplified_git_git_workflow.png"/>
          <p:cNvPicPr>
            <a:picLocks noChangeAspect="1" noChangeArrowheads="1"/>
          </p:cNvPicPr>
          <p:nvPr/>
        </p:nvPicPr>
        <p:blipFill rotWithShape="1">
          <a:blip r:embed="rId2">
            <a:extLst>
              <a:ext uri="{28A0092B-C50C-407E-A947-70E740481C1C}">
                <a14:useLocalDpi xmlns:a14="http://schemas.microsoft.com/office/drawing/2010/main" val="0"/>
              </a:ext>
            </a:extLst>
          </a:blip>
          <a:srcRect t="587" b="5934"/>
          <a:stretch/>
        </p:blipFill>
        <p:spPr bwMode="auto">
          <a:xfrm>
            <a:off x="381000" y="670043"/>
            <a:ext cx="8117257" cy="56545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30"/>
          <p:cNvSpPr txBox="1">
            <a:spLocks noChangeArrowheads="1"/>
          </p:cNvSpPr>
          <p:nvPr/>
        </p:nvSpPr>
        <p:spPr>
          <a:xfrm>
            <a:off x="7391400" y="4724400"/>
            <a:ext cx="1676399" cy="1554272"/>
          </a:xfrm>
          <a:prstGeom prst="rect">
            <a:avLst/>
          </a:prstGeom>
          <a:solidFill>
            <a:schemeClr val="bg1"/>
          </a:solidFill>
          <a:ln>
            <a:solidFill>
              <a:schemeClr val="tx1"/>
            </a:solidFill>
          </a:ln>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300"/>
              </a:spcBef>
              <a:spcAft>
                <a:spcPts val="0"/>
              </a:spcAft>
              <a:buNone/>
              <a:defRPr/>
            </a:pPr>
            <a:r>
              <a:rPr lang="en-US" sz="1800" dirty="0"/>
              <a:t>See:</a:t>
            </a:r>
          </a:p>
          <a:p>
            <a:pPr marL="0" indent="0" fontAlgn="auto">
              <a:lnSpc>
                <a:spcPct val="100000"/>
              </a:lnSpc>
              <a:spcBef>
                <a:spcPts val="300"/>
              </a:spcBef>
              <a:spcAft>
                <a:spcPts val="0"/>
              </a:spcAft>
              <a:buNone/>
              <a:defRPr/>
            </a:pPr>
            <a:r>
              <a:rPr lang="en-US" sz="1800" dirty="0" err="1">
                <a:hlinkClick r:id="rId3"/>
              </a:rPr>
              <a:t>Gitworfkows</a:t>
            </a:r>
            <a:r>
              <a:rPr lang="en-US" sz="1800" dirty="0">
                <a:hlinkClick r:id="rId3"/>
              </a:rPr>
              <a:t>(7) man page</a:t>
            </a:r>
            <a:endParaRPr lang="en-US" sz="1800" dirty="0"/>
          </a:p>
          <a:p>
            <a:pPr marL="0" indent="0" fontAlgn="auto">
              <a:lnSpc>
                <a:spcPct val="100000"/>
              </a:lnSpc>
              <a:spcBef>
                <a:spcPts val="300"/>
              </a:spcBef>
              <a:spcAft>
                <a:spcPts val="0"/>
              </a:spcAft>
              <a:buNone/>
              <a:defRPr/>
            </a:pPr>
            <a:r>
              <a:rPr lang="en-US" sz="1800" dirty="0" err="1">
                <a:hlinkClick r:id="rId4"/>
              </a:rPr>
              <a:t>Gitworkflows</a:t>
            </a:r>
            <a:r>
              <a:rPr lang="en-US" sz="1800" dirty="0">
                <a:hlinkClick r:id="rId4"/>
              </a:rPr>
              <a:t>(7) presentation</a:t>
            </a:r>
            <a:endParaRPr lang="en-US" sz="1800" b="0" dirty="0"/>
          </a:p>
        </p:txBody>
      </p:sp>
    </p:spTree>
    <p:extLst>
      <p:ext uri="{BB962C8B-B14F-4D97-AF65-F5344CB8AC3E}">
        <p14:creationId xmlns:p14="http://schemas.microsoft.com/office/powerpoint/2010/main" val="3497504784"/>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19400"/>
            <a:ext cx="8651796" cy="1143133"/>
          </a:xfrm>
        </p:spPr>
        <p:txBody>
          <a:bodyPr/>
          <a:lstStyle/>
          <a:p>
            <a:pPr algn="ctr"/>
            <a:r>
              <a:rPr lang="en-US" sz="4000" dirty="0"/>
              <a:t>Design Patterns for </a:t>
            </a:r>
            <a:r>
              <a:rPr lang="en-US" sz="4000" dirty="0" err="1"/>
              <a:t>Git</a:t>
            </a:r>
            <a:r>
              <a:rPr lang="en-US" sz="4000" dirty="0"/>
              <a:t> Workflows</a:t>
            </a:r>
          </a:p>
        </p:txBody>
      </p:sp>
    </p:spTree>
    <p:extLst>
      <p:ext uri="{BB962C8B-B14F-4D97-AF65-F5344CB8AC3E}">
        <p14:creationId xmlns:p14="http://schemas.microsoft.com/office/powerpoint/2010/main" val="3738812701"/>
      </p:ext>
    </p:extLst>
  </p:cSld>
  <p:clrMapOvr>
    <a:masterClrMapping/>
  </p:clrMapOvr>
  <mc:AlternateContent xmlns:mc="http://schemas.openxmlformats.org/markup-compatibility/2006" xmlns:p14="http://schemas.microsoft.com/office/powerpoint/2010/main">
    <mc:Choice Requires="p14">
      <p:transition spd="slow" p14:dur="1200" advTm="3330">
        <p:dissolve/>
      </p:transition>
    </mc:Choice>
    <mc:Fallback xmlns="">
      <p:transition spd="slow" advTm="3330">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04" y="177114"/>
            <a:ext cx="9032796" cy="458587"/>
          </a:xfrm>
        </p:spPr>
        <p:txBody>
          <a:bodyPr/>
          <a:lstStyle/>
          <a:p>
            <a:r>
              <a:rPr lang="en-US" sz="2800" dirty="0"/>
              <a:t>Incrementally Expanding Git Workflow (Intro)</a:t>
            </a:r>
          </a:p>
        </p:txBody>
      </p:sp>
      <p:sp>
        <p:nvSpPr>
          <p:cNvPr id="5" name="Rectangle 1030"/>
          <p:cNvSpPr txBox="1">
            <a:spLocks noChangeArrowheads="1"/>
          </p:cNvSpPr>
          <p:nvPr/>
        </p:nvSpPr>
        <p:spPr>
          <a:xfrm>
            <a:off x="228600" y="725488"/>
            <a:ext cx="8721725" cy="5570756"/>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00000"/>
              </a:lnSpc>
              <a:spcBef>
                <a:spcPts val="300"/>
              </a:spcBef>
              <a:spcAft>
                <a:spcPts val="0"/>
              </a:spcAft>
              <a:defRPr/>
            </a:pPr>
            <a:r>
              <a:rPr lang="en-US" sz="2000" b="0" dirty="0"/>
              <a:t>Instead of defining complete workflows to choose from</a:t>
            </a:r>
          </a:p>
          <a:p>
            <a:pPr marL="346075" lvl="1" indent="0" fontAlgn="auto">
              <a:lnSpc>
                <a:spcPct val="100000"/>
              </a:lnSpc>
              <a:spcBef>
                <a:spcPts val="300"/>
              </a:spcBef>
              <a:spcAft>
                <a:spcPts val="0"/>
              </a:spcAft>
              <a:buNone/>
              <a:defRPr/>
            </a:pPr>
            <a:r>
              <a:rPr lang="en-US" sz="1800" dirty="0">
                <a:solidFill>
                  <a:schemeClr val="tx2">
                    <a:lumMod val="50000"/>
                  </a:schemeClr>
                </a:solidFill>
              </a:rPr>
              <a:t> </a:t>
            </a:r>
            <a:r>
              <a:rPr lang="en-US" sz="2000" dirty="0">
                <a:solidFill>
                  <a:schemeClr val="tx2">
                    <a:lumMod val="50000"/>
                  </a:schemeClr>
                </a:solidFill>
              </a:rPr>
              <a:t>=&gt; Define </a:t>
            </a:r>
            <a:r>
              <a:rPr lang="en-US" sz="2000" dirty="0" err="1">
                <a:solidFill>
                  <a:schemeClr val="tx2">
                    <a:lumMod val="50000"/>
                  </a:schemeClr>
                </a:solidFill>
              </a:rPr>
              <a:t>git</a:t>
            </a:r>
            <a:r>
              <a:rPr lang="en-US" sz="2000" dirty="0">
                <a:solidFill>
                  <a:schemeClr val="tx2">
                    <a:lumMod val="50000"/>
                  </a:schemeClr>
                </a:solidFill>
              </a:rPr>
              <a:t> workflow “building blocks” and construct the workflow that is need!</a:t>
            </a:r>
          </a:p>
          <a:p>
            <a:pPr fontAlgn="auto">
              <a:lnSpc>
                <a:spcPct val="100000"/>
              </a:lnSpc>
              <a:spcBef>
                <a:spcPts val="300"/>
              </a:spcBef>
              <a:spcAft>
                <a:spcPts val="0"/>
              </a:spcAft>
              <a:defRPr/>
            </a:pPr>
            <a:r>
              <a:rPr lang="en-US" sz="2000" b="0" dirty="0"/>
              <a:t>Workflow Construction Steps:</a:t>
            </a:r>
          </a:p>
          <a:p>
            <a:pPr lvl="1" fontAlgn="auto">
              <a:lnSpc>
                <a:spcPct val="100000"/>
              </a:lnSpc>
              <a:spcBef>
                <a:spcPts val="300"/>
              </a:spcBef>
              <a:spcAft>
                <a:spcPts val="0"/>
              </a:spcAft>
              <a:defRPr/>
            </a:pPr>
            <a:r>
              <a:rPr lang="en-US" sz="1600" b="0" dirty="0"/>
              <a:t>Consider the properties and challenges for a given project</a:t>
            </a:r>
          </a:p>
          <a:p>
            <a:pPr lvl="1" fontAlgn="auto">
              <a:lnSpc>
                <a:spcPct val="100000"/>
              </a:lnSpc>
              <a:spcBef>
                <a:spcPts val="300"/>
              </a:spcBef>
              <a:spcAft>
                <a:spcPts val="0"/>
              </a:spcAft>
              <a:defRPr/>
            </a:pPr>
            <a:r>
              <a:rPr lang="en-US" sz="1600" b="0" dirty="0"/>
              <a:t>Construct simplest </a:t>
            </a:r>
            <a:r>
              <a:rPr lang="en-US" sz="1600" b="0" dirty="0" err="1"/>
              <a:t>git</a:t>
            </a:r>
            <a:r>
              <a:rPr lang="en-US" sz="1600" b="0" dirty="0"/>
              <a:t> workflow using building blocks to meet current needs</a:t>
            </a:r>
          </a:p>
          <a:p>
            <a:pPr lvl="1" fontAlgn="auto">
              <a:lnSpc>
                <a:spcPct val="100000"/>
              </a:lnSpc>
              <a:spcBef>
                <a:spcPts val="300"/>
              </a:spcBef>
              <a:spcAft>
                <a:spcPts val="0"/>
              </a:spcAft>
              <a:defRPr/>
            </a:pPr>
            <a:r>
              <a:rPr lang="en-US" sz="1600" b="0" dirty="0"/>
              <a:t>Add new features to workflow as situation changes and more challenges emerge</a:t>
            </a:r>
            <a:endParaRPr lang="en-US" sz="2000" b="0" dirty="0"/>
          </a:p>
          <a:p>
            <a:pPr fontAlgn="auto">
              <a:lnSpc>
                <a:spcPct val="100000"/>
              </a:lnSpc>
              <a:spcBef>
                <a:spcPts val="300"/>
              </a:spcBef>
              <a:spcAft>
                <a:spcPts val="0"/>
              </a:spcAft>
              <a:defRPr/>
            </a:pPr>
            <a:r>
              <a:rPr lang="en-US" sz="2000" b="0" dirty="0"/>
              <a:t>Workflow building blocks</a:t>
            </a:r>
          </a:p>
          <a:p>
            <a:pPr lvl="1" fontAlgn="auto">
              <a:lnSpc>
                <a:spcPct val="100000"/>
              </a:lnSpc>
              <a:spcBef>
                <a:spcPts val="300"/>
              </a:spcBef>
              <a:spcAft>
                <a:spcPts val="0"/>
              </a:spcAft>
              <a:defRPr/>
            </a:pPr>
            <a:r>
              <a:rPr lang="en-US" sz="1600" b="0" dirty="0"/>
              <a:t>Begin: The simple centralized CI workflow</a:t>
            </a:r>
          </a:p>
          <a:p>
            <a:pPr lvl="1" fontAlgn="auto">
              <a:lnSpc>
                <a:spcPct val="100000"/>
              </a:lnSpc>
              <a:spcBef>
                <a:spcPts val="300"/>
              </a:spcBef>
              <a:spcAft>
                <a:spcPts val="0"/>
              </a:spcAft>
              <a:defRPr/>
            </a:pPr>
            <a:r>
              <a:rPr lang="en-US" sz="1600" b="0" dirty="0"/>
              <a:t>Addition of a ‘develop’ branch</a:t>
            </a:r>
          </a:p>
          <a:p>
            <a:pPr lvl="1" fontAlgn="auto">
              <a:lnSpc>
                <a:spcPct val="100000"/>
              </a:lnSpc>
              <a:spcBef>
                <a:spcPts val="300"/>
              </a:spcBef>
              <a:spcAft>
                <a:spcPts val="0"/>
              </a:spcAft>
              <a:defRPr/>
            </a:pPr>
            <a:r>
              <a:rPr lang="en-US" sz="1600" b="0" dirty="0"/>
              <a:t>Addition of topic branches</a:t>
            </a:r>
          </a:p>
          <a:p>
            <a:pPr lvl="1" fontAlgn="auto">
              <a:lnSpc>
                <a:spcPct val="100000"/>
              </a:lnSpc>
              <a:spcBef>
                <a:spcPts val="300"/>
              </a:spcBef>
              <a:spcAft>
                <a:spcPts val="0"/>
              </a:spcAft>
              <a:defRPr/>
            </a:pPr>
            <a:r>
              <a:rPr lang="en-US" sz="1600" b="0" dirty="0"/>
              <a:t>Addition of a subteam branch</a:t>
            </a:r>
          </a:p>
          <a:p>
            <a:pPr lvl="1" fontAlgn="auto">
              <a:lnSpc>
                <a:spcPct val="100000"/>
              </a:lnSpc>
              <a:spcBef>
                <a:spcPts val="300"/>
              </a:spcBef>
              <a:spcAft>
                <a:spcPts val="0"/>
              </a:spcAft>
              <a:defRPr/>
            </a:pPr>
            <a:r>
              <a:rPr lang="en-US" sz="1600" b="0" dirty="0"/>
              <a:t>Addition of release branches</a:t>
            </a:r>
          </a:p>
          <a:p>
            <a:pPr lvl="1" fontAlgn="auto">
              <a:lnSpc>
                <a:spcPct val="100000"/>
              </a:lnSpc>
              <a:spcBef>
                <a:spcPts val="300"/>
              </a:spcBef>
              <a:spcAft>
                <a:spcPts val="0"/>
              </a:spcAft>
              <a:defRPr/>
            </a:pPr>
            <a:r>
              <a:rPr lang="en-US" sz="1600" b="0" dirty="0"/>
              <a:t>Addition of feature branches</a:t>
            </a:r>
          </a:p>
          <a:p>
            <a:pPr lvl="1" fontAlgn="auto">
              <a:lnSpc>
                <a:spcPct val="100000"/>
              </a:lnSpc>
              <a:spcBef>
                <a:spcPts val="300"/>
              </a:spcBef>
              <a:spcAft>
                <a:spcPts val="0"/>
              </a:spcAft>
              <a:defRPr/>
            </a:pPr>
            <a:r>
              <a:rPr lang="en-US" sz="1600" b="0" dirty="0"/>
              <a:t>Addition of throw-away integration test branch(</a:t>
            </a:r>
            <a:r>
              <a:rPr lang="en-US" sz="1600" b="0" dirty="0" err="1"/>
              <a:t>es</a:t>
            </a:r>
            <a:r>
              <a:rPr lang="en-US" sz="1600" b="0" dirty="0"/>
              <a:t>)</a:t>
            </a:r>
          </a:p>
          <a:p>
            <a:pPr lvl="1" fontAlgn="auto">
              <a:lnSpc>
                <a:spcPct val="100000"/>
              </a:lnSpc>
              <a:spcBef>
                <a:spcPts val="300"/>
              </a:spcBef>
              <a:spcAft>
                <a:spcPts val="0"/>
              </a:spcAft>
              <a:defRPr/>
            </a:pPr>
            <a:r>
              <a:rPr lang="en-US" sz="1600" b="0" dirty="0"/>
              <a:t>End: The </a:t>
            </a:r>
            <a:r>
              <a:rPr lang="en-US" sz="1600" b="0" dirty="0" err="1"/>
              <a:t>Git.git</a:t>
            </a:r>
            <a:r>
              <a:rPr lang="en-US" sz="1600" b="0" dirty="0"/>
              <a:t> Workflow (</a:t>
            </a:r>
            <a:r>
              <a:rPr lang="en-US" sz="1600" b="0" dirty="0" err="1"/>
              <a:t>e.g</a:t>
            </a:r>
            <a:r>
              <a:rPr lang="en-US" sz="1600" b="0" dirty="0"/>
              <a:t> “</a:t>
            </a:r>
            <a:r>
              <a:rPr lang="en-US" sz="1600" b="0" dirty="0" err="1"/>
              <a:t>gitworkflows</a:t>
            </a:r>
            <a:r>
              <a:rPr lang="en-US" sz="1600" b="0" dirty="0"/>
              <a:t>(7)”)</a:t>
            </a:r>
          </a:p>
          <a:p>
            <a:pPr fontAlgn="auto">
              <a:lnSpc>
                <a:spcPct val="100000"/>
              </a:lnSpc>
              <a:spcBef>
                <a:spcPts val="300"/>
              </a:spcBef>
              <a:spcAft>
                <a:spcPts val="0"/>
              </a:spcAft>
              <a:defRPr/>
            </a:pPr>
            <a:endParaRPr lang="en-US" sz="2000" b="0" dirty="0"/>
          </a:p>
          <a:p>
            <a:pPr fontAlgn="auto">
              <a:lnSpc>
                <a:spcPct val="100000"/>
              </a:lnSpc>
              <a:spcBef>
                <a:spcPts val="300"/>
              </a:spcBef>
              <a:spcAft>
                <a:spcPts val="0"/>
              </a:spcAft>
              <a:defRPr/>
            </a:pPr>
            <a:r>
              <a:rPr lang="en-US" sz="2000" dirty="0"/>
              <a:t>Consistent with “</a:t>
            </a:r>
            <a:r>
              <a:rPr lang="en-US" sz="2000" dirty="0" err="1"/>
              <a:t>gitworkflows</a:t>
            </a:r>
            <a:r>
              <a:rPr lang="en-US" sz="2000" dirty="0"/>
              <a:t>(7)” </a:t>
            </a:r>
            <a:r>
              <a:rPr lang="en-US" sz="2000" b="0" dirty="0">
                <a:hlinkClick r:id="rId2"/>
              </a:rPr>
              <a:t>https://www.kernel.org/pub/software/scm/git/docs/gitworkflows.html</a:t>
            </a:r>
            <a:endParaRPr lang="en-US" sz="2000" b="0" dirty="0"/>
          </a:p>
        </p:txBody>
      </p:sp>
      <p:sp>
        <p:nvSpPr>
          <p:cNvPr id="3" name="Right Brace 2"/>
          <p:cNvSpPr/>
          <p:nvPr/>
        </p:nvSpPr>
        <p:spPr>
          <a:xfrm>
            <a:off x="4632772" y="3198570"/>
            <a:ext cx="515938" cy="176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1030"/>
          <p:cNvSpPr txBox="1">
            <a:spLocks noChangeArrowheads="1"/>
          </p:cNvSpPr>
          <p:nvPr/>
        </p:nvSpPr>
        <p:spPr>
          <a:xfrm>
            <a:off x="5205390" y="3510080"/>
            <a:ext cx="2362200" cy="923330"/>
          </a:xfrm>
          <a:prstGeom prst="rect">
            <a:avLst/>
          </a:prstGeom>
          <a:solidFill>
            <a:schemeClr val="bg1"/>
          </a:solidFill>
        </p:spPr>
        <p:txBody>
          <a:bodyPr vert="horz" wrap="square" lIns="91440" tIns="45720" rIns="91440" bIns="45720" rtlCol="0">
            <a:spAutoFit/>
          </a:bodyPr>
          <a:lstStyle>
            <a:lvl1pPr marL="230188" indent="-230188" algn="l" defTabSz="914400" rtl="0" eaLnBrk="1" latinLnBrk="0" hangingPunct="1">
              <a:lnSpc>
                <a:spcPct val="90000"/>
              </a:lnSpc>
              <a:spcBef>
                <a:spcPts val="1400"/>
              </a:spcBef>
              <a:buClr>
                <a:srgbClr val="006C3A"/>
              </a:buClr>
              <a:buFont typeface="Arial" pitchFamily="34" charset="0"/>
              <a:buChar char="•"/>
              <a:defRPr sz="2800" b="1" kern="1200">
                <a:solidFill>
                  <a:schemeClr val="tx1"/>
                </a:solidFill>
                <a:latin typeface="Arial Narrow" pitchFamily="34" charset="0"/>
                <a:ea typeface="+mn-ea"/>
                <a:cs typeface="+mn-cs"/>
              </a:defRPr>
            </a:lvl1pPr>
            <a:lvl2pPr marL="625475" indent="-279400" algn="l" defTabSz="914400" rtl="0" eaLnBrk="1" latinLnBrk="0" hangingPunct="1">
              <a:lnSpc>
                <a:spcPct val="90000"/>
              </a:lnSpc>
              <a:spcBef>
                <a:spcPts val="800"/>
              </a:spcBef>
              <a:buClr>
                <a:srgbClr val="006C3A"/>
              </a:buClr>
              <a:buFont typeface="Arial" pitchFamily="34" charset="0"/>
              <a:buChar char="–"/>
              <a:defRPr sz="2400" b="1" kern="1200">
                <a:solidFill>
                  <a:schemeClr val="tx1"/>
                </a:solidFill>
                <a:latin typeface="Arial Narrow" pitchFamily="34" charset="0"/>
                <a:ea typeface="+mn-ea"/>
                <a:cs typeface="+mn-cs"/>
              </a:defRPr>
            </a:lvl2pPr>
            <a:lvl3pPr marL="914400" indent="-230188" algn="l" defTabSz="914400" rtl="0" eaLnBrk="1" latinLnBrk="0" hangingPunct="1">
              <a:lnSpc>
                <a:spcPct val="90000"/>
              </a:lnSpc>
              <a:spcBef>
                <a:spcPts val="800"/>
              </a:spcBef>
              <a:buClr>
                <a:srgbClr val="006C3A"/>
              </a:buClr>
              <a:buFont typeface="Arial" pitchFamily="34" charset="0"/>
              <a:buChar char="•"/>
              <a:defRPr sz="2000" b="1" kern="1200">
                <a:solidFill>
                  <a:schemeClr val="tx1"/>
                </a:solidFill>
                <a:latin typeface="Arial Narrow" pitchFamily="34" charset="0"/>
                <a:ea typeface="+mn-ea"/>
                <a:cs typeface="+mn-cs"/>
              </a:defRPr>
            </a:lvl3pPr>
            <a:lvl4pPr marL="1144588" indent="-173038" algn="l" defTabSz="914400" rtl="0" eaLnBrk="1" latinLnBrk="0" hangingPunct="1">
              <a:lnSpc>
                <a:spcPct val="90000"/>
              </a:lnSpc>
              <a:spcBef>
                <a:spcPts val="800"/>
              </a:spcBef>
              <a:buClr>
                <a:srgbClr val="006C3A"/>
              </a:buClr>
              <a:buFont typeface="Arial" pitchFamily="34" charset="0"/>
              <a:buChar char="–"/>
              <a:defRPr sz="1800" b="1" kern="1200">
                <a:solidFill>
                  <a:schemeClr val="tx1"/>
                </a:solidFill>
                <a:latin typeface="Arial Narrow" pitchFamily="34" charset="0"/>
                <a:ea typeface="+mn-ea"/>
                <a:cs typeface="+mn-cs"/>
              </a:defRPr>
            </a:lvl4pPr>
            <a:lvl5pPr marL="1482725" indent="-222250" algn="l" defTabSz="914400" rtl="0" eaLnBrk="1" latinLnBrk="0" hangingPunct="1">
              <a:lnSpc>
                <a:spcPct val="90000"/>
              </a:lnSpc>
              <a:spcBef>
                <a:spcPts val="600"/>
              </a:spcBef>
              <a:buClr>
                <a:srgbClr val="006C3A"/>
              </a:buClr>
              <a:buFont typeface="Arial" pitchFamily="34" charset="0"/>
              <a:buChar char="»"/>
              <a:defRPr sz="1800" b="1"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100000"/>
              </a:lnSpc>
              <a:spcBef>
                <a:spcPts val="300"/>
              </a:spcBef>
              <a:spcAft>
                <a:spcPts val="0"/>
              </a:spcAft>
              <a:buNone/>
              <a:defRPr/>
            </a:pPr>
            <a:r>
              <a:rPr lang="en-US" sz="1800" b="0" dirty="0"/>
              <a:t>These can be added to a </a:t>
            </a:r>
            <a:r>
              <a:rPr lang="en-US" sz="1800" b="0" dirty="0" err="1"/>
              <a:t>git</a:t>
            </a:r>
            <a:r>
              <a:rPr lang="en-US" sz="1800" b="0" dirty="0"/>
              <a:t> workflow in almost any order!</a:t>
            </a:r>
          </a:p>
        </p:txBody>
      </p:sp>
    </p:spTree>
    <p:extLst>
      <p:ext uri="{BB962C8B-B14F-4D97-AF65-F5344CB8AC3E}">
        <p14:creationId xmlns:p14="http://schemas.microsoft.com/office/powerpoint/2010/main" val="1544435395"/>
      </p:ext>
    </p:extLst>
  </p:cSld>
  <p:clrMapOvr>
    <a:masterClrMapping/>
  </p:clrMapOvr>
  <mc:AlternateContent xmlns:mc="http://schemas.openxmlformats.org/markup-compatibility/2006" xmlns:p14="http://schemas.microsoft.com/office/powerpoint/2010/main">
    <mc:Choice Requires="p14">
      <p:transition spd="slow" p14:dur="1200" advTm="467">
        <p:dissolve/>
      </p:transition>
    </mc:Choice>
    <mc:Fallback xmlns="">
      <p:transition spd="slow" advTm="467">
        <p:dissolve/>
      </p:transition>
    </mc:Fallback>
  </mc:AlternateContent>
</p:sld>
</file>

<file path=ppt/theme/theme1.xml><?xml version="1.0" encoding="utf-8"?>
<a:theme xmlns:a="http://schemas.openxmlformats.org/drawingml/2006/main" name="Default Theme">
  <a:themeElements>
    <a:clrScheme name="ORNL 0812 new">
      <a:dk1>
        <a:sysClr val="windowText" lastClr="000000"/>
      </a:dk1>
      <a:lt1>
        <a:sysClr val="window" lastClr="FFFFFF"/>
      </a:lt1>
      <a:dk2>
        <a:srgbClr val="006C3A"/>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6C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E8A890A6F04789AE28A3170A4756" ma:contentTypeVersion="0" ma:contentTypeDescription="Create a new document." ma:contentTypeScope="" ma:versionID="df09d194e9d3aae10a11debd1a63b636">
  <xsd:schema xmlns:xsd="http://www.w3.org/2001/XMLSchema" xmlns:p="http://schemas.microsoft.com/office/2006/metadata/properties" xmlns:ns1="http://schemas.microsoft.com/sharepoint/v3" targetNamespace="http://schemas.microsoft.com/office/2006/metadata/properties" ma:root="true" ma:fieldsID="75c5884a78dbc087e7a002a226461ad9" ns1:_="">
    <xsd:import namespace="http://schemas.microsoft.com/sharepoint/v3"/>
    <xsd:element name="properties">
      <xsd:complexType>
        <xsd:sequence>
          <xsd:element name="documentManagement">
            <xsd:complexType>
              <xsd:all>
                <xsd:element ref="ns1:PublishingPageImag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PageImage" ma:index="8" nillable="true" ma:displayName="Page Image" ma:internalName="PublishingPageImag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PageImag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407EA4-3874-468B-A4CD-46AA25063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0FBABDB-CD2C-4192-82AA-E6FC22D6207A}">
  <ds:schemaRefs>
    <ds:schemaRef ds:uri="http://schemas.microsoft.com/sharepoint/v3"/>
    <ds:schemaRef ds:uri="http://schemas.microsoft.com/office/2006/metadata/properties"/>
    <ds:schemaRef ds:uri="http://purl.org/dc/dcmitype/"/>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A787DA00-104B-4BC2-B5EC-99D3BB2F50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33596</TotalTime>
  <Words>3358</Words>
  <Application>Microsoft Office PowerPoint</Application>
  <PresentationFormat>On-screen Show (4:3)</PresentationFormat>
  <Paragraphs>372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Arial Narrow</vt:lpstr>
      <vt:lpstr>Calibri</vt:lpstr>
      <vt:lpstr>Times New Roman</vt:lpstr>
      <vt:lpstr>Default Theme</vt:lpstr>
      <vt:lpstr>Design Patterns for Git Workflows</vt:lpstr>
      <vt:lpstr>Background on Git Workflows</vt:lpstr>
      <vt:lpstr>Overview of Existing Defined Workflows</vt:lpstr>
      <vt:lpstr>Github Flow</vt:lpstr>
      <vt:lpstr>Gitflow</vt:lpstr>
      <vt:lpstr>MOOSE Workflow (Gitflow + Github Flow)</vt:lpstr>
      <vt:lpstr>Git.git Workflow “gitworkflows(7)” (PETSc)</vt:lpstr>
      <vt:lpstr>Design Patterns for Git Workflows</vt:lpstr>
      <vt:lpstr>Incrementally Expanding Git Workflow (Intro)</vt:lpstr>
      <vt:lpstr>Issues to Consider to Select Git Workflow</vt:lpstr>
      <vt:lpstr>Testing Issues/Support for Git Workflows</vt:lpstr>
      <vt:lpstr>Begin: Simple Centralized CI Workflow</vt:lpstr>
      <vt:lpstr>Addition of a ‘develop’ branch</vt:lpstr>
      <vt:lpstr>Addition of topic branches</vt:lpstr>
      <vt:lpstr>Addition of a subteam branch</vt:lpstr>
      <vt:lpstr>Addition of release branches</vt:lpstr>
      <vt:lpstr>Addition of release branches (\w ‘develop’)</vt:lpstr>
      <vt:lpstr>Addition of feature branches</vt:lpstr>
      <vt:lpstr>Addition of throwaway integration test branch(es)</vt:lpstr>
      <vt:lpstr>End: The Git.git Workflow “gitworkflows(7)”</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Jo Roy</dc:creator>
  <cp:lastModifiedBy>Bartlett, Roscoe A</cp:lastModifiedBy>
  <cp:revision>1795</cp:revision>
  <dcterms:created xsi:type="dcterms:W3CDTF">2008-12-10T13:33:36Z</dcterms:created>
  <dcterms:modified xsi:type="dcterms:W3CDTF">2018-09-19T01:43:44Z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0x010100E657E8A890A6F04789AE28A3170A4756</vt:lpwstr>
  </property>
  <property fmtid="{D5CDD505-2E9C-101B-9397-08002B2CF9AE}" pid="3" name="TemplateUrl">
    <vt:lpwstr/>
  </property>
  <property fmtid="{D5CDD505-2E9C-101B-9397-08002B2CF9AE}" pid="4" name="_SourceUrl">
    <vt:lpwstr/>
  </property>
  <property fmtid="{D5CDD505-2E9C-101B-9397-08002B2CF9AE}" pid="5" name="_SharedFileIndex">
    <vt:lpwstr/>
  </property>
  <property fmtid="{D5CDD505-2E9C-101B-9397-08002B2CF9AE}" pid="6" name="xd_Signature">
    <vt:bool>false</vt:bool>
  </property>
  <property fmtid="{D5CDD505-2E9C-101B-9397-08002B2CF9AE}" pid="7" name="xd_ProgID">
    <vt:lpwstr/>
  </property>
</Properties>
</file>