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33"/>
  </p:notesMasterIdLst>
  <p:sldIdLst>
    <p:sldId id="256" r:id="rId5"/>
    <p:sldId id="290" r:id="rId6"/>
    <p:sldId id="304" r:id="rId7"/>
    <p:sldId id="317" r:id="rId8"/>
    <p:sldId id="299" r:id="rId9"/>
    <p:sldId id="294" r:id="rId10"/>
    <p:sldId id="295" r:id="rId11"/>
    <p:sldId id="305" r:id="rId12"/>
    <p:sldId id="308" r:id="rId13"/>
    <p:sldId id="300" r:id="rId14"/>
    <p:sldId id="303" r:id="rId15"/>
    <p:sldId id="280" r:id="rId16"/>
    <p:sldId id="277" r:id="rId17"/>
    <p:sldId id="274" r:id="rId18"/>
    <p:sldId id="270" r:id="rId19"/>
    <p:sldId id="275" r:id="rId20"/>
    <p:sldId id="276" r:id="rId21"/>
    <p:sldId id="278" r:id="rId22"/>
    <p:sldId id="279" r:id="rId23"/>
    <p:sldId id="263" r:id="rId24"/>
    <p:sldId id="313" r:id="rId25"/>
    <p:sldId id="257" r:id="rId26"/>
    <p:sldId id="284" r:id="rId27"/>
    <p:sldId id="315" r:id="rId28"/>
    <p:sldId id="321" r:id="rId29"/>
    <p:sldId id="287" r:id="rId30"/>
    <p:sldId id="322" r:id="rId31"/>
    <p:sldId id="318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2F48"/>
    <a:srgbClr val="FF1111"/>
    <a:srgbClr val="002060"/>
    <a:srgbClr val="FF7171"/>
    <a:srgbClr val="FFC1C1"/>
    <a:srgbClr val="FF9797"/>
    <a:srgbClr val="FF2D2D"/>
    <a:srgbClr val="CC0000"/>
    <a:srgbClr val="EE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918" y="-102"/>
      </p:cViewPr>
      <p:guideLst>
        <p:guide orient="horz" pos="144"/>
        <p:guide orient="horz" pos="4176"/>
        <p:guide pos="3120"/>
        <p:guide pos="5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787A-1625-4F2B-A5B9-CB148ED71ADE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ABAA-646F-45D6-8455-26D354FC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29150" cy="347345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9380FE-83AA-4EAC-A345-31468AC9355D}" type="slidenum">
              <a:rPr lang="en-US">
                <a:latin typeface="Times" pitchFamily="18" charset="0"/>
              </a:rPr>
              <a:pPr/>
              <a:t>7</a:t>
            </a:fld>
            <a:endParaRPr lang="en-US">
              <a:latin typeface="Times" pitchFamily="18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976820" y="8862938"/>
            <a:ext cx="3059444" cy="45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09" tIns="45856" rIns="91709" bIns="45856" anchor="b"/>
          <a:lstStyle>
            <a:lvl1pPr defTabSz="9509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74561F1-9CEA-4D03-BCB1-8A2632522D63}" type="slidenum">
              <a:rPr lang="en-US" sz="1200">
                <a:solidFill>
                  <a:srgbClr val="CCFF66"/>
                </a:solidFill>
                <a:latin typeface="Times New Roman" pitchFamily="18" charset="0"/>
              </a:rPr>
              <a:pPr algn="r" eaLnBrk="1" hangingPunct="1"/>
              <a:t>7</a:t>
            </a:fld>
            <a:endParaRPr lang="en-US" sz="1200">
              <a:solidFill>
                <a:srgbClr val="CCFF66"/>
              </a:solidFill>
              <a:latin typeface="Times New Roman" pitchFamily="18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7388"/>
            <a:ext cx="4684713" cy="3514725"/>
          </a:xfrm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377" y="4433006"/>
            <a:ext cx="5123921" cy="420090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09" tIns="45856" rIns="91709" bIns="45856"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9380FE-83AA-4EAC-A345-31468AC9355D}" type="slidenum">
              <a:rPr lang="en-US">
                <a:latin typeface="Times" pitchFamily="18" charset="0"/>
              </a:rPr>
              <a:pPr/>
              <a:t>11</a:t>
            </a:fld>
            <a:endParaRPr lang="en-US">
              <a:latin typeface="Times" pitchFamily="18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976820" y="8862938"/>
            <a:ext cx="3059444" cy="45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09" tIns="45856" rIns="91709" bIns="45856" anchor="b"/>
          <a:lstStyle>
            <a:lvl1pPr defTabSz="9509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74561F1-9CEA-4D03-BCB1-8A2632522D63}" type="slidenum">
              <a:rPr lang="en-US" sz="1200">
                <a:solidFill>
                  <a:srgbClr val="CCFF66"/>
                </a:solidFill>
                <a:latin typeface="Times New Roman" pitchFamily="18" charset="0"/>
              </a:rPr>
              <a:pPr algn="r" eaLnBrk="1" hangingPunct="1"/>
              <a:t>11</a:t>
            </a:fld>
            <a:endParaRPr lang="en-US" sz="1200">
              <a:solidFill>
                <a:srgbClr val="CCFF66"/>
              </a:solidFill>
              <a:latin typeface="Times New Roman" pitchFamily="18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7388"/>
            <a:ext cx="4684713" cy="3514725"/>
          </a:xfrm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377" y="4433006"/>
            <a:ext cx="5123921" cy="420090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09" tIns="45856" rIns="91709" bIns="45856"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1" name="Picture 10" descr="template graphic_090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34314" y="1233948"/>
            <a:ext cx="4292392" cy="4224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715963" y="6477000"/>
            <a:ext cx="1905000" cy="2000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DFFB5854-1B0F-4718-8A91-0CBF73B11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432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56"/>
          <p:cNvSpPr txBox="1">
            <a:spLocks noChangeArrowheads="1"/>
          </p:cNvSpPr>
          <p:nvPr userDrawn="1"/>
        </p:nvSpPr>
        <p:spPr>
          <a:xfrm>
            <a:off x="3124200" y="6476464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Presentation_name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  <p:sldLayoutId id="2147483922" r:id="rId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rgbClr val="006C3A"/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rgbClr val="006C3A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1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rgbClr val="006C3A"/>
        </a:buClr>
        <a:buFont typeface="Arial" pitchFamily="34" charset="0"/>
        <a:buChar char="»"/>
        <a:defRPr sz="1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nl.gov/8vt/readingLi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nl.gov/~8vt/TribitsLifecycleModel_v1.0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rilinos.sandia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5334000" cy="877163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TriBITS </a:t>
            </a:r>
            <a:r>
              <a:rPr lang="en-US" dirty="0"/>
              <a:t>Lifecycle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1219200"/>
            <a:ext cx="4911822" cy="4580741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First </a:t>
            </a:r>
            <a:r>
              <a:rPr lang="en-US" dirty="0">
                <a:solidFill>
                  <a:srgbClr val="002060"/>
                </a:solidFill>
              </a:rPr>
              <a:t>Workshop on Maintainable Software Practices in e-Science (</a:t>
            </a:r>
            <a:r>
              <a:rPr lang="en-US" dirty="0" smtClean="0">
                <a:solidFill>
                  <a:srgbClr val="002060"/>
                </a:solidFill>
              </a:rPr>
              <a:t>SoftwarePractice12)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October 9, 2012</a:t>
            </a:r>
            <a:endParaRPr lang="en-US" sz="120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Dr</a:t>
            </a:r>
            <a:r>
              <a:rPr lang="en-US" dirty="0" smtClean="0"/>
              <a:t>. Roscoe A. Bartlett, Ph.D.</a:t>
            </a:r>
            <a:endParaRPr lang="en-US" dirty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CASL Vertical Reactor Integration Software Engineering Lead</a:t>
            </a:r>
            <a:endParaRPr lang="en-US" sz="2000" dirty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Trilinos </a:t>
            </a:r>
            <a:r>
              <a:rPr lang="en-US" sz="2000" dirty="0"/>
              <a:t>Software Engineering Technologies and Integration </a:t>
            </a:r>
            <a:r>
              <a:rPr lang="en-US" sz="2000" dirty="0" smtClean="0"/>
              <a:t>Lead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Computational Eng. &amp; Energy Sciences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Computer </a:t>
            </a:r>
            <a:r>
              <a:rPr lang="en-US" sz="2000" dirty="0"/>
              <a:t>Science and Mathematics </a:t>
            </a:r>
            <a:r>
              <a:rPr lang="en-US" sz="2000" dirty="0" err="1" smtClean="0"/>
              <a:t>Div</a:t>
            </a:r>
            <a:endParaRPr lang="en-US" sz="20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Co-authors: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Mike Heroux </a:t>
            </a:r>
            <a:r>
              <a:rPr lang="en-US" sz="2000" dirty="0" smtClean="0"/>
              <a:t>(Sandia National Labs)</a:t>
            </a:r>
            <a:endParaRPr lang="en-US" sz="2000" dirty="0" smtClean="0"/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Jim </a:t>
            </a:r>
            <a:r>
              <a:rPr lang="en-US" sz="2000" dirty="0" err="1" smtClean="0"/>
              <a:t>Willenbring</a:t>
            </a:r>
            <a:r>
              <a:rPr lang="en-US" sz="2000" dirty="0" smtClean="0"/>
              <a:t> </a:t>
            </a:r>
            <a:r>
              <a:rPr lang="en-US" sz="2000" dirty="0"/>
              <a:t>(Sandia National Labs)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93">
        <p:dissolve/>
      </p:transition>
    </mc:Choice>
    <mc:Fallback>
      <p:transition spd="slow" advTm="93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04" y="177114"/>
            <a:ext cx="8229600" cy="458587"/>
          </a:xfrm>
        </p:spPr>
        <p:txBody>
          <a:bodyPr/>
          <a:lstStyle/>
          <a:p>
            <a:r>
              <a:rPr lang="en-US" sz="2800" dirty="0" smtClean="0"/>
              <a:t>Defined: Life-Cycle, Agile and Lean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52400" y="679465"/>
            <a:ext cx="8839199" cy="564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342900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b="1" dirty="0"/>
              <a:t>Software Life-Cycle: </a:t>
            </a:r>
            <a:r>
              <a:rPr lang="en-US" dirty="0"/>
              <a:t> </a:t>
            </a:r>
            <a:r>
              <a:rPr lang="en-US" sz="1600" dirty="0"/>
              <a:t>The processes and practices used to design, develop, deliver and ultimately discontinue a software product or suite of software products.</a:t>
            </a:r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dirty="0"/>
              <a:t>Example life-cycle models: Waterfall, Spiral, Evolutionally Prototype, Agile, …</a:t>
            </a:r>
          </a:p>
          <a:p>
            <a:pPr marL="342900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b="1" dirty="0"/>
              <a:t>Agile Software Engineering Methods:</a:t>
            </a:r>
            <a:endParaRPr lang="en-US" dirty="0"/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dirty="0"/>
              <a:t>Agile Manifesto (2001)  (Capital ‘A’ in Agile)</a:t>
            </a:r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dirty="0"/>
              <a:t>Founded on long standing wisdom in SE community (40+ years)</a:t>
            </a:r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dirty="0"/>
              <a:t>Push back against heavy plan-driven methods (CMM(I))</a:t>
            </a:r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b="1" i="1" dirty="0"/>
              <a:t>Agile Design</a:t>
            </a:r>
            <a:r>
              <a:rPr lang="en-US" sz="1600" dirty="0"/>
              <a:t>: </a:t>
            </a:r>
            <a:r>
              <a:rPr lang="en-US" sz="1600" dirty="0" smtClean="0"/>
              <a:t>Simple design, continuous </a:t>
            </a:r>
            <a:r>
              <a:rPr lang="en-US" sz="1600" dirty="0"/>
              <a:t>incremental (re)design and </a:t>
            </a:r>
            <a:r>
              <a:rPr lang="en-US" sz="1600" dirty="0" smtClean="0"/>
              <a:t>refactoring as new features are developed and software is reused.</a:t>
            </a:r>
            <a:endParaRPr lang="en-US" sz="1600" dirty="0"/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b="1" i="1" dirty="0"/>
              <a:t>Agile Quality:</a:t>
            </a:r>
            <a:r>
              <a:rPr lang="en-US" sz="1600" dirty="0"/>
              <a:t> </a:t>
            </a:r>
            <a:r>
              <a:rPr lang="en-US" sz="1600" dirty="0" smtClean="0"/>
              <a:t>Keep defects out using Test </a:t>
            </a:r>
            <a:r>
              <a:rPr lang="en-US" sz="1600" dirty="0"/>
              <a:t>Driven Development (TDD</a:t>
            </a:r>
            <a:r>
              <a:rPr lang="en-US" sz="1600" dirty="0" smtClean="0"/>
              <a:t>), unit tests, collaborative development.</a:t>
            </a:r>
            <a:endParaRPr lang="en-US" sz="1600" dirty="0"/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b="1" i="1" dirty="0" smtClean="0"/>
              <a:t>Agile </a:t>
            </a:r>
            <a:r>
              <a:rPr lang="en-US" sz="1600" b="1" i="1" dirty="0"/>
              <a:t>Integration:</a:t>
            </a:r>
            <a:r>
              <a:rPr lang="en-US" sz="1600" dirty="0"/>
              <a:t> Software needs to be integrated early and </a:t>
            </a:r>
            <a:r>
              <a:rPr lang="en-US" sz="1600" dirty="0" smtClean="0"/>
              <a:t>often.</a:t>
            </a:r>
            <a:endParaRPr lang="en-US" sz="1600" dirty="0"/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b="1" i="1" dirty="0"/>
              <a:t>Agile Delivery:</a:t>
            </a:r>
            <a:r>
              <a:rPr lang="en-US" sz="1600" dirty="0"/>
              <a:t> Software should be delivered to real (or as real as we can make them) customers is short (fixed) intervals</a:t>
            </a:r>
            <a:r>
              <a:rPr lang="en-US" sz="1600" dirty="0" smtClean="0"/>
              <a:t>.</a:t>
            </a:r>
            <a:endParaRPr lang="en-US" sz="1600" dirty="0"/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dirty="0">
                <a:solidFill>
                  <a:srgbClr val="D30AA5"/>
                </a:solidFill>
              </a:rPr>
              <a:t>Becoming a dominate software engineering approach</a:t>
            </a:r>
          </a:p>
          <a:p>
            <a:pPr marL="342900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b="1" dirty="0"/>
              <a:t>Lean Software Engineering Methods</a:t>
            </a:r>
            <a:r>
              <a:rPr lang="en-US" dirty="0"/>
              <a:t>:</a:t>
            </a:r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dirty="0"/>
              <a:t>Adapted from Lean manufacturing approaches (e.g. the Toyota Production System).</a:t>
            </a:r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dirty="0"/>
              <a:t>Focus on optimizing the value chain, small batch sizes, minimize cycle time, automate repetitive tasks, …</a:t>
            </a:r>
          </a:p>
          <a:p>
            <a:pPr marL="800100" lvl="1" indent="-171450">
              <a:spcAft>
                <a:spcPts val="200"/>
              </a:spcAft>
              <a:buSzPct val="100000"/>
              <a:buFontTx/>
              <a:buChar char="•"/>
            </a:pPr>
            <a:r>
              <a:rPr lang="en-US" sz="1600" dirty="0" smtClean="0"/>
              <a:t>Agile methods fall under Lean </a:t>
            </a:r>
            <a:r>
              <a:rPr lang="en-US" sz="1600" dirty="0"/>
              <a:t>…</a:t>
            </a:r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2286000" y="6096000"/>
            <a:ext cx="550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References:</a:t>
            </a:r>
            <a:r>
              <a:rPr lang="en-US" dirty="0"/>
              <a:t>  </a:t>
            </a:r>
            <a:r>
              <a:rPr lang="en-US" dirty="0">
                <a:solidFill>
                  <a:srgbClr val="D30AA5"/>
                </a:solidFill>
                <a:hlinkClick r:id="rId3"/>
              </a:rPr>
              <a:t>http</a:t>
            </a:r>
            <a:r>
              <a:rPr lang="en-US" dirty="0" smtClean="0">
                <a:solidFill>
                  <a:srgbClr val="D30AA5"/>
                </a:solidFill>
                <a:hlinkClick r:id="rId3"/>
              </a:rPr>
              <a:t>:/www.ornl.gov/8vt/readingList.html</a:t>
            </a:r>
            <a:endParaRPr lang="en-US" dirty="0">
              <a:solidFill>
                <a:srgbClr val="D30A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68208"/>
      </p:ext>
    </p:extLst>
  </p:cSld>
  <p:clrMapOvr>
    <a:masterClrMapping/>
  </p:clrMapOvr>
  <p:transition spd="med" advTm="75766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76200"/>
            <a:ext cx="8839200" cy="82791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Validation-Centric Approach (VCA):</a:t>
            </a:r>
            <a:br>
              <a:rPr lang="en-US" sz="2800" dirty="0" smtClean="0"/>
            </a:br>
            <a:r>
              <a:rPr lang="en-US" sz="2800" dirty="0" smtClean="0"/>
              <a:t>Common Lifecycle Model for CSE Software</a:t>
            </a:r>
          </a:p>
        </p:txBody>
      </p:sp>
      <p:sp>
        <p:nvSpPr>
          <p:cNvPr id="44036" name="Rectangle 1030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42456"/>
            <a:ext cx="8721725" cy="5863144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0" dirty="0" smtClean="0">
                <a:solidFill>
                  <a:srgbClr val="009900"/>
                </a:solidFill>
              </a:rPr>
              <a:t>Central elements of validation-centric approach (VCA) lifecycle model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Develop the software by testing against real early-adopter customer applications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Manually verify the behavior against applications or other test cases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</a:rPr>
              <a:t>Advantages of the VCA lifecycle model: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Assuming customer validation of code is easy (i.e. linear or nonlinear algebraic equation solvers =&gt; compute the residual) …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Can be very fast to initially create new code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Works for the customers code right away</a:t>
            </a:r>
            <a:endParaRPr lang="en-US" sz="2000" b="0" dirty="0"/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Problems with the VCA lifecycle model: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Does now work well when validation is hard (i.e. ODE/DAE solvers where no easy to compute global measure of error exists)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Re-validating against existing customer codes is expensive or is often lost (i.e. the customer code becomes unavailable).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Difficult and expensive to refactor:  Re-running customer validation tests is too expensive or such tests are too fragile or inflexible (e.g. binary compatibility tests)</a:t>
            </a:r>
            <a:endParaRPr lang="en-US" sz="2000" b="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VCA lifecycle model often leads to unmaintainable codes that are later abandoned!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8177646"/>
      </p:ext>
    </p:extLst>
  </p:cSld>
  <p:clrMapOvr>
    <a:masterClrMapping/>
  </p:clrMapOvr>
  <p:transition advTm="126064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95467"/>
            <a:ext cx="8651796" cy="1661993"/>
          </a:xfrm>
        </p:spPr>
        <p:txBody>
          <a:bodyPr/>
          <a:lstStyle/>
          <a:p>
            <a:pPr algn="ctr"/>
            <a:r>
              <a:rPr lang="en-US" sz="4000" dirty="0" smtClean="0"/>
              <a:t>Overview of the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 smtClean="0"/>
              <a:t>TriBITS</a:t>
            </a:r>
            <a:r>
              <a:rPr lang="en-US" sz="4000" dirty="0" smtClean="0"/>
              <a:t> Lifecycle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31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9"/>
          <p:cNvSpPr>
            <a:spLocks noGrp="1" noChangeArrowheads="1"/>
          </p:cNvSpPr>
          <p:nvPr>
            <p:ph type="title"/>
          </p:nvPr>
        </p:nvSpPr>
        <p:spPr>
          <a:xfrm>
            <a:off x="111204" y="177114"/>
            <a:ext cx="8229600" cy="458587"/>
          </a:xfrm>
        </p:spPr>
        <p:txBody>
          <a:bodyPr/>
          <a:lstStyle/>
          <a:p>
            <a:r>
              <a:rPr lang="en-US" sz="2800" dirty="0" smtClean="0"/>
              <a:t>Goals for the </a:t>
            </a:r>
            <a:r>
              <a:rPr lang="en-US" sz="2800" dirty="0" err="1" smtClean="0"/>
              <a:t>TriBITS</a:t>
            </a:r>
            <a:r>
              <a:rPr lang="en-US" sz="2800" dirty="0" smtClean="0"/>
              <a:t> Lifecycle Model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28600" y="914400"/>
            <a:ext cx="8213725" cy="501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342900" indent="-171450">
              <a:spcAft>
                <a:spcPts val="1200"/>
              </a:spcAft>
              <a:buSzPct val="100000"/>
              <a:buFontTx/>
              <a:buChar char="•"/>
            </a:pPr>
            <a:r>
              <a:rPr lang="en-US" sz="2000" b="1" i="1" dirty="0">
                <a:latin typeface="Arial Narrow" pitchFamily="34" charset="0"/>
              </a:rPr>
              <a:t>Allow Exploratory Research to Remain </a:t>
            </a:r>
            <a:r>
              <a:rPr lang="en-US" sz="2000" b="1" i="1" dirty="0" smtClean="0">
                <a:latin typeface="Arial Narrow" pitchFamily="34" charset="0"/>
              </a:rPr>
              <a:t>Productive</a:t>
            </a:r>
            <a:r>
              <a:rPr lang="en-US" sz="2000" dirty="0" smtClean="0">
                <a:latin typeface="Arial Narrow" pitchFamily="34" charset="0"/>
              </a:rPr>
              <a:t>: Only minimal practices for basic research in early phases</a:t>
            </a:r>
            <a:endParaRPr lang="en-US" sz="2000" dirty="0">
              <a:latin typeface="Arial Narrow" pitchFamily="34" charset="0"/>
            </a:endParaRPr>
          </a:p>
          <a:p>
            <a:pPr marL="342900" indent="-171450">
              <a:spcAft>
                <a:spcPts val="1200"/>
              </a:spcAft>
              <a:buSzPct val="100000"/>
              <a:buFontTx/>
              <a:buChar char="•"/>
            </a:pPr>
            <a:r>
              <a:rPr lang="en-US" sz="2000" b="1" i="1" dirty="0" smtClean="0">
                <a:latin typeface="Arial Narrow" pitchFamily="34" charset="0"/>
              </a:rPr>
              <a:t>Enable Reproducible Research</a:t>
            </a:r>
            <a:r>
              <a:rPr lang="en-US" sz="2000" dirty="0" smtClean="0">
                <a:latin typeface="Arial Narrow" pitchFamily="34" charset="0"/>
              </a:rPr>
              <a:t>: Minimal software quality aspects </a:t>
            </a:r>
            <a:r>
              <a:rPr lang="en-US" sz="2000" dirty="0">
                <a:latin typeface="Arial Narrow" pitchFamily="34" charset="0"/>
              </a:rPr>
              <a:t>needed for producing credible research, </a:t>
            </a:r>
            <a:r>
              <a:rPr lang="en-US" sz="2000" dirty="0" smtClean="0">
                <a:latin typeface="Arial Narrow" pitchFamily="34" charset="0"/>
              </a:rPr>
              <a:t>researches </a:t>
            </a:r>
            <a:r>
              <a:rPr lang="en-US" sz="2000" dirty="0">
                <a:latin typeface="Arial Narrow" pitchFamily="34" charset="0"/>
              </a:rPr>
              <a:t>will produce </a:t>
            </a:r>
            <a:r>
              <a:rPr lang="en-US" sz="2000" dirty="0" smtClean="0">
                <a:latin typeface="Arial Narrow" pitchFamily="34" charset="0"/>
              </a:rPr>
              <a:t>better research </a:t>
            </a:r>
            <a:r>
              <a:rPr lang="en-US" sz="2000" dirty="0">
                <a:latin typeface="Arial Narrow" pitchFamily="34" charset="0"/>
              </a:rPr>
              <a:t>that will stand a better chance of being published in quality journals that </a:t>
            </a:r>
            <a:r>
              <a:rPr lang="en-US" sz="2000" dirty="0" smtClean="0">
                <a:latin typeface="Arial Narrow" pitchFamily="34" charset="0"/>
              </a:rPr>
              <a:t>require reproducible </a:t>
            </a:r>
            <a:r>
              <a:rPr lang="en-US" sz="2000" dirty="0">
                <a:latin typeface="Arial Narrow" pitchFamily="34" charset="0"/>
              </a:rPr>
              <a:t>research</a:t>
            </a:r>
            <a:r>
              <a:rPr lang="en-US" sz="2000" dirty="0" smtClean="0">
                <a:latin typeface="Arial Narrow" pitchFamily="34" charset="0"/>
              </a:rPr>
              <a:t>.</a:t>
            </a:r>
            <a:endParaRPr lang="en-US" sz="2000" b="1" i="1" dirty="0" smtClean="0">
              <a:latin typeface="Arial Narrow" pitchFamily="34" charset="0"/>
            </a:endParaRPr>
          </a:p>
          <a:p>
            <a:pPr marL="342900" indent="-171450">
              <a:spcAft>
                <a:spcPts val="1200"/>
              </a:spcAft>
              <a:buSzPct val="100000"/>
              <a:buFontTx/>
              <a:buChar char="•"/>
            </a:pPr>
            <a:r>
              <a:rPr lang="en-US" sz="2000" b="1" i="1" dirty="0" smtClean="0">
                <a:latin typeface="Arial Narrow" pitchFamily="34" charset="0"/>
              </a:rPr>
              <a:t>Improve </a:t>
            </a:r>
            <a:r>
              <a:rPr lang="en-US" sz="2000" b="1" i="1" dirty="0">
                <a:latin typeface="Arial Narrow" pitchFamily="34" charset="0"/>
              </a:rPr>
              <a:t>Overall Development Productivity</a:t>
            </a:r>
            <a:r>
              <a:rPr lang="en-US" sz="2000" dirty="0">
                <a:latin typeface="Arial Narrow" pitchFamily="34" charset="0"/>
              </a:rPr>
              <a:t>: </a:t>
            </a:r>
            <a:r>
              <a:rPr lang="en-US" sz="2000" dirty="0" smtClean="0">
                <a:latin typeface="Arial Narrow" pitchFamily="34" charset="0"/>
              </a:rPr>
              <a:t>Focus </a:t>
            </a:r>
            <a:r>
              <a:rPr lang="en-US" sz="2000" dirty="0">
                <a:latin typeface="Arial Narrow" pitchFamily="34" charset="0"/>
              </a:rPr>
              <a:t>on the right SE practices at </a:t>
            </a:r>
            <a:r>
              <a:rPr lang="en-US" sz="2000" dirty="0" smtClean="0">
                <a:latin typeface="Arial Narrow" pitchFamily="34" charset="0"/>
              </a:rPr>
              <a:t>the right </a:t>
            </a:r>
            <a:r>
              <a:rPr lang="en-US" sz="2000" dirty="0">
                <a:latin typeface="Arial Narrow" pitchFamily="34" charset="0"/>
              </a:rPr>
              <a:t>times, and the right priorities for a given phase/maturity level, developers </a:t>
            </a:r>
            <a:r>
              <a:rPr lang="en-US" sz="2000" dirty="0" smtClean="0">
                <a:latin typeface="Arial Narrow" pitchFamily="34" charset="0"/>
              </a:rPr>
              <a:t>work more </a:t>
            </a:r>
            <a:r>
              <a:rPr lang="en-US" sz="2000" dirty="0">
                <a:latin typeface="Arial Narrow" pitchFamily="34" charset="0"/>
              </a:rPr>
              <a:t>productively </a:t>
            </a:r>
            <a:r>
              <a:rPr lang="en-US" sz="2000" dirty="0" smtClean="0">
                <a:latin typeface="Arial Narrow" pitchFamily="34" charset="0"/>
              </a:rPr>
              <a:t>with acceptable overhead.</a:t>
            </a:r>
            <a:endParaRPr lang="en-US" sz="2000" dirty="0">
              <a:latin typeface="Arial Narrow" pitchFamily="34" charset="0"/>
            </a:endParaRPr>
          </a:p>
          <a:p>
            <a:pPr marL="342900" indent="-171450">
              <a:spcAft>
                <a:spcPts val="1200"/>
              </a:spcAft>
              <a:buSzPct val="100000"/>
              <a:buFontTx/>
              <a:buChar char="•"/>
            </a:pPr>
            <a:r>
              <a:rPr lang="en-US" sz="2000" b="1" i="1" dirty="0" smtClean="0">
                <a:latin typeface="Arial Narrow" pitchFamily="34" charset="0"/>
              </a:rPr>
              <a:t>Improve </a:t>
            </a:r>
            <a:r>
              <a:rPr lang="en-US" sz="2000" b="1" i="1" dirty="0">
                <a:latin typeface="Arial Narrow" pitchFamily="34" charset="0"/>
              </a:rPr>
              <a:t>Production Software Quality</a:t>
            </a:r>
            <a:r>
              <a:rPr lang="en-US" sz="2000" dirty="0">
                <a:latin typeface="Arial Narrow" pitchFamily="34" charset="0"/>
              </a:rPr>
              <a:t>: </a:t>
            </a:r>
            <a:r>
              <a:rPr lang="en-US" sz="2000" dirty="0" smtClean="0">
                <a:latin typeface="Arial Narrow" pitchFamily="34" charset="0"/>
              </a:rPr>
              <a:t>Focus </a:t>
            </a:r>
            <a:r>
              <a:rPr lang="en-US" sz="2000" dirty="0">
                <a:latin typeface="Arial Narrow" pitchFamily="34" charset="0"/>
              </a:rPr>
              <a:t>on foundational issues first in </a:t>
            </a:r>
            <a:r>
              <a:rPr lang="en-US" sz="2000" dirty="0" smtClean="0">
                <a:latin typeface="Arial Narrow" pitchFamily="34" charset="0"/>
              </a:rPr>
              <a:t>early-phase development</a:t>
            </a:r>
            <a:r>
              <a:rPr lang="en-US" sz="2000" dirty="0">
                <a:latin typeface="Arial Narrow" pitchFamily="34" charset="0"/>
              </a:rPr>
              <a:t>, higher-quality software will be produced as other elements of software </a:t>
            </a:r>
            <a:r>
              <a:rPr lang="en-US" sz="2000" dirty="0" smtClean="0">
                <a:latin typeface="Arial Narrow" pitchFamily="34" charset="0"/>
              </a:rPr>
              <a:t>quality are </a:t>
            </a:r>
            <a:r>
              <a:rPr lang="en-US" sz="2000" dirty="0">
                <a:latin typeface="Arial Narrow" pitchFamily="34" charset="0"/>
              </a:rPr>
              <a:t>added</a:t>
            </a:r>
            <a:r>
              <a:rPr lang="en-US" sz="2000" dirty="0" smtClean="0">
                <a:latin typeface="Arial Narrow" pitchFamily="34" charset="0"/>
              </a:rPr>
              <a:t>.</a:t>
            </a:r>
            <a:endParaRPr lang="en-US" sz="2000" dirty="0">
              <a:latin typeface="Arial Narrow" pitchFamily="34" charset="0"/>
            </a:endParaRPr>
          </a:p>
          <a:p>
            <a:pPr marL="342900" indent="-171450">
              <a:spcAft>
                <a:spcPts val="1200"/>
              </a:spcAft>
              <a:buSzPct val="100000"/>
              <a:buFontTx/>
              <a:buChar char="•"/>
            </a:pPr>
            <a:r>
              <a:rPr lang="en-US" sz="2000" b="1" i="1" dirty="0" smtClean="0">
                <a:latin typeface="Arial Narrow" pitchFamily="34" charset="0"/>
              </a:rPr>
              <a:t>Better </a:t>
            </a:r>
            <a:r>
              <a:rPr lang="en-US" sz="2000" b="1" i="1" dirty="0">
                <a:latin typeface="Arial Narrow" pitchFamily="34" charset="0"/>
              </a:rPr>
              <a:t>Communicate Maturity Levels with Customers</a:t>
            </a:r>
            <a:r>
              <a:rPr lang="en-US" sz="2000" dirty="0">
                <a:latin typeface="Arial Narrow" pitchFamily="34" charset="0"/>
              </a:rPr>
              <a:t>: </a:t>
            </a:r>
            <a:r>
              <a:rPr lang="en-US" sz="2000" dirty="0" smtClean="0">
                <a:latin typeface="Arial Narrow" pitchFamily="34" charset="0"/>
              </a:rPr>
              <a:t>Clearly define maturity levels so customers </a:t>
            </a:r>
            <a:r>
              <a:rPr lang="en-US" sz="2000" dirty="0">
                <a:latin typeface="Arial Narrow" pitchFamily="34" charset="0"/>
              </a:rPr>
              <a:t>and stakeholders will have the right </a:t>
            </a:r>
            <a:r>
              <a:rPr lang="en-US" sz="2000" dirty="0" smtClean="0">
                <a:latin typeface="Arial Narrow" pitchFamily="34" charset="0"/>
              </a:rPr>
              <a:t>expectations.</a:t>
            </a:r>
            <a:endParaRPr lang="en-US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5766">
        <p:dissolve/>
      </p:transition>
    </mc:Choice>
    <mc:Fallback xmlns="">
      <p:transition spd="slow" advTm="75766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52400"/>
            <a:ext cx="8229600" cy="461665"/>
          </a:xfrm>
        </p:spPr>
        <p:txBody>
          <a:bodyPr/>
          <a:lstStyle/>
          <a:p>
            <a:r>
              <a:rPr lang="en-US" sz="2800" dirty="0" smtClean="0"/>
              <a:t>Defined: Self-Sustaining Software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647531"/>
            <a:ext cx="8880396" cy="600164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i="1" dirty="0"/>
              <a:t>Open-source</a:t>
            </a:r>
            <a:r>
              <a:rPr lang="en-US" sz="2000" b="0" dirty="0"/>
              <a:t>: The software has a sufficiently loose open-source license allowing the </a:t>
            </a:r>
            <a:r>
              <a:rPr lang="en-US" sz="2000" b="0" dirty="0" smtClean="0"/>
              <a:t>source code </a:t>
            </a:r>
            <a:r>
              <a:rPr lang="en-US" sz="2000" b="0" dirty="0"/>
              <a:t>to be arbitrarily modified and used and reused in a variety of contexts (</a:t>
            </a:r>
            <a:r>
              <a:rPr lang="en-US" sz="2000" b="0" dirty="0" smtClean="0"/>
              <a:t>including unrestricted </a:t>
            </a:r>
            <a:r>
              <a:rPr lang="en-US" sz="2000" b="0" dirty="0"/>
              <a:t>usage in commercial codes</a:t>
            </a:r>
            <a:r>
              <a:rPr lang="en-US" sz="2000" b="0" dirty="0" smtClean="0"/>
              <a:t>).</a:t>
            </a:r>
            <a:endParaRPr lang="en-US" sz="2000" b="0" dirty="0"/>
          </a:p>
          <a:p>
            <a:pPr>
              <a:spcBef>
                <a:spcPts val="1200"/>
              </a:spcBef>
            </a:pPr>
            <a:r>
              <a:rPr lang="en-US" sz="2000" i="1" dirty="0" smtClean="0"/>
              <a:t>Core </a:t>
            </a:r>
            <a:r>
              <a:rPr lang="en-US" sz="2000" i="1" dirty="0"/>
              <a:t>domain </a:t>
            </a:r>
            <a:r>
              <a:rPr lang="en-US" sz="2000" i="1" dirty="0" smtClean="0"/>
              <a:t>distillation document</a:t>
            </a:r>
            <a:r>
              <a:rPr lang="en-US" sz="2000" b="0" dirty="0"/>
              <a:t>: The software is accompanied with a short </a:t>
            </a:r>
            <a:r>
              <a:rPr lang="en-US" sz="2000" b="0" dirty="0" smtClean="0"/>
              <a:t>focused high-level </a:t>
            </a:r>
            <a:r>
              <a:rPr lang="en-US" sz="2000" b="0" dirty="0"/>
              <a:t>document describing the purpose of the software and its core domain </a:t>
            </a:r>
            <a:r>
              <a:rPr lang="en-US" sz="2000" b="0" dirty="0" smtClean="0"/>
              <a:t>model.</a:t>
            </a:r>
            <a:endParaRPr lang="en-US" sz="2000" b="0" dirty="0"/>
          </a:p>
          <a:p>
            <a:pPr>
              <a:spcBef>
                <a:spcPts val="1200"/>
              </a:spcBef>
            </a:pPr>
            <a:r>
              <a:rPr lang="en-US" sz="2000" i="1" dirty="0" smtClean="0"/>
              <a:t>Exceptionally </a:t>
            </a:r>
            <a:r>
              <a:rPr lang="en-US" sz="2000" i="1" dirty="0"/>
              <a:t>well testing</a:t>
            </a:r>
            <a:r>
              <a:rPr lang="en-US" sz="2000" b="0" dirty="0"/>
              <a:t>: The current functionality of the software and its behavior </a:t>
            </a:r>
            <a:r>
              <a:rPr lang="en-US" sz="2000" b="0" dirty="0" smtClean="0"/>
              <a:t>is rigorously </a:t>
            </a:r>
            <a:r>
              <a:rPr lang="en-US" sz="2000" b="0" dirty="0"/>
              <a:t>defined and protected with strong automated unit and verification tests.</a:t>
            </a:r>
          </a:p>
          <a:p>
            <a:pPr>
              <a:spcBef>
                <a:spcPts val="1200"/>
              </a:spcBef>
            </a:pPr>
            <a:r>
              <a:rPr lang="en-US" sz="2000" i="1" dirty="0" smtClean="0"/>
              <a:t>Clean </a:t>
            </a:r>
            <a:r>
              <a:rPr lang="en-US" sz="2000" i="1" dirty="0"/>
              <a:t>structure and code</a:t>
            </a:r>
            <a:r>
              <a:rPr lang="en-US" sz="2000" b="0" dirty="0"/>
              <a:t>: The internal code structure and interfaces are clean </a:t>
            </a:r>
            <a:r>
              <a:rPr lang="en-US" sz="2000" b="0" dirty="0" smtClean="0"/>
              <a:t>and consistent</a:t>
            </a:r>
            <a:r>
              <a:rPr lang="en-US" sz="2000" b="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000" i="1" dirty="0" smtClean="0"/>
              <a:t>Minimal </a:t>
            </a:r>
            <a:r>
              <a:rPr lang="en-US" sz="2000" i="1" dirty="0"/>
              <a:t>controlled internal and external dependencies</a:t>
            </a:r>
            <a:r>
              <a:rPr lang="en-US" sz="2000" b="0" dirty="0"/>
              <a:t>: The software has well </a:t>
            </a:r>
            <a:r>
              <a:rPr lang="en-US" sz="2000" b="0" dirty="0" smtClean="0"/>
              <a:t>structured internal </a:t>
            </a:r>
            <a:r>
              <a:rPr lang="en-US" sz="2000" b="0" dirty="0"/>
              <a:t>dependencies and minimal external upstream software dependencies and </a:t>
            </a:r>
            <a:r>
              <a:rPr lang="en-US" sz="2000" b="0" dirty="0" smtClean="0"/>
              <a:t>those dependencies </a:t>
            </a:r>
            <a:r>
              <a:rPr lang="en-US" sz="2000" b="0" dirty="0"/>
              <a:t>are carefully managed.</a:t>
            </a:r>
          </a:p>
          <a:p>
            <a:pPr>
              <a:spcBef>
                <a:spcPts val="1200"/>
              </a:spcBef>
            </a:pPr>
            <a:r>
              <a:rPr lang="en-US" sz="2000" i="1" dirty="0" smtClean="0"/>
              <a:t>Properties </a:t>
            </a:r>
            <a:r>
              <a:rPr lang="en-US" sz="2000" i="1" dirty="0"/>
              <a:t>apply recursively to upstream software</a:t>
            </a:r>
            <a:r>
              <a:rPr lang="en-US" sz="2000" b="0" dirty="0"/>
              <a:t>: All of the dependent external </a:t>
            </a:r>
            <a:r>
              <a:rPr lang="en-US" sz="2000" b="0" dirty="0" smtClean="0"/>
              <a:t>upstream software </a:t>
            </a:r>
            <a:r>
              <a:rPr lang="en-US" sz="2000" b="0" dirty="0"/>
              <a:t>are also themselves self-sustaining software.</a:t>
            </a:r>
          </a:p>
          <a:p>
            <a:pPr>
              <a:spcBef>
                <a:spcPts val="1200"/>
              </a:spcBef>
            </a:pPr>
            <a:r>
              <a:rPr lang="en-US" sz="2000" i="1" dirty="0" smtClean="0"/>
              <a:t>All </a:t>
            </a:r>
            <a:r>
              <a:rPr lang="en-US" sz="2000" i="1" dirty="0"/>
              <a:t>properties are preserved under maintenance</a:t>
            </a:r>
            <a:r>
              <a:rPr lang="en-US" sz="2000" b="0" dirty="0"/>
              <a:t>: All maintenance of the software </a:t>
            </a:r>
            <a:r>
              <a:rPr lang="en-US" sz="2000" b="0" dirty="0" smtClean="0"/>
              <a:t>preserves all </a:t>
            </a:r>
            <a:r>
              <a:rPr lang="en-US" sz="2000" b="0" dirty="0"/>
              <a:t>of these properties of self-sustaining software (by applying Agile/Emergent Design </a:t>
            </a:r>
            <a:r>
              <a:rPr lang="en-US" sz="2000" b="0" dirty="0" smtClean="0"/>
              <a:t>and Continuous </a:t>
            </a:r>
            <a:r>
              <a:rPr lang="en-US" sz="2000" b="0" dirty="0"/>
              <a:t>Refactoring and other good Lean/Agile software development practices).</a:t>
            </a:r>
          </a:p>
        </p:txBody>
      </p:sp>
    </p:spTree>
    <p:extLst>
      <p:ext uri="{BB962C8B-B14F-4D97-AF65-F5344CB8AC3E}">
        <p14:creationId xmlns:p14="http://schemas.microsoft.com/office/powerpoint/2010/main" val="4540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204" y="177114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>
                <a:solidFill>
                  <a:srgbClr val="006C3A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err="1" smtClean="0"/>
              <a:t>TriBITS</a:t>
            </a:r>
            <a:r>
              <a:rPr lang="en-US" sz="2800" dirty="0" smtClean="0"/>
              <a:t> Lifecycle Maturity Levels</a:t>
            </a: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204" y="959592"/>
            <a:ext cx="8880396" cy="3847207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3200" dirty="0" smtClean="0"/>
              <a:t>0:  Exploratory (EP) Code</a:t>
            </a:r>
            <a:endParaRPr lang="en-US" sz="3200" dirty="0"/>
          </a:p>
          <a:p>
            <a:pPr marL="0" indent="0">
              <a:spcBef>
                <a:spcPts val="3000"/>
              </a:spcBef>
              <a:buNone/>
            </a:pPr>
            <a:r>
              <a:rPr lang="en-US" sz="3200" dirty="0" smtClean="0"/>
              <a:t>1:  Research Stable (RS) Code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200" dirty="0" smtClean="0"/>
              <a:t>2:  Production Growth (PG) Code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200" dirty="0" smtClean="0"/>
              <a:t>3:  Production Maintenance (PM) Code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200" dirty="0"/>
              <a:t>-1: Unspecified Maturity (UM) </a:t>
            </a:r>
            <a:r>
              <a:rPr lang="en-US" sz="3200" dirty="0" smtClean="0"/>
              <a:t>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47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229600" cy="458587"/>
          </a:xfrm>
        </p:spPr>
        <p:txBody>
          <a:bodyPr/>
          <a:lstStyle/>
          <a:p>
            <a:r>
              <a:rPr lang="en-US" sz="2800" dirty="0"/>
              <a:t>0</a:t>
            </a:r>
            <a:r>
              <a:rPr lang="en-US" sz="2800" dirty="0" smtClean="0"/>
              <a:t>: Exploratory  (EP)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67599"/>
            <a:ext cx="8880396" cy="5129609"/>
          </a:xfrm>
        </p:spPr>
        <p:txBody>
          <a:bodyPr/>
          <a:lstStyle/>
          <a:p>
            <a:r>
              <a:rPr lang="en-US" sz="2000" dirty="0" smtClean="0"/>
              <a:t>Primary </a:t>
            </a:r>
            <a:r>
              <a:rPr lang="en-US" sz="2000" dirty="0"/>
              <a:t>purpose is to explore alternative approaches and prototypes, not to </a:t>
            </a:r>
            <a:r>
              <a:rPr lang="en-US" sz="2000" dirty="0" smtClean="0"/>
              <a:t>create software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Generally </a:t>
            </a:r>
            <a:r>
              <a:rPr lang="en-US" sz="2000" dirty="0"/>
              <a:t>not developed in a Lean/Agile consistent way.</a:t>
            </a:r>
          </a:p>
          <a:p>
            <a:r>
              <a:rPr lang="en-US" sz="2000" dirty="0" smtClean="0"/>
              <a:t>Does </a:t>
            </a:r>
            <a:r>
              <a:rPr lang="en-US" sz="2000" dirty="0"/>
              <a:t>not provide sufficient unit (or otherwise) testing to demonstrate correctness.</a:t>
            </a:r>
          </a:p>
          <a:p>
            <a:r>
              <a:rPr lang="en-US" sz="2000" dirty="0" smtClean="0"/>
              <a:t>Often </a:t>
            </a:r>
            <a:r>
              <a:rPr lang="en-US" sz="2000" dirty="0"/>
              <a:t>has a messy design and code base.</a:t>
            </a:r>
          </a:p>
          <a:p>
            <a:r>
              <a:rPr lang="en-US" sz="2000" dirty="0" smtClean="0"/>
              <a:t>Should </a:t>
            </a:r>
            <a:r>
              <a:rPr lang="en-US" sz="2000" dirty="0"/>
              <a:t>not have customers, not even “friendly” customers.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one should use such code for anything important (not even for research results, </a:t>
            </a:r>
            <a:r>
              <a:rPr lang="en-US" sz="2000" dirty="0" smtClean="0"/>
              <a:t>but in </a:t>
            </a:r>
            <a:r>
              <a:rPr lang="en-US" sz="2000" dirty="0"/>
              <a:t>the current CSE environment the publication of results using such software </a:t>
            </a:r>
            <a:r>
              <a:rPr lang="en-US" sz="2000" dirty="0" smtClean="0"/>
              <a:t>would </a:t>
            </a:r>
            <a:r>
              <a:rPr lang="en-US" sz="2000" dirty="0" smtClean="0"/>
              <a:t>likely </a:t>
            </a:r>
            <a:r>
              <a:rPr lang="en-US" sz="2000" dirty="0"/>
              <a:t>still be allowed).</a:t>
            </a:r>
          </a:p>
          <a:p>
            <a:r>
              <a:rPr lang="en-US" sz="2000" dirty="0" smtClean="0"/>
              <a:t>Generally </a:t>
            </a:r>
            <a:r>
              <a:rPr lang="en-US" sz="2000" dirty="0"/>
              <a:t>should not go out in open releases (but could go out in releases and </a:t>
            </a:r>
            <a:r>
              <a:rPr lang="en-US" sz="2000" dirty="0" smtClean="0"/>
              <a:t>is allowed </a:t>
            </a:r>
            <a:r>
              <a:rPr lang="en-US" sz="2000" dirty="0"/>
              <a:t>by this lifecycle model).</a:t>
            </a:r>
          </a:p>
          <a:p>
            <a:r>
              <a:rPr lang="en-US" sz="2000" dirty="0" smtClean="0"/>
              <a:t>Does </a:t>
            </a:r>
            <a:r>
              <a:rPr lang="en-US" sz="2000" dirty="0"/>
              <a:t>not provide a direct foundation for creating production-quality code and </a:t>
            </a:r>
            <a:r>
              <a:rPr lang="en-US" sz="2000" dirty="0" smtClean="0"/>
              <a:t>should be </a:t>
            </a:r>
            <a:r>
              <a:rPr lang="en-US" sz="2000" dirty="0"/>
              <a:t>put to the side or thrown away when starting product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745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229600" cy="458587"/>
          </a:xfrm>
        </p:spPr>
        <p:txBody>
          <a:bodyPr/>
          <a:lstStyle/>
          <a:p>
            <a:r>
              <a:rPr lang="en-US" sz="2800" dirty="0"/>
              <a:t>1</a:t>
            </a:r>
            <a:r>
              <a:rPr lang="en-US" sz="2800" dirty="0" smtClean="0"/>
              <a:t>: </a:t>
            </a:r>
            <a:r>
              <a:rPr lang="en-US" sz="2800" dirty="0"/>
              <a:t>Research Stable </a:t>
            </a:r>
            <a:r>
              <a:rPr lang="en-US" sz="2800" dirty="0" smtClean="0"/>
              <a:t>(RS)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692289"/>
            <a:ext cx="8880396" cy="563231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Developed from the very beginning in a Lean/Agile consistent manner.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Strong </a:t>
            </a:r>
            <a:r>
              <a:rPr lang="en-US" sz="2000" dirty="0"/>
              <a:t>unit and verification tests (i.e. proof of correctness) are written as </a:t>
            </a:r>
            <a:r>
              <a:rPr lang="en-US" sz="2000" dirty="0" smtClean="0"/>
              <a:t>the code/algorithms </a:t>
            </a:r>
            <a:r>
              <a:rPr lang="en-US" sz="2000" dirty="0"/>
              <a:t>are being developed (near 100% line coverage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smtClean="0"/>
              <a:t>Has </a:t>
            </a:r>
            <a:r>
              <a:rPr lang="en-US" sz="2000" dirty="0"/>
              <a:t>a very clean design and code base maintained through Agile practices of </a:t>
            </a:r>
            <a:r>
              <a:rPr lang="en-US" sz="2000" dirty="0" smtClean="0"/>
              <a:t>emergent design </a:t>
            </a:r>
            <a:r>
              <a:rPr lang="en-US" sz="2000" dirty="0"/>
              <a:t>and constant refactoring.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Generally </a:t>
            </a:r>
            <a:r>
              <a:rPr lang="en-US" sz="2000" dirty="0"/>
              <a:t>does not have higher-quality documentation, user input checking </a:t>
            </a:r>
            <a:r>
              <a:rPr lang="en-US" sz="2000" dirty="0" smtClean="0"/>
              <a:t>and feedback</a:t>
            </a:r>
            <a:r>
              <a:rPr lang="en-US" sz="2000" dirty="0"/>
              <a:t>, space/time performance, portability, or acceptance testing.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Would </a:t>
            </a:r>
            <a:r>
              <a:rPr lang="en-US" sz="2000" dirty="0"/>
              <a:t>tend to provide for some regulated backward compatibility but might not.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Is </a:t>
            </a:r>
            <a:r>
              <a:rPr lang="en-US" sz="2000" dirty="0"/>
              <a:t>appropriate to be used only by “expert” users.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Is </a:t>
            </a:r>
            <a:r>
              <a:rPr lang="en-US" sz="2000" dirty="0"/>
              <a:t>appropriate to be used only in “friendly” customer codes.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Generally </a:t>
            </a:r>
            <a:r>
              <a:rPr lang="en-US" sz="2000" dirty="0"/>
              <a:t>should not go out in open releases (but could go out in releases and </a:t>
            </a:r>
            <a:r>
              <a:rPr lang="en-US" sz="2000" dirty="0" smtClean="0"/>
              <a:t>is allowed </a:t>
            </a:r>
            <a:r>
              <a:rPr lang="en-US" sz="2000" dirty="0"/>
              <a:t>by this lifecycle model).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Provides </a:t>
            </a:r>
            <a:r>
              <a:rPr lang="en-US" sz="2000" dirty="0"/>
              <a:t>a strong foundation for creating production-quality software and should </a:t>
            </a:r>
            <a:r>
              <a:rPr lang="en-US" sz="2000" dirty="0" smtClean="0"/>
              <a:t>be the </a:t>
            </a:r>
            <a:r>
              <a:rPr lang="en-US" sz="2000" dirty="0"/>
              <a:t>first phase for software that will likely become a product</a:t>
            </a:r>
            <a:r>
              <a:rPr lang="en-US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Supports reproducible research.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94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229600" cy="458587"/>
          </a:xfrm>
        </p:spPr>
        <p:txBody>
          <a:bodyPr/>
          <a:lstStyle/>
          <a:p>
            <a:r>
              <a:rPr lang="en-US" sz="2800" dirty="0"/>
              <a:t>2</a:t>
            </a:r>
            <a:r>
              <a:rPr lang="en-US" sz="2800" dirty="0" smtClean="0"/>
              <a:t>: </a:t>
            </a:r>
            <a:r>
              <a:rPr lang="en-US" sz="2800" dirty="0"/>
              <a:t>Production Growth </a:t>
            </a:r>
            <a:r>
              <a:rPr lang="en-US" sz="2800" dirty="0" smtClean="0"/>
              <a:t>(PG)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635119"/>
            <a:ext cx="8880396" cy="4216539"/>
          </a:xfrm>
        </p:spPr>
        <p:txBody>
          <a:bodyPr/>
          <a:lstStyle/>
          <a:p>
            <a:r>
              <a:rPr lang="en-US" sz="2000" dirty="0" smtClean="0"/>
              <a:t>Includes </a:t>
            </a:r>
            <a:r>
              <a:rPr lang="en-US" sz="2000" dirty="0"/>
              <a:t>all the good qualities of Research Stable code.</a:t>
            </a:r>
          </a:p>
          <a:p>
            <a:r>
              <a:rPr lang="en-US" sz="2000" dirty="0" smtClean="0"/>
              <a:t>Provides </a:t>
            </a:r>
            <a:r>
              <a:rPr lang="en-US" sz="2000" dirty="0"/>
              <a:t>increasingly improved checking of user input errors and better error reporting.</a:t>
            </a:r>
          </a:p>
          <a:p>
            <a:r>
              <a:rPr lang="en-US" sz="2000" dirty="0" smtClean="0"/>
              <a:t>Has </a:t>
            </a:r>
            <a:r>
              <a:rPr lang="en-US" sz="2000" dirty="0"/>
              <a:t>increasingly better formal documentation (</a:t>
            </a:r>
            <a:r>
              <a:rPr lang="en-US" sz="2000" dirty="0" err="1"/>
              <a:t>Doxygen</a:t>
            </a:r>
            <a:r>
              <a:rPr lang="en-US" sz="2000" dirty="0"/>
              <a:t>, technical reports, etc.) </a:t>
            </a:r>
            <a:r>
              <a:rPr lang="en-US" sz="2000" dirty="0" smtClean="0"/>
              <a:t>as well </a:t>
            </a:r>
            <a:r>
              <a:rPr lang="en-US" sz="2000" dirty="0"/>
              <a:t>as better examples and tutorial materials.</a:t>
            </a:r>
          </a:p>
          <a:p>
            <a:r>
              <a:rPr lang="en-US" sz="2000" dirty="0" smtClean="0"/>
              <a:t>Maintains </a:t>
            </a:r>
            <a:r>
              <a:rPr lang="en-US" sz="2000" dirty="0"/>
              <a:t>clean structure through constant refactoring of the code and </a:t>
            </a:r>
            <a:r>
              <a:rPr lang="en-US" sz="2000" dirty="0" smtClean="0"/>
              <a:t>user interfaces to </a:t>
            </a:r>
            <a:r>
              <a:rPr lang="en-US" sz="2000" dirty="0"/>
              <a:t>make more consistent and easier to maintain.</a:t>
            </a:r>
          </a:p>
          <a:p>
            <a:r>
              <a:rPr lang="en-US" sz="2000" dirty="0" smtClean="0"/>
              <a:t>Maintains </a:t>
            </a:r>
            <a:r>
              <a:rPr lang="en-US" sz="2000" dirty="0"/>
              <a:t>increasingly better regulated backward compatibility with </a:t>
            </a:r>
            <a:r>
              <a:rPr lang="en-US" sz="2000" dirty="0" smtClean="0"/>
              <a:t>fewer incompatible </a:t>
            </a:r>
            <a:r>
              <a:rPr lang="en-US" sz="2000" dirty="0"/>
              <a:t>changes with new releases.</a:t>
            </a:r>
          </a:p>
          <a:p>
            <a:r>
              <a:rPr lang="en-US" sz="2000" dirty="0" smtClean="0"/>
              <a:t>Has </a:t>
            </a:r>
            <a:r>
              <a:rPr lang="en-US" sz="2000" dirty="0"/>
              <a:t>increasingly better portability and space/time performance characteristics.</a:t>
            </a:r>
          </a:p>
          <a:p>
            <a:r>
              <a:rPr lang="en-US" sz="2000" dirty="0" smtClean="0"/>
              <a:t>Has </a:t>
            </a:r>
            <a:r>
              <a:rPr lang="en-US" sz="2000" dirty="0"/>
              <a:t>expanding usage in more customer codes.</a:t>
            </a:r>
          </a:p>
        </p:txBody>
      </p:sp>
    </p:spTree>
    <p:extLst>
      <p:ext uri="{BB962C8B-B14F-4D97-AF65-F5344CB8AC3E}">
        <p14:creationId xmlns:p14="http://schemas.microsoft.com/office/powerpoint/2010/main" val="26396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5"/>
            <a:ext cx="8804196" cy="458587"/>
          </a:xfrm>
        </p:spPr>
        <p:txBody>
          <a:bodyPr/>
          <a:lstStyle/>
          <a:p>
            <a:r>
              <a:rPr lang="en-US" sz="2800" dirty="0" smtClean="0"/>
              <a:t>3: </a:t>
            </a:r>
            <a:r>
              <a:rPr lang="en-US" sz="2800" dirty="0"/>
              <a:t>Production </a:t>
            </a:r>
            <a:r>
              <a:rPr lang="en-US" sz="2800" dirty="0" smtClean="0"/>
              <a:t>Maintenance (PM)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635119"/>
            <a:ext cx="8880396" cy="4852610"/>
          </a:xfrm>
        </p:spPr>
        <p:txBody>
          <a:bodyPr/>
          <a:lstStyle/>
          <a:p>
            <a:r>
              <a:rPr lang="en-US" sz="2000" dirty="0" smtClean="0"/>
              <a:t>Includes </a:t>
            </a:r>
            <a:r>
              <a:rPr lang="en-US" sz="2000" dirty="0"/>
              <a:t>all the good qualities of Production Growth code.</a:t>
            </a:r>
          </a:p>
          <a:p>
            <a:r>
              <a:rPr lang="en-US" sz="2000" dirty="0" smtClean="0"/>
              <a:t>Primary </a:t>
            </a:r>
            <a:r>
              <a:rPr lang="en-US" sz="2000" dirty="0"/>
              <a:t>development includes mostly just bug fixes and performance tweaks.</a:t>
            </a:r>
          </a:p>
          <a:p>
            <a:r>
              <a:rPr lang="en-US" sz="2000" dirty="0" smtClean="0"/>
              <a:t>Maintains </a:t>
            </a:r>
            <a:r>
              <a:rPr lang="en-US" sz="2000" dirty="0"/>
              <a:t>rigorous backward compatibility with typically no deprecated features </a:t>
            </a:r>
            <a:r>
              <a:rPr lang="en-US" sz="2000" dirty="0" smtClean="0"/>
              <a:t>or any </a:t>
            </a:r>
            <a:r>
              <a:rPr lang="en-US" sz="2000" dirty="0"/>
              <a:t>breaks in backward </a:t>
            </a:r>
            <a:r>
              <a:rPr lang="en-US" sz="2000" dirty="0" smtClean="0"/>
              <a:t>compatibility.</a:t>
            </a:r>
          </a:p>
          <a:p>
            <a:r>
              <a:rPr lang="en-US" sz="2000" dirty="0" smtClean="0"/>
              <a:t>Could </a:t>
            </a:r>
            <a:r>
              <a:rPr lang="en-US" sz="2000" dirty="0"/>
              <a:t>be maintained by parts of the user community if necessary (i.e. </a:t>
            </a:r>
            <a:r>
              <a:rPr lang="en-US" sz="2000" dirty="0" smtClean="0"/>
              <a:t>as “self-sustaining </a:t>
            </a:r>
            <a:r>
              <a:rPr lang="en-US" sz="2000" dirty="0"/>
              <a:t>software</a:t>
            </a:r>
            <a:r>
              <a:rPr lang="en-US" sz="2000" dirty="0" smtClean="0"/>
              <a:t>”).</a:t>
            </a:r>
          </a:p>
          <a:p>
            <a:pPr marL="0" indent="0">
              <a:buNone/>
            </a:pPr>
            <a:endParaRPr lang="fr-FR" sz="3000" b="0" dirty="0" smtClean="0">
              <a:solidFill>
                <a:srgbClr val="006C3A"/>
              </a:solidFill>
              <a:latin typeface="Arial Black" pitchFamily="34" charset="0"/>
            </a:endParaRPr>
          </a:p>
          <a:p>
            <a:pPr marL="0" indent="0">
              <a:buNone/>
            </a:pPr>
            <a:r>
              <a:rPr lang="fr-FR" b="0" dirty="0" smtClean="0">
                <a:solidFill>
                  <a:srgbClr val="006C3A"/>
                </a:solidFill>
                <a:latin typeface="Arial Black" pitchFamily="34" charset="0"/>
              </a:rPr>
              <a:t>-1: </a:t>
            </a:r>
            <a:r>
              <a:rPr lang="fr-FR" b="0" dirty="0" err="1" smtClean="0">
                <a:solidFill>
                  <a:srgbClr val="006C3A"/>
                </a:solidFill>
                <a:latin typeface="Arial Black" pitchFamily="34" charset="0"/>
              </a:rPr>
              <a:t>Unspecified</a:t>
            </a:r>
            <a:r>
              <a:rPr lang="fr-FR" b="0" dirty="0" smtClean="0">
                <a:solidFill>
                  <a:srgbClr val="006C3A"/>
                </a:solidFill>
                <a:latin typeface="Arial Black" pitchFamily="34" charset="0"/>
              </a:rPr>
              <a:t> </a:t>
            </a:r>
            <a:r>
              <a:rPr lang="fr-FR" b="0" dirty="0" err="1">
                <a:solidFill>
                  <a:srgbClr val="006C3A"/>
                </a:solidFill>
                <a:latin typeface="Arial Black" pitchFamily="34" charset="0"/>
              </a:rPr>
              <a:t>Maturity</a:t>
            </a:r>
            <a:r>
              <a:rPr lang="fr-FR" b="0" dirty="0">
                <a:solidFill>
                  <a:srgbClr val="006C3A"/>
                </a:solidFill>
                <a:latin typeface="Arial Black" pitchFamily="34" charset="0"/>
              </a:rPr>
              <a:t> (UM</a:t>
            </a:r>
            <a:r>
              <a:rPr lang="fr-FR" b="0" dirty="0" smtClean="0">
                <a:solidFill>
                  <a:srgbClr val="006C3A"/>
                </a:solidFill>
                <a:latin typeface="Arial Black" pitchFamily="34" charset="0"/>
              </a:rPr>
              <a:t>) Code</a:t>
            </a:r>
            <a:endParaRPr lang="en-US" dirty="0" smtClean="0">
              <a:latin typeface="Arial Black" pitchFamily="34" charset="0"/>
            </a:endParaRPr>
          </a:p>
          <a:p>
            <a:r>
              <a:rPr lang="en-US" sz="2000" dirty="0"/>
              <a:t>Provides no official indication of maturity or </a:t>
            </a:r>
            <a:r>
              <a:rPr lang="en-US" sz="2000" dirty="0" smtClean="0"/>
              <a:t>quality</a:t>
            </a:r>
          </a:p>
          <a:p>
            <a:r>
              <a:rPr lang="en-US" sz="2000" dirty="0" smtClean="0"/>
              <a:t>i.e. “Opt Out” of the </a:t>
            </a:r>
            <a:r>
              <a:rPr lang="en-US" sz="2000" dirty="0" err="1" smtClean="0"/>
              <a:t>TriBITS</a:t>
            </a:r>
            <a:r>
              <a:rPr lang="en-US" sz="2000" dirty="0" smtClean="0"/>
              <a:t> Lifecycle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69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 err="1" smtClean="0"/>
              <a:t>TriBITS</a:t>
            </a:r>
            <a:r>
              <a:rPr lang="en-US" sz="2800" dirty="0" smtClean="0"/>
              <a:t> Lifecycle Model 1.0 Document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641" y="685800"/>
            <a:ext cx="3808759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2886" y="5862935"/>
            <a:ext cx="7975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linkClick r:id="rId3"/>
              </a:rPr>
              <a:t>http://www.ornl.gov/~</a:t>
            </a:r>
            <a:r>
              <a:rPr lang="en-US" sz="2400" dirty="0" smtClean="0">
                <a:solidFill>
                  <a:srgbClr val="C00000"/>
                </a:solidFill>
                <a:hlinkClick r:id="rId3"/>
              </a:rPr>
              <a:t>8vt/TribitsLifecycleModel_v1.0.pdf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1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67">
        <p:dissolve/>
      </p:transition>
    </mc:Choice>
    <mc:Fallback>
      <p:transition spd="slow" advTm="467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804196" cy="458587"/>
          </a:xfrm>
        </p:spPr>
        <p:txBody>
          <a:bodyPr/>
          <a:lstStyle/>
          <a:p>
            <a:r>
              <a:rPr lang="en-US" sz="2800" dirty="0" smtClean="0"/>
              <a:t>Typical </a:t>
            </a:r>
            <a:r>
              <a:rPr lang="en-US" sz="2800" dirty="0" smtClean="0"/>
              <a:t>non-Agile</a:t>
            </a:r>
            <a:r>
              <a:rPr lang="en-US" sz="2800" dirty="0" smtClean="0"/>
              <a:t> (i.e. VCA)</a:t>
            </a:r>
            <a:r>
              <a:rPr lang="en-US" sz="2800" dirty="0" smtClean="0"/>
              <a:t> </a:t>
            </a:r>
            <a:r>
              <a:rPr lang="en-US" sz="2800" dirty="0" smtClean="0"/>
              <a:t>CSE Lifecycle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3955" y="93035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3955" y="184475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73555" y="176855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59355" y="176855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333" y="1844751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06230" y="1844751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81609" y="1844751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524" y="760330"/>
            <a:ext cx="1938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Unit and Verification Testing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930955" y="94797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30955" y="186237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40555" y="178617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226355" y="178617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5333" y="1862372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3230" y="1900777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148609" y="1900777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19983" y="777951"/>
            <a:ext cx="13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Acceptance Testing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93330" y="265857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3330" y="357297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02930" y="34967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188730" y="34967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07708" y="3572977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35605" y="3572977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10984" y="3572977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8517" y="2488555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Code and Design Clarity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37310" y="262993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7310" y="354433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46910" y="34681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2710" y="34681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688" y="3544332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79585" y="3544332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54964" y="3544332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997395" y="2511434"/>
            <a:ext cx="199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Documentation and Tutorials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43385" y="4323226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385" y="5237626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52985" y="5161426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538785" y="5161426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7763" y="5237626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85660" y="5237626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461039" y="5237626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34189" y="4153205"/>
            <a:ext cx="23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Input </a:t>
            </a:r>
            <a:r>
              <a:rPr lang="en-US" sz="1200" dirty="0" smtClean="0"/>
              <a:t>Checking and </a:t>
            </a:r>
            <a:r>
              <a:rPr lang="en-US" sz="1200" dirty="0"/>
              <a:t>Feedback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854925" y="4323226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54925" y="5237626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464525" y="5161426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150325" y="5161426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69303" y="5237626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397200" y="5237626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072579" y="5237626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13217" y="4153205"/>
            <a:ext cx="164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5517225" y="2661743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517225" y="3576143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126825" y="3499943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812625" y="3499943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31603" y="3576143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059500" y="3576143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734879" y="3576143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070213" y="762000"/>
            <a:ext cx="825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Portability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459755" y="90337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59755" y="181777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069355" y="17415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755155" y="17415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374133" y="1817777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002030" y="1817777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677409" y="1817777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738408" y="2514600"/>
            <a:ext cx="1762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Space/Time Performance</a:t>
            </a:r>
            <a:endParaRPr lang="en-US" sz="12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23717" y="2450150"/>
            <a:ext cx="770108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3717" y="4114800"/>
            <a:ext cx="770108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270640" y="1463933"/>
            <a:ext cx="2182333" cy="133192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  <a:gd name="connsiteX0" fmla="*/ 0 w 2182333"/>
              <a:gd name="connsiteY0" fmla="*/ 70061 h 133192"/>
              <a:gd name="connsiteX1" fmla="*/ 609600 w 2182333"/>
              <a:gd name="connsiteY1" fmla="*/ 41486 h 133192"/>
              <a:gd name="connsiteX2" fmla="*/ 1333500 w 2182333"/>
              <a:gd name="connsiteY2" fmla="*/ 3386 h 133192"/>
              <a:gd name="connsiteX3" fmla="*/ 2182333 w 2182333"/>
              <a:gd name="connsiteY3" fmla="*/ 133192 h 133192"/>
              <a:gd name="connsiteX0" fmla="*/ 0 w 2182333"/>
              <a:gd name="connsiteY0" fmla="*/ 70061 h 133192"/>
              <a:gd name="connsiteX1" fmla="*/ 609600 w 2182333"/>
              <a:gd name="connsiteY1" fmla="*/ 41486 h 133192"/>
              <a:gd name="connsiteX2" fmla="*/ 1333500 w 2182333"/>
              <a:gd name="connsiteY2" fmla="*/ 3386 h 133192"/>
              <a:gd name="connsiteX3" fmla="*/ 2182333 w 2182333"/>
              <a:gd name="connsiteY3" fmla="*/ 133192 h 1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2333" h="133192">
                <a:moveTo>
                  <a:pt x="0" y="70061"/>
                </a:moveTo>
                <a:cubicBezTo>
                  <a:pt x="200025" y="73236"/>
                  <a:pt x="387350" y="52598"/>
                  <a:pt x="609600" y="41486"/>
                </a:cubicBezTo>
                <a:cubicBezTo>
                  <a:pt x="850900" y="28786"/>
                  <a:pt x="1071378" y="-11898"/>
                  <a:pt x="1333500" y="3386"/>
                </a:cubicBezTo>
                <a:cubicBezTo>
                  <a:pt x="1595622" y="18670"/>
                  <a:pt x="1909117" y="77962"/>
                  <a:pt x="2182333" y="133192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60645" y="3018110"/>
            <a:ext cx="2161067" cy="29859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82332"/>
              <a:gd name="connsiteY0" fmla="*/ 179265 h 435333"/>
              <a:gd name="connsiteX1" fmla="*/ 581025 w 2182332"/>
              <a:gd name="connsiteY1" fmla="*/ 160215 h 435333"/>
              <a:gd name="connsiteX2" fmla="*/ 1333500 w 2182332"/>
              <a:gd name="connsiteY2" fmla="*/ 7815 h 435333"/>
              <a:gd name="connsiteX3" fmla="*/ 2182332 w 2182332"/>
              <a:gd name="connsiteY3" fmla="*/ 435333 h 435333"/>
              <a:gd name="connsiteX0" fmla="*/ 0 w 2182332"/>
              <a:gd name="connsiteY0" fmla="*/ 19956 h 276024"/>
              <a:gd name="connsiteX1" fmla="*/ 581025 w 2182332"/>
              <a:gd name="connsiteY1" fmla="*/ 906 h 276024"/>
              <a:gd name="connsiteX2" fmla="*/ 1333500 w 2182332"/>
              <a:gd name="connsiteY2" fmla="*/ 50525 h 276024"/>
              <a:gd name="connsiteX3" fmla="*/ 2182332 w 2182332"/>
              <a:gd name="connsiteY3" fmla="*/ 276024 h 276024"/>
              <a:gd name="connsiteX0" fmla="*/ 0 w 2161067"/>
              <a:gd name="connsiteY0" fmla="*/ 0 h 298598"/>
              <a:gd name="connsiteX1" fmla="*/ 559760 w 2161067"/>
              <a:gd name="connsiteY1" fmla="*/ 23480 h 298598"/>
              <a:gd name="connsiteX2" fmla="*/ 1312235 w 2161067"/>
              <a:gd name="connsiteY2" fmla="*/ 73099 h 298598"/>
              <a:gd name="connsiteX3" fmla="*/ 2161067 w 2161067"/>
              <a:gd name="connsiteY3" fmla="*/ 298598 h 298598"/>
              <a:gd name="connsiteX0" fmla="*/ 0 w 2161067"/>
              <a:gd name="connsiteY0" fmla="*/ 0 h 298598"/>
              <a:gd name="connsiteX1" fmla="*/ 559760 w 2161067"/>
              <a:gd name="connsiteY1" fmla="*/ 23480 h 298598"/>
              <a:gd name="connsiteX2" fmla="*/ 1312235 w 2161067"/>
              <a:gd name="connsiteY2" fmla="*/ 73099 h 298598"/>
              <a:gd name="connsiteX3" fmla="*/ 2161067 w 2161067"/>
              <a:gd name="connsiteY3" fmla="*/ 298598 h 29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067" h="298598">
                <a:moveTo>
                  <a:pt x="0" y="0"/>
                </a:moveTo>
                <a:lnTo>
                  <a:pt x="559760" y="23480"/>
                </a:lnTo>
                <a:cubicBezTo>
                  <a:pt x="778466" y="35663"/>
                  <a:pt x="1045350" y="27246"/>
                  <a:pt x="1312235" y="73099"/>
                </a:cubicBezTo>
                <a:cubicBezTo>
                  <a:pt x="1579120" y="118952"/>
                  <a:pt x="1887852" y="222103"/>
                  <a:pt x="2161067" y="29859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55372" y="4878119"/>
            <a:ext cx="2158853" cy="34569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58852"/>
              <a:gd name="connsiteY0" fmla="*/ 584954 h 584954"/>
              <a:gd name="connsiteX1" fmla="*/ 657225 w 2158852"/>
              <a:gd name="connsiteY1" fmla="*/ 413504 h 584954"/>
              <a:gd name="connsiteX2" fmla="*/ 1314450 w 2158852"/>
              <a:gd name="connsiteY2" fmla="*/ 3929 h 584954"/>
              <a:gd name="connsiteX3" fmla="*/ 2158852 w 2158852"/>
              <a:gd name="connsiteY3" fmla="*/ 199524 h 584954"/>
              <a:gd name="connsiteX0" fmla="*/ 0 w 2158852"/>
              <a:gd name="connsiteY0" fmla="*/ 442222 h 442222"/>
              <a:gd name="connsiteX1" fmla="*/ 657225 w 2158852"/>
              <a:gd name="connsiteY1" fmla="*/ 270772 h 442222"/>
              <a:gd name="connsiteX2" fmla="*/ 1356981 w 2158852"/>
              <a:gd name="connsiteY2" fmla="*/ 10053 h 442222"/>
              <a:gd name="connsiteX3" fmla="*/ 2158852 w 2158852"/>
              <a:gd name="connsiteY3" fmla="*/ 56792 h 442222"/>
              <a:gd name="connsiteX0" fmla="*/ 0 w 2126955"/>
              <a:gd name="connsiteY0" fmla="*/ 469450 h 469450"/>
              <a:gd name="connsiteX1" fmla="*/ 657225 w 2126955"/>
              <a:gd name="connsiteY1" fmla="*/ 298000 h 469450"/>
              <a:gd name="connsiteX2" fmla="*/ 1356981 w 2126955"/>
              <a:gd name="connsiteY2" fmla="*/ 37281 h 469450"/>
              <a:gd name="connsiteX3" fmla="*/ 2126955 w 2126955"/>
              <a:gd name="connsiteY3" fmla="*/ 9592 h 469450"/>
              <a:gd name="connsiteX0" fmla="*/ 0 w 2126955"/>
              <a:gd name="connsiteY0" fmla="*/ 460724 h 460724"/>
              <a:gd name="connsiteX1" fmla="*/ 657225 w 2126955"/>
              <a:gd name="connsiteY1" fmla="*/ 289274 h 460724"/>
              <a:gd name="connsiteX2" fmla="*/ 1325083 w 2126955"/>
              <a:gd name="connsiteY2" fmla="*/ 166778 h 460724"/>
              <a:gd name="connsiteX3" fmla="*/ 2126955 w 2126955"/>
              <a:gd name="connsiteY3" fmla="*/ 866 h 460724"/>
              <a:gd name="connsiteX0" fmla="*/ 0 w 2158853"/>
              <a:gd name="connsiteY0" fmla="*/ 345695 h 345695"/>
              <a:gd name="connsiteX1" fmla="*/ 657225 w 2158853"/>
              <a:gd name="connsiteY1" fmla="*/ 174245 h 345695"/>
              <a:gd name="connsiteX2" fmla="*/ 1325083 w 2158853"/>
              <a:gd name="connsiteY2" fmla="*/ 51749 h 345695"/>
              <a:gd name="connsiteX3" fmla="*/ 2158853 w 2158853"/>
              <a:gd name="connsiteY3" fmla="*/ 2795 h 34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853" h="345695">
                <a:moveTo>
                  <a:pt x="0" y="345695"/>
                </a:moveTo>
                <a:cubicBezTo>
                  <a:pt x="323850" y="259970"/>
                  <a:pt x="436378" y="223236"/>
                  <a:pt x="657225" y="174245"/>
                </a:cubicBezTo>
                <a:cubicBezTo>
                  <a:pt x="878072" y="125254"/>
                  <a:pt x="1074812" y="80324"/>
                  <a:pt x="1325083" y="51749"/>
                </a:cubicBezTo>
                <a:cubicBezTo>
                  <a:pt x="1575354" y="23174"/>
                  <a:pt x="1864372" y="-9905"/>
                  <a:pt x="2158853" y="2795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889237" y="4550823"/>
            <a:ext cx="2220433" cy="400772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2790 h 602790"/>
              <a:gd name="connsiteX1" fmla="*/ 608492 w 2209800"/>
              <a:gd name="connsiteY1" fmla="*/ 278054 h 602790"/>
              <a:gd name="connsiteX2" fmla="*/ 1371600 w 2209800"/>
              <a:gd name="connsiteY2" fmla="*/ 69390 h 602790"/>
              <a:gd name="connsiteX3" fmla="*/ 2209800 w 2209800"/>
              <a:gd name="connsiteY3" fmla="*/ 2715 h 602790"/>
              <a:gd name="connsiteX0" fmla="*/ 0 w 2220433"/>
              <a:gd name="connsiteY0" fmla="*/ 400772 h 400772"/>
              <a:gd name="connsiteX1" fmla="*/ 619125 w 2220433"/>
              <a:gd name="connsiteY1" fmla="*/ 278054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  <a:gd name="connsiteX0" fmla="*/ 0 w 2220433"/>
              <a:gd name="connsiteY0" fmla="*/ 400772 h 400772"/>
              <a:gd name="connsiteX1" fmla="*/ 619125 w 2220433"/>
              <a:gd name="connsiteY1" fmla="*/ 278054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433" h="400772">
                <a:moveTo>
                  <a:pt x="0" y="400772"/>
                </a:moveTo>
                <a:cubicBezTo>
                  <a:pt x="364165" y="311060"/>
                  <a:pt x="388753" y="333284"/>
                  <a:pt x="619125" y="278054"/>
                </a:cubicBezTo>
                <a:cubicBezTo>
                  <a:pt x="849497" y="222824"/>
                  <a:pt x="1115348" y="115280"/>
                  <a:pt x="1382233" y="69390"/>
                </a:cubicBezTo>
                <a:cubicBezTo>
                  <a:pt x="1649118" y="23500"/>
                  <a:pt x="1925952" y="-9985"/>
                  <a:pt x="2220433" y="2715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918920" y="271903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2957325" y="102002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5486400" y="990600"/>
            <a:ext cx="2190750" cy="800100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6034 h 806034"/>
              <a:gd name="connsiteX1" fmla="*/ 638175 w 2190750"/>
              <a:gd name="connsiteY1" fmla="*/ 710784 h 806034"/>
              <a:gd name="connsiteX2" fmla="*/ 1356980 w 2190750"/>
              <a:gd name="connsiteY2" fmla="*/ 108051 h 806034"/>
              <a:gd name="connsiteX3" fmla="*/ 2190750 w 2190750"/>
              <a:gd name="connsiteY3" fmla="*/ 5934 h 806034"/>
              <a:gd name="connsiteX0" fmla="*/ 0 w 2190750"/>
              <a:gd name="connsiteY0" fmla="*/ 802841 h 802841"/>
              <a:gd name="connsiteX1" fmla="*/ 638175 w 2190750"/>
              <a:gd name="connsiteY1" fmla="*/ 707591 h 802841"/>
              <a:gd name="connsiteX2" fmla="*/ 1356980 w 2190750"/>
              <a:gd name="connsiteY2" fmla="*/ 136755 h 802841"/>
              <a:gd name="connsiteX3" fmla="*/ 2190750 w 2190750"/>
              <a:gd name="connsiteY3" fmla="*/ 2741 h 802841"/>
              <a:gd name="connsiteX0" fmla="*/ 0 w 2190750"/>
              <a:gd name="connsiteY0" fmla="*/ 800100 h 800100"/>
              <a:gd name="connsiteX1" fmla="*/ 638175 w 2190750"/>
              <a:gd name="connsiteY1" fmla="*/ 704850 h 800100"/>
              <a:gd name="connsiteX2" fmla="*/ 1356980 w 2190750"/>
              <a:gd name="connsiteY2" fmla="*/ 134014 h 800100"/>
              <a:gd name="connsiteX3" fmla="*/ 2190750 w 219075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0100">
                <a:moveTo>
                  <a:pt x="0" y="800100"/>
                </a:moveTo>
                <a:cubicBezTo>
                  <a:pt x="361950" y="752475"/>
                  <a:pt x="412012" y="815864"/>
                  <a:pt x="638175" y="704850"/>
                </a:cubicBezTo>
                <a:cubicBezTo>
                  <a:pt x="864338" y="593836"/>
                  <a:pt x="1098218" y="251489"/>
                  <a:pt x="1356980" y="134014"/>
                </a:cubicBezTo>
                <a:cubicBezTo>
                  <a:pt x="1615742" y="16539"/>
                  <a:pt x="1896269" y="19198"/>
                  <a:pt x="2190750" y="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5514582" y="2819400"/>
            <a:ext cx="2209800" cy="60602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606025">
                <a:moveTo>
                  <a:pt x="0" y="606025"/>
                </a:moveTo>
                <a:cubicBezTo>
                  <a:pt x="342900" y="463150"/>
                  <a:pt x="390525" y="561575"/>
                  <a:pt x="619125" y="472675"/>
                </a:cubicBezTo>
                <a:cubicBezTo>
                  <a:pt x="847725" y="383775"/>
                  <a:pt x="1106488" y="150413"/>
                  <a:pt x="1371600" y="72625"/>
                </a:cubicBezTo>
                <a:cubicBezTo>
                  <a:pt x="1636713" y="-5163"/>
                  <a:pt x="1915319" y="-6750"/>
                  <a:pt x="2209800" y="595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343422" y="432280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343422" y="523720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953022" y="51610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38822" y="51610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57800" y="5237202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5885697" y="5237202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561076" y="5237202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617685" y="4152781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Cost per new feature</a:t>
            </a:r>
            <a:endParaRPr lang="en-US" sz="1200" dirty="0"/>
          </a:p>
        </p:txBody>
      </p:sp>
      <p:sp>
        <p:nvSpPr>
          <p:cNvPr id="93" name="Freeform 92"/>
          <p:cNvSpPr/>
          <p:nvPr/>
        </p:nvSpPr>
        <p:spPr>
          <a:xfrm>
            <a:off x="5363447" y="4408028"/>
            <a:ext cx="2249008" cy="75524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2790 h 602790"/>
              <a:gd name="connsiteX1" fmla="*/ 608492 w 2209800"/>
              <a:gd name="connsiteY1" fmla="*/ 278054 h 602790"/>
              <a:gd name="connsiteX2" fmla="*/ 1371600 w 2209800"/>
              <a:gd name="connsiteY2" fmla="*/ 69390 h 602790"/>
              <a:gd name="connsiteX3" fmla="*/ 2209800 w 2209800"/>
              <a:gd name="connsiteY3" fmla="*/ 2715 h 602790"/>
              <a:gd name="connsiteX0" fmla="*/ 0 w 2220433"/>
              <a:gd name="connsiteY0" fmla="*/ 400772 h 400772"/>
              <a:gd name="connsiteX1" fmla="*/ 619125 w 2220433"/>
              <a:gd name="connsiteY1" fmla="*/ 278054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  <a:gd name="connsiteX0" fmla="*/ 0 w 2220433"/>
              <a:gd name="connsiteY0" fmla="*/ 400772 h 400772"/>
              <a:gd name="connsiteX1" fmla="*/ 619125 w 2220433"/>
              <a:gd name="connsiteY1" fmla="*/ 278054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  <a:gd name="connsiteX0" fmla="*/ 0 w 2220433"/>
              <a:gd name="connsiteY0" fmla="*/ 400772 h 400772"/>
              <a:gd name="connsiteX1" fmla="*/ 633413 w 2220433"/>
              <a:gd name="connsiteY1" fmla="*/ 349492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  <a:gd name="connsiteX0" fmla="*/ 0 w 2234721"/>
              <a:gd name="connsiteY0" fmla="*/ 641368 h 641368"/>
              <a:gd name="connsiteX1" fmla="*/ 633413 w 2234721"/>
              <a:gd name="connsiteY1" fmla="*/ 590088 h 641368"/>
              <a:gd name="connsiteX2" fmla="*/ 1382233 w 2234721"/>
              <a:gd name="connsiteY2" fmla="*/ 309986 h 641368"/>
              <a:gd name="connsiteX3" fmla="*/ 2234721 w 2234721"/>
              <a:gd name="connsiteY3" fmla="*/ 424 h 641368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82233 w 2234721"/>
              <a:gd name="connsiteY2" fmla="*/ 309562 h 640944"/>
              <a:gd name="connsiteX3" fmla="*/ 2234721 w 2234721"/>
              <a:gd name="connsiteY3" fmla="*/ 0 h 640944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82233 w 2234721"/>
              <a:gd name="connsiteY2" fmla="*/ 309562 h 640944"/>
              <a:gd name="connsiteX3" fmla="*/ 2234721 w 2234721"/>
              <a:gd name="connsiteY3" fmla="*/ 0 h 640944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82233 w 2234721"/>
              <a:gd name="connsiteY2" fmla="*/ 309562 h 640944"/>
              <a:gd name="connsiteX3" fmla="*/ 2234721 w 2234721"/>
              <a:gd name="connsiteY3" fmla="*/ 0 h 640944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96520 w 2234721"/>
              <a:gd name="connsiteY2" fmla="*/ 380999 h 640944"/>
              <a:gd name="connsiteX3" fmla="*/ 2234721 w 2234721"/>
              <a:gd name="connsiteY3" fmla="*/ 0 h 640944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96520 w 2234721"/>
              <a:gd name="connsiteY2" fmla="*/ 380999 h 640944"/>
              <a:gd name="connsiteX3" fmla="*/ 2234721 w 2234721"/>
              <a:gd name="connsiteY3" fmla="*/ 0 h 640944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96520 w 2234721"/>
              <a:gd name="connsiteY2" fmla="*/ 380999 h 640944"/>
              <a:gd name="connsiteX3" fmla="*/ 2234721 w 2234721"/>
              <a:gd name="connsiteY3" fmla="*/ 0 h 640944"/>
              <a:gd name="connsiteX0" fmla="*/ 0 w 2249008"/>
              <a:gd name="connsiteY0" fmla="*/ 712382 h 712382"/>
              <a:gd name="connsiteX1" fmla="*/ 647700 w 2249008"/>
              <a:gd name="connsiteY1" fmla="*/ 589664 h 712382"/>
              <a:gd name="connsiteX2" fmla="*/ 1410807 w 2249008"/>
              <a:gd name="connsiteY2" fmla="*/ 380999 h 712382"/>
              <a:gd name="connsiteX3" fmla="*/ 2249008 w 2249008"/>
              <a:gd name="connsiteY3" fmla="*/ 0 h 712382"/>
              <a:gd name="connsiteX0" fmla="*/ 0 w 2249008"/>
              <a:gd name="connsiteY0" fmla="*/ 755245 h 755245"/>
              <a:gd name="connsiteX1" fmla="*/ 647700 w 2249008"/>
              <a:gd name="connsiteY1" fmla="*/ 589664 h 755245"/>
              <a:gd name="connsiteX2" fmla="*/ 1410807 w 2249008"/>
              <a:gd name="connsiteY2" fmla="*/ 380999 h 755245"/>
              <a:gd name="connsiteX3" fmla="*/ 2249008 w 2249008"/>
              <a:gd name="connsiteY3" fmla="*/ 0 h 75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008" h="755245">
                <a:moveTo>
                  <a:pt x="0" y="755245"/>
                </a:moveTo>
                <a:lnTo>
                  <a:pt x="647700" y="589664"/>
                </a:lnTo>
                <a:cubicBezTo>
                  <a:pt x="882834" y="527290"/>
                  <a:pt x="1143922" y="426889"/>
                  <a:pt x="1410807" y="380999"/>
                </a:cubicBezTo>
                <a:cubicBezTo>
                  <a:pt x="1677692" y="292246"/>
                  <a:pt x="1954527" y="230187"/>
                  <a:pt x="2249008" y="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438400" y="5646003"/>
            <a:ext cx="2759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Time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4706966" y="58399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651796" cy="458587"/>
          </a:xfrm>
        </p:spPr>
        <p:txBody>
          <a:bodyPr/>
          <a:lstStyle/>
          <a:p>
            <a:r>
              <a:rPr lang="en-US" sz="2800" dirty="0" smtClean="0"/>
              <a:t>Pure Lean/Agile Lifecycle: “Done </a:t>
            </a:r>
            <a:r>
              <a:rPr lang="en-US" sz="2800" dirty="0" err="1" smtClean="0"/>
              <a:t>Done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3955" y="93035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3955" y="184475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73555" y="176855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59355" y="176855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73480" y="1040828"/>
            <a:ext cx="2171700" cy="89876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89876">
                <a:moveTo>
                  <a:pt x="0" y="89548"/>
                </a:moveTo>
                <a:cubicBezTo>
                  <a:pt x="200025" y="92723"/>
                  <a:pt x="387350" y="72085"/>
                  <a:pt x="609600" y="60973"/>
                </a:cubicBezTo>
                <a:lnTo>
                  <a:pt x="1333500" y="22873"/>
                </a:lnTo>
                <a:cubicBezTo>
                  <a:pt x="1593850" y="13348"/>
                  <a:pt x="1877219" y="-8877"/>
                  <a:pt x="2171700" y="3823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1524" y="760330"/>
            <a:ext cx="1938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Unit and Verification Testing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930955" y="94797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30955" y="186237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40555" y="178617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226355" y="178617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9983" y="777951"/>
            <a:ext cx="13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Acceptance Testing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93330" y="265857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3330" y="357297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02930" y="34967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188730" y="34967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8517" y="2488555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Code and Design Clarity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37310" y="262993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7310" y="354433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46910" y="34681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2710" y="34681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97395" y="2511434"/>
            <a:ext cx="199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Documentation and Tutorials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43385" y="430999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385" y="522439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52985" y="514819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538785" y="514819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4189" y="4139970"/>
            <a:ext cx="23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Input </a:t>
            </a:r>
            <a:r>
              <a:rPr lang="en-US" sz="1200" dirty="0" smtClean="0"/>
              <a:t>Checking and </a:t>
            </a:r>
            <a:r>
              <a:rPr lang="en-US" sz="1200" dirty="0"/>
              <a:t>Feedback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854925" y="430999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54925" y="522439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464525" y="514819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150325" y="514819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13217" y="4139970"/>
            <a:ext cx="164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57" name="Freeform 56"/>
          <p:cNvSpPr/>
          <p:nvPr/>
        </p:nvSpPr>
        <p:spPr>
          <a:xfrm>
            <a:off x="2871665" y="4408814"/>
            <a:ext cx="2209800" cy="60602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606025">
                <a:moveTo>
                  <a:pt x="0" y="606025"/>
                </a:moveTo>
                <a:cubicBezTo>
                  <a:pt x="342900" y="463150"/>
                  <a:pt x="390525" y="561575"/>
                  <a:pt x="619125" y="472675"/>
                </a:cubicBezTo>
                <a:cubicBezTo>
                  <a:pt x="847725" y="383775"/>
                  <a:pt x="1106488" y="150413"/>
                  <a:pt x="1371600" y="72625"/>
                </a:cubicBezTo>
                <a:cubicBezTo>
                  <a:pt x="1636713" y="-5163"/>
                  <a:pt x="1915319" y="-6750"/>
                  <a:pt x="2209800" y="595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5517225" y="2661743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517225" y="3576143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126825" y="3499943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812625" y="3499943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70213" y="762000"/>
            <a:ext cx="825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Portability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459755" y="90337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59755" y="181777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069355" y="17415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755155" y="17415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38408" y="2514600"/>
            <a:ext cx="1762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Space/Time Performance</a:t>
            </a:r>
            <a:endParaRPr lang="en-US" sz="12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23717" y="2450150"/>
            <a:ext cx="770108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3717" y="4101565"/>
            <a:ext cx="770108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5443537" y="1064178"/>
            <a:ext cx="2171700" cy="197599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197599">
                <a:moveTo>
                  <a:pt x="0" y="197599"/>
                </a:moveTo>
                <a:lnTo>
                  <a:pt x="581025" y="178549"/>
                </a:lnTo>
                <a:cubicBezTo>
                  <a:pt x="803275" y="149974"/>
                  <a:pt x="1068388" y="54724"/>
                  <a:pt x="1333500" y="26149"/>
                </a:cubicBezTo>
                <a:cubicBezTo>
                  <a:pt x="1598612" y="-2426"/>
                  <a:pt x="1877219" y="-5601"/>
                  <a:pt x="2171700" y="7099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933700" y="1129324"/>
            <a:ext cx="2171700" cy="89876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89876">
                <a:moveTo>
                  <a:pt x="0" y="89548"/>
                </a:moveTo>
                <a:cubicBezTo>
                  <a:pt x="200025" y="92723"/>
                  <a:pt x="387350" y="72085"/>
                  <a:pt x="609600" y="60973"/>
                </a:cubicBezTo>
                <a:lnTo>
                  <a:pt x="1333500" y="22873"/>
                </a:lnTo>
                <a:cubicBezTo>
                  <a:pt x="1593850" y="13348"/>
                  <a:pt x="1877219" y="-8877"/>
                  <a:pt x="2171700" y="3823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243385" y="2881924"/>
            <a:ext cx="2171700" cy="89876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89876">
                <a:moveTo>
                  <a:pt x="0" y="89548"/>
                </a:moveTo>
                <a:cubicBezTo>
                  <a:pt x="200025" y="92723"/>
                  <a:pt x="387350" y="72085"/>
                  <a:pt x="609600" y="60973"/>
                </a:cubicBezTo>
                <a:lnTo>
                  <a:pt x="1333500" y="22873"/>
                </a:lnTo>
                <a:cubicBezTo>
                  <a:pt x="1593850" y="13348"/>
                  <a:pt x="1877219" y="-8877"/>
                  <a:pt x="2171700" y="3823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266700" y="4482124"/>
            <a:ext cx="2171700" cy="89876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89876">
                <a:moveTo>
                  <a:pt x="0" y="89548"/>
                </a:moveTo>
                <a:cubicBezTo>
                  <a:pt x="200025" y="92723"/>
                  <a:pt x="387350" y="72085"/>
                  <a:pt x="609600" y="60973"/>
                </a:cubicBezTo>
                <a:lnTo>
                  <a:pt x="1333500" y="22873"/>
                </a:lnTo>
                <a:cubicBezTo>
                  <a:pt x="1593850" y="13348"/>
                  <a:pt x="1877219" y="-8877"/>
                  <a:pt x="2171700" y="3823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5524500" y="2828062"/>
            <a:ext cx="2171700" cy="197599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197599">
                <a:moveTo>
                  <a:pt x="0" y="197599"/>
                </a:moveTo>
                <a:lnTo>
                  <a:pt x="581025" y="178549"/>
                </a:lnTo>
                <a:cubicBezTo>
                  <a:pt x="803275" y="149974"/>
                  <a:pt x="1068388" y="54724"/>
                  <a:pt x="1333500" y="26149"/>
                </a:cubicBezTo>
                <a:cubicBezTo>
                  <a:pt x="1598612" y="-2426"/>
                  <a:pt x="1877219" y="-5601"/>
                  <a:pt x="2171700" y="7099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933700" y="2881924"/>
            <a:ext cx="2171700" cy="89876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89876">
                <a:moveTo>
                  <a:pt x="0" y="89548"/>
                </a:moveTo>
                <a:cubicBezTo>
                  <a:pt x="200025" y="92723"/>
                  <a:pt x="387350" y="72085"/>
                  <a:pt x="609600" y="60973"/>
                </a:cubicBezTo>
                <a:lnTo>
                  <a:pt x="1333500" y="22873"/>
                </a:lnTo>
                <a:cubicBezTo>
                  <a:pt x="1593850" y="13348"/>
                  <a:pt x="1877219" y="-8877"/>
                  <a:pt x="2171700" y="3823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684434" y="5569803"/>
            <a:ext cx="2759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Time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953000" y="57637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5522541" y="4343400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22541" y="5257800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132141" y="5181600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817941" y="5181600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54469" y="4173379"/>
            <a:ext cx="165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Cost per  new feature</a:t>
            </a:r>
            <a:endParaRPr lang="en-US" sz="1200" dirty="0"/>
          </a:p>
        </p:txBody>
      </p:sp>
      <p:sp>
        <p:nvSpPr>
          <p:cNvPr id="94" name="Freeform 93"/>
          <p:cNvSpPr/>
          <p:nvPr/>
        </p:nvSpPr>
        <p:spPr>
          <a:xfrm>
            <a:off x="5545856" y="4786924"/>
            <a:ext cx="2171700" cy="89876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89876">
                <a:moveTo>
                  <a:pt x="0" y="89548"/>
                </a:moveTo>
                <a:cubicBezTo>
                  <a:pt x="200025" y="92723"/>
                  <a:pt x="387350" y="72085"/>
                  <a:pt x="609600" y="60973"/>
                </a:cubicBezTo>
                <a:lnTo>
                  <a:pt x="1333500" y="22873"/>
                </a:lnTo>
                <a:cubicBezTo>
                  <a:pt x="1593850" y="13348"/>
                  <a:pt x="1877219" y="-8877"/>
                  <a:pt x="2171700" y="3823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229600" cy="458587"/>
          </a:xfrm>
        </p:spPr>
        <p:txBody>
          <a:bodyPr/>
          <a:lstStyle/>
          <a:p>
            <a:r>
              <a:rPr lang="en-US" sz="2800" dirty="0" smtClean="0"/>
              <a:t>Proposed </a:t>
            </a:r>
            <a:r>
              <a:rPr lang="en-US" sz="2800" dirty="0" err="1" smtClean="0"/>
              <a:t>TriBITS</a:t>
            </a:r>
            <a:r>
              <a:rPr lang="en-US" sz="2800" dirty="0" smtClean="0"/>
              <a:t> Lean/Agile Lifecycle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3955" y="93035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3955" y="184475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73555" y="176855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59355" y="176855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400" y="184475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06230" y="1844751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81609" y="1844751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12" name="Freeform 11"/>
          <p:cNvSpPr/>
          <p:nvPr/>
        </p:nvSpPr>
        <p:spPr>
          <a:xfrm>
            <a:off x="273480" y="1040828"/>
            <a:ext cx="2171700" cy="89876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89876">
                <a:moveTo>
                  <a:pt x="0" y="89548"/>
                </a:moveTo>
                <a:cubicBezTo>
                  <a:pt x="200025" y="92723"/>
                  <a:pt x="387350" y="72085"/>
                  <a:pt x="609600" y="60973"/>
                </a:cubicBezTo>
                <a:lnTo>
                  <a:pt x="1333500" y="22873"/>
                </a:lnTo>
                <a:cubicBezTo>
                  <a:pt x="1593850" y="13348"/>
                  <a:pt x="1877219" y="-8877"/>
                  <a:pt x="2171700" y="3823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1524" y="760330"/>
            <a:ext cx="1938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Unit and Verification Testing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930955" y="94797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30955" y="186237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40555" y="178617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226355" y="178617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81400" y="186237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3230" y="1900777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148609" y="1900777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19983" y="777951"/>
            <a:ext cx="13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Acceptance Testing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93330" y="265857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3330" y="357297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02930" y="34967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188730" y="34967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3775" y="357297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35605" y="3572977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10984" y="3572977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8517" y="2488555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Code and Design Clarity</a:t>
            </a:r>
            <a:endParaRPr lang="en-US" sz="1200" dirty="0"/>
          </a:p>
        </p:txBody>
      </p:sp>
      <p:sp>
        <p:nvSpPr>
          <p:cNvPr id="30" name="Freeform 29"/>
          <p:cNvSpPr/>
          <p:nvPr/>
        </p:nvSpPr>
        <p:spPr>
          <a:xfrm>
            <a:off x="249620" y="2765555"/>
            <a:ext cx="2171700" cy="197599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197599">
                <a:moveTo>
                  <a:pt x="0" y="197599"/>
                </a:moveTo>
                <a:lnTo>
                  <a:pt x="581025" y="178549"/>
                </a:lnTo>
                <a:cubicBezTo>
                  <a:pt x="803275" y="149974"/>
                  <a:pt x="1068388" y="54724"/>
                  <a:pt x="1333500" y="26149"/>
                </a:cubicBezTo>
                <a:cubicBezTo>
                  <a:pt x="1598612" y="-2426"/>
                  <a:pt x="1877219" y="-5601"/>
                  <a:pt x="2171700" y="7099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37310" y="262993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7310" y="354433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46910" y="34681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2710" y="34681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7755" y="354433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79585" y="3544332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54964" y="3544332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997395" y="2511434"/>
            <a:ext cx="199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Documentation and Tutorials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43385" y="430999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385" y="522439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52985" y="514819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538785" y="514819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3830" y="522439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85660" y="5224391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461039" y="5224391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46" name="Freeform 45"/>
          <p:cNvSpPr/>
          <p:nvPr/>
        </p:nvSpPr>
        <p:spPr>
          <a:xfrm>
            <a:off x="268975" y="4423409"/>
            <a:ext cx="2190750" cy="800981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0981">
                <a:moveTo>
                  <a:pt x="0" y="800981"/>
                </a:moveTo>
                <a:cubicBezTo>
                  <a:pt x="323850" y="715256"/>
                  <a:pt x="438150" y="726368"/>
                  <a:pt x="657225" y="629531"/>
                </a:cubicBezTo>
                <a:cubicBezTo>
                  <a:pt x="876300" y="532694"/>
                  <a:pt x="1058863" y="324731"/>
                  <a:pt x="1314450" y="219956"/>
                </a:cubicBezTo>
                <a:cubicBezTo>
                  <a:pt x="1570037" y="115181"/>
                  <a:pt x="1896269" y="-11819"/>
                  <a:pt x="2190750" y="881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4189" y="4139970"/>
            <a:ext cx="23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Input </a:t>
            </a:r>
            <a:r>
              <a:rPr lang="en-US" sz="1200" dirty="0" smtClean="0"/>
              <a:t>Checking and </a:t>
            </a:r>
            <a:r>
              <a:rPr lang="en-US" sz="1200" dirty="0"/>
              <a:t>Feedback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854925" y="430999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54925" y="522439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464525" y="514819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150325" y="514819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05370" y="522439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397200" y="5224391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072579" y="5224391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13217" y="4139970"/>
            <a:ext cx="164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56" name="Freeform 55"/>
          <p:cNvSpPr/>
          <p:nvPr/>
        </p:nvSpPr>
        <p:spPr>
          <a:xfrm>
            <a:off x="2918920" y="276555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871665" y="4408814"/>
            <a:ext cx="2209800" cy="60602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606025">
                <a:moveTo>
                  <a:pt x="0" y="606025"/>
                </a:moveTo>
                <a:cubicBezTo>
                  <a:pt x="342900" y="463150"/>
                  <a:pt x="390525" y="561575"/>
                  <a:pt x="619125" y="472675"/>
                </a:cubicBezTo>
                <a:cubicBezTo>
                  <a:pt x="847725" y="383775"/>
                  <a:pt x="1106488" y="150413"/>
                  <a:pt x="1371600" y="72625"/>
                </a:cubicBezTo>
                <a:cubicBezTo>
                  <a:pt x="1636713" y="-5163"/>
                  <a:pt x="1915319" y="-6750"/>
                  <a:pt x="2209800" y="595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957325" y="106654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5517225" y="2661743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517225" y="3576143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126825" y="3499943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812625" y="3499943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67670" y="3576143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059500" y="3576143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734879" y="3576143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070213" y="762000"/>
            <a:ext cx="825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Portability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459755" y="90337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59755" y="181777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069355" y="17415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755155" y="174157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10200" y="181777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002030" y="1817777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677409" y="1817777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738408" y="2514600"/>
            <a:ext cx="1762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Space/Time Performance</a:t>
            </a:r>
            <a:endParaRPr lang="en-US" sz="12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23717" y="2450150"/>
            <a:ext cx="770108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3717" y="4101565"/>
            <a:ext cx="770108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5468718" y="1037240"/>
            <a:ext cx="2190750" cy="800100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6034 h 806034"/>
              <a:gd name="connsiteX1" fmla="*/ 638175 w 2190750"/>
              <a:gd name="connsiteY1" fmla="*/ 710784 h 806034"/>
              <a:gd name="connsiteX2" fmla="*/ 1356980 w 2190750"/>
              <a:gd name="connsiteY2" fmla="*/ 108051 h 806034"/>
              <a:gd name="connsiteX3" fmla="*/ 2190750 w 2190750"/>
              <a:gd name="connsiteY3" fmla="*/ 5934 h 806034"/>
              <a:gd name="connsiteX0" fmla="*/ 0 w 2190750"/>
              <a:gd name="connsiteY0" fmla="*/ 802841 h 802841"/>
              <a:gd name="connsiteX1" fmla="*/ 638175 w 2190750"/>
              <a:gd name="connsiteY1" fmla="*/ 707591 h 802841"/>
              <a:gd name="connsiteX2" fmla="*/ 1356980 w 2190750"/>
              <a:gd name="connsiteY2" fmla="*/ 136755 h 802841"/>
              <a:gd name="connsiteX3" fmla="*/ 2190750 w 2190750"/>
              <a:gd name="connsiteY3" fmla="*/ 2741 h 802841"/>
              <a:gd name="connsiteX0" fmla="*/ 0 w 2190750"/>
              <a:gd name="connsiteY0" fmla="*/ 800100 h 800100"/>
              <a:gd name="connsiteX1" fmla="*/ 638175 w 2190750"/>
              <a:gd name="connsiteY1" fmla="*/ 704850 h 800100"/>
              <a:gd name="connsiteX2" fmla="*/ 1356980 w 2190750"/>
              <a:gd name="connsiteY2" fmla="*/ 134014 h 800100"/>
              <a:gd name="connsiteX3" fmla="*/ 2190750 w 219075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0100">
                <a:moveTo>
                  <a:pt x="0" y="800100"/>
                </a:moveTo>
                <a:cubicBezTo>
                  <a:pt x="361950" y="752475"/>
                  <a:pt x="412012" y="815864"/>
                  <a:pt x="638175" y="704850"/>
                </a:cubicBezTo>
                <a:cubicBezTo>
                  <a:pt x="864338" y="593836"/>
                  <a:pt x="1098218" y="251489"/>
                  <a:pt x="1356980" y="134014"/>
                </a:cubicBezTo>
                <a:cubicBezTo>
                  <a:pt x="1615742" y="16539"/>
                  <a:pt x="1896269" y="19198"/>
                  <a:pt x="2190750" y="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5562170" y="2807416"/>
            <a:ext cx="2209800" cy="60602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606025">
                <a:moveTo>
                  <a:pt x="0" y="606025"/>
                </a:moveTo>
                <a:cubicBezTo>
                  <a:pt x="342900" y="463150"/>
                  <a:pt x="390525" y="561575"/>
                  <a:pt x="619125" y="472675"/>
                </a:cubicBezTo>
                <a:cubicBezTo>
                  <a:pt x="847725" y="383775"/>
                  <a:pt x="1106488" y="150413"/>
                  <a:pt x="1371600" y="72625"/>
                </a:cubicBezTo>
                <a:cubicBezTo>
                  <a:pt x="1636713" y="-5163"/>
                  <a:pt x="1915319" y="-6750"/>
                  <a:pt x="2209800" y="595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781064" y="4181425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Cost per new feature</a:t>
            </a:r>
            <a:endParaRPr lang="en-US" sz="1200" dirty="0"/>
          </a:p>
        </p:txBody>
      </p:sp>
      <p:sp>
        <p:nvSpPr>
          <p:cNvPr id="80" name="Freeform 79"/>
          <p:cNvSpPr/>
          <p:nvPr/>
        </p:nvSpPr>
        <p:spPr>
          <a:xfrm>
            <a:off x="5574910" y="4800601"/>
            <a:ext cx="2171700" cy="283324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283324 h 283324"/>
              <a:gd name="connsiteX1" fmla="*/ 581025 w 2171700"/>
              <a:gd name="connsiteY1" fmla="*/ 178549 h 283324"/>
              <a:gd name="connsiteX2" fmla="*/ 1333500 w 2171700"/>
              <a:gd name="connsiteY2" fmla="*/ 26149 h 283324"/>
              <a:gd name="connsiteX3" fmla="*/ 2171700 w 2171700"/>
              <a:gd name="connsiteY3" fmla="*/ 7099 h 283324"/>
              <a:gd name="connsiteX0" fmla="*/ 0 w 2171700"/>
              <a:gd name="connsiteY0" fmla="*/ 283324 h 283324"/>
              <a:gd name="connsiteX1" fmla="*/ 595312 w 2171700"/>
              <a:gd name="connsiteY1" fmla="*/ 221411 h 283324"/>
              <a:gd name="connsiteX2" fmla="*/ 1333500 w 2171700"/>
              <a:gd name="connsiteY2" fmla="*/ 26149 h 283324"/>
              <a:gd name="connsiteX3" fmla="*/ 2171700 w 2171700"/>
              <a:gd name="connsiteY3" fmla="*/ 7099 h 283324"/>
              <a:gd name="connsiteX0" fmla="*/ 0 w 2171700"/>
              <a:gd name="connsiteY0" fmla="*/ 283324 h 283324"/>
              <a:gd name="connsiteX1" fmla="*/ 595312 w 2171700"/>
              <a:gd name="connsiteY1" fmla="*/ 221411 h 283324"/>
              <a:gd name="connsiteX2" fmla="*/ 1333500 w 2171700"/>
              <a:gd name="connsiteY2" fmla="*/ 26149 h 283324"/>
              <a:gd name="connsiteX3" fmla="*/ 2171700 w 2171700"/>
              <a:gd name="connsiteY3" fmla="*/ 7099 h 2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283324">
                <a:moveTo>
                  <a:pt x="0" y="283324"/>
                </a:moveTo>
                <a:cubicBezTo>
                  <a:pt x="193675" y="276974"/>
                  <a:pt x="401637" y="227761"/>
                  <a:pt x="595312" y="221411"/>
                </a:cubicBezTo>
                <a:cubicBezTo>
                  <a:pt x="803274" y="178549"/>
                  <a:pt x="1068388" y="54724"/>
                  <a:pt x="1333500" y="26149"/>
                </a:cubicBezTo>
                <a:cubicBezTo>
                  <a:pt x="1598612" y="-2426"/>
                  <a:pt x="1877219" y="-5601"/>
                  <a:pt x="2171700" y="7099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5562600" y="432280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562600" y="523720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172200" y="51610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858000" y="51610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513045" y="523720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104875" y="5237202"/>
            <a:ext cx="79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780254" y="5237202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438400" y="5722203"/>
            <a:ext cx="2759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Time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4706966" y="5916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5"/>
            <a:ext cx="8804196" cy="458587"/>
          </a:xfrm>
        </p:spPr>
        <p:txBody>
          <a:bodyPr/>
          <a:lstStyle/>
          <a:p>
            <a:r>
              <a:rPr lang="en-US" sz="2800" dirty="0" smtClean="0"/>
              <a:t>End of Life?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635119"/>
            <a:ext cx="8880396" cy="439607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Long-term maintenance and end of life issues for Self-Sustaining Software:</a:t>
            </a:r>
          </a:p>
          <a:p>
            <a:r>
              <a:rPr lang="en-US" sz="2000" dirty="0" smtClean="0"/>
              <a:t>User community can help to maintain it</a:t>
            </a:r>
          </a:p>
          <a:p>
            <a:r>
              <a:rPr lang="en-US" sz="2000" dirty="0" smtClean="0"/>
              <a:t>If the original development team is disbanded, users can take parts they are using and maintain it long term</a:t>
            </a:r>
          </a:p>
          <a:p>
            <a:r>
              <a:rPr lang="en-US" sz="2000" dirty="0" smtClean="0"/>
              <a:t>Can stop being built and tested if not being currently used</a:t>
            </a:r>
          </a:p>
          <a:p>
            <a:r>
              <a:rPr lang="en-US" sz="2000" dirty="0" smtClean="0"/>
              <a:t>However, if needed again, software can be resurrected, and continue to be maintained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NOTE: Distributed version control using tools like </a:t>
            </a:r>
            <a:r>
              <a:rPr lang="en-US" sz="2000" dirty="0" err="1" smtClean="0">
                <a:solidFill>
                  <a:srgbClr val="002060"/>
                </a:solidFill>
              </a:rPr>
              <a:t>Git</a:t>
            </a:r>
            <a:r>
              <a:rPr lang="en-US" sz="2000" dirty="0" smtClean="0">
                <a:solidFill>
                  <a:srgbClr val="002060"/>
                </a:solidFill>
              </a:rPr>
              <a:t> and Mercurial greatly help in reducing risk and sustaining long lifetime.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5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5"/>
            <a:ext cx="8804196" cy="458587"/>
          </a:xfrm>
        </p:spPr>
        <p:txBody>
          <a:bodyPr/>
          <a:lstStyle/>
          <a:p>
            <a:r>
              <a:rPr lang="en-US" sz="2800" dirty="0" smtClean="0"/>
              <a:t>Usefulness Maturity and Lifecycle Phases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204" y="917327"/>
            <a:ext cx="8880396" cy="3760004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</a:rPr>
              <a:t>NOTE</a:t>
            </a:r>
            <a:r>
              <a:rPr lang="en-US" sz="2000" dirty="0">
                <a:solidFill>
                  <a:srgbClr val="002060"/>
                </a:solidFill>
              </a:rPr>
              <a:t>: For research-driven software </a:t>
            </a:r>
            <a:r>
              <a:rPr lang="en-US" sz="2000" dirty="0" smtClean="0">
                <a:solidFill>
                  <a:srgbClr val="002060"/>
                </a:solidFill>
              </a:rPr>
              <a:t>achieving </a:t>
            </a:r>
            <a:r>
              <a:rPr lang="en-US" sz="2000" dirty="0">
                <a:solidFill>
                  <a:srgbClr val="002060"/>
                </a:solidFill>
              </a:rPr>
              <a:t>“Done </a:t>
            </a:r>
            <a:r>
              <a:rPr lang="en-US" sz="2000" dirty="0" err="1">
                <a:solidFill>
                  <a:srgbClr val="002060"/>
                </a:solidFill>
              </a:rPr>
              <a:t>Done</a:t>
            </a:r>
            <a:r>
              <a:rPr lang="en-US" sz="2000" dirty="0">
                <a:solidFill>
                  <a:srgbClr val="002060"/>
                </a:solidFill>
              </a:rPr>
              <a:t>” for unproven algorithms and method is not reasonable</a:t>
            </a:r>
            <a:r>
              <a:rPr lang="en-US" sz="2000" dirty="0" smtClean="0">
                <a:solidFill>
                  <a:srgbClr val="002060"/>
                </a:solidFill>
              </a:rPr>
              <a:t>!</a:t>
            </a:r>
            <a:endParaRPr lang="en-US" sz="2000" dirty="0"/>
          </a:p>
          <a:p>
            <a:r>
              <a:rPr lang="en-US" sz="2000" dirty="0" smtClean="0"/>
              <a:t>CSE Software should only be pushed to higher maturity levels if the software, methods, etc. have proven to be “Useful”.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Definition of “Usefulness”:</a:t>
            </a:r>
          </a:p>
          <a:p>
            <a:r>
              <a:rPr lang="en-US" sz="2000" dirty="0" smtClean="0"/>
              <a:t>The algorithms and methods implemented in the software have been shown to effectively address a given class of problems, and/or</a:t>
            </a:r>
          </a:p>
          <a:p>
            <a:r>
              <a:rPr lang="en-US" sz="2000" dirty="0" smtClean="0"/>
              <a:t>A given piece of software or approach makes a customer produce higher quality results, and/or</a:t>
            </a:r>
          </a:p>
          <a:p>
            <a:r>
              <a:rPr lang="en-US" sz="2000" dirty="0" smtClean="0"/>
              <a:t>Provides some other measure of </a:t>
            </a:r>
            <a:r>
              <a:rPr lang="en-US" sz="2000" dirty="0" smtClean="0"/>
              <a:t>value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745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existing Legacy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75601"/>
            <a:ext cx="8880396" cy="4356064"/>
          </a:xfrm>
        </p:spPr>
        <p:txBody>
          <a:bodyPr/>
          <a:lstStyle/>
          <a:p>
            <a:r>
              <a:rPr lang="en-US" sz="2000" dirty="0" smtClean="0">
                <a:solidFill>
                  <a:schemeClr val="tx2"/>
                </a:solidFill>
              </a:rPr>
              <a:t>Our </a:t>
            </a:r>
            <a:r>
              <a:rPr lang="en-US" sz="2000" dirty="0">
                <a:solidFill>
                  <a:schemeClr val="tx2"/>
                </a:solidFill>
              </a:rPr>
              <a:t>definition of “Legacy Software”</a:t>
            </a:r>
            <a:r>
              <a:rPr lang="en-US" sz="2000" dirty="0"/>
              <a:t>: Software that is too far </a:t>
            </a:r>
            <a:r>
              <a:rPr lang="en-US" sz="2000" dirty="0" smtClean="0"/>
              <a:t>from away from being Self-Sustaining Software, </a:t>
            </a:r>
            <a:r>
              <a:rPr lang="en-US" sz="2000" dirty="0" err="1" smtClean="0"/>
              <a:t>i.e</a:t>
            </a:r>
            <a:r>
              <a:rPr lang="en-US" sz="20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Open-source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dirty="0"/>
              <a:t>Core domain distillation document</a:t>
            </a:r>
          </a:p>
          <a:p>
            <a:pPr lvl="1"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Exceptionally well </a:t>
            </a:r>
            <a:r>
              <a:rPr lang="en-US" sz="1600" dirty="0">
                <a:solidFill>
                  <a:srgbClr val="C00000"/>
                </a:solidFill>
              </a:rPr>
              <a:t>testing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C00000"/>
                </a:solidFill>
              </a:rPr>
              <a:t>Clean structure and code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Minimal controlled internal and external dependencies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Properties apply recursively to upstream software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What about all the existing “Legacy” Software that we have to continue to develop and maintain?  How does this lifecycle model apply to such software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02060"/>
                </a:solidFill>
              </a:rPr>
              <a:t>Answer:</a:t>
            </a:r>
            <a:r>
              <a:rPr lang="en-US" sz="2000" dirty="0" smtClean="0"/>
              <a:t> Grandfather them into the TriBITS Lifecycle Model by applying the Legacy Software Change Algorithm!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229600" cy="458587"/>
          </a:xfrm>
        </p:spPr>
        <p:txBody>
          <a:bodyPr/>
          <a:lstStyle/>
          <a:p>
            <a:r>
              <a:rPr lang="en-US" sz="2800" dirty="0" smtClean="0"/>
              <a:t>Grandfathering of Existing Packages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762000"/>
            <a:ext cx="8880396" cy="42565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Agile Legacy Software Change </a:t>
            </a:r>
            <a:r>
              <a:rPr lang="en-US" sz="2000" dirty="0" smtClean="0">
                <a:solidFill>
                  <a:srgbClr val="002060"/>
                </a:solidFill>
              </a:rPr>
              <a:t>Algorithm: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1</a:t>
            </a:r>
            <a:r>
              <a:rPr lang="en-US" sz="1800" dirty="0"/>
              <a:t>. Identify Change </a:t>
            </a:r>
            <a:r>
              <a:rPr lang="en-US" sz="1800" dirty="0" smtClean="0"/>
              <a:t>Points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2. </a:t>
            </a:r>
            <a:r>
              <a:rPr lang="en-US" sz="1800" dirty="0"/>
              <a:t>Break </a:t>
            </a:r>
            <a:r>
              <a:rPr lang="en-US" sz="1800" dirty="0" smtClean="0"/>
              <a:t>Dependencies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3. Cover with Unit </a:t>
            </a:r>
            <a:r>
              <a:rPr lang="en-US" sz="1800" dirty="0" smtClean="0"/>
              <a:t>Tests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4. Add New Functionality with </a:t>
            </a:r>
            <a:r>
              <a:rPr lang="en-US" sz="1800" dirty="0" smtClean="0"/>
              <a:t>Test Driven Development (TDD)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5. Refactor </a:t>
            </a:r>
            <a:r>
              <a:rPr lang="en-US" sz="1800" dirty="0" smtClean="0"/>
              <a:t>to removed duplication, clean up, etc.</a:t>
            </a:r>
            <a:endParaRPr lang="en-US" sz="18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Grandfathered Lifecycle Phases:</a:t>
            </a:r>
          </a:p>
          <a:p>
            <a:pPr marL="0" indent="0">
              <a:buNone/>
            </a:pPr>
            <a:r>
              <a:rPr lang="en-US" sz="1800" dirty="0"/>
              <a:t>1. Grandfathered Research Stable </a:t>
            </a:r>
            <a:r>
              <a:rPr lang="en-US" sz="1800" dirty="0" smtClean="0"/>
              <a:t>(GRS) 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Grandfathered Production Growth </a:t>
            </a:r>
            <a:r>
              <a:rPr lang="en-US" sz="1800" dirty="0" smtClean="0"/>
              <a:t>(GPG) 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3. Grandfathered Production Maintenance </a:t>
            </a:r>
            <a:r>
              <a:rPr lang="en-US" sz="1800" dirty="0" smtClean="0"/>
              <a:t>(GPM)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0480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Arial Narrow" pitchFamily="34" charset="0"/>
              </a:rPr>
              <a:t>NOTE</a:t>
            </a: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: After enough iterations of the </a:t>
            </a:r>
            <a:r>
              <a:rPr lang="en-US" b="1" dirty="0" smtClean="0">
                <a:solidFill>
                  <a:schemeClr val="tx2"/>
                </a:solidFill>
                <a:latin typeface="Arial Narrow" pitchFamily="34" charset="0"/>
              </a:rPr>
              <a:t>Legacy Software Change Algorithm the software may approach Self-Sustaining software and be able to remove the “Grandfathered” prefix!	 </a:t>
            </a:r>
            <a:endParaRPr lang="en-US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43422" y="3645932"/>
            <a:ext cx="0" cy="188440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43422" y="5530334"/>
            <a:ext cx="357197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90857" y="3505200"/>
            <a:ext cx="24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Cost per new feature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363447" y="4206947"/>
            <a:ext cx="3492020" cy="1249457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2790 h 602790"/>
              <a:gd name="connsiteX1" fmla="*/ 608492 w 2209800"/>
              <a:gd name="connsiteY1" fmla="*/ 278054 h 602790"/>
              <a:gd name="connsiteX2" fmla="*/ 1371600 w 2209800"/>
              <a:gd name="connsiteY2" fmla="*/ 69390 h 602790"/>
              <a:gd name="connsiteX3" fmla="*/ 2209800 w 2209800"/>
              <a:gd name="connsiteY3" fmla="*/ 2715 h 602790"/>
              <a:gd name="connsiteX0" fmla="*/ 0 w 2220433"/>
              <a:gd name="connsiteY0" fmla="*/ 400772 h 400772"/>
              <a:gd name="connsiteX1" fmla="*/ 619125 w 2220433"/>
              <a:gd name="connsiteY1" fmla="*/ 278054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  <a:gd name="connsiteX0" fmla="*/ 0 w 2220433"/>
              <a:gd name="connsiteY0" fmla="*/ 400772 h 400772"/>
              <a:gd name="connsiteX1" fmla="*/ 619125 w 2220433"/>
              <a:gd name="connsiteY1" fmla="*/ 278054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  <a:gd name="connsiteX0" fmla="*/ 0 w 2220433"/>
              <a:gd name="connsiteY0" fmla="*/ 400772 h 400772"/>
              <a:gd name="connsiteX1" fmla="*/ 633413 w 2220433"/>
              <a:gd name="connsiteY1" fmla="*/ 349492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  <a:gd name="connsiteX0" fmla="*/ 0 w 2234721"/>
              <a:gd name="connsiteY0" fmla="*/ 641368 h 641368"/>
              <a:gd name="connsiteX1" fmla="*/ 633413 w 2234721"/>
              <a:gd name="connsiteY1" fmla="*/ 590088 h 641368"/>
              <a:gd name="connsiteX2" fmla="*/ 1382233 w 2234721"/>
              <a:gd name="connsiteY2" fmla="*/ 309986 h 641368"/>
              <a:gd name="connsiteX3" fmla="*/ 2234721 w 2234721"/>
              <a:gd name="connsiteY3" fmla="*/ 424 h 641368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82233 w 2234721"/>
              <a:gd name="connsiteY2" fmla="*/ 309562 h 640944"/>
              <a:gd name="connsiteX3" fmla="*/ 2234721 w 2234721"/>
              <a:gd name="connsiteY3" fmla="*/ 0 h 640944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82233 w 2234721"/>
              <a:gd name="connsiteY2" fmla="*/ 309562 h 640944"/>
              <a:gd name="connsiteX3" fmla="*/ 2234721 w 2234721"/>
              <a:gd name="connsiteY3" fmla="*/ 0 h 640944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82233 w 2234721"/>
              <a:gd name="connsiteY2" fmla="*/ 309562 h 640944"/>
              <a:gd name="connsiteX3" fmla="*/ 2234721 w 2234721"/>
              <a:gd name="connsiteY3" fmla="*/ 0 h 640944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96520 w 2234721"/>
              <a:gd name="connsiteY2" fmla="*/ 380999 h 640944"/>
              <a:gd name="connsiteX3" fmla="*/ 2234721 w 2234721"/>
              <a:gd name="connsiteY3" fmla="*/ 0 h 640944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96520 w 2234721"/>
              <a:gd name="connsiteY2" fmla="*/ 380999 h 640944"/>
              <a:gd name="connsiteX3" fmla="*/ 2234721 w 2234721"/>
              <a:gd name="connsiteY3" fmla="*/ 0 h 640944"/>
              <a:gd name="connsiteX0" fmla="*/ 0 w 2234721"/>
              <a:gd name="connsiteY0" fmla="*/ 640944 h 640944"/>
              <a:gd name="connsiteX1" fmla="*/ 633413 w 2234721"/>
              <a:gd name="connsiteY1" fmla="*/ 589664 h 640944"/>
              <a:gd name="connsiteX2" fmla="*/ 1396520 w 2234721"/>
              <a:gd name="connsiteY2" fmla="*/ 380999 h 640944"/>
              <a:gd name="connsiteX3" fmla="*/ 2234721 w 2234721"/>
              <a:gd name="connsiteY3" fmla="*/ 0 h 640944"/>
              <a:gd name="connsiteX0" fmla="*/ 0 w 2249008"/>
              <a:gd name="connsiteY0" fmla="*/ 712382 h 712382"/>
              <a:gd name="connsiteX1" fmla="*/ 647700 w 2249008"/>
              <a:gd name="connsiteY1" fmla="*/ 589664 h 712382"/>
              <a:gd name="connsiteX2" fmla="*/ 1410807 w 2249008"/>
              <a:gd name="connsiteY2" fmla="*/ 380999 h 712382"/>
              <a:gd name="connsiteX3" fmla="*/ 2249008 w 2249008"/>
              <a:gd name="connsiteY3" fmla="*/ 0 h 712382"/>
              <a:gd name="connsiteX0" fmla="*/ 0 w 2249008"/>
              <a:gd name="connsiteY0" fmla="*/ 755245 h 755245"/>
              <a:gd name="connsiteX1" fmla="*/ 647700 w 2249008"/>
              <a:gd name="connsiteY1" fmla="*/ 589664 h 755245"/>
              <a:gd name="connsiteX2" fmla="*/ 1410807 w 2249008"/>
              <a:gd name="connsiteY2" fmla="*/ 380999 h 755245"/>
              <a:gd name="connsiteX3" fmla="*/ 2249008 w 2249008"/>
              <a:gd name="connsiteY3" fmla="*/ 0 h 755245"/>
              <a:gd name="connsiteX0" fmla="*/ 0 w 2249008"/>
              <a:gd name="connsiteY0" fmla="*/ 755245 h 755245"/>
              <a:gd name="connsiteX1" fmla="*/ 647700 w 2249008"/>
              <a:gd name="connsiteY1" fmla="*/ 589664 h 755245"/>
              <a:gd name="connsiteX2" fmla="*/ 1310795 w 2249008"/>
              <a:gd name="connsiteY2" fmla="*/ 95249 h 755245"/>
              <a:gd name="connsiteX3" fmla="*/ 2249008 w 2249008"/>
              <a:gd name="connsiteY3" fmla="*/ 0 h 755245"/>
              <a:gd name="connsiteX0" fmla="*/ 0 w 3406296"/>
              <a:gd name="connsiteY0" fmla="*/ 671707 h 671707"/>
              <a:gd name="connsiteX1" fmla="*/ 647700 w 3406296"/>
              <a:gd name="connsiteY1" fmla="*/ 506126 h 671707"/>
              <a:gd name="connsiteX2" fmla="*/ 1310795 w 3406296"/>
              <a:gd name="connsiteY2" fmla="*/ 11711 h 671707"/>
              <a:gd name="connsiteX3" fmla="*/ 3406296 w 3406296"/>
              <a:gd name="connsiteY3" fmla="*/ 145062 h 671707"/>
              <a:gd name="connsiteX0" fmla="*/ 0 w 3406296"/>
              <a:gd name="connsiteY0" fmla="*/ 677906 h 677906"/>
              <a:gd name="connsiteX1" fmla="*/ 647700 w 3406296"/>
              <a:gd name="connsiteY1" fmla="*/ 512325 h 677906"/>
              <a:gd name="connsiteX2" fmla="*/ 1310795 w 3406296"/>
              <a:gd name="connsiteY2" fmla="*/ 17910 h 677906"/>
              <a:gd name="connsiteX3" fmla="*/ 2051766 w 3406296"/>
              <a:gd name="connsiteY3" fmla="*/ 112589 h 677906"/>
              <a:gd name="connsiteX4" fmla="*/ 3406296 w 3406296"/>
              <a:gd name="connsiteY4" fmla="*/ 151261 h 677906"/>
              <a:gd name="connsiteX0" fmla="*/ 0 w 3406296"/>
              <a:gd name="connsiteY0" fmla="*/ 1066362 h 1066362"/>
              <a:gd name="connsiteX1" fmla="*/ 647700 w 3406296"/>
              <a:gd name="connsiteY1" fmla="*/ 900781 h 1066362"/>
              <a:gd name="connsiteX2" fmla="*/ 1310795 w 3406296"/>
              <a:gd name="connsiteY2" fmla="*/ 406366 h 1066362"/>
              <a:gd name="connsiteX3" fmla="*/ 2180354 w 3406296"/>
              <a:gd name="connsiteY3" fmla="*/ 983 h 1066362"/>
              <a:gd name="connsiteX4" fmla="*/ 3406296 w 3406296"/>
              <a:gd name="connsiteY4" fmla="*/ 539717 h 1066362"/>
              <a:gd name="connsiteX0" fmla="*/ 0 w 3406296"/>
              <a:gd name="connsiteY0" fmla="*/ 1077579 h 1077579"/>
              <a:gd name="connsiteX1" fmla="*/ 647700 w 3406296"/>
              <a:gd name="connsiteY1" fmla="*/ 911998 h 1077579"/>
              <a:gd name="connsiteX2" fmla="*/ 1353657 w 3406296"/>
              <a:gd name="connsiteY2" fmla="*/ 60395 h 1077579"/>
              <a:gd name="connsiteX3" fmla="*/ 2180354 w 3406296"/>
              <a:gd name="connsiteY3" fmla="*/ 12200 h 1077579"/>
              <a:gd name="connsiteX4" fmla="*/ 3406296 w 3406296"/>
              <a:gd name="connsiteY4" fmla="*/ 550934 h 1077579"/>
              <a:gd name="connsiteX0" fmla="*/ 0 w 3406296"/>
              <a:gd name="connsiteY0" fmla="*/ 1035095 h 1035095"/>
              <a:gd name="connsiteX1" fmla="*/ 647700 w 3406296"/>
              <a:gd name="connsiteY1" fmla="*/ 869514 h 1035095"/>
              <a:gd name="connsiteX2" fmla="*/ 1353657 w 3406296"/>
              <a:gd name="connsiteY2" fmla="*/ 17911 h 1035095"/>
              <a:gd name="connsiteX3" fmla="*/ 2251791 w 3406296"/>
              <a:gd name="connsiteY3" fmla="*/ 112591 h 1035095"/>
              <a:gd name="connsiteX4" fmla="*/ 3406296 w 3406296"/>
              <a:gd name="connsiteY4" fmla="*/ 508450 h 1035095"/>
              <a:gd name="connsiteX0" fmla="*/ 0 w 3406296"/>
              <a:gd name="connsiteY0" fmla="*/ 1035095 h 1035095"/>
              <a:gd name="connsiteX1" fmla="*/ 647700 w 3406296"/>
              <a:gd name="connsiteY1" fmla="*/ 869514 h 1035095"/>
              <a:gd name="connsiteX2" fmla="*/ 1353657 w 3406296"/>
              <a:gd name="connsiteY2" fmla="*/ 17911 h 1035095"/>
              <a:gd name="connsiteX3" fmla="*/ 2251791 w 3406296"/>
              <a:gd name="connsiteY3" fmla="*/ 112591 h 1035095"/>
              <a:gd name="connsiteX4" fmla="*/ 3406296 w 3406296"/>
              <a:gd name="connsiteY4" fmla="*/ 508450 h 1035095"/>
              <a:gd name="connsiteX0" fmla="*/ 0 w 3406296"/>
              <a:gd name="connsiteY0" fmla="*/ 1035095 h 1035095"/>
              <a:gd name="connsiteX1" fmla="*/ 647700 w 3406296"/>
              <a:gd name="connsiteY1" fmla="*/ 869514 h 1035095"/>
              <a:gd name="connsiteX2" fmla="*/ 1353657 w 3406296"/>
              <a:gd name="connsiteY2" fmla="*/ 17911 h 1035095"/>
              <a:gd name="connsiteX3" fmla="*/ 2251791 w 3406296"/>
              <a:gd name="connsiteY3" fmla="*/ 112591 h 1035095"/>
              <a:gd name="connsiteX4" fmla="*/ 3406296 w 3406296"/>
              <a:gd name="connsiteY4" fmla="*/ 508450 h 1035095"/>
              <a:gd name="connsiteX0" fmla="*/ 0 w 3406296"/>
              <a:gd name="connsiteY0" fmla="*/ 1035095 h 1035095"/>
              <a:gd name="connsiteX1" fmla="*/ 576262 w 3406296"/>
              <a:gd name="connsiteY1" fmla="*/ 869514 h 1035095"/>
              <a:gd name="connsiteX2" fmla="*/ 1353657 w 3406296"/>
              <a:gd name="connsiteY2" fmla="*/ 17911 h 1035095"/>
              <a:gd name="connsiteX3" fmla="*/ 2251791 w 3406296"/>
              <a:gd name="connsiteY3" fmla="*/ 112591 h 1035095"/>
              <a:gd name="connsiteX4" fmla="*/ 3406296 w 3406296"/>
              <a:gd name="connsiteY4" fmla="*/ 508450 h 1035095"/>
              <a:gd name="connsiteX0" fmla="*/ 0 w 3406296"/>
              <a:gd name="connsiteY0" fmla="*/ 1239844 h 1239844"/>
              <a:gd name="connsiteX1" fmla="*/ 576262 w 3406296"/>
              <a:gd name="connsiteY1" fmla="*/ 1074263 h 1239844"/>
              <a:gd name="connsiteX2" fmla="*/ 1067907 w 3406296"/>
              <a:gd name="connsiteY2" fmla="*/ 8347 h 1239844"/>
              <a:gd name="connsiteX3" fmla="*/ 2251791 w 3406296"/>
              <a:gd name="connsiteY3" fmla="*/ 317340 h 1239844"/>
              <a:gd name="connsiteX4" fmla="*/ 3406296 w 3406296"/>
              <a:gd name="connsiteY4" fmla="*/ 713199 h 1239844"/>
              <a:gd name="connsiteX0" fmla="*/ 0 w 3406296"/>
              <a:gd name="connsiteY0" fmla="*/ 1282367 h 1282367"/>
              <a:gd name="connsiteX1" fmla="*/ 576262 w 3406296"/>
              <a:gd name="connsiteY1" fmla="*/ 1116786 h 1282367"/>
              <a:gd name="connsiteX2" fmla="*/ 1067907 w 3406296"/>
              <a:gd name="connsiteY2" fmla="*/ 50870 h 1282367"/>
              <a:gd name="connsiteX3" fmla="*/ 1866028 w 3406296"/>
              <a:gd name="connsiteY3" fmla="*/ 16963 h 1282367"/>
              <a:gd name="connsiteX4" fmla="*/ 3406296 w 3406296"/>
              <a:gd name="connsiteY4" fmla="*/ 755722 h 1282367"/>
              <a:gd name="connsiteX0" fmla="*/ 0 w 3406296"/>
              <a:gd name="connsiteY0" fmla="*/ 1279456 h 1279456"/>
              <a:gd name="connsiteX1" fmla="*/ 576262 w 3406296"/>
              <a:gd name="connsiteY1" fmla="*/ 1113875 h 1279456"/>
              <a:gd name="connsiteX2" fmla="*/ 1067907 w 3406296"/>
              <a:gd name="connsiteY2" fmla="*/ 47959 h 1279456"/>
              <a:gd name="connsiteX3" fmla="*/ 1866028 w 3406296"/>
              <a:gd name="connsiteY3" fmla="*/ 14052 h 1279456"/>
              <a:gd name="connsiteX4" fmla="*/ 2008903 w 3406296"/>
              <a:gd name="connsiteY4" fmla="*/ 85491 h 1279456"/>
              <a:gd name="connsiteX5" fmla="*/ 3406296 w 3406296"/>
              <a:gd name="connsiteY5" fmla="*/ 752811 h 1279456"/>
              <a:gd name="connsiteX0" fmla="*/ 0 w 3406296"/>
              <a:gd name="connsiteY0" fmla="*/ 1270494 h 1270494"/>
              <a:gd name="connsiteX1" fmla="*/ 576262 w 3406296"/>
              <a:gd name="connsiteY1" fmla="*/ 1104913 h 1270494"/>
              <a:gd name="connsiteX2" fmla="*/ 1067907 w 3406296"/>
              <a:gd name="connsiteY2" fmla="*/ 38997 h 1270494"/>
              <a:gd name="connsiteX3" fmla="*/ 1866028 w 3406296"/>
              <a:gd name="connsiteY3" fmla="*/ 5090 h 1270494"/>
              <a:gd name="connsiteX4" fmla="*/ 2008903 w 3406296"/>
              <a:gd name="connsiteY4" fmla="*/ 76529 h 1270494"/>
              <a:gd name="connsiteX5" fmla="*/ 2637553 w 3406296"/>
              <a:gd name="connsiteY5" fmla="*/ 376565 h 1270494"/>
              <a:gd name="connsiteX6" fmla="*/ 3406296 w 3406296"/>
              <a:gd name="connsiteY6" fmla="*/ 743849 h 1270494"/>
              <a:gd name="connsiteX0" fmla="*/ 0 w 3406296"/>
              <a:gd name="connsiteY0" fmla="*/ 1270494 h 1270494"/>
              <a:gd name="connsiteX1" fmla="*/ 576262 w 3406296"/>
              <a:gd name="connsiteY1" fmla="*/ 1104913 h 1270494"/>
              <a:gd name="connsiteX2" fmla="*/ 1067907 w 3406296"/>
              <a:gd name="connsiteY2" fmla="*/ 38997 h 1270494"/>
              <a:gd name="connsiteX3" fmla="*/ 1866028 w 3406296"/>
              <a:gd name="connsiteY3" fmla="*/ 5090 h 1270494"/>
              <a:gd name="connsiteX4" fmla="*/ 2008903 w 3406296"/>
              <a:gd name="connsiteY4" fmla="*/ 76529 h 1270494"/>
              <a:gd name="connsiteX5" fmla="*/ 2508965 w 3406296"/>
              <a:gd name="connsiteY5" fmla="*/ 305128 h 1270494"/>
              <a:gd name="connsiteX6" fmla="*/ 3406296 w 3406296"/>
              <a:gd name="connsiteY6" fmla="*/ 743849 h 1270494"/>
              <a:gd name="connsiteX0" fmla="*/ 0 w 3406296"/>
              <a:gd name="connsiteY0" fmla="*/ 1246087 h 1246087"/>
              <a:gd name="connsiteX1" fmla="*/ 576262 w 3406296"/>
              <a:gd name="connsiteY1" fmla="*/ 1080506 h 1246087"/>
              <a:gd name="connsiteX2" fmla="*/ 1067907 w 3406296"/>
              <a:gd name="connsiteY2" fmla="*/ 14590 h 1246087"/>
              <a:gd name="connsiteX3" fmla="*/ 1737441 w 3406296"/>
              <a:gd name="connsiteY3" fmla="*/ 123558 h 1246087"/>
              <a:gd name="connsiteX4" fmla="*/ 2008903 w 3406296"/>
              <a:gd name="connsiteY4" fmla="*/ 52122 h 1246087"/>
              <a:gd name="connsiteX5" fmla="*/ 2508965 w 3406296"/>
              <a:gd name="connsiteY5" fmla="*/ 280721 h 1246087"/>
              <a:gd name="connsiteX6" fmla="*/ 3406296 w 3406296"/>
              <a:gd name="connsiteY6" fmla="*/ 719442 h 1246087"/>
              <a:gd name="connsiteX0" fmla="*/ 0 w 3406296"/>
              <a:gd name="connsiteY0" fmla="*/ 1246087 h 1246087"/>
              <a:gd name="connsiteX1" fmla="*/ 576262 w 3406296"/>
              <a:gd name="connsiteY1" fmla="*/ 1080506 h 1246087"/>
              <a:gd name="connsiteX2" fmla="*/ 1067907 w 3406296"/>
              <a:gd name="connsiteY2" fmla="*/ 14590 h 1246087"/>
              <a:gd name="connsiteX3" fmla="*/ 1737441 w 3406296"/>
              <a:gd name="connsiteY3" fmla="*/ 123558 h 1246087"/>
              <a:gd name="connsiteX4" fmla="*/ 2094628 w 3406296"/>
              <a:gd name="connsiteY4" fmla="*/ 209284 h 1246087"/>
              <a:gd name="connsiteX5" fmla="*/ 2508965 w 3406296"/>
              <a:gd name="connsiteY5" fmla="*/ 280721 h 1246087"/>
              <a:gd name="connsiteX6" fmla="*/ 3406296 w 3406296"/>
              <a:gd name="connsiteY6" fmla="*/ 719442 h 1246087"/>
              <a:gd name="connsiteX0" fmla="*/ 0 w 3406296"/>
              <a:gd name="connsiteY0" fmla="*/ 1249457 h 1249457"/>
              <a:gd name="connsiteX1" fmla="*/ 576262 w 3406296"/>
              <a:gd name="connsiteY1" fmla="*/ 1083876 h 1249457"/>
              <a:gd name="connsiteX2" fmla="*/ 1067907 w 3406296"/>
              <a:gd name="connsiteY2" fmla="*/ 17960 h 1249457"/>
              <a:gd name="connsiteX3" fmla="*/ 1708866 w 3406296"/>
              <a:gd name="connsiteY3" fmla="*/ 84066 h 1249457"/>
              <a:gd name="connsiteX4" fmla="*/ 2094628 w 3406296"/>
              <a:gd name="connsiteY4" fmla="*/ 212654 h 1249457"/>
              <a:gd name="connsiteX5" fmla="*/ 2508965 w 3406296"/>
              <a:gd name="connsiteY5" fmla="*/ 284091 h 1249457"/>
              <a:gd name="connsiteX6" fmla="*/ 3406296 w 3406296"/>
              <a:gd name="connsiteY6" fmla="*/ 722812 h 1249457"/>
              <a:gd name="connsiteX0" fmla="*/ 0 w 3406296"/>
              <a:gd name="connsiteY0" fmla="*/ 1249457 h 1249457"/>
              <a:gd name="connsiteX1" fmla="*/ 576262 w 3406296"/>
              <a:gd name="connsiteY1" fmla="*/ 1083876 h 1249457"/>
              <a:gd name="connsiteX2" fmla="*/ 1067907 w 3406296"/>
              <a:gd name="connsiteY2" fmla="*/ 17960 h 1249457"/>
              <a:gd name="connsiteX3" fmla="*/ 1708866 w 3406296"/>
              <a:gd name="connsiteY3" fmla="*/ 84066 h 1249457"/>
              <a:gd name="connsiteX4" fmla="*/ 2208928 w 3406296"/>
              <a:gd name="connsiteY4" fmla="*/ 269804 h 1249457"/>
              <a:gd name="connsiteX5" fmla="*/ 2508965 w 3406296"/>
              <a:gd name="connsiteY5" fmla="*/ 284091 h 1249457"/>
              <a:gd name="connsiteX6" fmla="*/ 3406296 w 3406296"/>
              <a:gd name="connsiteY6" fmla="*/ 722812 h 1249457"/>
              <a:gd name="connsiteX0" fmla="*/ 0 w 3406296"/>
              <a:gd name="connsiteY0" fmla="*/ 1249457 h 1249457"/>
              <a:gd name="connsiteX1" fmla="*/ 576262 w 3406296"/>
              <a:gd name="connsiteY1" fmla="*/ 1083876 h 1249457"/>
              <a:gd name="connsiteX2" fmla="*/ 1067907 w 3406296"/>
              <a:gd name="connsiteY2" fmla="*/ 17960 h 1249457"/>
              <a:gd name="connsiteX3" fmla="*/ 1708866 w 3406296"/>
              <a:gd name="connsiteY3" fmla="*/ 84066 h 1249457"/>
              <a:gd name="connsiteX4" fmla="*/ 2208928 w 3406296"/>
              <a:gd name="connsiteY4" fmla="*/ 269804 h 1249457"/>
              <a:gd name="connsiteX5" fmla="*/ 2694703 w 3406296"/>
              <a:gd name="connsiteY5" fmla="*/ 484116 h 1249457"/>
              <a:gd name="connsiteX6" fmla="*/ 3406296 w 3406296"/>
              <a:gd name="connsiteY6" fmla="*/ 722812 h 1249457"/>
              <a:gd name="connsiteX0" fmla="*/ 0 w 3392008"/>
              <a:gd name="connsiteY0" fmla="*/ 1249457 h 1249457"/>
              <a:gd name="connsiteX1" fmla="*/ 576262 w 3392008"/>
              <a:gd name="connsiteY1" fmla="*/ 1083876 h 1249457"/>
              <a:gd name="connsiteX2" fmla="*/ 1067907 w 3392008"/>
              <a:gd name="connsiteY2" fmla="*/ 17960 h 1249457"/>
              <a:gd name="connsiteX3" fmla="*/ 1708866 w 3392008"/>
              <a:gd name="connsiteY3" fmla="*/ 84066 h 1249457"/>
              <a:gd name="connsiteX4" fmla="*/ 2208928 w 3392008"/>
              <a:gd name="connsiteY4" fmla="*/ 269804 h 1249457"/>
              <a:gd name="connsiteX5" fmla="*/ 2694703 w 3392008"/>
              <a:gd name="connsiteY5" fmla="*/ 484116 h 1249457"/>
              <a:gd name="connsiteX6" fmla="*/ 3392008 w 3392008"/>
              <a:gd name="connsiteY6" fmla="*/ 579937 h 1249457"/>
              <a:gd name="connsiteX0" fmla="*/ 0 w 3392008"/>
              <a:gd name="connsiteY0" fmla="*/ 1249457 h 1249457"/>
              <a:gd name="connsiteX1" fmla="*/ 576262 w 3392008"/>
              <a:gd name="connsiteY1" fmla="*/ 1083876 h 1249457"/>
              <a:gd name="connsiteX2" fmla="*/ 1067907 w 3392008"/>
              <a:gd name="connsiteY2" fmla="*/ 17960 h 1249457"/>
              <a:gd name="connsiteX3" fmla="*/ 1708866 w 3392008"/>
              <a:gd name="connsiteY3" fmla="*/ 84066 h 1249457"/>
              <a:gd name="connsiteX4" fmla="*/ 2208928 w 3392008"/>
              <a:gd name="connsiteY4" fmla="*/ 269804 h 1249457"/>
              <a:gd name="connsiteX5" fmla="*/ 2694703 w 3392008"/>
              <a:gd name="connsiteY5" fmla="*/ 484116 h 1249457"/>
              <a:gd name="connsiteX6" fmla="*/ 3392008 w 3392008"/>
              <a:gd name="connsiteY6" fmla="*/ 651374 h 1249457"/>
              <a:gd name="connsiteX0" fmla="*/ 0 w 3392008"/>
              <a:gd name="connsiteY0" fmla="*/ 1249457 h 1249457"/>
              <a:gd name="connsiteX1" fmla="*/ 576262 w 3392008"/>
              <a:gd name="connsiteY1" fmla="*/ 1083876 h 1249457"/>
              <a:gd name="connsiteX2" fmla="*/ 1067907 w 3392008"/>
              <a:gd name="connsiteY2" fmla="*/ 17960 h 1249457"/>
              <a:gd name="connsiteX3" fmla="*/ 1708866 w 3392008"/>
              <a:gd name="connsiteY3" fmla="*/ 84066 h 1249457"/>
              <a:gd name="connsiteX4" fmla="*/ 2208928 w 3392008"/>
              <a:gd name="connsiteY4" fmla="*/ 269804 h 1249457"/>
              <a:gd name="connsiteX5" fmla="*/ 2851865 w 3392008"/>
              <a:gd name="connsiteY5" fmla="*/ 555553 h 1249457"/>
              <a:gd name="connsiteX6" fmla="*/ 3392008 w 3392008"/>
              <a:gd name="connsiteY6" fmla="*/ 651374 h 1249457"/>
              <a:gd name="connsiteX0" fmla="*/ 0 w 3492020"/>
              <a:gd name="connsiteY0" fmla="*/ 1249457 h 1249457"/>
              <a:gd name="connsiteX1" fmla="*/ 576262 w 3492020"/>
              <a:gd name="connsiteY1" fmla="*/ 1083876 h 1249457"/>
              <a:gd name="connsiteX2" fmla="*/ 1067907 w 3492020"/>
              <a:gd name="connsiteY2" fmla="*/ 17960 h 1249457"/>
              <a:gd name="connsiteX3" fmla="*/ 1708866 w 3492020"/>
              <a:gd name="connsiteY3" fmla="*/ 84066 h 1249457"/>
              <a:gd name="connsiteX4" fmla="*/ 2208928 w 3492020"/>
              <a:gd name="connsiteY4" fmla="*/ 269804 h 1249457"/>
              <a:gd name="connsiteX5" fmla="*/ 2851865 w 3492020"/>
              <a:gd name="connsiteY5" fmla="*/ 555553 h 1249457"/>
              <a:gd name="connsiteX6" fmla="*/ 3492020 w 3492020"/>
              <a:gd name="connsiteY6" fmla="*/ 608511 h 1249457"/>
              <a:gd name="connsiteX0" fmla="*/ 0 w 3492020"/>
              <a:gd name="connsiteY0" fmla="*/ 1249457 h 1249457"/>
              <a:gd name="connsiteX1" fmla="*/ 576262 w 3492020"/>
              <a:gd name="connsiteY1" fmla="*/ 1083876 h 1249457"/>
              <a:gd name="connsiteX2" fmla="*/ 1067907 w 3492020"/>
              <a:gd name="connsiteY2" fmla="*/ 17960 h 1249457"/>
              <a:gd name="connsiteX3" fmla="*/ 1708866 w 3492020"/>
              <a:gd name="connsiteY3" fmla="*/ 84066 h 1249457"/>
              <a:gd name="connsiteX4" fmla="*/ 2208928 w 3492020"/>
              <a:gd name="connsiteY4" fmla="*/ 269804 h 1249457"/>
              <a:gd name="connsiteX5" fmla="*/ 2909015 w 3492020"/>
              <a:gd name="connsiteY5" fmla="*/ 555553 h 1249457"/>
              <a:gd name="connsiteX6" fmla="*/ 3492020 w 3492020"/>
              <a:gd name="connsiteY6" fmla="*/ 608511 h 124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020" h="1249457">
                <a:moveTo>
                  <a:pt x="0" y="1249457"/>
                </a:moveTo>
                <a:cubicBezTo>
                  <a:pt x="215900" y="1194263"/>
                  <a:pt x="398277" y="1289126"/>
                  <a:pt x="576262" y="1083876"/>
                </a:cubicBezTo>
                <a:cubicBezTo>
                  <a:pt x="754247" y="878626"/>
                  <a:pt x="833896" y="84583"/>
                  <a:pt x="1067907" y="17960"/>
                </a:cubicBezTo>
                <a:cubicBezTo>
                  <a:pt x="1301918" y="-48663"/>
                  <a:pt x="1568702" y="92098"/>
                  <a:pt x="1708866" y="84066"/>
                </a:cubicBezTo>
                <a:cubicBezTo>
                  <a:pt x="1849030" y="76034"/>
                  <a:pt x="2080341" y="207892"/>
                  <a:pt x="2208928" y="269804"/>
                </a:cubicBezTo>
                <a:lnTo>
                  <a:pt x="2909015" y="555553"/>
                </a:lnTo>
                <a:cubicBezTo>
                  <a:pt x="3089063" y="587493"/>
                  <a:pt x="3311972" y="576571"/>
                  <a:pt x="3492020" y="608511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54531" y="561969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Legacy</a:t>
            </a:r>
          </a:p>
          <a:p>
            <a:pPr algn="ctr"/>
            <a:r>
              <a:rPr lang="en-US" sz="1000" dirty="0" smtClean="0"/>
              <a:t>Code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720395" y="556260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Grandfathered</a:t>
            </a:r>
          </a:p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8153400" y="5567183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8153400" y="5410200"/>
            <a:ext cx="0" cy="28592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36740" y="5419635"/>
            <a:ext cx="0" cy="28592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16" y="776287"/>
            <a:ext cx="1832384" cy="243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6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9032796" cy="461665"/>
          </a:xfrm>
        </p:spPr>
        <p:txBody>
          <a:bodyPr/>
          <a:lstStyle/>
          <a:p>
            <a:r>
              <a:rPr lang="en-US" sz="2800" dirty="0" smtClean="0"/>
              <a:t>What are the Next Steps?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762000"/>
            <a:ext cx="8880396" cy="557998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Get Trilinos to adopt the TriBITS lifecycle model: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Feedback from a survey of Trilinos developers seems to show they support the adoption of the TriBITS lifecycle model</a:t>
            </a:r>
            <a:r>
              <a:rPr lang="en-US" sz="16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Will push at the Trilinos Users Group Meeting in November 2012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Get CASL to adopt the TriBITS Lifecycle Model: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Use the vocabulary of the TriBITS Lifecycle Model.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Encourage CASL developers to apply the Legacy Software Change Algorithm when changing existing CASL legacy codes.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Encourage CASL developers to use test-driven development and write clean code.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How do we teach developers the core software </a:t>
            </a:r>
            <a:r>
              <a:rPr lang="en-US" sz="2000" dirty="0">
                <a:solidFill>
                  <a:srgbClr val="002060"/>
                </a:solidFill>
              </a:rPr>
              <a:t>skills needed to create </a:t>
            </a:r>
            <a:r>
              <a:rPr lang="en-US" sz="2000" dirty="0" smtClean="0">
                <a:solidFill>
                  <a:srgbClr val="002060"/>
                </a:solidFill>
              </a:rPr>
              <a:t>Self-Sustaining Software</a:t>
            </a:r>
            <a:r>
              <a:rPr lang="en-US" sz="2000" dirty="0" smtClean="0">
                <a:solidFill>
                  <a:srgbClr val="002060"/>
                </a:solidFill>
              </a:rPr>
              <a:t>?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Examples: </a:t>
            </a:r>
            <a:r>
              <a:rPr lang="en-US" sz="1600" dirty="0" smtClean="0"/>
              <a:t>unit </a:t>
            </a:r>
            <a:r>
              <a:rPr lang="en-US" sz="1600" dirty="0" smtClean="0"/>
              <a:t>testing, test driven development, structured </a:t>
            </a:r>
            <a:r>
              <a:rPr lang="en-US" sz="1600" dirty="0"/>
              <a:t>incremental refactoring, Agile-emergent </a:t>
            </a:r>
            <a:r>
              <a:rPr lang="en-US" sz="1600" dirty="0" smtClean="0"/>
              <a:t>design, collaborative development (code reviews), etc.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How </a:t>
            </a:r>
            <a:r>
              <a:rPr lang="en-US" sz="2000" dirty="0" smtClean="0">
                <a:solidFill>
                  <a:srgbClr val="002060"/>
                </a:solidFill>
              </a:rPr>
              <a:t>do we teach developers how to apply the Legacy Software Change Algorithm?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Conduct a reading group for “Working Effectively with Legacy Code</a:t>
            </a:r>
            <a:r>
              <a:rPr lang="en-US" sz="1600" dirty="0" smtClean="0"/>
              <a:t>”?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Look </a:t>
            </a:r>
            <a:r>
              <a:rPr lang="en-US" sz="1600" dirty="0" smtClean="0"/>
              <a:t>at online </a:t>
            </a:r>
            <a:r>
              <a:rPr lang="en-US" sz="1600" dirty="0" smtClean="0"/>
              <a:t>webinars/presentations?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/>
              <a:t>Day-long and </a:t>
            </a:r>
            <a:r>
              <a:rPr lang="en-US" sz="1600" dirty="0" smtClean="0"/>
              <a:t>multi-day hands-on workshops?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Start </a:t>
            </a:r>
            <a:r>
              <a:rPr lang="en-US" sz="1600" dirty="0" smtClean="0"/>
              <a:t>by teaching a set of mentors that with then teach other developers? (i.e. this is the Lean approach).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35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9032796" cy="461665"/>
          </a:xfrm>
        </p:spPr>
        <p:txBody>
          <a:bodyPr/>
          <a:lstStyle/>
          <a:p>
            <a:r>
              <a:rPr lang="en-US" sz="2800" dirty="0" smtClean="0"/>
              <a:t>Summary of TriBITS Lifecycle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583823"/>
            <a:ext cx="8880396" cy="58169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Motivation: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Allow Exploratory Research to Remain </a:t>
            </a:r>
            <a:r>
              <a:rPr lang="en-US" sz="1600" b="0" dirty="0" smtClean="0"/>
              <a:t>Productive</a:t>
            </a:r>
            <a:endParaRPr lang="en-US" sz="1600" b="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Enable Reproducible </a:t>
            </a:r>
            <a:r>
              <a:rPr lang="en-US" sz="1600" b="0" dirty="0" smtClean="0"/>
              <a:t>Research</a:t>
            </a:r>
            <a:endParaRPr lang="en-US" sz="1600" b="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Improve Overall Development </a:t>
            </a:r>
            <a:r>
              <a:rPr lang="en-US" sz="1600" b="0" dirty="0" smtClean="0"/>
              <a:t>Productivity</a:t>
            </a:r>
            <a:endParaRPr lang="en-US" sz="1600" b="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Improve Production Software </a:t>
            </a:r>
            <a:r>
              <a:rPr lang="en-US" sz="1600" b="0" dirty="0" smtClean="0"/>
              <a:t>Quality</a:t>
            </a:r>
            <a:endParaRPr lang="en-US" sz="1600" b="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Better Communicate Maturity Levels with </a:t>
            </a:r>
            <a:r>
              <a:rPr lang="en-US" sz="1600" b="0" dirty="0" smtClean="0"/>
              <a:t>Customers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Self Sustaining Software =&gt; The Goal of the </a:t>
            </a:r>
            <a:r>
              <a:rPr lang="en-US" sz="2000" dirty="0" smtClean="0"/>
              <a:t>TriBITS Lifecycle </a:t>
            </a:r>
            <a:r>
              <a:rPr lang="en-US" sz="2000" dirty="0" smtClean="0"/>
              <a:t>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/>
              <a:t>Open-source</a:t>
            </a:r>
            <a:endParaRPr lang="en-US" sz="1600" b="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Core domain distillation </a:t>
            </a:r>
            <a:r>
              <a:rPr lang="en-US" sz="1600" b="0" dirty="0" smtClean="0"/>
              <a:t>document</a:t>
            </a:r>
            <a:endParaRPr lang="en-US" sz="1600" b="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Exceptionally well </a:t>
            </a:r>
            <a:r>
              <a:rPr lang="en-US" sz="1600" b="0" dirty="0" smtClean="0"/>
              <a:t>testing</a:t>
            </a:r>
            <a:endParaRPr lang="en-US" sz="1600" b="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Clean structure and </a:t>
            </a:r>
            <a:r>
              <a:rPr lang="en-US" sz="1600" b="0" dirty="0" smtClean="0"/>
              <a:t>code</a:t>
            </a:r>
            <a:endParaRPr lang="en-US" sz="1600" b="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Minimal controlled internal and external </a:t>
            </a:r>
            <a:r>
              <a:rPr lang="en-US" sz="1600" b="0" dirty="0" smtClean="0"/>
              <a:t>dependencies</a:t>
            </a:r>
            <a:endParaRPr lang="en-US" sz="1600" b="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Properties apply recursively to upstream </a:t>
            </a:r>
            <a:r>
              <a:rPr lang="en-US" sz="1600" b="0" dirty="0" smtClean="0"/>
              <a:t>software</a:t>
            </a:r>
            <a:endParaRPr lang="en-US" sz="1600" b="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All properties are preserved under </a:t>
            </a:r>
            <a:r>
              <a:rPr lang="en-US" sz="1600" b="0" dirty="0" smtClean="0"/>
              <a:t>maintenance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Lifecycle Phases: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0:  Exploratory (EP) Code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1:  Research Stable (RS) Code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2:  Production Growth (PG) Code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3:  Production Maintenance (PM) </a:t>
            </a:r>
            <a:r>
              <a:rPr lang="en-US" sz="1600" b="0" dirty="0" smtClean="0"/>
              <a:t>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Grandfathering existing Legacy packages into the lifecycle model: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/>
              <a:t>Apply Legacy Software Change Algorithm =&gt; Slowly becomes Self-Sustaining Software over time.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/>
              <a:t>Add “Grandfathered” prefix to RS, PG, and PM phases.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7355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95467"/>
            <a:ext cx="8651796" cy="1143133"/>
          </a:xfrm>
        </p:spPr>
        <p:txBody>
          <a:bodyPr/>
          <a:lstStyle/>
          <a:p>
            <a:pPr algn="ctr"/>
            <a:r>
              <a:rPr lang="en-US" sz="4000" dirty="0" smtClean="0"/>
              <a:t>Motivation for the </a:t>
            </a:r>
            <a:r>
              <a:rPr lang="en-US" sz="4000" dirty="0" err="1" smtClean="0"/>
              <a:t>TriBITS</a:t>
            </a:r>
            <a:r>
              <a:rPr lang="en-US" sz="4000" dirty="0" smtClean="0"/>
              <a:t> Lifecycle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145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330">
        <p:dissolve/>
      </p:transition>
    </mc:Choice>
    <mc:Fallback>
      <p:transition spd="slow" advTm="333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Trilinos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468313" y="2112963"/>
            <a:ext cx="8213725" cy="309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marL="342900" indent="-342900">
              <a:spcAft>
                <a:spcPct val="15000"/>
              </a:spcAft>
              <a:buSzPct val="100000"/>
              <a:buFontTx/>
              <a:buChar char="•"/>
            </a:pPr>
            <a:r>
              <a:rPr lang="en-US" sz="1600" dirty="0"/>
              <a:t>Provides a </a:t>
            </a:r>
            <a:r>
              <a:rPr lang="en-US" sz="1600" dirty="0">
                <a:solidFill>
                  <a:schemeClr val="accent2"/>
                </a:solidFill>
              </a:rPr>
              <a:t>suite of numerical solvers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FF7171"/>
                </a:solidFill>
              </a:rPr>
              <a:t>discretization methods </a:t>
            </a:r>
            <a:r>
              <a:rPr lang="en-US" sz="1600" dirty="0" smtClean="0"/>
              <a:t>so support </a:t>
            </a:r>
            <a:r>
              <a:rPr lang="en-US" sz="1600" dirty="0"/>
              <a:t>predictive </a:t>
            </a:r>
            <a:r>
              <a:rPr lang="en-US" sz="1600" dirty="0" smtClean="0"/>
              <a:t>simulation.</a:t>
            </a:r>
            <a:endParaRPr lang="en-US" sz="1600" dirty="0"/>
          </a:p>
          <a:p>
            <a:pPr marL="342900" indent="-342900">
              <a:spcAft>
                <a:spcPct val="15000"/>
              </a:spcAft>
              <a:buSzPct val="100000"/>
              <a:buFontTx/>
              <a:buChar char="•"/>
            </a:pPr>
            <a:r>
              <a:rPr lang="en-US" sz="1600" dirty="0"/>
              <a:t>Provides a </a:t>
            </a:r>
            <a:r>
              <a:rPr lang="en-US" sz="1600" dirty="0">
                <a:solidFill>
                  <a:schemeClr val="accent2"/>
                </a:solidFill>
              </a:rPr>
              <a:t>decoupled and scalable development environment</a:t>
            </a:r>
            <a:r>
              <a:rPr lang="en-US" sz="1600" dirty="0"/>
              <a:t> to allow for </a:t>
            </a:r>
            <a:r>
              <a:rPr lang="en-US" sz="1600" dirty="0">
                <a:solidFill>
                  <a:schemeClr val="accent2"/>
                </a:solidFill>
              </a:rPr>
              <a:t>algorithmic research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2"/>
                </a:solidFill>
              </a:rPr>
              <a:t>production capabilities </a:t>
            </a:r>
            <a:r>
              <a:rPr lang="en-US" sz="1600" dirty="0"/>
              <a:t>=&gt;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rgbClr val="CC3399"/>
                </a:solidFill>
              </a:rPr>
              <a:t>“Packages”</a:t>
            </a:r>
            <a:endParaRPr lang="en-US" sz="1600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15000"/>
              </a:spcAft>
              <a:buSzPct val="100000"/>
              <a:buFontTx/>
              <a:buChar char="•"/>
            </a:pPr>
            <a:r>
              <a:rPr lang="en-US" sz="1600" dirty="0"/>
              <a:t>Mostly </a:t>
            </a:r>
            <a:r>
              <a:rPr lang="en-US" sz="1600" dirty="0">
                <a:solidFill>
                  <a:schemeClr val="accent2"/>
                </a:solidFill>
              </a:rPr>
              <a:t>C++</a:t>
            </a:r>
            <a:r>
              <a:rPr lang="en-US" sz="1600" dirty="0"/>
              <a:t> with some C, Fortran, Python …</a:t>
            </a:r>
          </a:p>
          <a:p>
            <a:pPr marL="342900" indent="-342900">
              <a:spcAft>
                <a:spcPct val="15000"/>
              </a:spcAft>
              <a:buSzPct val="100000"/>
              <a:buFontTx/>
              <a:buChar char="•"/>
            </a:pPr>
            <a:r>
              <a:rPr lang="en-US" sz="1600" dirty="0"/>
              <a:t>Advanced </a:t>
            </a:r>
            <a:r>
              <a:rPr lang="en-US" sz="1600" dirty="0">
                <a:solidFill>
                  <a:schemeClr val="accent2"/>
                </a:solidFill>
              </a:rPr>
              <a:t>object-oriented </a:t>
            </a:r>
            <a:r>
              <a:rPr lang="en-US" sz="1600" dirty="0"/>
              <a:t>and</a:t>
            </a:r>
            <a:r>
              <a:rPr lang="en-US" sz="1600" dirty="0">
                <a:solidFill>
                  <a:schemeClr val="accent2"/>
                </a:solidFill>
              </a:rPr>
              <a:t> generic </a:t>
            </a:r>
            <a:r>
              <a:rPr lang="en-US" sz="1600" dirty="0"/>
              <a:t>C++ …</a:t>
            </a:r>
          </a:p>
          <a:p>
            <a:pPr marL="342900" indent="-342900">
              <a:spcAft>
                <a:spcPct val="15000"/>
              </a:spcAft>
              <a:buSzPct val="100000"/>
              <a:buFontTx/>
              <a:buChar char="•"/>
            </a:pPr>
            <a:r>
              <a:rPr lang="en-US" sz="1600" dirty="0"/>
              <a:t>Freely available under </a:t>
            </a:r>
            <a:r>
              <a:rPr lang="en-US" sz="1600" dirty="0" smtClean="0">
                <a:solidFill>
                  <a:schemeClr val="accent2"/>
                </a:solidFill>
              </a:rPr>
              <a:t>open-source BSD and LGPL</a:t>
            </a:r>
            <a:r>
              <a:rPr lang="en-US" sz="1600" dirty="0" smtClean="0"/>
              <a:t> licenses </a:t>
            </a:r>
            <a:r>
              <a:rPr lang="en-US" sz="1600" dirty="0"/>
              <a:t>...</a:t>
            </a:r>
          </a:p>
          <a:p>
            <a:pPr marL="342900" indent="-342900">
              <a:spcAft>
                <a:spcPct val="15000"/>
              </a:spcAft>
              <a:buSzPct val="100000"/>
              <a:buFontTx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15000"/>
              </a:spcAft>
              <a:buSzPct val="100000"/>
            </a:pPr>
            <a:r>
              <a:rPr lang="en-US" sz="1600" dirty="0">
                <a:solidFill>
                  <a:srgbClr val="0033CC"/>
                </a:solidFill>
              </a:rPr>
              <a:t>Current Status</a:t>
            </a:r>
          </a:p>
          <a:p>
            <a:pPr marL="342900" indent="-342900">
              <a:spcAft>
                <a:spcPct val="15000"/>
              </a:spcAft>
              <a:buSzPct val="100000"/>
              <a:buFontTx/>
              <a:buChar char="•"/>
            </a:pPr>
            <a:r>
              <a:rPr lang="en-US" sz="1600" dirty="0"/>
              <a:t>Current Release Trilinos </a:t>
            </a:r>
            <a:r>
              <a:rPr lang="en-US" sz="1600" dirty="0" smtClean="0"/>
              <a:t>10.12 (July 2012)</a:t>
            </a:r>
            <a:endParaRPr lang="en-US" sz="1600" dirty="0"/>
          </a:p>
          <a:p>
            <a:pPr marL="342900" indent="-342900">
              <a:spcAft>
                <a:spcPct val="15000"/>
              </a:spcAft>
              <a:buSzPct val="100000"/>
              <a:buFontTx/>
              <a:buChar char="•"/>
            </a:pPr>
            <a:r>
              <a:rPr lang="en-US" sz="1600" dirty="0"/>
              <a:t>Next Release Trilinos </a:t>
            </a:r>
            <a:r>
              <a:rPr lang="en-US" sz="1600" dirty="0" smtClean="0"/>
              <a:t>11.0 </a:t>
            </a:r>
            <a:r>
              <a:rPr lang="en-US" sz="1600" dirty="0" smtClean="0"/>
              <a:t>(October 2012</a:t>
            </a:r>
            <a:r>
              <a:rPr lang="en-US" sz="1600" dirty="0" smtClean="0"/>
              <a:t>)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595312" y="5468938"/>
            <a:ext cx="6415088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Aft>
                <a:spcPct val="50000"/>
              </a:spcAft>
              <a:buClr>
                <a:schemeClr val="bg2"/>
              </a:buClr>
              <a:buSzPct val="75000"/>
              <a:buFont typeface="Monotype Sorts" charset="2"/>
              <a:buNone/>
            </a:pPr>
            <a:r>
              <a:rPr lang="en-US" sz="1600" b="1" u="sng" dirty="0">
                <a:solidFill>
                  <a:schemeClr val="hlink"/>
                </a:solidFill>
              </a:rPr>
              <a:t>Trilinos website</a:t>
            </a:r>
          </a:p>
          <a:p>
            <a:pPr>
              <a:spcAft>
                <a:spcPct val="50000"/>
              </a:spcAft>
              <a:buClr>
                <a:schemeClr val="bg2"/>
              </a:buClr>
              <a:buSzPct val="75000"/>
              <a:buFont typeface="Monotype Sorts" charset="2"/>
              <a:buNone/>
            </a:pPr>
            <a:r>
              <a:rPr lang="en-US" sz="1600" dirty="0">
                <a:solidFill>
                  <a:schemeClr val="hlink"/>
                </a:solidFill>
              </a:rPr>
              <a:t>  </a:t>
            </a:r>
            <a:r>
              <a:rPr lang="en-US" sz="1600" dirty="0">
                <a:solidFill>
                  <a:schemeClr val="accent2"/>
                </a:solidFill>
              </a:rPr>
              <a:t>      </a:t>
            </a:r>
            <a:r>
              <a:rPr lang="en-US" sz="1600" dirty="0">
                <a:solidFill>
                  <a:schemeClr val="accent2"/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accent2"/>
                </a:solidFill>
                <a:hlinkClick r:id="rId3"/>
              </a:rPr>
              <a:t>trilinos.sandia.gov</a:t>
            </a:r>
            <a:r>
              <a:rPr lang="en-US" sz="1600" dirty="0" smtClean="0">
                <a:solidFill>
                  <a:schemeClr val="accent2"/>
                </a:solidFill>
              </a:rPr>
              <a:t>  (soon to be http://trilinos.org)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140293" name="Picture 5" descr="Trilino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758825"/>
            <a:ext cx="23812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300621"/>
      </p:ext>
    </p:extLst>
  </p:cSld>
  <p:clrMapOvr>
    <a:masterClrMapping/>
  </p:clrMapOvr>
  <p:transition spd="med" advTm="311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/>
          <p:cNvSpPr/>
          <p:nvPr/>
        </p:nvSpPr>
        <p:spPr>
          <a:xfrm>
            <a:off x="214547" y="380010"/>
            <a:ext cx="7183779" cy="5474525"/>
          </a:xfrm>
          <a:custGeom>
            <a:avLst/>
            <a:gdLst>
              <a:gd name="connsiteX0" fmla="*/ 1330037 w 7172696"/>
              <a:gd name="connsiteY0" fmla="*/ 0 h 5474525"/>
              <a:gd name="connsiteX1" fmla="*/ 7172696 w 7172696"/>
              <a:gd name="connsiteY1" fmla="*/ 0 h 5474525"/>
              <a:gd name="connsiteX2" fmla="*/ 7172696 w 7172696"/>
              <a:gd name="connsiteY2" fmla="*/ 5474525 h 5474525"/>
              <a:gd name="connsiteX3" fmla="*/ 11875 w 7172696"/>
              <a:gd name="connsiteY3" fmla="*/ 5474525 h 5474525"/>
              <a:gd name="connsiteX4" fmla="*/ 11875 w 7172696"/>
              <a:gd name="connsiteY4" fmla="*/ 0 h 5474525"/>
              <a:gd name="connsiteX5" fmla="*/ 0 w 7172696"/>
              <a:gd name="connsiteY5" fmla="*/ 0 h 5474525"/>
              <a:gd name="connsiteX0" fmla="*/ 1549493 w 7172696"/>
              <a:gd name="connsiteY0" fmla="*/ 0 h 5608637"/>
              <a:gd name="connsiteX1" fmla="*/ 7172696 w 7172696"/>
              <a:gd name="connsiteY1" fmla="*/ 134112 h 5608637"/>
              <a:gd name="connsiteX2" fmla="*/ 7172696 w 7172696"/>
              <a:gd name="connsiteY2" fmla="*/ 5608637 h 5608637"/>
              <a:gd name="connsiteX3" fmla="*/ 11875 w 7172696"/>
              <a:gd name="connsiteY3" fmla="*/ 5608637 h 5608637"/>
              <a:gd name="connsiteX4" fmla="*/ 11875 w 7172696"/>
              <a:gd name="connsiteY4" fmla="*/ 134112 h 5608637"/>
              <a:gd name="connsiteX5" fmla="*/ 0 w 7172696"/>
              <a:gd name="connsiteY5" fmla="*/ 134112 h 5608637"/>
              <a:gd name="connsiteX0" fmla="*/ 269333 w 7172696"/>
              <a:gd name="connsiteY0" fmla="*/ 158496 h 5474525"/>
              <a:gd name="connsiteX1" fmla="*/ 7172696 w 7172696"/>
              <a:gd name="connsiteY1" fmla="*/ 0 h 5474525"/>
              <a:gd name="connsiteX2" fmla="*/ 7172696 w 7172696"/>
              <a:gd name="connsiteY2" fmla="*/ 5474525 h 5474525"/>
              <a:gd name="connsiteX3" fmla="*/ 11875 w 7172696"/>
              <a:gd name="connsiteY3" fmla="*/ 5474525 h 5474525"/>
              <a:gd name="connsiteX4" fmla="*/ 11875 w 7172696"/>
              <a:gd name="connsiteY4" fmla="*/ 0 h 5474525"/>
              <a:gd name="connsiteX5" fmla="*/ 0 w 7172696"/>
              <a:gd name="connsiteY5" fmla="*/ 0 h 5474525"/>
              <a:gd name="connsiteX0" fmla="*/ 49877 w 7172696"/>
              <a:gd name="connsiteY0" fmla="*/ 0 h 5486717"/>
              <a:gd name="connsiteX1" fmla="*/ 7172696 w 7172696"/>
              <a:gd name="connsiteY1" fmla="*/ 12192 h 5486717"/>
              <a:gd name="connsiteX2" fmla="*/ 7172696 w 7172696"/>
              <a:gd name="connsiteY2" fmla="*/ 5486717 h 5486717"/>
              <a:gd name="connsiteX3" fmla="*/ 11875 w 7172696"/>
              <a:gd name="connsiteY3" fmla="*/ 5486717 h 5486717"/>
              <a:gd name="connsiteX4" fmla="*/ 11875 w 7172696"/>
              <a:gd name="connsiteY4" fmla="*/ 12192 h 5486717"/>
              <a:gd name="connsiteX5" fmla="*/ 0 w 7172696"/>
              <a:gd name="connsiteY5" fmla="*/ 12192 h 5486717"/>
              <a:gd name="connsiteX0" fmla="*/ 0 w 7183779"/>
              <a:gd name="connsiteY0" fmla="*/ 0 h 5474525"/>
              <a:gd name="connsiteX1" fmla="*/ 7183779 w 7183779"/>
              <a:gd name="connsiteY1" fmla="*/ 0 h 5474525"/>
              <a:gd name="connsiteX2" fmla="*/ 7183779 w 7183779"/>
              <a:gd name="connsiteY2" fmla="*/ 5474525 h 5474525"/>
              <a:gd name="connsiteX3" fmla="*/ 22958 w 7183779"/>
              <a:gd name="connsiteY3" fmla="*/ 5474525 h 5474525"/>
              <a:gd name="connsiteX4" fmla="*/ 22958 w 7183779"/>
              <a:gd name="connsiteY4" fmla="*/ 0 h 5474525"/>
              <a:gd name="connsiteX5" fmla="*/ 11083 w 7183779"/>
              <a:gd name="connsiteY5" fmla="*/ 0 h 547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3779" h="5474525">
                <a:moveTo>
                  <a:pt x="0" y="0"/>
                </a:moveTo>
                <a:lnTo>
                  <a:pt x="7183779" y="0"/>
                </a:lnTo>
                <a:lnTo>
                  <a:pt x="7183779" y="5474525"/>
                </a:lnTo>
                <a:lnTo>
                  <a:pt x="22958" y="5474525"/>
                </a:lnTo>
                <a:lnTo>
                  <a:pt x="22958" y="0"/>
                </a:lnTo>
                <a:lnTo>
                  <a:pt x="110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0" name="Freeform 89"/>
          <p:cNvSpPr/>
          <p:nvPr/>
        </p:nvSpPr>
        <p:spPr>
          <a:xfrm>
            <a:off x="1447085" y="1932320"/>
            <a:ext cx="5252770" cy="1853508"/>
          </a:xfrm>
          <a:custGeom>
            <a:avLst/>
            <a:gdLst>
              <a:gd name="connsiteX0" fmla="*/ 1330037 w 7172696"/>
              <a:gd name="connsiteY0" fmla="*/ 0 h 5474525"/>
              <a:gd name="connsiteX1" fmla="*/ 7172696 w 7172696"/>
              <a:gd name="connsiteY1" fmla="*/ 0 h 5474525"/>
              <a:gd name="connsiteX2" fmla="*/ 7172696 w 7172696"/>
              <a:gd name="connsiteY2" fmla="*/ 5474525 h 5474525"/>
              <a:gd name="connsiteX3" fmla="*/ 11875 w 7172696"/>
              <a:gd name="connsiteY3" fmla="*/ 5474525 h 5474525"/>
              <a:gd name="connsiteX4" fmla="*/ 11875 w 7172696"/>
              <a:gd name="connsiteY4" fmla="*/ 0 h 5474525"/>
              <a:gd name="connsiteX5" fmla="*/ 0 w 7172696"/>
              <a:gd name="connsiteY5" fmla="*/ 0 h 5474525"/>
              <a:gd name="connsiteX0" fmla="*/ 1549493 w 7172696"/>
              <a:gd name="connsiteY0" fmla="*/ 0 h 5608637"/>
              <a:gd name="connsiteX1" fmla="*/ 7172696 w 7172696"/>
              <a:gd name="connsiteY1" fmla="*/ 134112 h 5608637"/>
              <a:gd name="connsiteX2" fmla="*/ 7172696 w 7172696"/>
              <a:gd name="connsiteY2" fmla="*/ 5608637 h 5608637"/>
              <a:gd name="connsiteX3" fmla="*/ 11875 w 7172696"/>
              <a:gd name="connsiteY3" fmla="*/ 5608637 h 5608637"/>
              <a:gd name="connsiteX4" fmla="*/ 11875 w 7172696"/>
              <a:gd name="connsiteY4" fmla="*/ 134112 h 5608637"/>
              <a:gd name="connsiteX5" fmla="*/ 0 w 7172696"/>
              <a:gd name="connsiteY5" fmla="*/ 134112 h 5608637"/>
              <a:gd name="connsiteX0" fmla="*/ 269333 w 7172696"/>
              <a:gd name="connsiteY0" fmla="*/ 158496 h 5474525"/>
              <a:gd name="connsiteX1" fmla="*/ 7172696 w 7172696"/>
              <a:gd name="connsiteY1" fmla="*/ 0 h 5474525"/>
              <a:gd name="connsiteX2" fmla="*/ 7172696 w 7172696"/>
              <a:gd name="connsiteY2" fmla="*/ 5474525 h 5474525"/>
              <a:gd name="connsiteX3" fmla="*/ 11875 w 7172696"/>
              <a:gd name="connsiteY3" fmla="*/ 5474525 h 5474525"/>
              <a:gd name="connsiteX4" fmla="*/ 11875 w 7172696"/>
              <a:gd name="connsiteY4" fmla="*/ 0 h 5474525"/>
              <a:gd name="connsiteX5" fmla="*/ 0 w 7172696"/>
              <a:gd name="connsiteY5" fmla="*/ 0 h 5474525"/>
              <a:gd name="connsiteX0" fmla="*/ 49877 w 7172696"/>
              <a:gd name="connsiteY0" fmla="*/ 0 h 5486717"/>
              <a:gd name="connsiteX1" fmla="*/ 7172696 w 7172696"/>
              <a:gd name="connsiteY1" fmla="*/ 12192 h 5486717"/>
              <a:gd name="connsiteX2" fmla="*/ 7172696 w 7172696"/>
              <a:gd name="connsiteY2" fmla="*/ 5486717 h 5486717"/>
              <a:gd name="connsiteX3" fmla="*/ 11875 w 7172696"/>
              <a:gd name="connsiteY3" fmla="*/ 5486717 h 5486717"/>
              <a:gd name="connsiteX4" fmla="*/ 11875 w 7172696"/>
              <a:gd name="connsiteY4" fmla="*/ 12192 h 5486717"/>
              <a:gd name="connsiteX5" fmla="*/ 0 w 7172696"/>
              <a:gd name="connsiteY5" fmla="*/ 12192 h 5486717"/>
              <a:gd name="connsiteX0" fmla="*/ 0 w 7183779"/>
              <a:gd name="connsiteY0" fmla="*/ 0 h 5474525"/>
              <a:gd name="connsiteX1" fmla="*/ 7183779 w 7183779"/>
              <a:gd name="connsiteY1" fmla="*/ 0 h 5474525"/>
              <a:gd name="connsiteX2" fmla="*/ 7183779 w 7183779"/>
              <a:gd name="connsiteY2" fmla="*/ 5474525 h 5474525"/>
              <a:gd name="connsiteX3" fmla="*/ 22958 w 7183779"/>
              <a:gd name="connsiteY3" fmla="*/ 5474525 h 5474525"/>
              <a:gd name="connsiteX4" fmla="*/ 22958 w 7183779"/>
              <a:gd name="connsiteY4" fmla="*/ 0 h 5474525"/>
              <a:gd name="connsiteX5" fmla="*/ 11083 w 7183779"/>
              <a:gd name="connsiteY5" fmla="*/ 0 h 547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83779" h="5474525">
                <a:moveTo>
                  <a:pt x="0" y="0"/>
                </a:moveTo>
                <a:lnTo>
                  <a:pt x="7183779" y="0"/>
                </a:lnTo>
                <a:lnTo>
                  <a:pt x="7183779" y="5474525"/>
                </a:lnTo>
                <a:lnTo>
                  <a:pt x="22958" y="5474525"/>
                </a:lnTo>
                <a:lnTo>
                  <a:pt x="22958" y="0"/>
                </a:lnTo>
                <a:lnTo>
                  <a:pt x="11083" y="0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1" name="TextBox 90"/>
          <p:cNvSpPr txBox="1"/>
          <p:nvPr/>
        </p:nvSpPr>
        <p:spPr>
          <a:xfrm>
            <a:off x="1450192" y="1664804"/>
            <a:ext cx="172127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VERA Foundation</a:t>
            </a:r>
            <a:endParaRPr 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8600" y="76200"/>
            <a:ext cx="137574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VERA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3718445" y="3393048"/>
            <a:ext cx="214283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4"/>
          <p:cNvSpPr/>
          <p:nvPr/>
        </p:nvSpPr>
        <p:spPr>
          <a:xfrm>
            <a:off x="4007199" y="2577108"/>
            <a:ext cx="214283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57199" y="6260068"/>
            <a:ext cx="33683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DOE CASL NE Hub</a:t>
            </a:r>
            <a:endParaRPr lang="en-US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620989" y="2580348"/>
            <a:ext cx="1731811" cy="543852"/>
            <a:chOff x="3923928" y="4509120"/>
            <a:chExt cx="1731811" cy="543852"/>
          </a:xfrm>
        </p:grpSpPr>
        <p:sp>
          <p:nvSpPr>
            <p:cNvPr id="8" name="TextBox 7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3928" y="4622085"/>
              <a:ext cx="1731811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Multi-physics coupling toolkit</a:t>
              </a:r>
              <a:endParaRPr lang="en-US" sz="11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32340" y="4960022"/>
            <a:ext cx="1243287" cy="1220961"/>
            <a:chOff x="3923928" y="4509120"/>
            <a:chExt cx="1243287" cy="1220961"/>
          </a:xfrm>
        </p:grpSpPr>
        <p:sp>
          <p:nvSpPr>
            <p:cNvPr id="11" name="TextBox 10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29" y="4622085"/>
              <a:ext cx="1243286" cy="11079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Abstract numerical algorithms</a:t>
              </a:r>
            </a:p>
            <a:p>
              <a:r>
                <a:rPr lang="en-US" sz="1100" b="1" dirty="0" smtClean="0"/>
                <a:t>(e.g. </a:t>
              </a:r>
              <a:r>
                <a:rPr lang="en-US" sz="1100" b="1" dirty="0" err="1" smtClean="0"/>
                <a:t>Thyra</a:t>
              </a:r>
              <a:r>
                <a:rPr lang="en-US" sz="1100" b="1" dirty="0" smtClean="0"/>
                <a:t>, NOX, </a:t>
              </a:r>
              <a:r>
                <a:rPr lang="en-US" sz="1100" b="1" dirty="0" err="1" smtClean="0"/>
                <a:t>Rythmos</a:t>
              </a:r>
              <a:r>
                <a:rPr lang="en-US" sz="1100" b="1" dirty="0" smtClean="0"/>
                <a:t>, …)</a:t>
              </a:r>
              <a:endParaRPr lang="en-US" sz="11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39652" y="626768"/>
            <a:ext cx="1731811" cy="374575"/>
            <a:chOff x="3923928" y="4509120"/>
            <a:chExt cx="1731811" cy="374575"/>
          </a:xfrm>
        </p:grpSpPr>
        <p:sp>
          <p:nvSpPr>
            <p:cNvPr id="14" name="TextBox 13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3928" y="4622085"/>
              <a:ext cx="1731811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VERA GUI/workflow</a:t>
              </a:r>
              <a:endParaRPr lang="en-US" sz="11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6854" y="2096852"/>
            <a:ext cx="1731811" cy="543852"/>
            <a:chOff x="3923928" y="4509120"/>
            <a:chExt cx="1731811" cy="543852"/>
          </a:xfrm>
        </p:grpSpPr>
        <p:sp>
          <p:nvSpPr>
            <p:cNvPr id="17" name="TextBox 16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3928" y="4622085"/>
              <a:ext cx="1731811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Simulation workflow control scripting</a:t>
              </a:r>
              <a:endParaRPr lang="en-US" sz="1100" b="1" dirty="0"/>
            </a:p>
          </p:txBody>
        </p:sp>
      </p:grpSp>
      <p:cxnSp>
        <p:nvCxnSpPr>
          <p:cNvPr id="19" name="Elbow Connector 18"/>
          <p:cNvCxnSpPr>
            <a:stCxn id="60" idx="1"/>
            <a:endCxn id="15" idx="3"/>
          </p:cNvCxnSpPr>
          <p:nvPr/>
        </p:nvCxnSpPr>
        <p:spPr>
          <a:xfrm rot="10800000">
            <a:off x="3171464" y="870539"/>
            <a:ext cx="1076501" cy="1926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8" idx="1"/>
          </p:cNvCxnSpPr>
          <p:nvPr/>
        </p:nvCxnSpPr>
        <p:spPr>
          <a:xfrm flipV="1">
            <a:off x="3352800" y="2425261"/>
            <a:ext cx="614054" cy="4834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167844" y="4335846"/>
            <a:ext cx="1516065" cy="374575"/>
            <a:chOff x="3923928" y="4509120"/>
            <a:chExt cx="1516065" cy="374575"/>
          </a:xfrm>
        </p:grpSpPr>
        <p:sp>
          <p:nvSpPr>
            <p:cNvPr id="22" name="TextBox 21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23928" y="4622085"/>
              <a:ext cx="1516065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Materials Interface</a:t>
              </a:r>
              <a:endParaRPr lang="en-US" sz="11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24028" y="3969060"/>
            <a:ext cx="2126045" cy="713129"/>
            <a:chOff x="3923927" y="4509120"/>
            <a:chExt cx="2126045" cy="713129"/>
          </a:xfrm>
        </p:grpSpPr>
        <p:sp>
          <p:nvSpPr>
            <p:cNvPr id="28" name="TextBox 27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23927" y="4622085"/>
              <a:ext cx="2126045" cy="6001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VERA-Supported Physics Models  (e.g. </a:t>
              </a:r>
              <a:r>
                <a:rPr lang="en-US" sz="1100" b="1" dirty="0" err="1" smtClean="0"/>
                <a:t>Denovo</a:t>
              </a:r>
              <a:r>
                <a:rPr lang="en-US" sz="1100" b="1" dirty="0" smtClean="0"/>
                <a:t>, </a:t>
              </a:r>
              <a:r>
                <a:rPr lang="en-US" sz="1100" b="1" dirty="0" err="1" smtClean="0"/>
                <a:t>Drekar</a:t>
              </a:r>
              <a:r>
                <a:rPr lang="en-US" sz="1100" b="1" dirty="0" smtClean="0"/>
                <a:t>, SCALE, </a:t>
              </a:r>
              <a:r>
                <a:rPr lang="en-US" sz="1100" b="1" dirty="0" err="1" smtClean="0"/>
                <a:t>DeCART</a:t>
              </a:r>
              <a:r>
                <a:rPr lang="en-US" sz="1100" b="1" dirty="0" smtClean="0"/>
                <a:t>, ...)</a:t>
              </a:r>
              <a:endParaRPr lang="en-US" sz="11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96725" y="2060848"/>
            <a:ext cx="1331759" cy="713129"/>
            <a:chOff x="3923928" y="4509120"/>
            <a:chExt cx="1331759" cy="713129"/>
          </a:xfrm>
        </p:grpSpPr>
        <p:sp>
          <p:nvSpPr>
            <p:cNvPr id="31" name="TextBox 30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3929" y="4622085"/>
              <a:ext cx="1331758" cy="6001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External Physics Models (e.g. </a:t>
              </a:r>
              <a:r>
                <a:rPr lang="en-US" sz="1100" b="1" dirty="0" err="1" smtClean="0"/>
                <a:t>StarCCM</a:t>
              </a:r>
              <a:r>
                <a:rPr lang="en-US" sz="1100" b="1" dirty="0" smtClean="0"/>
                <a:t>+,  …)</a:t>
              </a:r>
              <a:endParaRPr lang="en-US" sz="11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66217" y="2030924"/>
            <a:ext cx="1453959" cy="374575"/>
            <a:chOff x="3923928" y="4509120"/>
            <a:chExt cx="1453959" cy="374575"/>
          </a:xfrm>
        </p:grpSpPr>
        <p:sp>
          <p:nvSpPr>
            <p:cNvPr id="34" name="TextBox 33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23929" y="4622085"/>
              <a:ext cx="145395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Data Mapping</a:t>
              </a:r>
              <a:endParaRPr lang="en-US" sz="11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9949" y="5127934"/>
            <a:ext cx="1731811" cy="374575"/>
            <a:chOff x="3923928" y="4509120"/>
            <a:chExt cx="1731811" cy="374575"/>
          </a:xfrm>
        </p:grpSpPr>
        <p:sp>
          <p:nvSpPr>
            <p:cNvPr id="37" name="TextBox 36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23928" y="4622085"/>
              <a:ext cx="1731811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Reactor-aware input</a:t>
              </a:r>
              <a:endParaRPr lang="en-US" sz="11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68044" y="4869160"/>
            <a:ext cx="1731811" cy="543852"/>
            <a:chOff x="4968044" y="4906598"/>
            <a:chExt cx="1731811" cy="543852"/>
          </a:xfrm>
        </p:grpSpPr>
        <p:sp>
          <p:nvSpPr>
            <p:cNvPr id="40" name="Rectangle 39"/>
            <p:cNvSpPr/>
            <p:nvPr/>
          </p:nvSpPr>
          <p:spPr>
            <a:xfrm rot="5400000">
              <a:off x="4922530" y="5219690"/>
              <a:ext cx="214283" cy="927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968044" y="4906598"/>
              <a:ext cx="1731811" cy="543852"/>
              <a:chOff x="3923928" y="4509120"/>
              <a:chExt cx="1731811" cy="5438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923928" y="4509120"/>
                <a:ext cx="428941" cy="1379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en-US" sz="11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23928" y="4622085"/>
                <a:ext cx="1731811" cy="4308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Basic Automatic Mesh Generation</a:t>
                </a:r>
                <a:endParaRPr lang="en-US" sz="1100" b="1" dirty="0"/>
              </a:p>
            </p:txBody>
          </p:sp>
        </p:grpSp>
      </p:grpSp>
      <p:cxnSp>
        <p:nvCxnSpPr>
          <p:cNvPr id="44" name="Elbow Connector 43"/>
          <p:cNvCxnSpPr>
            <a:stCxn id="37" idx="1"/>
            <a:endCxn id="15" idx="1"/>
          </p:cNvCxnSpPr>
          <p:nvPr/>
        </p:nvCxnSpPr>
        <p:spPr>
          <a:xfrm rot="10800000" flipH="1">
            <a:off x="679948" y="870538"/>
            <a:ext cx="759703" cy="4326364"/>
          </a:xfrm>
          <a:prstGeom prst="bentConnector3">
            <a:avLst>
              <a:gd name="adj1" fmla="val -30091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36348" y="93820"/>
            <a:ext cx="1260141" cy="367463"/>
            <a:chOff x="4179063" y="4803232"/>
            <a:chExt cx="1260141" cy="367463"/>
          </a:xfrm>
        </p:grpSpPr>
        <p:sp>
          <p:nvSpPr>
            <p:cNvPr id="46" name="TextBox 45"/>
            <p:cNvSpPr txBox="1"/>
            <p:nvPr/>
          </p:nvSpPr>
          <p:spPr>
            <a:xfrm>
              <a:off x="4179063" y="4803232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79064" y="4909085"/>
              <a:ext cx="1260140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Visualization</a:t>
              </a:r>
              <a:endParaRPr lang="en-US" sz="1100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96454" y="3255112"/>
            <a:ext cx="1498917" cy="399546"/>
            <a:chOff x="3923928" y="4509120"/>
            <a:chExt cx="1498917" cy="399546"/>
          </a:xfrm>
        </p:grpSpPr>
        <p:sp>
          <p:nvSpPr>
            <p:cNvPr id="49" name="TextBox 48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23929" y="4647056"/>
              <a:ext cx="1498916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VUQ (</a:t>
              </a:r>
              <a:r>
                <a:rPr lang="en-US" sz="1100" b="1" dirty="0" err="1" smtClean="0"/>
                <a:t>i.e</a:t>
              </a:r>
              <a:r>
                <a:rPr lang="en-US" sz="1100" b="1" dirty="0" smtClean="0"/>
                <a:t> Dakota)</a:t>
              </a:r>
              <a:endParaRPr lang="en-US" sz="11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366517" y="2744924"/>
            <a:ext cx="1728192" cy="536740"/>
            <a:chOff x="4179063" y="4803232"/>
            <a:chExt cx="1728192" cy="536740"/>
          </a:xfrm>
        </p:grpSpPr>
        <p:sp>
          <p:nvSpPr>
            <p:cNvPr id="52" name="TextBox 51"/>
            <p:cNvSpPr txBox="1"/>
            <p:nvPr/>
          </p:nvSpPr>
          <p:spPr>
            <a:xfrm>
              <a:off x="4179063" y="4803232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9064" y="4909085"/>
              <a:ext cx="1728191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Simulation post-processing</a:t>
              </a:r>
              <a:endParaRPr lang="en-US" sz="1100" b="1" dirty="0"/>
            </a:p>
          </p:txBody>
        </p:sp>
      </p:grpSp>
      <p:cxnSp>
        <p:nvCxnSpPr>
          <p:cNvPr id="54" name="Elbow Connector 53"/>
          <p:cNvCxnSpPr>
            <a:stCxn id="53" idx="3"/>
            <a:endCxn id="18" idx="3"/>
          </p:cNvCxnSpPr>
          <p:nvPr/>
        </p:nvCxnSpPr>
        <p:spPr>
          <a:xfrm flipH="1" flipV="1">
            <a:off x="5698665" y="2425261"/>
            <a:ext cx="396044" cy="640960"/>
          </a:xfrm>
          <a:prstGeom prst="bentConnector3">
            <a:avLst>
              <a:gd name="adj1" fmla="val -57721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5396473" y="6021288"/>
            <a:ext cx="1731811" cy="543852"/>
            <a:chOff x="3923928" y="4509120"/>
            <a:chExt cx="1731811" cy="543852"/>
          </a:xfrm>
        </p:grpSpPr>
        <p:sp>
          <p:nvSpPr>
            <p:cNvPr id="56" name="TextBox 55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23928" y="4622085"/>
              <a:ext cx="1731811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Advanced Mesh Generation</a:t>
              </a:r>
              <a:endParaRPr lang="en-US" sz="11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247964" y="734780"/>
            <a:ext cx="1851843" cy="543852"/>
            <a:chOff x="3923928" y="4509120"/>
            <a:chExt cx="1851843" cy="543852"/>
          </a:xfrm>
        </p:grpSpPr>
        <p:sp>
          <p:nvSpPr>
            <p:cNvPr id="59" name="TextBox 58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23928" y="4622085"/>
              <a:ext cx="185184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Reactor-Aware  FACADEs</a:t>
              </a:r>
              <a:endParaRPr lang="en-US" sz="1100" b="1" dirty="0"/>
            </a:p>
          </p:txBody>
        </p:sp>
      </p:grpSp>
      <p:cxnSp>
        <p:nvCxnSpPr>
          <p:cNvPr id="61" name="Elbow Connector 60"/>
          <p:cNvCxnSpPr>
            <a:stCxn id="18" idx="0"/>
            <a:endCxn id="60" idx="2"/>
          </p:cNvCxnSpPr>
          <p:nvPr/>
        </p:nvCxnSpPr>
        <p:spPr>
          <a:xfrm rot="5400000" flipH="1" flipV="1">
            <a:off x="4537731" y="1573662"/>
            <a:ext cx="931185" cy="3411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601905" y="3195826"/>
            <a:ext cx="1243287" cy="1220961"/>
            <a:chOff x="3923928" y="4509120"/>
            <a:chExt cx="1243287" cy="1220961"/>
          </a:xfrm>
        </p:grpSpPr>
        <p:sp>
          <p:nvSpPr>
            <p:cNvPr id="63" name="TextBox 62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23929" y="4622085"/>
              <a:ext cx="1243286" cy="11079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Concrete numerical algorithms</a:t>
              </a:r>
            </a:p>
            <a:p>
              <a:r>
                <a:rPr lang="en-US" sz="1100" b="1" dirty="0" smtClean="0"/>
                <a:t>(e.g. </a:t>
              </a:r>
              <a:r>
                <a:rPr lang="en-US" sz="1100" b="1" dirty="0" err="1" smtClean="0"/>
                <a:t>Epetra</a:t>
              </a:r>
              <a:r>
                <a:rPr lang="en-US" sz="1100" b="1" dirty="0" smtClean="0"/>
                <a:t>, </a:t>
              </a:r>
              <a:r>
                <a:rPr lang="en-US" sz="1100" b="1" dirty="0" err="1" smtClean="0"/>
                <a:t>Epetra</a:t>
              </a:r>
              <a:r>
                <a:rPr lang="en-US" sz="1100" b="1" dirty="0" smtClean="0"/>
                <a:t>, ML, </a:t>
              </a:r>
              <a:r>
                <a:rPr lang="en-US" sz="1100" b="1" dirty="0" err="1" smtClean="0"/>
                <a:t>Ifpack</a:t>
              </a:r>
              <a:r>
                <a:rPr lang="en-US" sz="1100" b="1" dirty="0" smtClean="0"/>
                <a:t>, …)</a:t>
              </a:r>
              <a:endParaRPr lang="en-US" sz="1100" b="1" dirty="0"/>
            </a:p>
          </p:txBody>
        </p:sp>
      </p:grpSp>
      <p:cxnSp>
        <p:nvCxnSpPr>
          <p:cNvPr id="65" name="Elbow Connector 64"/>
          <p:cNvCxnSpPr>
            <a:stCxn id="74" idx="3"/>
            <a:endCxn id="9" idx="2"/>
          </p:cNvCxnSpPr>
          <p:nvPr/>
        </p:nvCxnSpPr>
        <p:spPr>
          <a:xfrm rot="16200000" flipV="1">
            <a:off x="1736117" y="3874978"/>
            <a:ext cx="1984500" cy="4829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8" idx="3"/>
            <a:endCxn id="40" idx="2"/>
          </p:cNvCxnSpPr>
          <p:nvPr/>
        </p:nvCxnSpPr>
        <p:spPr>
          <a:xfrm flipV="1">
            <a:off x="2411760" y="5228637"/>
            <a:ext cx="2571528" cy="143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039989" y="1130824"/>
            <a:ext cx="1731811" cy="374575"/>
            <a:chOff x="3923928" y="4509120"/>
            <a:chExt cx="1731811" cy="374575"/>
          </a:xfrm>
        </p:grpSpPr>
        <p:sp>
          <p:nvSpPr>
            <p:cNvPr id="68" name="TextBox 67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23928" y="4622085"/>
              <a:ext cx="1731811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Reactor Geometry DB</a:t>
              </a:r>
              <a:endParaRPr lang="en-US" sz="1100" b="1" dirty="0"/>
            </a:p>
          </p:txBody>
        </p:sp>
      </p:grpSp>
      <p:cxnSp>
        <p:nvCxnSpPr>
          <p:cNvPr id="70" name="Elbow Connector 69"/>
          <p:cNvCxnSpPr>
            <a:stCxn id="69" idx="0"/>
            <a:endCxn id="15" idx="2"/>
          </p:cNvCxnSpPr>
          <p:nvPr/>
        </p:nvCxnSpPr>
        <p:spPr>
          <a:xfrm rot="5400000" flipH="1" flipV="1">
            <a:off x="1984503" y="922735"/>
            <a:ext cx="242446" cy="3996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 rot="16200000">
            <a:off x="2639875" y="5097275"/>
            <a:ext cx="611402" cy="588552"/>
            <a:chOff x="5508770" y="2804444"/>
            <a:chExt cx="611402" cy="588552"/>
          </a:xfrm>
        </p:grpSpPr>
        <p:sp>
          <p:nvSpPr>
            <p:cNvPr id="72" name="Arc 71"/>
            <p:cNvSpPr/>
            <p:nvPr/>
          </p:nvSpPr>
          <p:spPr>
            <a:xfrm>
              <a:off x="5508770" y="2804444"/>
              <a:ext cx="588552" cy="588552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Arc 72"/>
            <p:cNvSpPr/>
            <p:nvPr/>
          </p:nvSpPr>
          <p:spPr>
            <a:xfrm flipH="1">
              <a:off x="5531620" y="2804444"/>
              <a:ext cx="588552" cy="588552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31620" y="2998893"/>
              <a:ext cx="565702" cy="248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cxnSp>
        <p:nvCxnSpPr>
          <p:cNvPr id="75" name="Elbow Connector 74"/>
          <p:cNvCxnSpPr>
            <a:stCxn id="12" idx="1"/>
            <a:endCxn id="73" idx="2"/>
          </p:cNvCxnSpPr>
          <p:nvPr/>
        </p:nvCxnSpPr>
        <p:spPr>
          <a:xfrm rot="10800000" flipV="1">
            <a:off x="2945577" y="5626984"/>
            <a:ext cx="4686765" cy="474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3" idx="3"/>
            <a:endCxn id="57" idx="1"/>
          </p:cNvCxnSpPr>
          <p:nvPr/>
        </p:nvCxnSpPr>
        <p:spPr>
          <a:xfrm>
            <a:off x="3268054" y="6009529"/>
            <a:ext cx="2128419" cy="3401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8" idx="2"/>
            <a:endCxn id="83" idx="1"/>
          </p:cNvCxnSpPr>
          <p:nvPr/>
        </p:nvCxnSpPr>
        <p:spPr>
          <a:xfrm rot="16200000" flipH="1">
            <a:off x="1815307" y="5233056"/>
            <a:ext cx="507020" cy="104592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6" idx="1"/>
            <a:endCxn id="15" idx="0"/>
          </p:cNvCxnSpPr>
          <p:nvPr/>
        </p:nvCxnSpPr>
        <p:spPr>
          <a:xfrm rot="10800000" flipV="1">
            <a:off x="2305558" y="162787"/>
            <a:ext cx="5330790" cy="57694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591780" y="5925762"/>
            <a:ext cx="676274" cy="167534"/>
            <a:chOff x="2203538" y="5913276"/>
            <a:chExt cx="676274" cy="167534"/>
          </a:xfrm>
        </p:grpSpPr>
        <p:cxnSp>
          <p:nvCxnSpPr>
            <p:cNvPr id="82" name="Elbow Connector 46"/>
            <p:cNvCxnSpPr/>
            <p:nvPr/>
          </p:nvCxnSpPr>
          <p:spPr>
            <a:xfrm>
              <a:off x="2203538" y="5995519"/>
              <a:ext cx="676274" cy="30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2203538" y="5913276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601906" y="977516"/>
            <a:ext cx="1331759" cy="713129"/>
            <a:chOff x="3923928" y="4509120"/>
            <a:chExt cx="1331759" cy="713129"/>
          </a:xfrm>
        </p:grpSpPr>
        <p:sp>
          <p:nvSpPr>
            <p:cNvPr id="85" name="TextBox 84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23929" y="4622085"/>
              <a:ext cx="1331758" cy="6001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Embedded Automatic Mesh Generation</a:t>
              </a:r>
              <a:endParaRPr lang="en-US" sz="1100" b="1" dirty="0"/>
            </a:p>
          </p:txBody>
        </p:sp>
      </p:grpSp>
      <p:cxnSp>
        <p:nvCxnSpPr>
          <p:cNvPr id="87" name="Elbow Connector 86"/>
          <p:cNvCxnSpPr>
            <a:stCxn id="29" idx="3"/>
            <a:endCxn id="60" idx="3"/>
          </p:cNvCxnSpPr>
          <p:nvPr/>
        </p:nvCxnSpPr>
        <p:spPr>
          <a:xfrm flipH="1" flipV="1">
            <a:off x="6099807" y="1063189"/>
            <a:ext cx="850266" cy="3318918"/>
          </a:xfrm>
          <a:prstGeom prst="bentConnector3">
            <a:avLst>
              <a:gd name="adj1" fmla="val -26886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1"/>
            <a:endCxn id="15" idx="3"/>
          </p:cNvCxnSpPr>
          <p:nvPr/>
        </p:nvCxnSpPr>
        <p:spPr>
          <a:xfrm rot="10800000">
            <a:off x="3171464" y="870538"/>
            <a:ext cx="795391" cy="1295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7" idx="0"/>
            <a:endCxn id="69" idx="1"/>
          </p:cNvCxnSpPr>
          <p:nvPr/>
        </p:nvCxnSpPr>
        <p:spPr>
          <a:xfrm rot="5400000" flipH="1" flipV="1">
            <a:off x="-909466" y="3178480"/>
            <a:ext cx="3753340" cy="14556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" idx="0"/>
            <a:endCxn id="5" idx="2"/>
          </p:cNvCxnSpPr>
          <p:nvPr/>
        </p:nvCxnSpPr>
        <p:spPr>
          <a:xfrm rot="5400000" flipH="1" flipV="1">
            <a:off x="3608378" y="2887085"/>
            <a:ext cx="723172" cy="2887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53" idx="3"/>
            <a:endCxn id="60" idx="3"/>
          </p:cNvCxnSpPr>
          <p:nvPr/>
        </p:nvCxnSpPr>
        <p:spPr>
          <a:xfrm flipV="1">
            <a:off x="6094709" y="1063189"/>
            <a:ext cx="5098" cy="2003032"/>
          </a:xfrm>
          <a:prstGeom prst="bentConnector3">
            <a:avLst>
              <a:gd name="adj1" fmla="val 4584111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3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87">
        <p:dissolve/>
      </p:transition>
    </mc:Choice>
    <mc:Fallback>
      <p:transition spd="slow" advTm="487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1"/>
          <p:cNvSpPr>
            <a:spLocks noChangeArrowheads="1"/>
          </p:cNvSpPr>
          <p:nvPr/>
        </p:nvSpPr>
        <p:spPr bwMode="auto">
          <a:xfrm>
            <a:off x="5943600" y="3778250"/>
            <a:ext cx="2705100" cy="90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04" y="177114"/>
            <a:ext cx="8804196" cy="458587"/>
          </a:xfrm>
        </p:spPr>
        <p:txBody>
          <a:bodyPr>
            <a:spAutoFit/>
          </a:bodyPr>
          <a:lstStyle/>
          <a:p>
            <a:r>
              <a:rPr lang="en-US" sz="2800" dirty="0" smtClean="0"/>
              <a:t> The CSE Software Engineering Challenge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231775" y="593725"/>
            <a:ext cx="8602663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342900" indent="-171450">
              <a:spcAft>
                <a:spcPct val="15000"/>
              </a:spcAft>
              <a:buSzPct val="100000"/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Develop a confederation of trusted, high-quality, reusable, compatible, software packages/components including capabilities for:</a:t>
            </a:r>
            <a:endParaRPr lang="en-US" sz="800" dirty="0">
              <a:solidFill>
                <a:schemeClr val="accent2"/>
              </a:solidFill>
            </a:endParaRPr>
          </a:p>
          <a:p>
            <a:pPr marL="685800" lvl="1" indent="-228600">
              <a:spcAft>
                <a:spcPct val="15000"/>
              </a:spcAft>
              <a:buSzPct val="100000"/>
              <a:buFont typeface="Courier New" pitchFamily="49" charset="0"/>
              <a:buChar char="o"/>
            </a:pPr>
            <a:r>
              <a:rPr lang="en-US" sz="1600" b="1" dirty="0"/>
              <a:t>Discretization</a:t>
            </a:r>
            <a:r>
              <a:rPr lang="en-US" sz="1600" dirty="0"/>
              <a:t>: a) geometry, b) meshing, b) approximation, c) adaptive refinement, …</a:t>
            </a:r>
          </a:p>
          <a:p>
            <a:pPr marL="685800" lvl="1" indent="-228600">
              <a:spcAft>
                <a:spcPct val="15000"/>
              </a:spcAft>
              <a:buSzPct val="100000"/>
              <a:buFont typeface="Courier New" pitchFamily="49" charset="0"/>
              <a:buChar char="o"/>
            </a:pPr>
            <a:r>
              <a:rPr lang="en-US" sz="1600" b="1" dirty="0"/>
              <a:t>Parallelization</a:t>
            </a:r>
            <a:r>
              <a:rPr lang="en-US" sz="1600" dirty="0"/>
              <a:t>: a) parallel support, b) load balancing, …</a:t>
            </a:r>
          </a:p>
          <a:p>
            <a:pPr marL="685800" lvl="1" indent="-228600">
              <a:spcAft>
                <a:spcPct val="15000"/>
              </a:spcAft>
              <a:buSzPct val="100000"/>
              <a:buFont typeface="Courier New" pitchFamily="49" charset="0"/>
              <a:buChar char="o"/>
            </a:pPr>
            <a:r>
              <a:rPr lang="en-US" sz="1600" b="1" dirty="0"/>
              <a:t>General </a:t>
            </a:r>
            <a:r>
              <a:rPr lang="en-US" sz="1600" b="1" dirty="0" err="1"/>
              <a:t>numerics</a:t>
            </a:r>
            <a:r>
              <a:rPr lang="en-US" sz="1600" dirty="0"/>
              <a:t>: a) automatic differentiation, …</a:t>
            </a:r>
          </a:p>
          <a:p>
            <a:pPr marL="685800" lvl="1" indent="-228600">
              <a:spcAft>
                <a:spcPct val="15000"/>
              </a:spcAft>
              <a:buSzPct val="100000"/>
              <a:buFont typeface="Courier New" pitchFamily="49" charset="0"/>
              <a:buChar char="o"/>
            </a:pPr>
            <a:r>
              <a:rPr lang="en-US" sz="1600" b="1" dirty="0"/>
              <a:t>Solvers</a:t>
            </a:r>
            <a:r>
              <a:rPr lang="en-US" sz="1600" dirty="0"/>
              <a:t>: a) linear-algebra, b) linear solvers, c) </a:t>
            </a:r>
            <a:r>
              <a:rPr lang="en-US" sz="1600" dirty="0" err="1"/>
              <a:t>preconditioners</a:t>
            </a:r>
            <a:r>
              <a:rPr lang="en-US" sz="1600" dirty="0"/>
              <a:t>, d) nonlinear solvers, e) time integration, … </a:t>
            </a:r>
          </a:p>
          <a:p>
            <a:pPr marL="685800" lvl="1" indent="-228600">
              <a:spcAft>
                <a:spcPct val="15000"/>
              </a:spcAft>
              <a:buSzPct val="100000"/>
              <a:buFont typeface="Courier New" pitchFamily="49" charset="0"/>
              <a:buChar char="o"/>
            </a:pPr>
            <a:r>
              <a:rPr lang="en-US" sz="1600" b="1" dirty="0"/>
              <a:t>Analysis capabilities</a:t>
            </a:r>
            <a:r>
              <a:rPr lang="en-US" sz="1600" dirty="0"/>
              <a:t>: a) embedded error-estimation, b) embedded sensitivities, c) stability analysis and bifurcation, d) embedded optimization, d) embedded UQ, …</a:t>
            </a:r>
          </a:p>
          <a:p>
            <a:pPr marL="685800" lvl="1" indent="-228600">
              <a:spcAft>
                <a:spcPct val="15000"/>
              </a:spcAft>
              <a:buSzPct val="100000"/>
              <a:buFont typeface="Courier New" pitchFamily="49" charset="0"/>
              <a:buChar char="o"/>
            </a:pPr>
            <a:r>
              <a:rPr lang="en-US" sz="1600" b="1" dirty="0" err="1"/>
              <a:t>Input/Output</a:t>
            </a:r>
            <a:r>
              <a:rPr lang="en-US" sz="1600" dirty="0"/>
              <a:t> …</a:t>
            </a:r>
          </a:p>
          <a:p>
            <a:pPr marL="685800" lvl="1" indent="-228600">
              <a:spcAft>
                <a:spcPct val="15000"/>
              </a:spcAft>
              <a:buSzPct val="100000"/>
              <a:buFont typeface="Courier New" pitchFamily="49" charset="0"/>
              <a:buChar char="o"/>
            </a:pPr>
            <a:r>
              <a:rPr lang="en-US" sz="1600" b="1" dirty="0"/>
              <a:t>Visualization</a:t>
            </a:r>
            <a:r>
              <a:rPr lang="en-US" sz="1600" dirty="0"/>
              <a:t> …</a:t>
            </a:r>
          </a:p>
          <a:p>
            <a:pPr marL="685800" lvl="1" indent="-228600">
              <a:spcAft>
                <a:spcPct val="15000"/>
              </a:spcAft>
              <a:buSzPct val="100000"/>
              <a:buFont typeface="Courier New" pitchFamily="49" charset="0"/>
              <a:buChar char="o"/>
            </a:pPr>
            <a:r>
              <a:rPr lang="en-US" sz="1600" dirty="0"/>
              <a:t>...</a:t>
            </a:r>
          </a:p>
        </p:txBody>
      </p:sp>
      <p:sp>
        <p:nvSpPr>
          <p:cNvPr id="11270" name="Rectangle 41"/>
          <p:cNvSpPr>
            <a:spLocks noChangeArrowheads="1"/>
          </p:cNvSpPr>
          <p:nvPr/>
        </p:nvSpPr>
        <p:spPr bwMode="auto">
          <a:xfrm>
            <a:off x="381000" y="4371975"/>
            <a:ext cx="4381500" cy="179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42"/>
          <p:cNvSpPr txBox="1">
            <a:spLocks noChangeArrowheads="1"/>
          </p:cNvSpPr>
          <p:nvPr/>
        </p:nvSpPr>
        <p:spPr bwMode="auto">
          <a:xfrm>
            <a:off x="381000" y="4022725"/>
            <a:ext cx="2133600" cy="338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/>
              <a:t>CSE Confederation </a:t>
            </a:r>
          </a:p>
        </p:txBody>
      </p:sp>
      <p:cxnSp>
        <p:nvCxnSpPr>
          <p:cNvPr id="11272" name="AutoShape 49"/>
          <p:cNvCxnSpPr>
            <a:cxnSpLocks noChangeShapeType="1"/>
          </p:cNvCxnSpPr>
          <p:nvPr/>
        </p:nvCxnSpPr>
        <p:spPr bwMode="auto">
          <a:xfrm rot="10800000" flipV="1">
            <a:off x="1455738" y="4830763"/>
            <a:ext cx="409575" cy="79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865313" y="4505325"/>
            <a:ext cx="922337" cy="538163"/>
            <a:chOff x="920" y="1216"/>
            <a:chExt cx="896" cy="460"/>
          </a:xfrm>
        </p:grpSpPr>
        <p:sp>
          <p:nvSpPr>
            <p:cNvPr id="5181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B</a:t>
              </a:r>
            </a:p>
          </p:txBody>
        </p:sp>
        <p:sp>
          <p:nvSpPr>
            <p:cNvPr id="5182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cxnSp>
        <p:nvCxnSpPr>
          <p:cNvPr id="11274" name="AutoShape 49"/>
          <p:cNvCxnSpPr>
            <a:cxnSpLocks noChangeShapeType="1"/>
            <a:stCxn id="11283" idx="2"/>
          </p:cNvCxnSpPr>
          <p:nvPr/>
        </p:nvCxnSpPr>
        <p:spPr bwMode="auto">
          <a:xfrm rot="5400000">
            <a:off x="2182019" y="3842544"/>
            <a:ext cx="22225" cy="2395537"/>
          </a:xfrm>
          <a:prstGeom prst="bentConnector3">
            <a:avLst>
              <a:gd name="adj1" fmla="val 1128569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5" name="Rectangle 33"/>
          <p:cNvSpPr>
            <a:spLocks noChangeArrowheads="1"/>
          </p:cNvSpPr>
          <p:nvPr/>
        </p:nvSpPr>
        <p:spPr bwMode="auto">
          <a:xfrm>
            <a:off x="4229100" y="4632325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1276" name="Rectangle 37"/>
          <p:cNvSpPr>
            <a:spLocks noChangeArrowheads="1"/>
          </p:cNvSpPr>
          <p:nvPr/>
        </p:nvSpPr>
        <p:spPr bwMode="auto">
          <a:xfrm>
            <a:off x="609600" y="5584825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354263" y="5448300"/>
            <a:ext cx="922337" cy="538163"/>
            <a:chOff x="920" y="1216"/>
            <a:chExt cx="896" cy="460"/>
          </a:xfrm>
        </p:grpSpPr>
        <p:sp>
          <p:nvSpPr>
            <p:cNvPr id="5179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Y</a:t>
              </a:r>
            </a:p>
          </p:txBody>
        </p:sp>
        <p:sp>
          <p:nvSpPr>
            <p:cNvPr id="5180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cxnSp>
        <p:nvCxnSpPr>
          <p:cNvPr id="11278" name="AutoShape 49"/>
          <p:cNvCxnSpPr>
            <a:cxnSpLocks noChangeShapeType="1"/>
          </p:cNvCxnSpPr>
          <p:nvPr/>
        </p:nvCxnSpPr>
        <p:spPr bwMode="auto">
          <a:xfrm rot="10800000">
            <a:off x="1905000" y="5638800"/>
            <a:ext cx="449263" cy="1349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Rectangle 44"/>
          <p:cNvSpPr>
            <a:spLocks noChangeArrowheads="1"/>
          </p:cNvSpPr>
          <p:nvPr/>
        </p:nvSpPr>
        <p:spPr bwMode="auto">
          <a:xfrm>
            <a:off x="609600" y="4914900"/>
            <a:ext cx="2286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Rectangle 45"/>
          <p:cNvSpPr>
            <a:spLocks noChangeArrowheads="1"/>
          </p:cNvSpPr>
          <p:nvPr/>
        </p:nvSpPr>
        <p:spPr bwMode="auto">
          <a:xfrm rot="-5400000">
            <a:off x="971550" y="5581650"/>
            <a:ext cx="2286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281" name="AutoShape 49"/>
          <p:cNvCxnSpPr>
            <a:cxnSpLocks noChangeShapeType="1"/>
            <a:stCxn id="11280" idx="0"/>
            <a:endCxn id="11279" idx="2"/>
          </p:cNvCxnSpPr>
          <p:nvPr/>
        </p:nvCxnSpPr>
        <p:spPr bwMode="auto">
          <a:xfrm rot="10800000">
            <a:off x="723900" y="5029200"/>
            <a:ext cx="304800" cy="6096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49"/>
          <p:cNvCxnSpPr>
            <a:cxnSpLocks noChangeShapeType="1"/>
          </p:cNvCxnSpPr>
          <p:nvPr/>
        </p:nvCxnSpPr>
        <p:spPr bwMode="auto">
          <a:xfrm rot="5400000" flipH="1" flipV="1">
            <a:off x="1638301" y="4857750"/>
            <a:ext cx="501650" cy="8731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Rectangle 52"/>
          <p:cNvSpPr>
            <a:spLocks noChangeArrowheads="1"/>
          </p:cNvSpPr>
          <p:nvPr/>
        </p:nvSpPr>
        <p:spPr bwMode="auto">
          <a:xfrm>
            <a:off x="3276600" y="4914900"/>
            <a:ext cx="2286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581400" y="5448300"/>
            <a:ext cx="922338" cy="538163"/>
            <a:chOff x="920" y="1216"/>
            <a:chExt cx="896" cy="460"/>
          </a:xfrm>
        </p:grpSpPr>
        <p:sp>
          <p:nvSpPr>
            <p:cNvPr id="5177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Z</a:t>
              </a:r>
            </a:p>
          </p:txBody>
        </p:sp>
        <p:sp>
          <p:nvSpPr>
            <p:cNvPr id="5178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cxnSp>
        <p:nvCxnSpPr>
          <p:cNvPr id="11285" name="AutoShape 49"/>
          <p:cNvCxnSpPr>
            <a:cxnSpLocks noChangeShapeType="1"/>
          </p:cNvCxnSpPr>
          <p:nvPr/>
        </p:nvCxnSpPr>
        <p:spPr bwMode="auto">
          <a:xfrm rot="16200000" flipV="1">
            <a:off x="3597275" y="5114925"/>
            <a:ext cx="509588" cy="382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49"/>
          <p:cNvCxnSpPr>
            <a:cxnSpLocks noChangeShapeType="1"/>
          </p:cNvCxnSpPr>
          <p:nvPr/>
        </p:nvCxnSpPr>
        <p:spPr bwMode="auto">
          <a:xfrm rot="10800000">
            <a:off x="3276600" y="5773738"/>
            <a:ext cx="3048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33400" y="4513263"/>
            <a:ext cx="922338" cy="538162"/>
            <a:chOff x="920" y="1216"/>
            <a:chExt cx="896" cy="460"/>
          </a:xfrm>
        </p:grpSpPr>
        <p:sp>
          <p:nvSpPr>
            <p:cNvPr id="5175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A</a:t>
              </a:r>
            </a:p>
          </p:txBody>
        </p:sp>
        <p:sp>
          <p:nvSpPr>
            <p:cNvPr id="5176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198813" y="4513263"/>
            <a:ext cx="922337" cy="538162"/>
            <a:chOff x="920" y="1216"/>
            <a:chExt cx="896" cy="460"/>
          </a:xfrm>
        </p:grpSpPr>
        <p:sp>
          <p:nvSpPr>
            <p:cNvPr id="5173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C</a:t>
              </a:r>
            </a:p>
          </p:txBody>
        </p:sp>
        <p:sp>
          <p:nvSpPr>
            <p:cNvPr id="5174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990600" y="5432425"/>
            <a:ext cx="922338" cy="538163"/>
            <a:chOff x="920" y="1216"/>
            <a:chExt cx="896" cy="460"/>
          </a:xfrm>
        </p:grpSpPr>
        <p:sp>
          <p:nvSpPr>
            <p:cNvPr id="5171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X</a:t>
              </a:r>
            </a:p>
          </p:txBody>
        </p:sp>
        <p:sp>
          <p:nvSpPr>
            <p:cNvPr id="5172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11290" name="Text Box 42"/>
          <p:cNvSpPr txBox="1">
            <a:spLocks noChangeArrowheads="1"/>
          </p:cNvSpPr>
          <p:nvPr/>
        </p:nvSpPr>
        <p:spPr bwMode="auto">
          <a:xfrm>
            <a:off x="5943600" y="3429000"/>
            <a:ext cx="952500" cy="338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/>
              <a:t>APP1</a:t>
            </a: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05700" y="3949700"/>
            <a:ext cx="922338" cy="538163"/>
            <a:chOff x="920" y="1216"/>
            <a:chExt cx="896" cy="460"/>
          </a:xfrm>
        </p:grpSpPr>
        <p:sp>
          <p:nvSpPr>
            <p:cNvPr id="5169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B</a:t>
              </a:r>
            </a:p>
          </p:txBody>
        </p:sp>
        <p:sp>
          <p:nvSpPr>
            <p:cNvPr id="5170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6173788" y="3957638"/>
            <a:ext cx="922337" cy="538162"/>
            <a:chOff x="920" y="1216"/>
            <a:chExt cx="896" cy="460"/>
          </a:xfrm>
        </p:grpSpPr>
        <p:sp>
          <p:nvSpPr>
            <p:cNvPr id="5167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A</a:t>
              </a:r>
            </a:p>
          </p:txBody>
        </p:sp>
        <p:sp>
          <p:nvSpPr>
            <p:cNvPr id="5168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11293" name="Rectangle 41"/>
          <p:cNvSpPr>
            <a:spLocks noChangeArrowheads="1"/>
          </p:cNvSpPr>
          <p:nvPr/>
        </p:nvSpPr>
        <p:spPr bwMode="auto">
          <a:xfrm>
            <a:off x="5181600" y="5226050"/>
            <a:ext cx="3733800" cy="1441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Text Box 42"/>
          <p:cNvSpPr txBox="1">
            <a:spLocks noChangeArrowheads="1"/>
          </p:cNvSpPr>
          <p:nvPr/>
        </p:nvSpPr>
        <p:spPr bwMode="auto">
          <a:xfrm>
            <a:off x="5181600" y="4876800"/>
            <a:ext cx="952500" cy="338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/>
              <a:t>APP2</a:t>
            </a:r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6743700" y="5397500"/>
            <a:ext cx="922338" cy="538163"/>
            <a:chOff x="920" y="1216"/>
            <a:chExt cx="896" cy="460"/>
          </a:xfrm>
        </p:grpSpPr>
        <p:sp>
          <p:nvSpPr>
            <p:cNvPr id="5165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B</a:t>
              </a:r>
            </a:p>
          </p:txBody>
        </p:sp>
        <p:sp>
          <p:nvSpPr>
            <p:cNvPr id="5166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411788" y="5405438"/>
            <a:ext cx="922337" cy="538162"/>
            <a:chOff x="920" y="1216"/>
            <a:chExt cx="896" cy="460"/>
          </a:xfrm>
        </p:grpSpPr>
        <p:sp>
          <p:nvSpPr>
            <p:cNvPr id="5163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A</a:t>
              </a:r>
            </a:p>
          </p:txBody>
        </p:sp>
        <p:sp>
          <p:nvSpPr>
            <p:cNvPr id="5164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7886700" y="5372100"/>
            <a:ext cx="922338" cy="538163"/>
            <a:chOff x="920" y="1216"/>
            <a:chExt cx="896" cy="460"/>
          </a:xfrm>
        </p:grpSpPr>
        <p:sp>
          <p:nvSpPr>
            <p:cNvPr id="5161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C</a:t>
              </a:r>
            </a:p>
          </p:txBody>
        </p:sp>
        <p:sp>
          <p:nvSpPr>
            <p:cNvPr id="5162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6858000" y="6057900"/>
            <a:ext cx="922338" cy="538163"/>
            <a:chOff x="920" y="1216"/>
            <a:chExt cx="896" cy="460"/>
          </a:xfrm>
        </p:grpSpPr>
        <p:sp>
          <p:nvSpPr>
            <p:cNvPr id="5159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Y</a:t>
              </a:r>
            </a:p>
          </p:txBody>
        </p:sp>
        <p:sp>
          <p:nvSpPr>
            <p:cNvPr id="5160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5494338" y="6042025"/>
            <a:ext cx="922337" cy="538163"/>
            <a:chOff x="920" y="1216"/>
            <a:chExt cx="896" cy="460"/>
          </a:xfrm>
        </p:grpSpPr>
        <p:sp>
          <p:nvSpPr>
            <p:cNvPr id="5157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Pkg X</a:t>
              </a:r>
            </a:p>
          </p:txBody>
        </p:sp>
        <p:sp>
          <p:nvSpPr>
            <p:cNvPr id="5158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5156" name="Rectangle 61"/>
          <p:cNvSpPr>
            <a:spLocks noChangeArrowheads="1"/>
          </p:cNvSpPr>
          <p:nvPr/>
        </p:nvSpPr>
        <p:spPr bwMode="auto">
          <a:xfrm>
            <a:off x="114300" y="6172200"/>
            <a:ext cx="4572000" cy="68480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/>
          <a:p>
            <a:pPr marL="173038">
              <a:spcAft>
                <a:spcPts val="325"/>
              </a:spcAft>
            </a:pPr>
            <a:r>
              <a:rPr lang="en-US" dirty="0" smtClean="0">
                <a:solidFill>
                  <a:srgbClr val="D30AA5"/>
                </a:solidFill>
              </a:rPr>
              <a:t>CASL VERA </a:t>
            </a:r>
            <a:r>
              <a:rPr lang="en-US" dirty="0" smtClean="0">
                <a:solidFill>
                  <a:srgbClr val="D30AA5"/>
                </a:solidFill>
              </a:rPr>
              <a:t>is a larger example of this.</a:t>
            </a:r>
          </a:p>
          <a:p>
            <a:pPr marL="173038">
              <a:spcAft>
                <a:spcPts val="325"/>
              </a:spcAft>
            </a:pPr>
            <a:r>
              <a:rPr lang="en-US" dirty="0" smtClean="0">
                <a:solidFill>
                  <a:srgbClr val="D30AA5"/>
                </a:solidFill>
              </a:rPr>
              <a:t>Trilinos is a smaller example of this.</a:t>
            </a:r>
            <a:endParaRPr lang="en-US" dirty="0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282531" y="4724400"/>
            <a:ext cx="225186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173038">
              <a:spcAft>
                <a:spcPts val="325"/>
              </a:spcAft>
            </a:pPr>
            <a:r>
              <a:rPr lang="en-US" dirty="0" smtClean="0">
                <a:solidFill>
                  <a:srgbClr val="D30AA5"/>
                </a:solidFill>
              </a:rPr>
              <a:t>e.g. </a:t>
            </a:r>
            <a:r>
              <a:rPr lang="en-US" dirty="0" err="1" smtClean="0">
                <a:solidFill>
                  <a:srgbClr val="D30AA5"/>
                </a:solidFill>
              </a:rPr>
              <a:t>Drekar</a:t>
            </a:r>
            <a:endParaRPr lang="en-US" dirty="0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063605" y="3352800"/>
            <a:ext cx="174543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173038">
              <a:spcAft>
                <a:spcPts val="325"/>
              </a:spcAft>
            </a:pPr>
            <a:r>
              <a:rPr lang="en-US" dirty="0" smtClean="0">
                <a:solidFill>
                  <a:srgbClr val="D30AA5"/>
                </a:solidFill>
              </a:rPr>
              <a:t>e.g. Denovo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238084"/>
      </p:ext>
    </p:extLst>
  </p:cSld>
  <p:clrMapOvr>
    <a:masterClrMapping/>
  </p:clrMapOvr>
  <p:transition spd="med" advTm="1677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70" grpId="0" animBg="1"/>
      <p:bldP spid="11271" grpId="0" animBg="1"/>
      <p:bldP spid="11275" grpId="0"/>
      <p:bldP spid="11276" grpId="0"/>
      <p:bldP spid="11279" grpId="0" animBg="1"/>
      <p:bldP spid="11280" grpId="0" animBg="1"/>
      <p:bldP spid="11283" grpId="0" animBg="1"/>
      <p:bldP spid="11290" grpId="0" animBg="1"/>
      <p:bldP spid="11293" grpId="0" animBg="1"/>
      <p:bldP spid="11294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839200" cy="824841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Obstacles for the Reuse and Assimilation of CSE Software</a:t>
            </a:r>
          </a:p>
        </p:txBody>
      </p:sp>
      <p:sp>
        <p:nvSpPr>
          <p:cNvPr id="44036" name="Rectangle 1030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25488"/>
            <a:ext cx="8721725" cy="5940088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D30AA5"/>
                </a:solidFill>
              </a:rPr>
              <a:t>Many CSE organizations and individuals are adverse to using externally developed CSE software!</a:t>
            </a:r>
            <a:endParaRPr lang="en-US" sz="2000" dirty="0" smtClean="0">
              <a:solidFill>
                <a:srgbClr val="009900"/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0" dirty="0" smtClean="0">
                <a:solidFill>
                  <a:srgbClr val="009900"/>
                </a:solidFill>
              </a:rPr>
              <a:t>Using externally developed software can be as risk!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External software can be hard to learn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External software may not do what you need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Upgrades of external software can be risky:</a:t>
            </a:r>
          </a:p>
          <a:p>
            <a:pPr marL="574675" lvl="2" indent="-285750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800" b="0" dirty="0" smtClean="0"/>
              <a:t>Breaks in backward compatibility?</a:t>
            </a:r>
          </a:p>
          <a:p>
            <a:pPr marL="574675" lvl="2" indent="-285750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800" b="0" dirty="0" smtClean="0"/>
              <a:t>Regressions in capability?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External software may not be well supported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External software may not be support over long term (e.g. KAI C++)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0" dirty="0" smtClean="0">
                <a:solidFill>
                  <a:srgbClr val="009900"/>
                </a:solidFill>
              </a:rPr>
              <a:t>What can reduce the risk of depending on external software?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Apply strong software engineering processes and practices (</a:t>
            </a:r>
            <a:r>
              <a:rPr lang="en-US" sz="2000" b="0" dirty="0" smtClean="0">
                <a:solidFill>
                  <a:srgbClr val="000099"/>
                </a:solidFill>
              </a:rPr>
              <a:t>high quality, low defects, frequent releases, regulated backward compatibility, …</a:t>
            </a:r>
            <a:r>
              <a:rPr lang="en-US" sz="2000" b="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Ideally … Provide long term commitment and support  (i.e. 10-30 years)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b="0" dirty="0" smtClean="0"/>
              <a:t>Minimally … Develop </a:t>
            </a:r>
            <a:r>
              <a:rPr lang="en-US" sz="2000" b="0" dirty="0" smtClean="0">
                <a:solidFill>
                  <a:srgbClr val="000099"/>
                </a:solidFill>
              </a:rPr>
              <a:t>Self-Sustaining Software </a:t>
            </a:r>
            <a:r>
              <a:rPr lang="en-US" sz="2000" b="0" dirty="0" smtClean="0"/>
              <a:t>(open source, clear intent, clean design, extremely well tested, minimal dependencies, sufficient documentation, …)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85358"/>
      </p:ext>
    </p:extLst>
  </p:cSld>
  <p:clrMapOvr>
    <a:masterClrMapping/>
  </p:clrMapOvr>
  <p:transition advTm="1889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95467"/>
            <a:ext cx="8651796" cy="2189574"/>
          </a:xfrm>
        </p:spPr>
        <p:txBody>
          <a:bodyPr/>
          <a:lstStyle/>
          <a:p>
            <a:pPr algn="ctr"/>
            <a:r>
              <a:rPr lang="en-US" sz="4000" dirty="0" smtClean="0"/>
              <a:t>Background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TriBITS, </a:t>
            </a:r>
            <a:r>
              <a:rPr lang="en-US" sz="4000" dirty="0"/>
              <a:t>Lifecycle </a:t>
            </a:r>
            <a:r>
              <a:rPr lang="en-US" sz="4000" dirty="0" smtClean="0"/>
              <a:t>Models, Lean/Agile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30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114"/>
            <a:ext cx="9144000" cy="458587"/>
          </a:xfrm>
        </p:spPr>
        <p:txBody>
          <a:bodyPr/>
          <a:lstStyle/>
          <a:p>
            <a:r>
              <a:rPr lang="en-US" sz="2800" dirty="0" err="1" smtClean="0"/>
              <a:t>TriBITS</a:t>
            </a:r>
            <a:r>
              <a:rPr lang="en-US" sz="2800" dirty="0" smtClean="0"/>
              <a:t>: Tribal Build, Integrate, Test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609600"/>
            <a:ext cx="8880396" cy="562923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b="0" dirty="0" smtClean="0">
                <a:solidFill>
                  <a:srgbClr val="E12F48"/>
                </a:solidFill>
              </a:rPr>
              <a:t>Based on </a:t>
            </a:r>
            <a:r>
              <a:rPr lang="en-US" sz="1800" b="0" dirty="0" err="1" smtClean="0">
                <a:solidFill>
                  <a:srgbClr val="E12F48"/>
                </a:solidFill>
              </a:rPr>
              <a:t>Kitware</a:t>
            </a:r>
            <a:r>
              <a:rPr lang="en-US" sz="1800" b="0" dirty="0" smtClean="0">
                <a:solidFill>
                  <a:srgbClr val="E12F48"/>
                </a:solidFill>
              </a:rPr>
              <a:t> open-source toolset CMake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CTest</a:t>
            </a:r>
            <a:r>
              <a:rPr lang="en-US" sz="1800" b="0" dirty="0" smtClean="0"/>
              <a:t>, and </a:t>
            </a:r>
            <a:r>
              <a:rPr lang="en-US" sz="1800" b="0" dirty="0" err="1" smtClean="0"/>
              <a:t>Cdash</a:t>
            </a:r>
            <a:r>
              <a:rPr lang="en-US" sz="1800" b="0" dirty="0" smtClean="0"/>
              <a:t> developed during the adoption by Trilinos but later extended for VERA, SCALE and other projects.</a:t>
            </a:r>
          </a:p>
          <a:p>
            <a:pPr>
              <a:spcBef>
                <a:spcPts val="600"/>
              </a:spcBef>
            </a:pPr>
            <a:r>
              <a:rPr lang="en-US" sz="1800" b="0" dirty="0" smtClean="0"/>
              <a:t>Built-in </a:t>
            </a:r>
            <a:r>
              <a:rPr lang="en-US" sz="1800" b="0" dirty="0" smtClean="0">
                <a:solidFill>
                  <a:srgbClr val="E12F48"/>
                </a:solidFill>
              </a:rPr>
              <a:t>CMake-based </a:t>
            </a:r>
            <a:r>
              <a:rPr lang="en-US" sz="1800" b="0" dirty="0" smtClean="0">
                <a:solidFill>
                  <a:srgbClr val="E12F48"/>
                </a:solidFill>
              </a:rPr>
              <a:t>package architecture </a:t>
            </a:r>
            <a:r>
              <a:rPr lang="en-US" sz="1800" b="0" dirty="0"/>
              <a:t>support for partitioning a project into ‘Packages’ with carefully regulated dependencies with numerous features including:</a:t>
            </a:r>
          </a:p>
          <a:p>
            <a:pPr lvl="1">
              <a:spcBef>
                <a:spcPts val="600"/>
              </a:spcBef>
            </a:pPr>
            <a:r>
              <a:rPr lang="en-US" sz="1600" b="0" dirty="0" smtClean="0">
                <a:solidFill>
                  <a:srgbClr val="E12F48"/>
                </a:solidFill>
              </a:rPr>
              <a:t>Automatic </a:t>
            </a:r>
            <a:r>
              <a:rPr lang="en-US" sz="1600" b="0" dirty="0">
                <a:solidFill>
                  <a:srgbClr val="E12F48"/>
                </a:solidFill>
              </a:rPr>
              <a:t>enabling of upstream and downstream packages </a:t>
            </a:r>
            <a:r>
              <a:rPr lang="en-US" sz="1600" b="0" dirty="0"/>
              <a:t>(critical for large projects like </a:t>
            </a:r>
            <a:r>
              <a:rPr lang="en-US" sz="1600" b="0" dirty="0" smtClean="0"/>
              <a:t>Trilinos, SCALE,  and CASL)</a:t>
            </a:r>
            <a:endParaRPr lang="en-US" sz="1600" b="0" dirty="0"/>
          </a:p>
          <a:p>
            <a:pPr lvl="1">
              <a:spcBef>
                <a:spcPts val="600"/>
              </a:spcBef>
            </a:pPr>
            <a:r>
              <a:rPr lang="en-US" sz="1600" b="0" dirty="0" smtClean="0"/>
              <a:t>Integrated </a:t>
            </a:r>
            <a:r>
              <a:rPr lang="en-US" sz="1600" b="0" dirty="0"/>
              <a:t>MPI and CUDA support</a:t>
            </a:r>
          </a:p>
          <a:p>
            <a:pPr lvl="1">
              <a:spcBef>
                <a:spcPts val="600"/>
              </a:spcBef>
            </a:pPr>
            <a:r>
              <a:rPr lang="en-US" sz="1600" b="0" dirty="0" smtClean="0"/>
              <a:t>Integrated </a:t>
            </a:r>
            <a:r>
              <a:rPr lang="en-US" sz="1600" b="0" dirty="0"/>
              <a:t>TPL support (coordinate common TPLs across unrelated packages, common behavior for user configuration, etc.)</a:t>
            </a:r>
          </a:p>
          <a:p>
            <a:pPr lvl="1">
              <a:spcBef>
                <a:spcPts val="600"/>
              </a:spcBef>
            </a:pPr>
            <a:r>
              <a:rPr lang="en-US" sz="1600" b="0" dirty="0" smtClean="0">
                <a:solidFill>
                  <a:srgbClr val="E12F48"/>
                </a:solidFill>
              </a:rPr>
              <a:t>Removal </a:t>
            </a:r>
            <a:r>
              <a:rPr lang="en-US" sz="1600" b="0" dirty="0">
                <a:solidFill>
                  <a:srgbClr val="E12F48"/>
                </a:solidFill>
              </a:rPr>
              <a:t>of a lot of </a:t>
            </a:r>
            <a:r>
              <a:rPr lang="en-US" sz="1600" b="0" dirty="0" smtClean="0">
                <a:solidFill>
                  <a:srgbClr val="E12F48"/>
                </a:solidFill>
              </a:rPr>
              <a:t>boiler-</a:t>
            </a:r>
            <a:r>
              <a:rPr lang="en-US" sz="1600" b="0" dirty="0" err="1" smtClean="0">
                <a:solidFill>
                  <a:srgbClr val="E12F48"/>
                </a:solidFill>
              </a:rPr>
              <a:t>plateCMake</a:t>
            </a:r>
            <a:r>
              <a:rPr lang="en-US" sz="1600" b="0" dirty="0" smtClean="0">
                <a:solidFill>
                  <a:srgbClr val="E12F48"/>
                </a:solidFill>
              </a:rPr>
              <a:t> </a:t>
            </a:r>
            <a:r>
              <a:rPr lang="en-US" sz="1600" b="0" dirty="0">
                <a:solidFill>
                  <a:srgbClr val="E12F48"/>
                </a:solidFill>
              </a:rPr>
              <a:t>code </a:t>
            </a:r>
            <a:r>
              <a:rPr lang="en-US" sz="1600" b="0" dirty="0"/>
              <a:t>for creating libraries, executables, copying files, etc. …</a:t>
            </a:r>
          </a:p>
          <a:p>
            <a:pPr>
              <a:spcBef>
                <a:spcPts val="600"/>
              </a:spcBef>
            </a:pPr>
            <a:r>
              <a:rPr lang="en-US" sz="1800" b="0" dirty="0" smtClean="0"/>
              <a:t>Powerful TRIBITS_ADD</a:t>
            </a:r>
            <a:r>
              <a:rPr lang="en-US" sz="1800" b="0" dirty="0"/>
              <a:t>_[ADVANCED]_TEST</a:t>
            </a:r>
            <a:r>
              <a:rPr lang="en-US" sz="1800" b="0" dirty="0" smtClean="0"/>
              <a:t>(…) wrapper </a:t>
            </a:r>
            <a:r>
              <a:rPr lang="en-US" sz="1800" b="0" dirty="0"/>
              <a:t>CMake functions to create advanced </a:t>
            </a:r>
            <a:r>
              <a:rPr lang="en-US" sz="1800" b="0" dirty="0" smtClean="0"/>
              <a:t>tests</a:t>
            </a:r>
            <a:endParaRPr lang="en-US" sz="1800" b="0" dirty="0"/>
          </a:p>
          <a:p>
            <a:pPr>
              <a:spcBef>
                <a:spcPts val="600"/>
              </a:spcBef>
            </a:pPr>
            <a:r>
              <a:rPr lang="en-US" sz="1800" b="0" dirty="0" smtClean="0"/>
              <a:t>Integrated </a:t>
            </a:r>
            <a:r>
              <a:rPr lang="en-US" sz="1800" b="0" dirty="0">
                <a:solidFill>
                  <a:srgbClr val="E12F48"/>
                </a:solidFill>
              </a:rPr>
              <a:t>support for add-on repositories with add-on packages</a:t>
            </a:r>
            <a:r>
              <a:rPr lang="en-US" sz="1800" b="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800" b="0" dirty="0" err="1" smtClean="0"/>
              <a:t>TribitsCTestDriver.cmake</a:t>
            </a:r>
            <a:r>
              <a:rPr lang="en-US" sz="1800" b="0" dirty="0" smtClean="0"/>
              <a:t>  testing </a:t>
            </a:r>
            <a:r>
              <a:rPr lang="en-US" sz="1800" b="0" dirty="0"/>
              <a:t>driver:</a:t>
            </a:r>
          </a:p>
          <a:p>
            <a:pPr lvl="1">
              <a:spcBef>
                <a:spcPts val="600"/>
              </a:spcBef>
            </a:pPr>
            <a:r>
              <a:rPr lang="en-US" sz="1600" b="0" dirty="0" smtClean="0">
                <a:solidFill>
                  <a:srgbClr val="E12F48"/>
                </a:solidFill>
              </a:rPr>
              <a:t>Partitioned </a:t>
            </a:r>
            <a:r>
              <a:rPr lang="en-US" sz="1600" b="0" dirty="0">
                <a:solidFill>
                  <a:srgbClr val="E12F48"/>
                </a:solidFill>
              </a:rPr>
              <a:t>package-by-package output to </a:t>
            </a:r>
            <a:r>
              <a:rPr lang="en-US" sz="1600" b="0" dirty="0" err="1">
                <a:solidFill>
                  <a:srgbClr val="E12F48"/>
                </a:solidFill>
              </a:rPr>
              <a:t>CDash</a:t>
            </a:r>
            <a:r>
              <a:rPr lang="en-US" sz="1600" b="0" dirty="0">
                <a:solidFill>
                  <a:srgbClr val="E12F48"/>
                </a:solidFill>
              </a:rPr>
              <a:t> </a:t>
            </a:r>
            <a:r>
              <a:rPr lang="en-US" sz="1600" b="0" dirty="0"/>
              <a:t>and reporting on a package-by-package basis</a:t>
            </a:r>
          </a:p>
          <a:p>
            <a:pPr lvl="1">
              <a:spcBef>
                <a:spcPts val="600"/>
              </a:spcBef>
            </a:pPr>
            <a:r>
              <a:rPr lang="en-US" sz="1600" b="0" dirty="0" smtClean="0"/>
              <a:t>Failed </a:t>
            </a:r>
            <a:r>
              <a:rPr lang="en-US" sz="1600" b="0" dirty="0"/>
              <a:t>packages </a:t>
            </a:r>
            <a:r>
              <a:rPr lang="en-US" sz="1600" b="0" dirty="0">
                <a:solidFill>
                  <a:srgbClr val="E12F48"/>
                </a:solidFill>
              </a:rPr>
              <a:t>don’t propagate errors </a:t>
            </a:r>
            <a:r>
              <a:rPr lang="en-US" sz="1600" b="0" dirty="0"/>
              <a:t>to downstream packages</a:t>
            </a:r>
          </a:p>
          <a:p>
            <a:pPr lvl="1">
              <a:spcBef>
                <a:spcPts val="600"/>
              </a:spcBef>
            </a:pPr>
            <a:r>
              <a:rPr lang="en-US" sz="1600" b="0" dirty="0" smtClean="0"/>
              <a:t>Integrated coverage and memory testing </a:t>
            </a:r>
            <a:r>
              <a:rPr lang="en-US" sz="1600" b="0" dirty="0"/>
              <a:t>(showing up on </a:t>
            </a:r>
            <a:r>
              <a:rPr lang="en-US" sz="1600" b="0" dirty="0" err="1"/>
              <a:t>CDash</a:t>
            </a:r>
            <a:r>
              <a:rPr lang="en-US" sz="1600" b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600" b="0" dirty="0" smtClean="0">
                <a:solidFill>
                  <a:srgbClr val="E12F48"/>
                </a:solidFill>
              </a:rPr>
              <a:t>Nightly and continuous integration (CI) test driver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>
              <a:spcBef>
                <a:spcPts val="600"/>
              </a:spcBef>
            </a:pPr>
            <a:r>
              <a:rPr lang="en-US" sz="1800" b="0" dirty="0" smtClean="0">
                <a:solidFill>
                  <a:srgbClr val="E12F48"/>
                </a:solidFill>
              </a:rPr>
              <a:t>Pre-push </a:t>
            </a:r>
            <a:r>
              <a:rPr lang="en-US" sz="1800" b="0" dirty="0">
                <a:solidFill>
                  <a:srgbClr val="E12F48"/>
                </a:solidFill>
              </a:rPr>
              <a:t>synchronous CI testing </a:t>
            </a:r>
            <a:r>
              <a:rPr lang="en-US" sz="1800" b="0" dirty="0"/>
              <a:t>with the Python checkin-test.py </a:t>
            </a:r>
            <a:r>
              <a:rPr lang="en-US" sz="1800" b="0" dirty="0" smtClean="0"/>
              <a:t>script</a:t>
            </a:r>
            <a:endParaRPr lang="en-US" sz="1800" b="0" dirty="0"/>
          </a:p>
          <a:p>
            <a:pPr>
              <a:spcBef>
                <a:spcPts val="600"/>
              </a:spcBef>
            </a:pPr>
            <a:r>
              <a:rPr lang="en-US" sz="1800" b="0" dirty="0" smtClean="0"/>
              <a:t>In addition: </a:t>
            </a:r>
            <a:r>
              <a:rPr lang="en-US" sz="1800" b="0" dirty="0" err="1" smtClean="0"/>
              <a:t>TribitsDashboardDriver</a:t>
            </a:r>
            <a:r>
              <a:rPr lang="en-US" sz="1800" b="0" dirty="0" smtClean="0"/>
              <a:t> system, download-cmake.py and numerous other tools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9268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53.7"/>
</p:tagLst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PageImag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E8A890A6F04789AE28A3170A4756" ma:contentTypeVersion="0" ma:contentTypeDescription="Create a new document." ma:contentTypeScope="" ma:versionID="df09d194e9d3aae10a11debd1a63b63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75c5884a78dbc087e7a002a226461ad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PageImag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PageImage" ma:index="8" nillable="true" ma:displayName="Page Image" ma:internalName="PublishingPageImag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787DA00-104B-4BC2-B5EC-99D3BB2F50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FBABDB-CD2C-4192-82AA-E6FC22D6207A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9407EA4-3874-468B-A4CD-46AA25063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18570</TotalTime>
  <Words>3067</Words>
  <Application>Microsoft Office PowerPoint</Application>
  <PresentationFormat>On-screen Show (4:3)</PresentationFormat>
  <Paragraphs>422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Overview of the TriBITS Lifecycle Model</vt:lpstr>
      <vt:lpstr>TriBITS Lifecycle Model 1.0 Document</vt:lpstr>
      <vt:lpstr>Motivation for the TriBITS Lifecycle Model</vt:lpstr>
      <vt:lpstr>Overview of Trilinos</vt:lpstr>
      <vt:lpstr>PowerPoint Presentation</vt:lpstr>
      <vt:lpstr> The CSE Software Engineering Challenge</vt:lpstr>
      <vt:lpstr>Obstacles for the Reuse and Assimilation of CSE Software</vt:lpstr>
      <vt:lpstr>Background  TriBITS, Lifecycle Models, Lean/Agile</vt:lpstr>
      <vt:lpstr>TriBITS: Tribal Build, Integrate, Test System</vt:lpstr>
      <vt:lpstr>Defined: Life-Cycle, Agile and Lean</vt:lpstr>
      <vt:lpstr>Validation-Centric Approach (VCA): Common Lifecycle Model for CSE Software</vt:lpstr>
      <vt:lpstr>Overview of the  TriBITS Lifecycle Model</vt:lpstr>
      <vt:lpstr>Goals for the TriBITS Lifecycle Model</vt:lpstr>
      <vt:lpstr>Defined: Self-Sustaining Software</vt:lpstr>
      <vt:lpstr>PowerPoint Presentation</vt:lpstr>
      <vt:lpstr>0: Exploratory  (EP) Code</vt:lpstr>
      <vt:lpstr>1: Research Stable (RS) Code</vt:lpstr>
      <vt:lpstr>2: Production Growth (PG) Code</vt:lpstr>
      <vt:lpstr>3: Production Maintenance (PM) Code</vt:lpstr>
      <vt:lpstr>Typical non-Agile (i.e. VCA) CSE Lifecycle</vt:lpstr>
      <vt:lpstr>Pure Lean/Agile Lifecycle: “Done Done”</vt:lpstr>
      <vt:lpstr>Proposed TriBITS Lean/Agile Lifecycle</vt:lpstr>
      <vt:lpstr>End of Life?</vt:lpstr>
      <vt:lpstr>Usefulness Maturity and Lifecycle Phases</vt:lpstr>
      <vt:lpstr>Addressing existing Legacy Software?</vt:lpstr>
      <vt:lpstr>Grandfathering of Existing Packages</vt:lpstr>
      <vt:lpstr>What are the Next Steps?</vt:lpstr>
      <vt:lpstr>Summary of TriBITS Lifecycle Model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Bartlett, Roscoe A.</cp:lastModifiedBy>
  <cp:revision>740</cp:revision>
  <dcterms:created xsi:type="dcterms:W3CDTF">2008-12-10T13:33:36Z</dcterms:created>
  <dcterms:modified xsi:type="dcterms:W3CDTF">2012-10-09T19:40:09Z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0x010100E657E8A890A6F04789AE28A3170A4756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</Properties>
</file>