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74" r:id="rId2"/>
    <p:sldId id="477" r:id="rId3"/>
    <p:sldId id="484" r:id="rId4"/>
    <p:sldId id="496" r:id="rId5"/>
    <p:sldId id="485" r:id="rId6"/>
    <p:sldId id="486" r:id="rId7"/>
    <p:sldId id="479" r:id="rId8"/>
    <p:sldId id="463" r:id="rId9"/>
    <p:sldId id="464" r:id="rId10"/>
    <p:sldId id="480" r:id="rId11"/>
    <p:sldId id="465" r:id="rId12"/>
    <p:sldId id="466" r:id="rId13"/>
    <p:sldId id="481" r:id="rId14"/>
    <p:sldId id="470" r:id="rId15"/>
    <p:sldId id="445" r:id="rId16"/>
    <p:sldId id="487" r:id="rId17"/>
    <p:sldId id="482" r:id="rId18"/>
    <p:sldId id="455" r:id="rId19"/>
    <p:sldId id="472" r:id="rId20"/>
    <p:sldId id="457" r:id="rId21"/>
    <p:sldId id="458" r:id="rId22"/>
    <p:sldId id="489" r:id="rId23"/>
    <p:sldId id="488" r:id="rId24"/>
    <p:sldId id="490" r:id="rId25"/>
    <p:sldId id="495" r:id="rId26"/>
    <p:sldId id="494" r:id="rId27"/>
    <p:sldId id="483" r:id="rId28"/>
    <p:sldId id="438" r:id="rId29"/>
    <p:sldId id="473" r:id="rId30"/>
    <p:sldId id="468" r:id="rId31"/>
    <p:sldId id="469" r:id="rId32"/>
    <p:sldId id="478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657"/>
    <a:srgbClr val="000099"/>
    <a:srgbClr val="002A7E"/>
    <a:srgbClr val="003192"/>
    <a:srgbClr val="FFE5E5"/>
    <a:srgbClr val="D30AA5"/>
    <a:srgbClr val="002776"/>
    <a:srgbClr val="0033CC"/>
    <a:srgbClr val="A2AB00"/>
    <a:srgbClr val="B0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26" autoAdjust="0"/>
    <p:restoredTop sz="94563" autoAdjust="0"/>
  </p:normalViewPr>
  <p:slideViewPr>
    <p:cSldViewPr>
      <p:cViewPr varScale="1">
        <p:scale>
          <a:sx n="96" d="100"/>
          <a:sy n="96" d="100"/>
        </p:scale>
        <p:origin x="1670" y="6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46" y="-11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6201688"/>
            <a:ext cx="9144000" cy="6563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3" name="Picture 12" descr="template graphic_090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TriBITS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rtlettra@or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b.ornl.gov/~8v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ribits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TriBITSPub/TriBIT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12" y="1536191"/>
            <a:ext cx="4750460" cy="82843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it-IT" sz="24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Tribal Build, Integrate, and Test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4627" y="2468875"/>
            <a:ext cx="4839030" cy="3469155"/>
          </a:xfrm>
        </p:spPr>
        <p:txBody>
          <a:bodyPr wrap="square">
            <a:spAutoFit/>
          </a:bodyPr>
          <a:lstStyle/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Bartlett, Ph.D.</a:t>
            </a:r>
          </a:p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  <a:hlinkClick r:id="rId3"/>
              </a:rPr>
              <a:t>bartlettra@ornl.gov</a:t>
            </a: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http://web.ornl.gov/~8vt/</a:t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Computational Engineering and Energy Sciences Group,</a:t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Ridge National Laboratory</a:t>
            </a:r>
          </a:p>
          <a:p>
            <a:pPr marL="171450" indent="0" algn="ctr">
              <a:buNone/>
            </a:pP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dirty="0"/>
              <a:t>SIAM Computational Science &amp; Engineering Conference</a:t>
            </a:r>
          </a:p>
          <a:p>
            <a:pPr marL="171450" indent="0" algn="ctr">
              <a:buNone/>
            </a:pPr>
            <a:r>
              <a:rPr lang="en-US" b="0" dirty="0"/>
              <a:t>Salt Lake City, Utah</a:t>
            </a:r>
          </a:p>
          <a:p>
            <a:pPr marL="171450" indent="0" algn="ctr">
              <a:buNone/>
            </a:pPr>
            <a:r>
              <a:rPr lang="en-US" b="0" dirty="0"/>
              <a:t>March 14,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616" y="87765"/>
            <a:ext cx="43750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i="1" dirty="0">
                <a:ln w="11430"/>
                <a:solidFill>
                  <a:srgbClr val="00277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anose="03010101010201010101" pitchFamily="66" charset="0"/>
              </a:rPr>
              <a:t>TriBITS</a:t>
            </a:r>
          </a:p>
        </p:txBody>
      </p:sp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3133893353"/>
      </p:ext>
    </p:extLst>
  </p:cSld>
  <p:clrMapOvr>
    <a:masterClrMapping/>
  </p:clrMapOvr>
  <p:transition advTm="75766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Example 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155" y="741721"/>
            <a:ext cx="7565940" cy="526041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add_library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PROPERTIES PASS_REGULAR_EXPRESSION "All unit tests passed")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5992985" y="1815990"/>
            <a:ext cx="2031594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Executable and test names must be globally unique!</a:t>
            </a:r>
          </a:p>
        </p:txBody>
      </p:sp>
    </p:spTree>
    <p:extLst>
      <p:ext uri="{BB962C8B-B14F-4D97-AF65-F5344CB8AC3E}">
        <p14:creationId xmlns:p14="http://schemas.microsoft.com/office/powerpoint/2010/main" val="263238141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dirty="0"/>
              <a:t>Example 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6285" y="2553967"/>
            <a:ext cx="7988550" cy="39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Less duplication and boiler-plate code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Fewer commands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Install by default (most common)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Optionally Install libraries and headers or just executables?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Optional global prefixing of libraries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And more …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CTest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Automatic namespacing of tests and test executables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Classification of tests (BASIC, CONTINUOUS, NIGHTLY, …)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Uniform handling of timeouts (and scaling of timeouts)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And more 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</a:rPr>
              <a:t>Maintain consistency and add/change behavior across different independent repositories and packages and 1Ks of CMakeLists.txt files!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310" y="625435"/>
            <a:ext cx="6912900" cy="181331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(HelloWorld)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 hello_world_lib.hpp 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SOURCES  hello_world_main.cpp  INSTALLABLE)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PASS_REGULAR_EXPRESSION 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tribits_add_executable_and_test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SOURCES 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  PASS_REGULAR_EXPRESSION  "All unit tests passed")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3910939"/>
      </p:ext>
    </p:extLst>
  </p:cSld>
  <p:clrMapOvr>
    <a:masterClrMapping/>
  </p:clrMapOvr>
  <p:transition advTm="75766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Meta-Projects</a:t>
            </a:r>
          </a:p>
        </p:txBody>
      </p:sp>
    </p:spTree>
    <p:extLst>
      <p:ext uri="{BB962C8B-B14F-4D97-AF65-F5344CB8AC3E}">
        <p14:creationId xmlns:p14="http://schemas.microsoft.com/office/powerpoint/2010/main" val="997390504"/>
      </p:ext>
    </p:extLst>
  </p:cSld>
  <p:clrMapOvr>
    <a:masterClrMapping/>
  </p:clrMapOvr>
  <p:transition advTm="75766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7072196" y="2852925"/>
            <a:ext cx="20315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=</a:t>
            </a:r>
          </a:p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Software Engineering (SE) Packages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b="0" dirty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5" y="548625"/>
            <a:ext cx="7024372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Collection of </a:t>
            </a:r>
            <a:r>
              <a:rPr lang="en-US" dirty="0">
                <a:solidFill>
                  <a:srgbClr val="000099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distribution and integration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Typically a version control (</a:t>
            </a:r>
            <a:r>
              <a:rPr lang="en-US" dirty="0" err="1"/>
              <a:t>git</a:t>
            </a:r>
            <a:r>
              <a:rPr lang="en-US" dirty="0"/>
              <a:t>) repository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Encapsulated collection of related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testing, namespacing, documentation, and reuse 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Lists dependencies on </a:t>
            </a:r>
            <a:r>
              <a:rPr lang="en-US" dirty="0">
                <a:solidFill>
                  <a:srgbClr val="000099"/>
                </a:solidFill>
              </a:rPr>
              <a:t>SE 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Optional partitioning of package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Primarily for dependency management (SE principles)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Specification of external dependencies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Single definition across all packages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Can use native CMake Find&lt;Package&gt;.</a:t>
            </a:r>
            <a:r>
              <a:rPr lang="en-US" dirty="0" err="1"/>
              <a:t>cmake</a:t>
            </a:r>
            <a:r>
              <a:rPr lang="en-US" dirty="0"/>
              <a:t> modules</a:t>
            </a:r>
          </a:p>
        </p:txBody>
      </p:sp>
      <p:sp>
        <p:nvSpPr>
          <p:cNvPr id="4" name="Left Brace 24"/>
          <p:cNvSpPr>
            <a:spLocks/>
          </p:cNvSpPr>
          <p:nvPr/>
        </p:nvSpPr>
        <p:spPr bwMode="auto">
          <a:xfrm flipH="1">
            <a:off x="6834284" y="2545685"/>
            <a:ext cx="468341" cy="2150680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482898"/>
      </p:ext>
    </p:extLst>
  </p:cSld>
  <p:clrMapOvr>
    <a:masterClrMapping/>
  </p:clrMapOvr>
  <p:transition advTm="75766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1"/>
            <a:ext cx="8602721" cy="902834"/>
          </a:xfrm>
        </p:spPr>
        <p:txBody>
          <a:bodyPr/>
          <a:lstStyle/>
          <a:p>
            <a:r>
              <a:rPr lang="en-US" altLang="en-US" sz="2400" dirty="0"/>
              <a:t>Example: VERA Meta-Project, Repositories, Packages &amp; Subpackages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31838" y="932675"/>
            <a:ext cx="7450137" cy="387034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VERA</a:t>
            </a:r>
            <a:endParaRPr lang="en-US" altLang="en-US" sz="1600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000125" y="1470838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Trilinos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133475" y="3596500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Epetra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33475" y="3940988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133475" y="1893113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Teuchos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287463" y="2282050"/>
            <a:ext cx="628650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Core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038350" y="2263000"/>
            <a:ext cx="78898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Comm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325563" y="2704325"/>
            <a:ext cx="1462087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ParameterList</a:t>
            </a: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1285875" y="30805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93913" y="3610788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NOX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3419475" y="2494775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SCALE/</a:t>
            </a:r>
            <a:r>
              <a:rPr lang="en-US" altLang="en-US" b="1" dirty="0" err="1"/>
              <a:t>Exnihilo</a:t>
            </a:r>
            <a:endParaRPr lang="en-US" altLang="en-US" b="1" dirty="0"/>
          </a:p>
        </p:txBody>
      </p:sp>
      <p:sp>
        <p:nvSpPr>
          <p:cNvPr id="5135" name="Rectangle 18"/>
          <p:cNvSpPr>
            <a:spLocks noChangeArrowheads="1"/>
          </p:cNvSpPr>
          <p:nvPr/>
        </p:nvSpPr>
        <p:spPr bwMode="auto">
          <a:xfrm>
            <a:off x="3516313" y="3015475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Nemesis</a:t>
            </a: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5224464" y="1902728"/>
            <a:ext cx="743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3552825" y="3448863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Insilico</a:t>
            </a: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3648075" y="3837800"/>
            <a:ext cx="116363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Neutronics</a:t>
            </a: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689350" y="416958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572000" y="3015475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Shift</a:t>
            </a:r>
          </a:p>
        </p:txBody>
      </p:sp>
      <p:sp>
        <p:nvSpPr>
          <p:cNvPr id="5141" name="Rectangle 28"/>
          <p:cNvSpPr>
            <a:spLocks noChangeArrowheads="1"/>
          </p:cNvSpPr>
          <p:nvPr/>
        </p:nvSpPr>
        <p:spPr bwMode="auto">
          <a:xfrm>
            <a:off x="6002986" y="1223845"/>
            <a:ext cx="1948654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MPACT</a:t>
            </a:r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3582988" y="1202550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5147" name="Rectangle 36"/>
          <p:cNvSpPr>
            <a:spLocks noChangeArrowheads="1"/>
          </p:cNvSpPr>
          <p:nvPr/>
        </p:nvSpPr>
        <p:spPr bwMode="auto">
          <a:xfrm>
            <a:off x="3678238" y="1658163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VERAIn</a:t>
            </a:r>
            <a:endParaRPr lang="en-US" altLang="en-US" sz="1600" dirty="0"/>
          </a:p>
        </p:txBody>
      </p:sp>
      <p:sp>
        <p:nvSpPr>
          <p:cNvPr id="5148" name="Rectangle 41"/>
          <p:cNvSpPr>
            <a:spLocks noChangeArrowheads="1"/>
          </p:cNvSpPr>
          <p:nvPr/>
        </p:nvSpPr>
        <p:spPr bwMode="auto">
          <a:xfrm>
            <a:off x="3721101" y="2085200"/>
            <a:ext cx="525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49" name="Rectangle 3"/>
          <p:cNvSpPr>
            <a:spLocks noChangeArrowheads="1"/>
          </p:cNvSpPr>
          <p:nvPr/>
        </p:nvSpPr>
        <p:spPr bwMode="auto">
          <a:xfrm>
            <a:off x="232235" y="4852903"/>
            <a:ext cx="8794745" cy="15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VERA: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repository and TriBITS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and </a:t>
            </a: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repos: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Trilinos,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COBRA-TF, MPACT, SCALE,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Exnihilo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Epetra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COBRA_TF,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MPACT_Drivers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subpackages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SE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</a:p>
        </p:txBody>
      </p:sp>
      <p:sp>
        <p:nvSpPr>
          <p:cNvPr id="5150" name="Rectangle 43"/>
          <p:cNvSpPr>
            <a:spLocks noChangeArrowheads="1"/>
          </p:cNvSpPr>
          <p:nvPr/>
        </p:nvSpPr>
        <p:spPr bwMode="auto">
          <a:xfrm>
            <a:off x="6500970" y="3555015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COBRA-TF</a:t>
            </a:r>
          </a:p>
        </p:txBody>
      </p:sp>
      <p:sp>
        <p:nvSpPr>
          <p:cNvPr id="5151" name="Rectangle 44"/>
          <p:cNvSpPr>
            <a:spLocks noChangeArrowheads="1"/>
          </p:cNvSpPr>
          <p:nvPr/>
        </p:nvSpPr>
        <p:spPr bwMode="auto">
          <a:xfrm>
            <a:off x="6597808" y="3997927"/>
            <a:ext cx="1276311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COBRA_TF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122084" y="1733451"/>
            <a:ext cx="1305935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MPACT_libs</a:t>
            </a:r>
            <a:endParaRPr lang="en-US" altLang="en-US" sz="1600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147315" y="2228488"/>
            <a:ext cx="1648978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MPACT_Drivers</a:t>
            </a:r>
            <a:endParaRPr lang="en-US" altLang="en-US" sz="1600" dirty="0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5689601" y="3837800"/>
            <a:ext cx="557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</p:spTree>
  </p:cSld>
  <p:clrMapOvr>
    <a:masterClrMapping/>
  </p:clrMapOvr>
  <p:transition advTm="75766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244435"/>
            <a:ext cx="8679529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Flexibility in TriBITS Projects and Repositories</a:t>
            </a: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539475" y="1007735"/>
            <a:ext cx="5376862" cy="1620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  <a:endParaRPr lang="en-US" alt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87112" y="1360160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2417487" y="1999922"/>
            <a:ext cx="1095375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1" name="Rectangle 35"/>
          <p:cNvSpPr>
            <a:spLocks noChangeArrowheads="1"/>
          </p:cNvSpPr>
          <p:nvPr/>
        </p:nvSpPr>
        <p:spPr bwMode="auto">
          <a:xfrm>
            <a:off x="2536550" y="1360160"/>
            <a:ext cx="14874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2" name="Rectangle 35"/>
          <p:cNvSpPr>
            <a:spLocks noChangeArrowheads="1"/>
          </p:cNvSpPr>
          <p:nvPr/>
        </p:nvSpPr>
        <p:spPr bwMode="auto">
          <a:xfrm>
            <a:off x="687112" y="1963410"/>
            <a:ext cx="1487488" cy="4333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393" name="Rectangle 35"/>
          <p:cNvSpPr>
            <a:spLocks noChangeArrowheads="1"/>
          </p:cNvSpPr>
          <p:nvPr/>
        </p:nvSpPr>
        <p:spPr bwMode="auto">
          <a:xfrm>
            <a:off x="4182787" y="1360160"/>
            <a:ext cx="14874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1383597" y="5195630"/>
            <a:ext cx="60687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400" dirty="0"/>
              <a:t>The same TriBITS repositories can be arranged into multiple TriBITS projects.</a:t>
            </a:r>
          </a:p>
        </p:txBody>
      </p:sp>
      <p:sp>
        <p:nvSpPr>
          <p:cNvPr id="16395" name="Rectangle 1"/>
          <p:cNvSpPr>
            <a:spLocks noChangeArrowheads="1"/>
          </p:cNvSpPr>
          <p:nvPr/>
        </p:nvSpPr>
        <p:spPr bwMode="auto">
          <a:xfrm>
            <a:off x="539475" y="3096885"/>
            <a:ext cx="4032250" cy="17351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 (Exnihilo)</a:t>
            </a:r>
            <a:endParaRPr lang="en-US" altLang="en-US"/>
          </a:p>
        </p:txBody>
      </p:sp>
      <p:sp>
        <p:nvSpPr>
          <p:cNvPr id="16396" name="Rectangle 36"/>
          <p:cNvSpPr>
            <a:spLocks noChangeArrowheads="1"/>
          </p:cNvSpPr>
          <p:nvPr/>
        </p:nvSpPr>
        <p:spPr bwMode="auto">
          <a:xfrm>
            <a:off x="687112" y="34969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2706412" y="3493760"/>
            <a:ext cx="1612900" cy="10461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8" name="Rectangle 35"/>
          <p:cNvSpPr>
            <a:spLocks noChangeArrowheads="1"/>
          </p:cNvSpPr>
          <p:nvPr/>
        </p:nvSpPr>
        <p:spPr bwMode="auto">
          <a:xfrm>
            <a:off x="692757" y="4152572"/>
            <a:ext cx="1487488" cy="5254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2769912" y="3931910"/>
            <a:ext cx="1093788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Exnihilo</a:t>
            </a:r>
          </a:p>
        </p:txBody>
      </p:sp>
      <p:sp>
        <p:nvSpPr>
          <p:cNvPr id="16400" name="Rectangle 1"/>
          <p:cNvSpPr>
            <a:spLocks noChangeArrowheads="1"/>
          </p:cNvSpPr>
          <p:nvPr/>
        </p:nvSpPr>
        <p:spPr bwMode="auto">
          <a:xfrm>
            <a:off x="5724525" y="3577897"/>
            <a:ext cx="2016125" cy="10874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  <a:endParaRPr lang="en-US" altLang="en-US"/>
          </a:p>
        </p:txBody>
      </p:sp>
      <p:sp>
        <p:nvSpPr>
          <p:cNvPr id="16401" name="Rectangle 43"/>
          <p:cNvSpPr>
            <a:spLocks noChangeArrowheads="1"/>
          </p:cNvSpPr>
          <p:nvPr/>
        </p:nvSpPr>
        <p:spPr bwMode="auto">
          <a:xfrm>
            <a:off x="5872163" y="3979535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402" name="Rectangle 1"/>
          <p:cNvSpPr>
            <a:spLocks noChangeArrowheads="1"/>
          </p:cNvSpPr>
          <p:nvPr/>
        </p:nvSpPr>
        <p:spPr bwMode="auto">
          <a:xfrm>
            <a:off x="6511590" y="988685"/>
            <a:ext cx="2016125" cy="10858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  <a:endParaRPr lang="en-US" altLang="en-US"/>
          </a:p>
        </p:txBody>
      </p:sp>
      <p:sp>
        <p:nvSpPr>
          <p:cNvPr id="16403" name="Rectangle 48"/>
          <p:cNvSpPr>
            <a:spLocks noChangeArrowheads="1"/>
          </p:cNvSpPr>
          <p:nvPr/>
        </p:nvSpPr>
        <p:spPr bwMode="auto">
          <a:xfrm>
            <a:off x="6659227" y="13887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</p:spTree>
    <p:extLst>
      <p:ext uri="{BB962C8B-B14F-4D97-AF65-F5344CB8AC3E}">
        <p14:creationId xmlns:p14="http://schemas.microsoft.com/office/powerpoint/2010/main" val="108534230"/>
      </p:ext>
    </p:extLst>
  </p:cSld>
  <p:clrMapOvr>
    <a:masterClrMapping/>
  </p:clrMapOvr>
  <p:transition advTm="75766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Automated Package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2134928215"/>
      </p:ext>
    </p:extLst>
  </p:cSld>
  <p:clrMapOvr>
    <a:masterClrMapping/>
  </p:clrMapOvr>
  <p:transition advTm="75766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360"/>
            <a:ext cx="9026979" cy="1113745"/>
          </a:xfrm>
        </p:spPr>
        <p:txBody>
          <a:bodyPr/>
          <a:lstStyle/>
          <a:p>
            <a:pPr algn="ctr"/>
            <a:r>
              <a:rPr lang="en-US" altLang="en-US" sz="2400" dirty="0"/>
              <a:t>Package Dependency Structure (Example: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</p:cSld>
  <p:clrMapOvr>
    <a:masterClrMapping/>
  </p:clrMapOvr>
  <p:transition spd="med" advTm="75766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/>
              <a:t>Package </a:t>
            </a:r>
            <a:r>
              <a:rPr lang="en-US" altLang="en-US" dirty="0" err="1"/>
              <a:t>Dependencies.cmake</a:t>
            </a:r>
            <a:r>
              <a:rPr lang="en-US" altLang="en-US" dirty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Teuchos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Thyra</a:t>
            </a:r>
          </a:p>
        </p:txBody>
      </p:sp>
    </p:spTree>
    <p:extLst>
      <p:ext uri="{BB962C8B-B14F-4D97-AF65-F5344CB8AC3E}">
        <p14:creationId xmlns:p14="http://schemas.microsoft.com/office/powerpoint/2010/main" val="571829499"/>
      </p:ext>
    </p:extLst>
  </p:cSld>
  <p:clrMapOvr>
    <a:masterClrMapping/>
  </p:clrMapOvr>
  <p:transition advTm="75766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1"/>
          <p:cNvSpPr txBox="1">
            <a:spLocks noChangeArrowheads="1"/>
          </p:cNvSpPr>
          <p:nvPr/>
        </p:nvSpPr>
        <p:spPr bwMode="auto">
          <a:xfrm>
            <a:off x="267029" y="1142727"/>
            <a:ext cx="8803772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Challenge =&gt; Develop and Deploy Complex Software</a:t>
            </a:r>
          </a:p>
          <a:p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830" y="2238445"/>
            <a:ext cx="8876971" cy="212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>
                <a:srgbClr val="008657"/>
              </a:buClr>
              <a:defRPr/>
            </a:pPr>
            <a:r>
              <a:rPr lang="en-US" sz="1800" noProof="0" dirty="0">
                <a:solidFill>
                  <a:sysClr val="windowText" lastClr="000000"/>
                </a:solidFill>
                <a:latin typeface="+mj-lt"/>
              </a:rPr>
              <a:t>Multiple software repositories and distributed development teams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noProof="0" dirty="0">
                <a:solidFill>
                  <a:sysClr val="windowText" lastClr="000000"/>
                </a:solidFill>
                <a:latin typeface="+mj-lt"/>
              </a:rPr>
              <a:t>Multiple compiled programming languages (C, C++, Fortran) and mixed-language programs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+mj-lt"/>
              </a:rPr>
              <a:t>Multiple development and deployment platforms (Linux, Windows, Super-Computers, etc.)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+mj-lt"/>
              </a:rPr>
              <a:t>Stringent software quality requirements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TextBox 231"/>
          <p:cNvSpPr txBox="1">
            <a:spLocks noChangeArrowheads="1"/>
          </p:cNvSpPr>
          <p:nvPr/>
        </p:nvSpPr>
        <p:spPr bwMode="auto">
          <a:xfrm>
            <a:off x="193830" y="4906417"/>
            <a:ext cx="8525910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Solution Approach </a:t>
            </a:r>
          </a:p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     =&gt;  TriBITS custom CMake build &amp; test framework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/>
          <a:p>
            <a:pPr algn="ctr"/>
            <a:r>
              <a:rPr lang="en-US" altLang="en-US" sz="2400" dirty="0"/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195753821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Epetra</a:t>
            </a:r>
            <a:endParaRPr lang="en-US" altLang="en-US" sz="2400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410695" cy="844910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RTOp</a:t>
            </a:r>
            <a:endParaRPr lang="en-US" altLang="en-US" sz="24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Multi-Repository Support</a:t>
            </a:r>
          </a:p>
        </p:txBody>
      </p:sp>
    </p:spTree>
    <p:extLst>
      <p:ext uri="{BB962C8B-B14F-4D97-AF65-F5344CB8AC3E}">
        <p14:creationId xmlns:p14="http://schemas.microsoft.com/office/powerpoint/2010/main" val="201616470"/>
      </p:ext>
    </p:extLst>
  </p:cSld>
  <p:clrMapOvr>
    <a:masterClrMapping/>
  </p:clrMapOvr>
  <p:transition advTm="75766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02698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/>
              <a:t>Managing Compatible Repos and Repo Versions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97108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233377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Native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53146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51718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2793765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2779477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PkgE</a:t>
            </a:r>
            <a:endParaRPr lang="en-US" sz="1400" dirty="0"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PkgF</a:t>
            </a:r>
            <a:endParaRPr lang="en-US" sz="1400" dirty="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Project Copy</a:t>
            </a:r>
          </a:p>
          <a:p>
            <a:pPr algn="ctr">
              <a:defRPr/>
            </a:pPr>
            <a:r>
              <a:rPr lang="en-US" sz="1400" dirty="0">
                <a:latin typeface="Arial" charset="0"/>
              </a:rPr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PkgA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PkgB</a:t>
            </a:r>
            <a:endParaRPr lang="en-US" sz="1400" dirty="0"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PkgC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PkgD</a:t>
            </a:r>
            <a:endParaRPr lang="en-US" sz="1400" dirty="0">
              <a:latin typeface="Arial" charset="0"/>
            </a:endParaRPr>
          </a:p>
        </p:txBody>
      </p:sp>
      <p:sp>
        <p:nvSpPr>
          <p:cNvPr id="24595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400" b="1" dirty="0"/>
              <a:t>Project Internal Repos</a:t>
            </a:r>
          </a:p>
        </p:txBody>
      </p:sp>
      <p:cxnSp>
        <p:nvCxnSpPr>
          <p:cNvPr id="24596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Rectangle 4"/>
          <p:cNvSpPr>
            <a:spLocks noChangeArrowheads="1"/>
          </p:cNvSpPr>
          <p:nvPr/>
        </p:nvSpPr>
        <p:spPr bwMode="auto">
          <a:xfrm>
            <a:off x="155575" y="303824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24599" name="AutoShape 17"/>
          <p:cNvCxnSpPr>
            <a:cxnSpLocks noChangeShapeType="1"/>
            <a:stCxn id="193" idx="3"/>
            <a:endCxn id="24601" idx="1"/>
          </p:cNvCxnSpPr>
          <p:nvPr/>
        </p:nvCxnSpPr>
        <p:spPr bwMode="auto">
          <a:xfrm flipV="1">
            <a:off x="5529263" y="4641850"/>
            <a:ext cx="868362" cy="841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24601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4602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2735821"/>
            <a:ext cx="1095375" cy="184386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6532"/>
            <a:ext cx="1371600" cy="270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5738"/>
            <a:ext cx="1293813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919413"/>
            <a:ext cx="1608138" cy="1619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41399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2662002"/>
            <a:ext cx="887413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8" name="Rectangle 4"/>
          <p:cNvSpPr>
            <a:spLocks noChangeArrowheads="1"/>
          </p:cNvSpPr>
          <p:nvPr/>
        </p:nvSpPr>
        <p:spPr bwMode="auto">
          <a:xfrm>
            <a:off x="4349750" y="33147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24609" name="Group 3095"/>
          <p:cNvGrpSpPr>
            <a:grpSpLocks/>
          </p:cNvGrpSpPr>
          <p:nvPr/>
        </p:nvGrpSpPr>
        <p:grpSpPr bwMode="auto">
          <a:xfrm>
            <a:off x="4732338" y="2622550"/>
            <a:ext cx="458787" cy="601663"/>
            <a:chOff x="4732422" y="2910152"/>
            <a:chExt cx="458857" cy="602063"/>
          </a:xfrm>
        </p:grpSpPr>
        <p:grpSp>
          <p:nvGrpSpPr>
            <p:cNvPr id="24662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64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65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610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24657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58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612" name="Group 3089"/>
          <p:cNvGrpSpPr>
            <a:grpSpLocks/>
          </p:cNvGrpSpPr>
          <p:nvPr/>
        </p:nvGrpSpPr>
        <p:grpSpPr bwMode="auto">
          <a:xfrm>
            <a:off x="155575" y="1115543"/>
            <a:ext cx="1225550" cy="969962"/>
            <a:chOff x="155425" y="1268456"/>
            <a:chExt cx="1225668" cy="969989"/>
          </a:xfrm>
        </p:grpSpPr>
        <p:sp>
          <p:nvSpPr>
            <p:cNvPr id="24648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24649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24650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24652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53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4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4613" name="Group 6"/>
          <p:cNvGrpSpPr>
            <a:grpSpLocks/>
          </p:cNvGrpSpPr>
          <p:nvPr/>
        </p:nvGrpSpPr>
        <p:grpSpPr bwMode="auto">
          <a:xfrm>
            <a:off x="615950" y="2365140"/>
            <a:ext cx="273050" cy="601662"/>
            <a:chOff x="4211" y="781"/>
            <a:chExt cx="338" cy="774"/>
          </a:xfrm>
        </p:grpSpPr>
        <p:sp>
          <p:nvSpPr>
            <p:cNvPr id="24643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4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612790"/>
            <a:ext cx="4587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15" name="Rectangle 4"/>
          <p:cNvSpPr>
            <a:spLocks noChangeArrowheads="1"/>
          </p:cNvSpPr>
          <p:nvPr/>
        </p:nvSpPr>
        <p:spPr bwMode="auto">
          <a:xfrm>
            <a:off x="4648200" y="504190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24616" name="Group 190"/>
          <p:cNvGrpSpPr>
            <a:grpSpLocks/>
          </p:cNvGrpSpPr>
          <p:nvPr/>
        </p:nvGrpSpPr>
        <p:grpSpPr bwMode="auto">
          <a:xfrm>
            <a:off x="5070475" y="4427538"/>
            <a:ext cx="458788" cy="603250"/>
            <a:chOff x="4732422" y="2910152"/>
            <a:chExt cx="458857" cy="602063"/>
          </a:xfrm>
        </p:grpSpPr>
        <p:grpSp>
          <p:nvGrpSpPr>
            <p:cNvPr id="2463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617" name="Rectangle 4"/>
          <p:cNvSpPr>
            <a:spLocks noChangeArrowheads="1"/>
          </p:cNvSpPr>
          <p:nvPr/>
        </p:nvSpPr>
        <p:spPr bwMode="auto">
          <a:xfrm>
            <a:off x="5493720" y="62330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24618" name="Group 200"/>
          <p:cNvGrpSpPr>
            <a:grpSpLocks/>
          </p:cNvGrpSpPr>
          <p:nvPr/>
        </p:nvGrpSpPr>
        <p:grpSpPr bwMode="auto">
          <a:xfrm>
            <a:off x="5876308" y="5523438"/>
            <a:ext cx="458787" cy="601662"/>
            <a:chOff x="4732422" y="2910152"/>
            <a:chExt cx="458857" cy="602063"/>
          </a:xfrm>
        </p:grpSpPr>
        <p:grpSp>
          <p:nvGrpSpPr>
            <p:cNvPr id="2462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463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3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4619" name="AutoShape 17"/>
          <p:cNvCxnSpPr>
            <a:cxnSpLocks noChangeShapeType="1"/>
            <a:stCxn id="203" idx="3"/>
            <a:endCxn id="24595" idx="2"/>
          </p:cNvCxnSpPr>
          <p:nvPr/>
        </p:nvCxnSpPr>
        <p:spPr bwMode="auto">
          <a:xfrm flipV="1">
            <a:off x="6335095" y="5346700"/>
            <a:ext cx="1213468" cy="47439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193675" y="3313785"/>
            <a:ext cx="471963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SzPct val="100000"/>
              <a:defRPr/>
            </a:pPr>
            <a:r>
              <a:rPr lang="en-US" altLang="en-US" sz="1600" b="1" dirty="0"/>
              <a:t>Issues that need to be addressed: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Flexibility for development inside and outside of particular project.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Managing changes between different repos versions and projects.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Full tracking of changes and updates.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Reproducibility of prior versions.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Repos may be missing with optional package dependencies.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Making non-backward compatible changes across many repos.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How to manage compatible repos versions?</a:t>
            </a:r>
          </a:p>
        </p:txBody>
      </p:sp>
      <p:sp>
        <p:nvSpPr>
          <p:cNvPr id="24621" name="Rectangle 4"/>
          <p:cNvSpPr>
            <a:spLocks noChangeArrowheads="1"/>
          </p:cNvSpPr>
          <p:nvPr/>
        </p:nvSpPr>
        <p:spPr bwMode="auto">
          <a:xfrm>
            <a:off x="808038" y="97108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2" name="Rectangle 4"/>
          <p:cNvSpPr>
            <a:spLocks noChangeArrowheads="1"/>
          </p:cNvSpPr>
          <p:nvPr/>
        </p:nvSpPr>
        <p:spPr bwMode="auto">
          <a:xfrm>
            <a:off x="811213" y="2200040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3" name="Rectangle 4"/>
          <p:cNvSpPr>
            <a:spLocks noChangeArrowheads="1"/>
          </p:cNvSpPr>
          <p:nvPr/>
        </p:nvSpPr>
        <p:spPr bwMode="auto">
          <a:xfrm>
            <a:off x="3768725" y="779055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4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5" name="Rectangle 4"/>
          <p:cNvSpPr>
            <a:spLocks noChangeArrowheads="1"/>
          </p:cNvSpPr>
          <p:nvPr/>
        </p:nvSpPr>
        <p:spPr bwMode="auto">
          <a:xfrm>
            <a:off x="3727450" y="220004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 dirty="0"/>
              <a:t>pull </a:t>
            </a:r>
          </a:p>
          <a:p>
            <a:pPr algn="ctr"/>
            <a:r>
              <a:rPr lang="en-US" altLang="en-US" sz="1200" dirty="0"/>
              <a:t>and/or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5337175" y="22780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5227638" y="40497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24628" name="Rectangle 4"/>
          <p:cNvSpPr>
            <a:spLocks noChangeArrowheads="1"/>
          </p:cNvSpPr>
          <p:nvPr/>
        </p:nvSpPr>
        <p:spPr bwMode="auto">
          <a:xfrm>
            <a:off x="6493828" y="5686156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653380985"/>
      </p:ext>
    </p:extLst>
  </p:cSld>
  <p:clrMapOvr>
    <a:masterClrMapping/>
  </p:clrMapOvr>
  <p:transition advTm="75766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VERA/</a:t>
            </a:r>
            <a:r>
              <a:rPr lang="en-US" altLang="en-US" sz="2400" dirty="0" err="1"/>
              <a:t>cmake</a:t>
            </a:r>
            <a:r>
              <a:rPr lang="en-US" altLang="en-US" sz="2400" dirty="0"/>
              <a:t>/</a:t>
            </a:r>
            <a:r>
              <a:rPr lang="en-US" altLang="en-US" sz="2400" dirty="0" err="1"/>
              <a:t>ExtraRepositoriesList.cmake</a:t>
            </a:r>
            <a:endParaRPr lang="en-US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625475"/>
            <a:ext cx="87566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tribits_project_define_extra_repositories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TriBITS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MAMBA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COBRA-TF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MOOSE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SCALE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MPACT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Dakota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Official version of VERA in on master branch used for CI &amp; Nightly testing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Partial set of repos can be cloned (protected by different groups)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Non-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 are converted into 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repos: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Dakota, SCALE, MOOSE</a:t>
            </a:r>
          </a:p>
        </p:txBody>
      </p:sp>
    </p:spTree>
    <p:extLst>
      <p:ext uri="{BB962C8B-B14F-4D97-AF65-F5344CB8AC3E}">
        <p14:creationId xmlns:p14="http://schemas.microsoft.com/office/powerpoint/2010/main" val="1702531787"/>
      </p:ext>
    </p:extLst>
  </p:cSld>
  <p:clrMapOvr>
    <a:masterClrMapping/>
  </p:clrMapOvr>
  <p:transition advTm="75766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/>
              <a:t>clone_extra_repos.py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579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./clone_extra_repos.py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Name          | Repo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VC  | Repo URL                        | Category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|----|--------------------|--------------------|-----|---------------------------------|------------|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TriBITS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Trilinos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MAMBA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COBRA-TF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9 | MOOSE 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SCALE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11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SCALE/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MPACT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git@casl-dev:LIMEExt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git@casl-dev:hydrath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17 | Dakota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Trilinos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4571999" y="5234035"/>
            <a:ext cx="4262955" cy="646331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Only clones the repos that the user/developer  has access to clone!</a:t>
            </a:r>
          </a:p>
        </p:txBody>
      </p:sp>
    </p:spTree>
    <p:extLst>
      <p:ext uri="{BB962C8B-B14F-4D97-AF65-F5344CB8AC3E}">
        <p14:creationId xmlns:p14="http://schemas.microsoft.com/office/powerpoint/2010/main" val="406047853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/>
              <a:t>gitdist</a:t>
            </a:r>
            <a:endParaRPr lang="en-US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590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2 | 1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2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3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2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4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(tip: to see a legend, pass in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-legend.)</a:t>
            </a:r>
            <a:endParaRPr lang="en-US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5836"/>
      </p:ext>
    </p:extLst>
  </p:cSld>
  <p:clrMapOvr>
    <a:masterClrMapping/>
  </p:clrMapOvr>
  <p:transition advTm="75766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2344626791"/>
      </p:ext>
    </p:extLst>
  </p:cSld>
  <p:clrMapOvr>
    <a:masterClrMapping/>
  </p:clrMapOvr>
  <p:transition advTm="75766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449100" cy="381000"/>
          </a:xfrm>
        </p:spPr>
        <p:txBody>
          <a:bodyPr/>
          <a:lstStyle/>
          <a:p>
            <a:pPr algn="ctr"/>
            <a:r>
              <a:rPr lang="en-US" altLang="en-US" sz="2400" dirty="0"/>
              <a:t>TriBITS Standard Testing Layers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77643" y="6099372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Coverage Testing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922885" y="625435"/>
            <a:ext cx="7796855" cy="50694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094557" y="769013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/>
              <a:t>Nightly Testing</a:t>
            </a:r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Tested (ST)</a:t>
            </a: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CONTINUOUS NIGHTLY]</a:t>
            </a:r>
          </a:p>
          <a:p>
            <a:pPr algn="ctr"/>
            <a:r>
              <a:rPr lang="en-US" altLang="en-US" dirty="0"/>
              <a:t>(more platforms, more TPLs)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1537612" y="2125376"/>
            <a:ext cx="6567401" cy="349331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2709037" y="2266808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/>
              <a:t>Post-Push CI Testing</a:t>
            </a:r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Tested (ST</a:t>
            </a:r>
            <a:r>
              <a:rPr lang="en-US" altLang="en-US" dirty="0"/>
              <a:t>)</a:t>
            </a: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CONTINUOUS]</a:t>
            </a:r>
          </a:p>
          <a:p>
            <a:pPr algn="ctr"/>
            <a:r>
              <a:rPr lang="en-US" altLang="en-US" dirty="0"/>
              <a:t>(post-push </a:t>
            </a:r>
            <a:r>
              <a:rPr lang="en-US" altLang="en-US" dirty="0" err="1"/>
              <a:t>CTest</a:t>
            </a:r>
            <a:r>
              <a:rPr lang="en-US" altLang="en-US" dirty="0"/>
              <a:t>/CDash, Linux/GCC)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555418" y="3584766"/>
            <a:ext cx="4531789" cy="195614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977872" y="3802740"/>
            <a:ext cx="368688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/>
              <a:t>Pre-Push CI Testing</a:t>
            </a:r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Primary Tested (PT)</a:t>
            </a: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[BASIC]</a:t>
            </a:r>
          </a:p>
          <a:p>
            <a:pPr algn="ctr"/>
            <a:r>
              <a:rPr lang="en-US" altLang="en-US" dirty="0"/>
              <a:t>(pre-push checkin-test.py)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084990" y="6139695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Memory (</a:t>
            </a:r>
            <a:r>
              <a:rPr lang="en-US" altLang="en-US" sz="2000" b="1" dirty="0" err="1"/>
              <a:t>Valgrind</a:t>
            </a:r>
            <a:r>
              <a:rPr lang="en-US" altLang="en-US" sz="2000" b="1" dirty="0"/>
              <a:t>) Testing</a:t>
            </a:r>
          </a:p>
        </p:txBody>
      </p:sp>
      <p:cxnSp>
        <p:nvCxnSpPr>
          <p:cNvPr id="34" name="Straight Arrow Connector 16"/>
          <p:cNvCxnSpPr>
            <a:cxnSpLocks noChangeShapeType="1"/>
            <a:stCxn id="33" idx="0"/>
            <a:endCxn id="23" idx="5"/>
          </p:cNvCxnSpPr>
          <p:nvPr/>
        </p:nvCxnSpPr>
        <p:spPr bwMode="auto">
          <a:xfrm flipV="1">
            <a:off x="6776543" y="4952490"/>
            <a:ext cx="801374" cy="118720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8"/>
          <p:cNvCxnSpPr>
            <a:cxnSpLocks noChangeShapeType="1"/>
            <a:stCxn id="21" idx="0"/>
          </p:cNvCxnSpPr>
          <p:nvPr/>
        </p:nvCxnSpPr>
        <p:spPr bwMode="auto">
          <a:xfrm flipV="1">
            <a:off x="2536871" y="5444070"/>
            <a:ext cx="422119" cy="6553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eft Brace 24"/>
          <p:cNvSpPr>
            <a:spLocks/>
          </p:cNvSpPr>
          <p:nvPr/>
        </p:nvSpPr>
        <p:spPr bwMode="auto">
          <a:xfrm>
            <a:off x="654600" y="625435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 rot="16200000">
            <a:off x="-1424368" y="2766376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33CC"/>
                </a:solidFill>
              </a:rPr>
              <a:t>Correctness Testing</a:t>
            </a:r>
          </a:p>
        </p:txBody>
      </p:sp>
    </p:spTree>
  </p:cSld>
  <p:clrMapOvr>
    <a:masterClrMapping/>
  </p:clrMapOvr>
  <p:transition spd="med" advTm="75766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257075" cy="381000"/>
          </a:xfrm>
        </p:spPr>
        <p:txBody>
          <a:bodyPr/>
          <a:lstStyle/>
          <a:p>
            <a:pPr algn="ctr"/>
            <a:r>
              <a:rPr lang="en-US" altLang="en-US" sz="2400" dirty="0"/>
              <a:t>Pre-Push CI Testing: </a:t>
            </a:r>
            <a:r>
              <a:rPr lang="en-US" alt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1157621"/>
            <a:ext cx="8488207" cy="43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dirty="0">
                <a:solidFill>
                  <a:srgbClr val="D30AA5"/>
                </a:solidFill>
              </a:rPr>
              <a:t>      $ </a:t>
            </a:r>
            <a:r>
              <a:rPr lang="en-US" altLang="en-US" sz="32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–push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Integrates with latest version in remote </a:t>
            </a:r>
            <a:r>
              <a:rPr lang="en-US" altLang="en-US" dirty="0" err="1"/>
              <a:t>git</a:t>
            </a:r>
            <a:r>
              <a:rPr lang="en-US" altLang="en-US" dirty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Figures out 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file: 'packages/</a:t>
            </a:r>
            <a:r>
              <a:rPr lang="en-US" altLang="en-US" sz="24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Enables all forward/downstream packages &amp;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Configures, 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Does the push (if all builds/tests pass)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Sends notification emails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Fully 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Documentation: </a:t>
            </a:r>
            <a:r>
              <a:rPr lang="en-US" altLang="en-US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3198129426"/>
      </p:ext>
    </p:extLst>
  </p:cSld>
  <p:clrMapOvr>
    <a:masterClrMapping/>
  </p:clrMapOvr>
  <p:transition advTm="75766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Overview of CASL VERA Development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108830"/>
      </p:ext>
    </p:extLst>
  </p:cSld>
  <p:clrMapOvr>
    <a:masterClrMapping/>
  </p:clrMapOvr>
  <p:transition advTm="75766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9" y="847704"/>
            <a:ext cx="5458587" cy="2376820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3999" cy="381000"/>
          </a:xfrm>
        </p:spPr>
        <p:txBody>
          <a:bodyPr/>
          <a:lstStyle/>
          <a:p>
            <a:r>
              <a:rPr lang="en-US" altLang="en-US" sz="2400" dirty="0"/>
              <a:t> Post-Push Testing: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TRIBITS_CTEST_DRIVER()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473" y="2780268"/>
            <a:ext cx="5439834" cy="192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42204" y="2899143"/>
            <a:ext cx="200363" cy="752475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985" y="706398"/>
            <a:ext cx="303399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000099"/>
                </a:solidFill>
              </a:rPr>
              <a:t>VERA CDash Dashboard for 4/6/2014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Collapsed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985" y="3394748"/>
            <a:ext cx="30339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000099"/>
                </a:solidFill>
              </a:rPr>
              <a:t>VERA 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Failed packages disabled in downstream packages</a:t>
            </a:r>
          </a:p>
          <a:p>
            <a:pPr lvl="1"/>
            <a:r>
              <a:rPr lang="en-US" altLang="en-US" dirty="0"/>
              <a:t>=&gt; </a:t>
            </a:r>
            <a:r>
              <a:rPr lang="en-US" altLang="en-US" dirty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3" y="3485198"/>
            <a:ext cx="5491930" cy="1309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347450" y="3006545"/>
            <a:ext cx="5439834" cy="192025"/>
          </a:xfrm>
          <a:prstGeom prst="rect">
            <a:avLst/>
          </a:prstGeom>
          <a:noFill/>
          <a:ln w="38100" cap="flat" cmpd="sng" algn="ctr">
            <a:solidFill>
              <a:srgbClr val="0086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7020" y="3166758"/>
            <a:ext cx="214599" cy="1760037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" y="4975389"/>
            <a:ext cx="5477640" cy="1295581"/>
          </a:xfrm>
          <a:prstGeom prst="rect">
            <a:avLst/>
          </a:prstGeom>
          <a:ln>
            <a:solidFill>
              <a:srgbClr val="008657"/>
            </a:solidFill>
          </a:ln>
        </p:spPr>
      </p:pic>
    </p:spTree>
    <p:extLst>
      <p:ext uri="{BB962C8B-B14F-4D97-AF65-F5344CB8AC3E}">
        <p14:creationId xmlns:p14="http://schemas.microsoft.com/office/powerpoint/2010/main" val="3103439762"/>
      </p:ext>
    </p:extLst>
  </p:cSld>
  <p:clrMapOvr>
    <a:masterClrMapping/>
  </p:clrMapOvr>
  <p:transition advTm="75766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TriBITS Miscellaneous Facts and Future 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17805"/>
            <a:ext cx="8756650" cy="58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System Partitioning and Dependencies: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Core: Basic configure, build, test, install, and creating distributions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Only requires raw CMake 2.8.11+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 </a:t>
            </a:r>
            <a:r>
              <a:rPr lang="en-US" sz="1600" dirty="0">
                <a:solidFill>
                  <a:srgbClr val="008657"/>
                </a:solidFill>
              </a:rPr>
              <a:t>10K lines of CMake code (1M of disk space)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CI Support (checkin-test.py, clone_extra_repos.py,…)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Requires </a:t>
            </a:r>
            <a:r>
              <a:rPr lang="en-US" sz="1600" dirty="0" err="1">
                <a:solidFill>
                  <a:srgbClr val="008657"/>
                </a:solidFill>
              </a:rPr>
              <a:t>Git</a:t>
            </a:r>
            <a:r>
              <a:rPr lang="en-US" sz="1600" dirty="0">
                <a:solidFill>
                  <a:srgbClr val="008657"/>
                </a:solidFill>
              </a:rPr>
              <a:t>  (1.7.0.4+) and Python 2.4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See TriBITS Developers Guide for more details (</a:t>
            </a:r>
            <a:r>
              <a:rPr lang="en-US" dirty="0">
                <a:hlinkClick r:id="rId3"/>
              </a:rPr>
              <a:t>http://tribits.org</a:t>
            </a:r>
            <a:r>
              <a:rPr lang="en-US" dirty="0"/>
              <a:t> 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Usage of TriBITS: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Trilinos (SNL, originating project)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ORNL: SCALE, </a:t>
            </a:r>
            <a:r>
              <a:rPr lang="en-US" sz="1600" dirty="0" err="1"/>
              <a:t>Exnihilo</a:t>
            </a:r>
            <a:r>
              <a:rPr lang="en-US" sz="1600" dirty="0"/>
              <a:t>, </a:t>
            </a:r>
            <a:r>
              <a:rPr lang="en-US" sz="1600" dirty="0" err="1"/>
              <a:t>DataTransferKit</a:t>
            </a:r>
            <a:endParaRPr lang="en-US" sz="16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Non-ORNL: MPACT (Univ. of Misc.), COBRA-TF (Penn. State)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CASL-Related: VERA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Development &amp; Distribution: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3-clause BSD-like license, Copyright SNL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Main source hosted on GitHub (</a:t>
            </a:r>
            <a:r>
              <a:rPr lang="en-US" sz="1600" dirty="0">
                <a:hlinkClick r:id="rId4"/>
              </a:rPr>
              <a:t>https://github.com/TriBITSPub/TriBITS</a:t>
            </a:r>
            <a:r>
              <a:rPr lang="en-US" sz="1600" dirty="0"/>
              <a:t> 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Documentation hosted on </a:t>
            </a:r>
            <a:r>
              <a:rPr lang="en-US" sz="1600" dirty="0">
                <a:hlinkClick r:id="rId3"/>
              </a:rPr>
              <a:t>http://tribits.org</a:t>
            </a:r>
            <a:r>
              <a:rPr lang="en-US" sz="1600" dirty="0"/>
              <a:t> 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Near-term Future Work: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flexibility on pre-building packages and linking in as 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Define a standard installation of TriBITS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Put out a TriBITS release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Finish overview document and tutorials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error checking to catch user mistakes</a:t>
            </a:r>
          </a:p>
        </p:txBody>
      </p:sp>
    </p:spTree>
    <p:extLst>
      <p:ext uri="{BB962C8B-B14F-4D97-AF65-F5344CB8AC3E}">
        <p14:creationId xmlns:p14="http://schemas.microsoft.com/office/powerpoint/2010/main" val="3814119040"/>
      </p:ext>
    </p:extLst>
  </p:cSld>
  <p:clrMapOvr>
    <a:masterClrMapping/>
  </p:clrMapOvr>
  <p:transition advTm="75766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7880" y="3966670"/>
            <a:ext cx="8026645" cy="218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>
                <a:latin typeface="Arial Narrow" pitchFamily="34" charset="0"/>
              </a:rPr>
              <a:t>Contact: </a:t>
            </a:r>
            <a:r>
              <a:rPr lang="en-US" sz="3600" dirty="0">
                <a:latin typeface="Arial Narrow" pitchFamily="34" charset="0"/>
              </a:rPr>
              <a:t>bartlettra@ornl.gov</a:t>
            </a:r>
          </a:p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>
                <a:latin typeface="Arial Narrow" pitchFamily="34" charset="0"/>
              </a:rPr>
              <a:t>Sponsors: </a:t>
            </a:r>
          </a:p>
          <a:p>
            <a:pPr marL="690563" lvl="1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 Narrow" pitchFamily="34" charset="0"/>
              <a:buChar char="–"/>
            </a:pPr>
            <a:r>
              <a:rPr lang="en-US" sz="3200" dirty="0">
                <a:latin typeface="Arial Narrow" pitchFamily="34" charset="0"/>
              </a:rPr>
              <a:t>CASL: Consortium for the Advanced Simulation of Lightwater reactors</a:t>
            </a:r>
          </a:p>
        </p:txBody>
      </p:sp>
      <p:sp>
        <p:nvSpPr>
          <p:cNvPr id="4" name="TextBox 231"/>
          <p:cNvSpPr txBox="1">
            <a:spLocks noChangeArrowheads="1"/>
          </p:cNvSpPr>
          <p:nvPr/>
        </p:nvSpPr>
        <p:spPr bwMode="auto">
          <a:xfrm>
            <a:off x="146398" y="1316725"/>
            <a:ext cx="8803772" cy="16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52136105"/>
      </p:ext>
    </p:extLst>
  </p:cSld>
  <p:clrMapOvr>
    <a:masterClrMapping/>
  </p:clrMapOvr>
  <p:transition advTm="75766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Overview of CASL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9225" y="2073275"/>
            <a:ext cx="875665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CASL: C</a:t>
            </a:r>
            <a:r>
              <a:rPr lang="en-US" altLang="en-US" dirty="0"/>
              <a:t>onsortium for the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dvanced </a:t>
            </a:r>
            <a:r>
              <a:rPr lang="en-US" altLang="en-US" b="1" dirty="0">
                <a:solidFill>
                  <a:srgbClr val="000099"/>
                </a:solidFill>
              </a:rPr>
              <a:t>S</a:t>
            </a:r>
            <a:r>
              <a:rPr lang="en-US" altLang="en-US" dirty="0"/>
              <a:t>imulation of </a:t>
            </a:r>
            <a:r>
              <a:rPr lang="en-US" altLang="en-US" b="1" dirty="0" err="1">
                <a:solidFill>
                  <a:srgbClr val="000099"/>
                </a:solidFill>
              </a:rPr>
              <a:t>L</a:t>
            </a:r>
            <a:r>
              <a:rPr lang="en-US" altLang="en-US" dirty="0" err="1"/>
              <a:t>ightwater</a:t>
            </a:r>
            <a:r>
              <a:rPr lang="en-US" altLang="en-US" dirty="0"/>
              <a:t> reactors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DOE Innovation Hub including DOE labs, universities, and industry partners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Goals: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Advance modeling and simulation of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Produce a set of simulation tools to model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 cores to provide to the nuclear industry: </a:t>
            </a:r>
            <a:r>
              <a:rPr lang="en-US" altLang="en-US" b="1" dirty="0">
                <a:solidFill>
                  <a:srgbClr val="000099"/>
                </a:solidFill>
              </a:rPr>
              <a:t>VERA: Virtual Environment for Reactor Applications</a:t>
            </a:r>
            <a:r>
              <a:rPr lang="en-US" altLang="en-US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1: July 2010 – June 2015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2: July 2015 – June 2020   </a:t>
            </a:r>
            <a:r>
              <a:rPr lang="en-US" altLang="en-US" b="1" dirty="0">
                <a:solidFill>
                  <a:srgbClr val="FF0000"/>
                </a:solidFill>
              </a:rPr>
              <a:t>Approved by DOE and Congress!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Organization and management: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ORNL is the hub of the Hub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Milestone driven (6 month plan-of-records (</a:t>
            </a:r>
            <a:r>
              <a:rPr lang="en-US" altLang="en-US" dirty="0" err="1"/>
              <a:t>PoRs</a:t>
            </a:r>
            <a:r>
              <a:rPr lang="en-US" altLang="en-US" dirty="0"/>
              <a:t>))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Focus areas:  </a:t>
            </a:r>
            <a:r>
              <a:rPr lang="en-US" altLang="en-US" b="1" dirty="0">
                <a:solidFill>
                  <a:srgbClr val="000099"/>
                </a:solidFill>
              </a:rPr>
              <a:t>Physics Integration (PHI)</a:t>
            </a:r>
            <a:r>
              <a:rPr lang="en-US" altLang="en-US" dirty="0"/>
              <a:t>, Thermal Hydraulic Methods (THM), Radiation Transport Methods (RTM), Advanced Modeling Applications (AMA), Materials Performance and Optimization (MPO), Validation and Uncertainty Quantification (VUQ)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573088"/>
            <a:ext cx="706596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63657"/>
      </p:ext>
    </p:extLst>
  </p:cSld>
  <p:clrMapOvr>
    <a:masterClrMapping/>
  </p:clrMapOvr>
  <p:transition advTm="75766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2400" dirty="0"/>
              <a:t>CASL VERA Development Overview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115" y="740650"/>
            <a:ext cx="8756650" cy="540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VERA Development is complicated in almost every way </a:t>
            </a:r>
            <a:r>
              <a:rPr lang="en-US" dirty="0">
                <a:solidFill>
                  <a:srgbClr val="C00000"/>
                </a:solidFill>
                <a:latin typeface="Arial" charset="0"/>
                <a:sym typeface="Wingdings" pitchFamily="2" charset="2"/>
              </a:rPr>
              <a:t></a:t>
            </a:r>
            <a:endParaRPr lang="en-US" dirty="0">
              <a:solidFill>
                <a:schemeClr val="accent6"/>
              </a:solidFill>
              <a:latin typeface="Arial" charset="0"/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VERA Currently Composed of: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18 different 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git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repositories </a:t>
            </a:r>
            <a:r>
              <a:rPr lang="en-US" dirty="0">
                <a:latin typeface="Arial" charset="0"/>
              </a:rPr>
              <a:t>on casl-dev.ornl.gov (clones of other repos) most with a different access list (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NDAs, Export Control, </a:t>
            </a:r>
            <a:r>
              <a:rPr lang="en-US" dirty="0">
                <a:solidFill>
                  <a:srgbClr val="C00000"/>
                </a:solidFill>
              </a:rPr>
              <a:t>IP,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etc.)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CMake build system using TriBITS Framework: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</a:rPr>
              <a:t>Over 2700 CMakeLists.txt files!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VERA Software Development Process: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Official definition of VERA is ‘master’ branch of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 under gitolite control at git@casl-dev.ornl.gov:&lt;repo-name&gt;.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Primary development platform: CASL Fissile/Spy Machines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VERA integration maintained by continuous and nightly testing: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Pre-push CI testing: checkin-test-vera.sh, cloned VERA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repos, on Fissile machine.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Post-push CI testing: </a:t>
            </a:r>
            <a:r>
              <a:rPr lang="en-US" dirty="0" err="1">
                <a:latin typeface="Arial" charset="0"/>
              </a:rPr>
              <a:t>CTest</a:t>
            </a:r>
            <a:r>
              <a:rPr lang="en-US" dirty="0">
                <a:latin typeface="Arial" charset="0"/>
              </a:rPr>
              <a:t>/CDash, all VERA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repos, shared libs.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Nightly CI testing: Debug and Release builds.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100% passing builds and tests!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</a:rPr>
              <a:t>VERA snapshots and releases are taken off of ‘master’ branches on </a:t>
            </a:r>
            <a:r>
              <a:rPr lang="en-US" dirty="0" err="1">
                <a:latin typeface="Arial" charset="0"/>
              </a:rPr>
              <a:t>casl-dev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git</a:t>
            </a:r>
            <a:r>
              <a:rPr lang="en-US" dirty="0">
                <a:latin typeface="Arial" charset="0"/>
              </a:rPr>
              <a:t> repos.</a:t>
            </a:r>
          </a:p>
        </p:txBody>
      </p:sp>
    </p:spTree>
    <p:extLst>
      <p:ext uri="{BB962C8B-B14F-4D97-AF65-F5344CB8AC3E}">
        <p14:creationId xmlns:p14="http://schemas.microsoft.com/office/powerpoint/2010/main" val="4035886535"/>
      </p:ext>
    </p:extLst>
  </p:cSld>
  <p:clrMapOvr>
    <a:masterClrMapping/>
  </p:clrMapOvr>
  <p:transition advTm="75766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/>
              <a:t>Dependencies Between Selected VERA Repositories</a:t>
            </a:r>
          </a:p>
        </p:txBody>
      </p:sp>
      <p:cxnSp>
        <p:nvCxnSpPr>
          <p:cNvPr id="9221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612" y="1239918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429" y="2196388"/>
            <a:ext cx="290513" cy="271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3017" y="658100"/>
            <a:ext cx="633413" cy="13414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Rectangle 66"/>
          <p:cNvSpPr>
            <a:spLocks noChangeArrowheads="1"/>
          </p:cNvSpPr>
          <p:nvPr/>
        </p:nvSpPr>
        <p:spPr bwMode="auto">
          <a:xfrm>
            <a:off x="2635155" y="20693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5" name="AutoShape 17"/>
          <p:cNvCxnSpPr>
            <a:cxnSpLocks noChangeShapeType="1"/>
            <a:stCxn id="26" idx="1"/>
            <a:endCxn id="9224" idx="2"/>
          </p:cNvCxnSpPr>
          <p:nvPr/>
        </p:nvCxnSpPr>
        <p:spPr bwMode="auto">
          <a:xfrm flipH="1" flipV="1">
            <a:off x="2768505" y="2183687"/>
            <a:ext cx="515937" cy="18621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66"/>
          <p:cNvSpPr>
            <a:spLocks noChangeArrowheads="1"/>
          </p:cNvSpPr>
          <p:nvPr/>
        </p:nvSpPr>
        <p:spPr bwMode="auto">
          <a:xfrm>
            <a:off x="5014817" y="28202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9" name="AutoShape 17"/>
          <p:cNvCxnSpPr>
            <a:cxnSpLocks noChangeShapeType="1"/>
            <a:stCxn id="29" idx="3"/>
            <a:endCxn id="53" idx="3"/>
          </p:cNvCxnSpPr>
          <p:nvPr/>
        </p:nvCxnSpPr>
        <p:spPr bwMode="auto">
          <a:xfrm flipV="1">
            <a:off x="6346730" y="1937625"/>
            <a:ext cx="852487" cy="2651125"/>
          </a:xfrm>
          <a:prstGeom prst="bentConnector3">
            <a:avLst>
              <a:gd name="adj1" fmla="val 1871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448998" y="3872787"/>
            <a:ext cx="173038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417" y="4144250"/>
            <a:ext cx="2701925" cy="4445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192" y="4045825"/>
            <a:ext cx="1163638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29" idx="1"/>
            <a:endCxn id="24" idx="1"/>
          </p:cNvCxnSpPr>
          <p:nvPr/>
        </p:nvCxnSpPr>
        <p:spPr bwMode="auto">
          <a:xfrm rot="10800000">
            <a:off x="1608042" y="2748837"/>
            <a:ext cx="3289300" cy="1839913"/>
          </a:xfrm>
          <a:prstGeom prst="bentConnector3">
            <a:avLst>
              <a:gd name="adj1" fmla="val 106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Rectangle 66"/>
          <p:cNvSpPr>
            <a:spLocks noChangeArrowheads="1"/>
          </p:cNvSpPr>
          <p:nvPr/>
        </p:nvSpPr>
        <p:spPr bwMode="auto">
          <a:xfrm>
            <a:off x="2504980" y="289806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36" name="AutoShape 17"/>
          <p:cNvCxnSpPr>
            <a:cxnSpLocks noChangeShapeType="1"/>
            <a:stCxn id="26" idx="1"/>
            <a:endCxn id="9235" idx="2"/>
          </p:cNvCxnSpPr>
          <p:nvPr/>
        </p:nvCxnSpPr>
        <p:spPr bwMode="auto">
          <a:xfrm flipH="1" flipV="1">
            <a:off x="2638330" y="3012362"/>
            <a:ext cx="646112" cy="10334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255" y="74065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Trilinos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1930" y="1643937"/>
            <a:ext cx="19256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TeuchosWrappersExt</a:t>
            </a:r>
            <a:endParaRPr lang="en-US" sz="1400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8042" y="247737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VERAInExt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08042" y="36013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COBRA-TF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442" y="3774362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MPACT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3992" y="2799637"/>
            <a:ext cx="1370012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SCALE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45180" y="4936412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VUQDemos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6" name="AutoShape 17"/>
          <p:cNvCxnSpPr>
            <a:cxnSpLocks noChangeShapeType="1"/>
            <a:stCxn id="38" idx="1"/>
            <a:endCxn id="29" idx="2"/>
          </p:cNvCxnSpPr>
          <p:nvPr/>
        </p:nvCxnSpPr>
        <p:spPr bwMode="auto">
          <a:xfrm rot="10800000">
            <a:off x="5622830" y="4860212"/>
            <a:ext cx="1022350" cy="3476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338792" y="3171112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MOOSEExt</a:t>
            </a:r>
            <a:endParaRPr lang="en-US" sz="1400" dirty="0"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346730" y="228370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MOOSE</a:t>
            </a:r>
          </a:p>
        </p:txBody>
      </p:sp>
      <p:cxnSp>
        <p:nvCxnSpPr>
          <p:cNvPr id="9249" name="AutoShape 17"/>
          <p:cNvCxnSpPr>
            <a:cxnSpLocks noChangeShapeType="1"/>
            <a:stCxn id="44" idx="1"/>
            <a:endCxn id="9254" idx="3"/>
          </p:cNvCxnSpPr>
          <p:nvPr/>
        </p:nvCxnSpPr>
        <p:spPr bwMode="auto">
          <a:xfrm flipH="1" flipV="1">
            <a:off x="5030692" y="2113837"/>
            <a:ext cx="1316038" cy="4413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0" name="Group 43"/>
          <p:cNvGrpSpPr>
            <a:grpSpLocks/>
          </p:cNvGrpSpPr>
          <p:nvPr/>
        </p:nvGrpSpPr>
        <p:grpSpPr bwMode="auto">
          <a:xfrm rot="5400000">
            <a:off x="6630099" y="1628856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7" y="687689"/>
              <a:ext cx="886441" cy="58855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9257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9" y="723337"/>
                <a:ext cx="886439" cy="58855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8" y="877238"/>
                <a:ext cx="853168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9251" name="AutoShape 17"/>
          <p:cNvCxnSpPr>
            <a:cxnSpLocks noChangeShapeType="1"/>
            <a:stCxn id="44" idx="0"/>
            <a:endCxn id="17" idx="3"/>
          </p:cNvCxnSpPr>
          <p:nvPr/>
        </p:nvCxnSpPr>
        <p:spPr bwMode="auto">
          <a:xfrm rot="16200000" flipV="1">
            <a:off x="4310761" y="-339644"/>
            <a:ext cx="1271588" cy="3975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217" y="1916988"/>
            <a:ext cx="1582738" cy="20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17"/>
          <p:cNvCxnSpPr>
            <a:cxnSpLocks noChangeShapeType="1"/>
            <a:stCxn id="43" idx="0"/>
            <a:endCxn id="44" idx="2"/>
          </p:cNvCxnSpPr>
          <p:nvPr/>
        </p:nvCxnSpPr>
        <p:spPr bwMode="auto">
          <a:xfrm flipV="1">
            <a:off x="6926167" y="2826625"/>
            <a:ext cx="7938" cy="3444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4" name="Rectangle 66"/>
          <p:cNvSpPr>
            <a:spLocks noChangeArrowheads="1"/>
          </p:cNvSpPr>
          <p:nvPr/>
        </p:nvSpPr>
        <p:spPr bwMode="auto">
          <a:xfrm>
            <a:off x="4763992" y="20566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667" y="1645525"/>
            <a:ext cx="14795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DatraTransferKit</a:t>
            </a:r>
            <a:endParaRPr lang="en-US" sz="1400" dirty="0"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232555" y="78589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hydrath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46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2036" y="3714037"/>
            <a:ext cx="1304131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555" y="3203652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Exnihilo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26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005" y="1012113"/>
            <a:ext cx="1944550" cy="2463002"/>
          </a:xfrm>
          <a:prstGeom prst="bentConnector3">
            <a:avLst>
              <a:gd name="adj1" fmla="val 844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792" y="3872788"/>
            <a:ext cx="501650" cy="173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442" y="2188450"/>
            <a:ext cx="603113" cy="128666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67"/>
          <p:cNvSpPr/>
          <p:nvPr/>
        </p:nvSpPr>
        <p:spPr bwMode="auto">
          <a:xfrm>
            <a:off x="3054255" y="4860212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LIMEExt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69" name="AutoShape 17"/>
          <p:cNvCxnSpPr>
            <a:cxnSpLocks noChangeShapeType="1"/>
            <a:stCxn id="29" idx="1"/>
            <a:endCxn id="68" idx="3"/>
          </p:cNvCxnSpPr>
          <p:nvPr/>
        </p:nvCxnSpPr>
        <p:spPr bwMode="auto">
          <a:xfrm flipH="1">
            <a:off x="4229005" y="4588750"/>
            <a:ext cx="668337" cy="5429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7"/>
          <p:cNvCxnSpPr>
            <a:cxnSpLocks noChangeShapeType="1"/>
            <a:stCxn id="68" idx="1"/>
            <a:endCxn id="17" idx="1"/>
          </p:cNvCxnSpPr>
          <p:nvPr/>
        </p:nvCxnSpPr>
        <p:spPr bwMode="auto">
          <a:xfrm rot="10800000">
            <a:off x="1784255" y="1012113"/>
            <a:ext cx="1270000" cy="4119562"/>
          </a:xfrm>
          <a:prstGeom prst="bentConnector3">
            <a:avLst>
              <a:gd name="adj1" fmla="val 1816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4459192" y="5416185"/>
            <a:ext cx="1370012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598755" y="5820200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charset="0"/>
              </a:rPr>
              <a:t>Dakota</a:t>
            </a:r>
          </a:p>
        </p:txBody>
      </p:sp>
      <p:cxnSp>
        <p:nvCxnSpPr>
          <p:cNvPr id="78" name="AutoShape 17"/>
          <p:cNvCxnSpPr>
            <a:cxnSpLocks noChangeShapeType="1"/>
            <a:stCxn id="76" idx="0"/>
            <a:endCxn id="81" idx="2"/>
          </p:cNvCxnSpPr>
          <p:nvPr/>
        </p:nvCxnSpPr>
        <p:spPr bwMode="auto">
          <a:xfrm flipH="1" flipV="1">
            <a:off x="5040217" y="4859132"/>
            <a:ext cx="103981" cy="55705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4906867" y="474483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342" y="4317287"/>
            <a:ext cx="144938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latin typeface="Arial" charset="0"/>
              </a:rPr>
              <a:t>PSSDriversExt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0099"/>
      </p:ext>
    </p:extLst>
  </p:cSld>
  <p:clrMapOvr>
    <a:masterClrMapping/>
  </p:clrMapOvr>
  <p:transition advTm="75766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CMake?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TriBITS?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761638"/>
      </p:ext>
    </p:extLst>
  </p:cSld>
  <p:clrMapOvr>
    <a:masterClrMapping/>
  </p:clrMapOvr>
  <p:transition advTm="75766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641760"/>
            <a:ext cx="9103790" cy="57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/>
              <a:t>Open-source tools maintained and used by a large community and supported by a profession software development company (</a:t>
            </a:r>
            <a:r>
              <a:rPr lang="en-US" dirty="0" err="1"/>
              <a:t>Kitware</a:t>
            </a:r>
            <a:r>
              <a:rPr lang="en-US" dirty="0"/>
              <a:t>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0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2000" b="1" dirty="0">
                <a:solidFill>
                  <a:srgbClr val="000099"/>
                </a:solidFill>
              </a:rPr>
              <a:t>CMake: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Simplified build system, easier maintenance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Improved mechanism for extending capabilities (CMake language)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Support for all major C, C++, and Fortran compilers.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Automatic full dependency tracking (headers, src, mod, obj, libs, exec)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Good Fortran support (parallel builds with modules with </a:t>
            </a:r>
            <a:r>
              <a:rPr lang="en-US" dirty="0" err="1"/>
              <a:t>src</a:t>
            </a:r>
            <a:r>
              <a:rPr lang="en-US" dirty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Shared libraries on all platforms and compilers (support for RPATH)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Faster configure times (e.g. &gt; 10x faster than autotools)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Native support for MS Windows (e.g. Visual Studio projects)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Portable support for cross-compiling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2000" b="1" dirty="0">
                <a:solidFill>
                  <a:srgbClr val="000099"/>
                </a:solidFill>
              </a:rPr>
              <a:t>CTest: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Parallel running and scheduling of tests and test time-outs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Memory testing (Valgrind)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Line coverage testing (GCC LCOV)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Better integration between the test system and the build system</a:t>
            </a:r>
          </a:p>
        </p:txBody>
      </p:sp>
    </p:spTree>
    <p:extLst>
      <p:ext uri="{BB962C8B-B14F-4D97-AF65-F5344CB8AC3E}">
        <p14:creationId xmlns:p14="http://schemas.microsoft.com/office/powerpoint/2010/main" val="211169156"/>
      </p:ext>
    </p:extLst>
  </p:cSld>
  <p:clrMapOvr>
    <a:masterClrMapping/>
  </p:clrMapOvr>
  <p:transition advTm="75766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02245"/>
            <a:ext cx="8756650" cy="562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Reduce boiler-plate CMake code and enforce consistency across large distributed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Automatic package dependency handling (directed acyclic graph)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functionality missing in raw CMake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Change default CMake behavior when necessary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tools for agile software development processes (e.g. Continuous Integration (CI))</a:t>
            </a:r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dirty="0">
                <a:solidFill>
                  <a:srgbClr val="002A7E"/>
                </a:solidFill>
              </a:rPr>
              <a:t>History of TriBITS: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2007: Initially developed as a CMake package architecture for Trilinos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2011: Generalized and extended for CASL VERA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2014: Source code hosted on GitHub</a:t>
            </a:r>
          </a:p>
        </p:txBody>
      </p:sp>
    </p:spTree>
    <p:extLst>
      <p:ext uri="{BB962C8B-B14F-4D97-AF65-F5344CB8AC3E}">
        <p14:creationId xmlns:p14="http://schemas.microsoft.com/office/powerpoint/2010/main" val="2175273174"/>
      </p:ext>
    </p:extLst>
  </p:cSld>
  <p:clrMapOvr>
    <a:masterClrMapping/>
  </p:clrMapOvr>
  <p:transition advTm="75766"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28964</TotalTime>
  <Words>3193</Words>
  <Application>Microsoft Office PowerPoint</Application>
  <PresentationFormat>On-screen Show (4:3)</PresentationFormat>
  <Paragraphs>488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Cordia New</vt:lpstr>
      <vt:lpstr>Courier New</vt:lpstr>
      <vt:lpstr>Monotype Corsiva</vt:lpstr>
      <vt:lpstr>Times New Roman</vt:lpstr>
      <vt:lpstr>Wingdings</vt:lpstr>
      <vt:lpstr>Default Design</vt:lpstr>
      <vt:lpstr>Tribal Build, Integrate, and Test System</vt:lpstr>
      <vt:lpstr>Background and Motivation</vt:lpstr>
      <vt:lpstr>PowerPoint Presentation</vt:lpstr>
      <vt:lpstr>Overview of CASL</vt:lpstr>
      <vt:lpstr>CASL VERA Development Overview</vt:lpstr>
      <vt:lpstr>Dependencies Between Selected VERA Repositories</vt:lpstr>
      <vt:lpstr>PowerPoint Presentation</vt:lpstr>
      <vt:lpstr>Why CMake?</vt:lpstr>
      <vt:lpstr>Why TriBITS?</vt:lpstr>
      <vt:lpstr>PowerPoint Presentation</vt:lpstr>
      <vt:lpstr>Example Raw CMakeLists.txt File</vt:lpstr>
      <vt:lpstr>Example TriBITS Package CMakeList.txt File</vt:lpstr>
      <vt:lpstr>PowerPoint Presentation</vt:lpstr>
      <vt:lpstr>TriBITS Structural Units</vt:lpstr>
      <vt:lpstr>Example: VERA Meta-Project, Repositories, Packages &amp; Subpackages</vt:lpstr>
      <vt:lpstr>Flexibility in TriBITS Projects and Repositories</vt:lpstr>
      <vt:lpstr>PowerPoint Presentation</vt:lpstr>
      <vt:lpstr>Package Dependency Structure (Example: Trilinos)</vt:lpstr>
      <vt:lpstr>Package Dependencies.cmake Files</vt:lpstr>
      <vt:lpstr>CI Testing: Change Epetra</vt:lpstr>
      <vt:lpstr>CI Testing: Change RTOp</vt:lpstr>
      <vt:lpstr>PowerPoint Presentation</vt:lpstr>
      <vt:lpstr>Managing Compatible Repos and Repo Versions</vt:lpstr>
      <vt:lpstr>VERA/cmake/ExtraRepositoriesList.cmake</vt:lpstr>
      <vt:lpstr>clone_extra_repos.py</vt:lpstr>
      <vt:lpstr>gitdist</vt:lpstr>
      <vt:lpstr>PowerPoint Presentation</vt:lpstr>
      <vt:lpstr>TriBITS Standard Testing Layers</vt:lpstr>
      <vt:lpstr>Pre-Push CI Testing: checkin-test.py</vt:lpstr>
      <vt:lpstr> Post-Push Testing: TRIBITS_CTEST_DRIVER()</vt:lpstr>
      <vt:lpstr>TriBITS Miscellaneous Facts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</cp:lastModifiedBy>
  <cp:revision>3537</cp:revision>
  <dcterms:modified xsi:type="dcterms:W3CDTF">2018-09-19T01:23:10Z</dcterms:modified>
</cp:coreProperties>
</file>